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55"/>
  </p:notesMasterIdLst>
  <p:sldIdLst>
    <p:sldId id="349" r:id="rId2"/>
    <p:sldId id="259" r:id="rId3"/>
    <p:sldId id="551" r:id="rId4"/>
    <p:sldId id="654" r:id="rId5"/>
    <p:sldId id="293" r:id="rId6"/>
    <p:sldId id="257" r:id="rId7"/>
    <p:sldId id="542" r:id="rId8"/>
    <p:sldId id="543" r:id="rId9"/>
    <p:sldId id="544" r:id="rId10"/>
    <p:sldId id="540" r:id="rId11"/>
    <p:sldId id="777" r:id="rId12"/>
    <p:sldId id="775" r:id="rId13"/>
    <p:sldId id="784" r:id="rId14"/>
    <p:sldId id="785" r:id="rId15"/>
    <p:sldId id="779" r:id="rId16"/>
    <p:sldId id="768" r:id="rId17"/>
    <p:sldId id="769" r:id="rId18"/>
    <p:sldId id="770" r:id="rId19"/>
    <p:sldId id="771" r:id="rId20"/>
    <p:sldId id="291" r:id="rId21"/>
    <p:sldId id="821" r:id="rId22"/>
    <p:sldId id="261" r:id="rId23"/>
    <p:sldId id="262" r:id="rId24"/>
    <p:sldId id="263" r:id="rId25"/>
    <p:sldId id="264" r:id="rId26"/>
    <p:sldId id="268" r:id="rId27"/>
    <p:sldId id="269" r:id="rId28"/>
    <p:sldId id="353" r:id="rId29"/>
    <p:sldId id="354" r:id="rId30"/>
    <p:sldId id="355" r:id="rId31"/>
    <p:sldId id="822" r:id="rId32"/>
    <p:sldId id="834" r:id="rId33"/>
    <p:sldId id="835" r:id="rId34"/>
    <p:sldId id="836" r:id="rId35"/>
    <p:sldId id="837" r:id="rId36"/>
    <p:sldId id="311" r:id="rId37"/>
    <p:sldId id="312" r:id="rId38"/>
    <p:sldId id="313" r:id="rId39"/>
    <p:sldId id="314" r:id="rId40"/>
    <p:sldId id="315" r:id="rId41"/>
    <p:sldId id="316" r:id="rId42"/>
    <p:sldId id="317" r:id="rId43"/>
    <p:sldId id="357" r:id="rId44"/>
    <p:sldId id="359" r:id="rId45"/>
    <p:sldId id="361" r:id="rId46"/>
    <p:sldId id="363" r:id="rId47"/>
    <p:sldId id="364" r:id="rId48"/>
    <p:sldId id="652" r:id="rId49"/>
    <p:sldId id="366" r:id="rId50"/>
    <p:sldId id="384" r:id="rId51"/>
    <p:sldId id="787" r:id="rId52"/>
    <p:sldId id="394" r:id="rId53"/>
    <p:sldId id="395" r:id="rId54"/>
    <p:sldId id="396" r:id="rId55"/>
    <p:sldId id="397" r:id="rId56"/>
    <p:sldId id="398" r:id="rId57"/>
    <p:sldId id="399" r:id="rId58"/>
    <p:sldId id="400" r:id="rId59"/>
    <p:sldId id="402" r:id="rId60"/>
    <p:sldId id="532" r:id="rId61"/>
    <p:sldId id="791" r:id="rId62"/>
    <p:sldId id="533" r:id="rId63"/>
    <p:sldId id="403" r:id="rId64"/>
    <p:sldId id="404" r:id="rId65"/>
    <p:sldId id="405" r:id="rId66"/>
    <p:sldId id="406" r:id="rId67"/>
    <p:sldId id="536" r:id="rId68"/>
    <p:sldId id="407" r:id="rId69"/>
    <p:sldId id="789" r:id="rId70"/>
    <p:sldId id="408" r:id="rId71"/>
    <p:sldId id="722" r:id="rId72"/>
    <p:sldId id="723" r:id="rId73"/>
    <p:sldId id="726" r:id="rId74"/>
    <p:sldId id="727" r:id="rId75"/>
    <p:sldId id="729" r:id="rId76"/>
    <p:sldId id="730" r:id="rId77"/>
    <p:sldId id="737" r:id="rId78"/>
    <p:sldId id="739" r:id="rId79"/>
    <p:sldId id="409" r:id="rId80"/>
    <p:sldId id="858" r:id="rId81"/>
    <p:sldId id="552" r:id="rId82"/>
    <p:sldId id="694" r:id="rId83"/>
    <p:sldId id="570" r:id="rId84"/>
    <p:sldId id="815" r:id="rId85"/>
    <p:sldId id="760" r:id="rId86"/>
    <p:sldId id="415" r:id="rId87"/>
    <p:sldId id="557" r:id="rId88"/>
    <p:sldId id="558" r:id="rId89"/>
    <p:sldId id="559" r:id="rId90"/>
    <p:sldId id="560" r:id="rId91"/>
    <p:sldId id="806" r:id="rId92"/>
    <p:sldId id="824" r:id="rId93"/>
    <p:sldId id="825" r:id="rId94"/>
    <p:sldId id="826" r:id="rId95"/>
    <p:sldId id="827" r:id="rId96"/>
    <p:sldId id="828" r:id="rId97"/>
    <p:sldId id="829" r:id="rId98"/>
    <p:sldId id="830" r:id="rId99"/>
    <p:sldId id="831" r:id="rId100"/>
    <p:sldId id="832" r:id="rId101"/>
    <p:sldId id="833" r:id="rId102"/>
    <p:sldId id="715" r:id="rId103"/>
    <p:sldId id="763" r:id="rId104"/>
    <p:sldId id="761" r:id="rId105"/>
    <p:sldId id="794" r:id="rId106"/>
    <p:sldId id="804" r:id="rId107"/>
    <p:sldId id="795" r:id="rId108"/>
    <p:sldId id="797" r:id="rId109"/>
    <p:sldId id="798" r:id="rId110"/>
    <p:sldId id="799" r:id="rId111"/>
    <p:sldId id="800" r:id="rId112"/>
    <p:sldId id="801" r:id="rId113"/>
    <p:sldId id="717" r:id="rId114"/>
    <p:sldId id="716" r:id="rId115"/>
    <p:sldId id="755" r:id="rId116"/>
    <p:sldId id="752" r:id="rId117"/>
    <p:sldId id="854" r:id="rId118"/>
    <p:sldId id="855" r:id="rId119"/>
    <p:sldId id="859" r:id="rId120"/>
    <p:sldId id="756" r:id="rId121"/>
    <p:sldId id="757" r:id="rId122"/>
    <p:sldId id="758" r:id="rId123"/>
    <p:sldId id="571" r:id="rId124"/>
    <p:sldId id="572" r:id="rId125"/>
    <p:sldId id="713" r:id="rId126"/>
    <p:sldId id="714" r:id="rId127"/>
    <p:sldId id="808" r:id="rId128"/>
    <p:sldId id="702" r:id="rId129"/>
    <p:sldId id="704" r:id="rId130"/>
    <p:sldId id="708" r:id="rId131"/>
    <p:sldId id="709" r:id="rId132"/>
    <p:sldId id="839" r:id="rId133"/>
    <p:sldId id="816" r:id="rId134"/>
    <p:sldId id="844" r:id="rId135"/>
    <p:sldId id="842" r:id="rId136"/>
    <p:sldId id="845" r:id="rId137"/>
    <p:sldId id="847" r:id="rId138"/>
    <p:sldId id="573" r:id="rId139"/>
    <p:sldId id="809" r:id="rId140"/>
    <p:sldId id="810" r:id="rId141"/>
    <p:sldId id="811" r:id="rId142"/>
    <p:sldId id="627" r:id="rId143"/>
    <p:sldId id="628" r:id="rId144"/>
    <p:sldId id="629" r:id="rId145"/>
    <p:sldId id="630" r:id="rId146"/>
    <p:sldId id="631" r:id="rId147"/>
    <p:sldId id="626" r:id="rId148"/>
    <p:sldId id="640" r:id="rId149"/>
    <p:sldId id="641" r:id="rId150"/>
    <p:sldId id="642" r:id="rId151"/>
    <p:sldId id="643" r:id="rId152"/>
    <p:sldId id="645" r:id="rId153"/>
    <p:sldId id="646" r:id="rId154"/>
    <p:sldId id="647" r:id="rId155"/>
    <p:sldId id="648" r:id="rId156"/>
    <p:sldId id="635" r:id="rId157"/>
    <p:sldId id="637" r:id="rId158"/>
    <p:sldId id="633" r:id="rId159"/>
    <p:sldId id="577" r:id="rId160"/>
    <p:sldId id="586" r:id="rId161"/>
    <p:sldId id="587" r:id="rId162"/>
    <p:sldId id="588" r:id="rId163"/>
    <p:sldId id="590" r:id="rId164"/>
    <p:sldId id="849" r:id="rId165"/>
    <p:sldId id="850" r:id="rId166"/>
    <p:sldId id="592" r:id="rId167"/>
    <p:sldId id="593" r:id="rId168"/>
    <p:sldId id="594" r:id="rId169"/>
    <p:sldId id="595" r:id="rId170"/>
    <p:sldId id="596" r:id="rId171"/>
    <p:sldId id="597" r:id="rId172"/>
    <p:sldId id="598" r:id="rId173"/>
    <p:sldId id="599" r:id="rId174"/>
    <p:sldId id="600" r:id="rId175"/>
    <p:sldId id="601" r:id="rId176"/>
    <p:sldId id="602" r:id="rId177"/>
    <p:sldId id="603" r:id="rId178"/>
    <p:sldId id="605" r:id="rId179"/>
    <p:sldId id="606" r:id="rId180"/>
    <p:sldId id="609" r:id="rId181"/>
    <p:sldId id="610" r:id="rId182"/>
    <p:sldId id="611" r:id="rId183"/>
    <p:sldId id="612" r:id="rId184"/>
    <p:sldId id="613" r:id="rId185"/>
    <p:sldId id="615" r:id="rId186"/>
    <p:sldId id="616" r:id="rId187"/>
    <p:sldId id="623" r:id="rId188"/>
    <p:sldId id="621" r:id="rId189"/>
    <p:sldId id="622" r:id="rId190"/>
    <p:sldId id="664" r:id="rId191"/>
    <p:sldId id="665" r:id="rId192"/>
    <p:sldId id="666" r:id="rId193"/>
    <p:sldId id="667" r:id="rId194"/>
    <p:sldId id="668" r:id="rId195"/>
    <p:sldId id="674" r:id="rId196"/>
    <p:sldId id="675" r:id="rId197"/>
    <p:sldId id="676" r:id="rId198"/>
    <p:sldId id="851" r:id="rId199"/>
    <p:sldId id="860" r:id="rId200"/>
    <p:sldId id="861" r:id="rId201"/>
    <p:sldId id="862" r:id="rId202"/>
    <p:sldId id="863" r:id="rId203"/>
    <p:sldId id="864" r:id="rId204"/>
    <p:sldId id="865" r:id="rId205"/>
    <p:sldId id="866" r:id="rId206"/>
    <p:sldId id="867" r:id="rId207"/>
    <p:sldId id="868" r:id="rId208"/>
    <p:sldId id="869" r:id="rId209"/>
    <p:sldId id="870" r:id="rId210"/>
    <p:sldId id="871" r:id="rId211"/>
    <p:sldId id="872" r:id="rId212"/>
    <p:sldId id="873" r:id="rId213"/>
    <p:sldId id="874" r:id="rId214"/>
    <p:sldId id="875" r:id="rId215"/>
    <p:sldId id="876" r:id="rId216"/>
    <p:sldId id="877" r:id="rId217"/>
    <p:sldId id="878" r:id="rId218"/>
    <p:sldId id="879" r:id="rId219"/>
    <p:sldId id="880" r:id="rId220"/>
    <p:sldId id="881" r:id="rId221"/>
    <p:sldId id="882" r:id="rId222"/>
    <p:sldId id="883" r:id="rId223"/>
    <p:sldId id="884" r:id="rId224"/>
    <p:sldId id="885" r:id="rId225"/>
    <p:sldId id="886" r:id="rId226"/>
    <p:sldId id="887" r:id="rId227"/>
    <p:sldId id="888" r:id="rId228"/>
    <p:sldId id="889" r:id="rId229"/>
    <p:sldId id="890" r:id="rId230"/>
    <p:sldId id="891" r:id="rId231"/>
    <p:sldId id="892" r:id="rId232"/>
    <p:sldId id="893" r:id="rId233"/>
    <p:sldId id="894" r:id="rId234"/>
    <p:sldId id="895" r:id="rId235"/>
    <p:sldId id="896" r:id="rId236"/>
    <p:sldId id="897" r:id="rId237"/>
    <p:sldId id="898" r:id="rId238"/>
    <p:sldId id="899" r:id="rId239"/>
    <p:sldId id="900" r:id="rId240"/>
    <p:sldId id="901" r:id="rId241"/>
    <p:sldId id="902" r:id="rId242"/>
    <p:sldId id="903" r:id="rId243"/>
    <p:sldId id="904" r:id="rId244"/>
    <p:sldId id="905" r:id="rId245"/>
    <p:sldId id="906" r:id="rId246"/>
    <p:sldId id="907" r:id="rId247"/>
    <p:sldId id="908" r:id="rId248"/>
    <p:sldId id="909" r:id="rId249"/>
    <p:sldId id="910" r:id="rId250"/>
    <p:sldId id="911" r:id="rId251"/>
    <p:sldId id="912" r:id="rId252"/>
    <p:sldId id="913" r:id="rId253"/>
    <p:sldId id="914" r:id="rId2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showGuides="1">
      <p:cViewPr varScale="1">
        <p:scale>
          <a:sx n="81" d="100"/>
          <a:sy n="81" d="100"/>
        </p:scale>
        <p:origin x="114" y="15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theme" Target="theme/theme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slide" Target="slides/slide237.xml"/><Relationship Id="rId254" Type="http://schemas.openxmlformats.org/officeDocument/2006/relationships/slide" Target="slides/slide253.xml"/><Relationship Id="rId259" Type="http://schemas.openxmlformats.org/officeDocument/2006/relationships/tableStyles" Target="tableStyles.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260" Type="http://schemas.microsoft.com/office/2015/10/relationships/revisionInfo" Target="revisionInfo.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notesMaster" Target="notesMasters/notesMaster1.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presProps" Target="pres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viewProps" Target="viewProps.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A1D98C-EEEA-4DF4-BE3F-E1E6FA99D141}" type="doc">
      <dgm:prSet loTypeId="urn:microsoft.com/office/officeart/2005/8/layout/equation1" loCatId="process" qsTypeId="urn:microsoft.com/office/officeart/2005/8/quickstyle/simple1" qsCatId="simple" csTypeId="urn:microsoft.com/office/officeart/2005/8/colors/accent1_2" csCatId="accent1" phldr="1"/>
      <dgm:spPr/>
    </dgm:pt>
    <dgm:pt modelId="{95D9FFB1-4E5C-4EEE-B5ED-DAC948A15C88}">
      <dgm:prSet phldrT="[Text]" custT="1"/>
      <dgm:spPr>
        <a:solidFill>
          <a:srgbClr val="FFC000"/>
        </a:solidFill>
      </dgm:spPr>
      <dgm:t>
        <a:bodyPr/>
        <a:lstStyle/>
        <a:p>
          <a:r>
            <a:rPr lang="en-US" sz="2800" b="1" dirty="0">
              <a:solidFill>
                <a:schemeClr val="tx1"/>
              </a:solidFill>
            </a:rPr>
            <a:t>Context</a:t>
          </a:r>
        </a:p>
      </dgm:t>
    </dgm:pt>
    <dgm:pt modelId="{0C33695B-5731-49AC-96A6-8BB52B898610}" type="parTrans" cxnId="{CE3059FC-CEC6-44A7-A9FC-800D619A9261}">
      <dgm:prSet/>
      <dgm:spPr/>
      <dgm:t>
        <a:bodyPr/>
        <a:lstStyle/>
        <a:p>
          <a:endParaRPr lang="en-US"/>
        </a:p>
      </dgm:t>
    </dgm:pt>
    <dgm:pt modelId="{2230667C-0A52-4AAC-BA52-0C717F311337}" type="sibTrans" cxnId="{CE3059FC-CEC6-44A7-A9FC-800D619A9261}">
      <dgm:prSet/>
      <dgm:spPr>
        <a:solidFill>
          <a:srgbClr val="C00000"/>
        </a:solidFill>
      </dgm:spPr>
      <dgm:t>
        <a:bodyPr/>
        <a:lstStyle/>
        <a:p>
          <a:endParaRPr lang="en-US"/>
        </a:p>
      </dgm:t>
    </dgm:pt>
    <dgm:pt modelId="{9C5D521E-AA42-4716-AA80-AADAB898F261}">
      <dgm:prSet phldrT="[Text]" custT="1"/>
      <dgm:spPr>
        <a:solidFill>
          <a:srgbClr val="FFFF00"/>
        </a:solidFill>
      </dgm:spPr>
      <dgm:t>
        <a:bodyPr/>
        <a:lstStyle/>
        <a:p>
          <a:r>
            <a:rPr lang="en-US" sz="2800" b="1" dirty="0">
              <a:solidFill>
                <a:schemeClr val="tx1"/>
              </a:solidFill>
            </a:rPr>
            <a:t>Process</a:t>
          </a:r>
        </a:p>
      </dgm:t>
    </dgm:pt>
    <dgm:pt modelId="{5AC96352-E5C7-466E-91AC-75AC78F3E55F}" type="parTrans" cxnId="{29EC63F2-8D96-4481-9560-C277CDEB54BD}">
      <dgm:prSet/>
      <dgm:spPr/>
      <dgm:t>
        <a:bodyPr/>
        <a:lstStyle/>
        <a:p>
          <a:endParaRPr lang="en-US"/>
        </a:p>
      </dgm:t>
    </dgm:pt>
    <dgm:pt modelId="{9FF84DF0-EEF3-46E6-A0EA-6DC84FE77E3B}" type="sibTrans" cxnId="{29EC63F2-8D96-4481-9560-C277CDEB54BD}">
      <dgm:prSet/>
      <dgm:spPr>
        <a:solidFill>
          <a:srgbClr val="C00000"/>
        </a:solidFill>
      </dgm:spPr>
      <dgm:t>
        <a:bodyPr/>
        <a:lstStyle/>
        <a:p>
          <a:endParaRPr lang="en-US"/>
        </a:p>
      </dgm:t>
    </dgm:pt>
    <dgm:pt modelId="{1A3B8AC2-96E7-4B39-84DE-91BE06823E7C}">
      <dgm:prSet phldrT="[Text]" custT="1"/>
      <dgm:spPr>
        <a:solidFill>
          <a:schemeClr val="accent5"/>
        </a:solidFill>
      </dgm:spPr>
      <dgm:t>
        <a:bodyPr/>
        <a:lstStyle/>
        <a:p>
          <a:r>
            <a:rPr lang="en-US" sz="2800" b="1" dirty="0">
              <a:solidFill>
                <a:schemeClr val="tx1"/>
              </a:solidFill>
            </a:rPr>
            <a:t>Outcome</a:t>
          </a:r>
        </a:p>
      </dgm:t>
    </dgm:pt>
    <dgm:pt modelId="{F4585CC9-F3D2-4440-8677-49C04B96E4DA}" type="parTrans" cxnId="{45D3AE4F-E66A-49B4-B5EE-1864FE985B3D}">
      <dgm:prSet/>
      <dgm:spPr/>
      <dgm:t>
        <a:bodyPr/>
        <a:lstStyle/>
        <a:p>
          <a:endParaRPr lang="en-US"/>
        </a:p>
      </dgm:t>
    </dgm:pt>
    <dgm:pt modelId="{3FDCB963-A044-49AD-B2EE-1F4A0A7BA435}" type="sibTrans" cxnId="{45D3AE4F-E66A-49B4-B5EE-1864FE985B3D}">
      <dgm:prSet/>
      <dgm:spPr/>
      <dgm:t>
        <a:bodyPr/>
        <a:lstStyle/>
        <a:p>
          <a:endParaRPr lang="en-US"/>
        </a:p>
      </dgm:t>
    </dgm:pt>
    <dgm:pt modelId="{45A20E68-488F-4994-9C3D-8B23837FD4A3}" type="pres">
      <dgm:prSet presAssocID="{00A1D98C-EEEA-4DF4-BE3F-E1E6FA99D141}" presName="linearFlow" presStyleCnt="0">
        <dgm:presLayoutVars>
          <dgm:dir/>
          <dgm:resizeHandles val="exact"/>
        </dgm:presLayoutVars>
      </dgm:prSet>
      <dgm:spPr/>
    </dgm:pt>
    <dgm:pt modelId="{B13D4F2B-6E8C-4D0F-8E26-2F0D9B7E69A1}" type="pres">
      <dgm:prSet presAssocID="{95D9FFB1-4E5C-4EEE-B5ED-DAC948A15C88}" presName="node" presStyleLbl="node1" presStyleIdx="0" presStyleCnt="3" custScaleX="145735" custScaleY="127367" custLinFactX="11041" custLinFactNeighborX="100000" custLinFactNeighborY="1498">
        <dgm:presLayoutVars>
          <dgm:bulletEnabled val="1"/>
        </dgm:presLayoutVars>
      </dgm:prSet>
      <dgm:spPr/>
    </dgm:pt>
    <dgm:pt modelId="{8C1509D2-80D9-41AD-8028-2DEF6D2ED023}" type="pres">
      <dgm:prSet presAssocID="{2230667C-0A52-4AAC-BA52-0C717F311337}" presName="spacerL" presStyleCnt="0"/>
      <dgm:spPr/>
    </dgm:pt>
    <dgm:pt modelId="{934B9107-32C5-4F75-8A6C-83748A35BF3D}" type="pres">
      <dgm:prSet presAssocID="{2230667C-0A52-4AAC-BA52-0C717F311337}" presName="sibTrans" presStyleLbl="sibTrans2D1" presStyleIdx="0" presStyleCnt="2" custLinFactX="2320" custLinFactNeighborX="100000" custLinFactNeighborY="2583"/>
      <dgm:spPr/>
    </dgm:pt>
    <dgm:pt modelId="{650AAEEF-1CCC-4873-B842-470261E4E6E2}" type="pres">
      <dgm:prSet presAssocID="{2230667C-0A52-4AAC-BA52-0C717F311337}" presName="spacerR" presStyleCnt="0"/>
      <dgm:spPr/>
    </dgm:pt>
    <dgm:pt modelId="{4ED934ED-4D10-49F3-B71E-5525D39583E3}" type="pres">
      <dgm:prSet presAssocID="{9C5D521E-AA42-4716-AA80-AADAB898F261}" presName="node" presStyleLbl="node1" presStyleIdx="1" presStyleCnt="3" custScaleX="141871" custScaleY="123438" custLinFactNeighborX="2170" custLinFactNeighborY="776">
        <dgm:presLayoutVars>
          <dgm:bulletEnabled val="1"/>
        </dgm:presLayoutVars>
      </dgm:prSet>
      <dgm:spPr/>
    </dgm:pt>
    <dgm:pt modelId="{0BADB55E-B709-44E1-805A-D86BFB465A22}" type="pres">
      <dgm:prSet presAssocID="{9FF84DF0-EEF3-46E6-A0EA-6DC84FE77E3B}" presName="spacerL" presStyleCnt="0"/>
      <dgm:spPr/>
    </dgm:pt>
    <dgm:pt modelId="{374DE5B2-2C4E-4B62-998F-EC9F3A4F65E1}" type="pres">
      <dgm:prSet presAssocID="{9FF84DF0-EEF3-46E6-A0EA-6DC84FE77E3B}" presName="sibTrans" presStyleLbl="sibTrans2D1" presStyleIdx="1" presStyleCnt="2"/>
      <dgm:spPr/>
    </dgm:pt>
    <dgm:pt modelId="{FA257DAC-85DB-41ED-9392-B11089B5FB76}" type="pres">
      <dgm:prSet presAssocID="{9FF84DF0-EEF3-46E6-A0EA-6DC84FE77E3B}" presName="spacerR" presStyleCnt="0"/>
      <dgm:spPr/>
    </dgm:pt>
    <dgm:pt modelId="{884391CB-E640-45CE-AB57-E8C1A6D2A323}" type="pres">
      <dgm:prSet presAssocID="{1A3B8AC2-96E7-4B39-84DE-91BE06823E7C}" presName="node" presStyleLbl="node1" presStyleIdx="2" presStyleCnt="3" custScaleX="160440" custScaleY="125235" custLinFactX="-1540" custLinFactNeighborX="-100000" custLinFactNeighborY="1619">
        <dgm:presLayoutVars>
          <dgm:bulletEnabled val="1"/>
        </dgm:presLayoutVars>
      </dgm:prSet>
      <dgm:spPr/>
    </dgm:pt>
  </dgm:ptLst>
  <dgm:cxnLst>
    <dgm:cxn modelId="{BD767D08-5C59-4FFA-9796-CB02F018935D}" type="presOf" srcId="{9C5D521E-AA42-4716-AA80-AADAB898F261}" destId="{4ED934ED-4D10-49F3-B71E-5525D39583E3}" srcOrd="0" destOrd="0" presId="urn:microsoft.com/office/officeart/2005/8/layout/equation1"/>
    <dgm:cxn modelId="{45D3AE4F-E66A-49B4-B5EE-1864FE985B3D}" srcId="{00A1D98C-EEEA-4DF4-BE3F-E1E6FA99D141}" destId="{1A3B8AC2-96E7-4B39-84DE-91BE06823E7C}" srcOrd="2" destOrd="0" parTransId="{F4585CC9-F3D2-4440-8677-49C04B96E4DA}" sibTransId="{3FDCB963-A044-49AD-B2EE-1F4A0A7BA435}"/>
    <dgm:cxn modelId="{85B24F9A-203F-496E-93C2-6E21EB68F702}" type="presOf" srcId="{9FF84DF0-EEF3-46E6-A0EA-6DC84FE77E3B}" destId="{374DE5B2-2C4E-4B62-998F-EC9F3A4F65E1}" srcOrd="0" destOrd="0" presId="urn:microsoft.com/office/officeart/2005/8/layout/equation1"/>
    <dgm:cxn modelId="{7D890AB6-0AE1-4FF7-8D85-049004A50772}" type="presOf" srcId="{00A1D98C-EEEA-4DF4-BE3F-E1E6FA99D141}" destId="{45A20E68-488F-4994-9C3D-8B23837FD4A3}" srcOrd="0" destOrd="0" presId="urn:microsoft.com/office/officeart/2005/8/layout/equation1"/>
    <dgm:cxn modelId="{7BEDF9BF-06DC-44FF-8532-F63DFC0BEB22}" type="presOf" srcId="{2230667C-0A52-4AAC-BA52-0C717F311337}" destId="{934B9107-32C5-4F75-8A6C-83748A35BF3D}" srcOrd="0" destOrd="0" presId="urn:microsoft.com/office/officeart/2005/8/layout/equation1"/>
    <dgm:cxn modelId="{87BCADCD-DDA0-4453-830C-316A0CBC949C}" type="presOf" srcId="{1A3B8AC2-96E7-4B39-84DE-91BE06823E7C}" destId="{884391CB-E640-45CE-AB57-E8C1A6D2A323}" srcOrd="0" destOrd="0" presId="urn:microsoft.com/office/officeart/2005/8/layout/equation1"/>
    <dgm:cxn modelId="{D94627EB-F2C3-4593-8AFD-C6E43FE4EA2E}" type="presOf" srcId="{95D9FFB1-4E5C-4EEE-B5ED-DAC948A15C88}" destId="{B13D4F2B-6E8C-4D0F-8E26-2F0D9B7E69A1}" srcOrd="0" destOrd="0" presId="urn:microsoft.com/office/officeart/2005/8/layout/equation1"/>
    <dgm:cxn modelId="{29EC63F2-8D96-4481-9560-C277CDEB54BD}" srcId="{00A1D98C-EEEA-4DF4-BE3F-E1E6FA99D141}" destId="{9C5D521E-AA42-4716-AA80-AADAB898F261}" srcOrd="1" destOrd="0" parTransId="{5AC96352-E5C7-466E-91AC-75AC78F3E55F}" sibTransId="{9FF84DF0-EEF3-46E6-A0EA-6DC84FE77E3B}"/>
    <dgm:cxn modelId="{CE3059FC-CEC6-44A7-A9FC-800D619A9261}" srcId="{00A1D98C-EEEA-4DF4-BE3F-E1E6FA99D141}" destId="{95D9FFB1-4E5C-4EEE-B5ED-DAC948A15C88}" srcOrd="0" destOrd="0" parTransId="{0C33695B-5731-49AC-96A6-8BB52B898610}" sibTransId="{2230667C-0A52-4AAC-BA52-0C717F311337}"/>
    <dgm:cxn modelId="{9BAF80F5-0228-436D-AEE0-CEA04936DCAB}" type="presParOf" srcId="{45A20E68-488F-4994-9C3D-8B23837FD4A3}" destId="{B13D4F2B-6E8C-4D0F-8E26-2F0D9B7E69A1}" srcOrd="0" destOrd="0" presId="urn:microsoft.com/office/officeart/2005/8/layout/equation1"/>
    <dgm:cxn modelId="{ACF33374-B4FE-4242-AAC2-A9F3AA220666}" type="presParOf" srcId="{45A20E68-488F-4994-9C3D-8B23837FD4A3}" destId="{8C1509D2-80D9-41AD-8028-2DEF6D2ED023}" srcOrd="1" destOrd="0" presId="urn:microsoft.com/office/officeart/2005/8/layout/equation1"/>
    <dgm:cxn modelId="{9B6A5236-63DD-4019-9CB6-C5573C79260D}" type="presParOf" srcId="{45A20E68-488F-4994-9C3D-8B23837FD4A3}" destId="{934B9107-32C5-4F75-8A6C-83748A35BF3D}" srcOrd="2" destOrd="0" presId="urn:microsoft.com/office/officeart/2005/8/layout/equation1"/>
    <dgm:cxn modelId="{88549EC9-00A5-4301-85ED-8C93324DEF81}" type="presParOf" srcId="{45A20E68-488F-4994-9C3D-8B23837FD4A3}" destId="{650AAEEF-1CCC-4873-B842-470261E4E6E2}" srcOrd="3" destOrd="0" presId="urn:microsoft.com/office/officeart/2005/8/layout/equation1"/>
    <dgm:cxn modelId="{CA69C18D-0ED5-46AD-BF10-7502FBF62BEC}" type="presParOf" srcId="{45A20E68-488F-4994-9C3D-8B23837FD4A3}" destId="{4ED934ED-4D10-49F3-B71E-5525D39583E3}" srcOrd="4" destOrd="0" presId="urn:microsoft.com/office/officeart/2005/8/layout/equation1"/>
    <dgm:cxn modelId="{1CA1069C-44D7-43BF-A3D6-5B082CB14473}" type="presParOf" srcId="{45A20E68-488F-4994-9C3D-8B23837FD4A3}" destId="{0BADB55E-B709-44E1-805A-D86BFB465A22}" srcOrd="5" destOrd="0" presId="urn:microsoft.com/office/officeart/2005/8/layout/equation1"/>
    <dgm:cxn modelId="{1DCBA63A-8351-4A39-B274-3703E19C451B}" type="presParOf" srcId="{45A20E68-488F-4994-9C3D-8B23837FD4A3}" destId="{374DE5B2-2C4E-4B62-998F-EC9F3A4F65E1}" srcOrd="6" destOrd="0" presId="urn:microsoft.com/office/officeart/2005/8/layout/equation1"/>
    <dgm:cxn modelId="{FED13A40-60D2-49D6-BBE7-0AE89F9C97D7}" type="presParOf" srcId="{45A20E68-488F-4994-9C3D-8B23837FD4A3}" destId="{FA257DAC-85DB-41ED-9392-B11089B5FB76}" srcOrd="7" destOrd="0" presId="urn:microsoft.com/office/officeart/2005/8/layout/equation1"/>
    <dgm:cxn modelId="{CBD7CCD8-8131-42CC-B217-D15577122D68}" type="presParOf" srcId="{45A20E68-488F-4994-9C3D-8B23837FD4A3}" destId="{884391CB-E640-45CE-AB57-E8C1A6D2A323}"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A49C95-A758-4294-B10D-E27D0E310A61}" type="doc">
      <dgm:prSet loTypeId="urn:microsoft.com/office/officeart/2005/8/layout/venn1" loCatId="relationship" qsTypeId="urn:microsoft.com/office/officeart/2005/8/quickstyle/simple1" qsCatId="simple" csTypeId="urn:microsoft.com/office/officeart/2005/8/colors/accent1_2" csCatId="accent1" phldr="1"/>
      <dgm:spPr/>
    </dgm:pt>
    <dgm:pt modelId="{4193B845-2B61-44A8-883E-401FAAA2C3E8}">
      <dgm:prSet phldrT="[Text]" custT="1"/>
      <dgm:spPr>
        <a:solidFill>
          <a:schemeClr val="tx2">
            <a:lumMod val="75000"/>
            <a:alpha val="50000"/>
          </a:schemeClr>
        </a:solidFill>
      </dgm:spPr>
      <dgm:t>
        <a:bodyPr/>
        <a:lstStyle/>
        <a:p>
          <a:r>
            <a:rPr lang="en-US" sz="3200" b="1" dirty="0"/>
            <a:t>Perspective</a:t>
          </a:r>
        </a:p>
      </dgm:t>
    </dgm:pt>
    <dgm:pt modelId="{58893C53-F32C-4199-A8AF-0FF9D6255B7B}" type="parTrans" cxnId="{30569B45-75A8-4079-AB0A-2BA85758BF74}">
      <dgm:prSet/>
      <dgm:spPr/>
      <dgm:t>
        <a:bodyPr/>
        <a:lstStyle/>
        <a:p>
          <a:endParaRPr lang="en-US"/>
        </a:p>
      </dgm:t>
    </dgm:pt>
    <dgm:pt modelId="{C44974D9-0D92-46F9-BE6A-0262B61102CB}" type="sibTrans" cxnId="{30569B45-75A8-4079-AB0A-2BA85758BF74}">
      <dgm:prSet/>
      <dgm:spPr/>
      <dgm:t>
        <a:bodyPr/>
        <a:lstStyle/>
        <a:p>
          <a:endParaRPr lang="en-US"/>
        </a:p>
      </dgm:t>
    </dgm:pt>
    <dgm:pt modelId="{BB93387A-8E28-4054-95FD-3FA131CC8200}">
      <dgm:prSet phldrT="[Text]" custT="1"/>
      <dgm:spPr>
        <a:solidFill>
          <a:schemeClr val="accent5">
            <a:lumMod val="75000"/>
          </a:schemeClr>
        </a:solidFill>
      </dgm:spPr>
      <dgm:t>
        <a:bodyPr/>
        <a:lstStyle/>
        <a:p>
          <a:r>
            <a:rPr lang="en-US" sz="3200" b="1" dirty="0"/>
            <a:t>Factual Context</a:t>
          </a:r>
        </a:p>
      </dgm:t>
    </dgm:pt>
    <dgm:pt modelId="{5E0831E7-3E2D-4647-A98D-C2A31D046CB2}" type="parTrans" cxnId="{3FCE7182-6735-4566-B858-3E19ABB96640}">
      <dgm:prSet/>
      <dgm:spPr/>
      <dgm:t>
        <a:bodyPr/>
        <a:lstStyle/>
        <a:p>
          <a:endParaRPr lang="en-US"/>
        </a:p>
      </dgm:t>
    </dgm:pt>
    <dgm:pt modelId="{99960394-6F83-4FAD-85F0-B952B63503DF}" type="sibTrans" cxnId="{3FCE7182-6735-4566-B858-3E19ABB96640}">
      <dgm:prSet/>
      <dgm:spPr/>
      <dgm:t>
        <a:bodyPr/>
        <a:lstStyle/>
        <a:p>
          <a:endParaRPr lang="en-US"/>
        </a:p>
      </dgm:t>
    </dgm:pt>
    <dgm:pt modelId="{605DE820-AE47-4A60-89A3-D6E7CA9C2C69}" type="pres">
      <dgm:prSet presAssocID="{CEA49C95-A758-4294-B10D-E27D0E310A61}" presName="compositeShape" presStyleCnt="0">
        <dgm:presLayoutVars>
          <dgm:chMax val="7"/>
          <dgm:dir/>
          <dgm:resizeHandles val="exact"/>
        </dgm:presLayoutVars>
      </dgm:prSet>
      <dgm:spPr/>
    </dgm:pt>
    <dgm:pt modelId="{4AA625BC-572E-4001-B937-B9A124CDFEE9}" type="pres">
      <dgm:prSet presAssocID="{4193B845-2B61-44A8-883E-401FAAA2C3E8}" presName="circ1" presStyleLbl="vennNode1" presStyleIdx="0" presStyleCnt="2" custScaleX="118958" custScaleY="100547" custLinFactNeighborX="-3407" custLinFactNeighborY="-160"/>
      <dgm:spPr/>
    </dgm:pt>
    <dgm:pt modelId="{B134A166-BA77-4904-9333-785C9E898B2E}" type="pres">
      <dgm:prSet presAssocID="{4193B845-2B61-44A8-883E-401FAAA2C3E8}" presName="circ1Tx" presStyleLbl="revTx" presStyleIdx="0" presStyleCnt="0">
        <dgm:presLayoutVars>
          <dgm:chMax val="0"/>
          <dgm:chPref val="0"/>
          <dgm:bulletEnabled val="1"/>
        </dgm:presLayoutVars>
      </dgm:prSet>
      <dgm:spPr/>
    </dgm:pt>
    <dgm:pt modelId="{C01E6FFE-A8C1-45A2-99F9-04C9D981CD58}" type="pres">
      <dgm:prSet presAssocID="{BB93387A-8E28-4054-95FD-3FA131CC8200}" presName="circ2" presStyleLbl="vennNode1" presStyleIdx="1" presStyleCnt="2" custScaleX="105611" custLinFactNeighborX="10443" custLinFactNeighborY="-160"/>
      <dgm:spPr/>
    </dgm:pt>
    <dgm:pt modelId="{BE43BD5E-6A52-45DD-A3C5-F111A633465C}" type="pres">
      <dgm:prSet presAssocID="{BB93387A-8E28-4054-95FD-3FA131CC8200}" presName="circ2Tx" presStyleLbl="revTx" presStyleIdx="0" presStyleCnt="0">
        <dgm:presLayoutVars>
          <dgm:chMax val="0"/>
          <dgm:chPref val="0"/>
          <dgm:bulletEnabled val="1"/>
        </dgm:presLayoutVars>
      </dgm:prSet>
      <dgm:spPr/>
    </dgm:pt>
  </dgm:ptLst>
  <dgm:cxnLst>
    <dgm:cxn modelId="{30569B45-75A8-4079-AB0A-2BA85758BF74}" srcId="{CEA49C95-A758-4294-B10D-E27D0E310A61}" destId="{4193B845-2B61-44A8-883E-401FAAA2C3E8}" srcOrd="0" destOrd="0" parTransId="{58893C53-F32C-4199-A8AF-0FF9D6255B7B}" sibTransId="{C44974D9-0D92-46F9-BE6A-0262B61102CB}"/>
    <dgm:cxn modelId="{50CCB06B-4CEE-44E5-8CFC-0EF48F8AD4DD}" type="presOf" srcId="{4193B845-2B61-44A8-883E-401FAAA2C3E8}" destId="{4AA625BC-572E-4001-B937-B9A124CDFEE9}" srcOrd="0" destOrd="0" presId="urn:microsoft.com/office/officeart/2005/8/layout/venn1"/>
    <dgm:cxn modelId="{88D40771-0405-4DE4-85E8-CC031A78E5D1}" type="presOf" srcId="{BB93387A-8E28-4054-95FD-3FA131CC8200}" destId="{C01E6FFE-A8C1-45A2-99F9-04C9D981CD58}" srcOrd="0" destOrd="0" presId="urn:microsoft.com/office/officeart/2005/8/layout/venn1"/>
    <dgm:cxn modelId="{3FCE7182-6735-4566-B858-3E19ABB96640}" srcId="{CEA49C95-A758-4294-B10D-E27D0E310A61}" destId="{BB93387A-8E28-4054-95FD-3FA131CC8200}" srcOrd="1" destOrd="0" parTransId="{5E0831E7-3E2D-4647-A98D-C2A31D046CB2}" sibTransId="{99960394-6F83-4FAD-85F0-B952B63503DF}"/>
    <dgm:cxn modelId="{BCEBCB9F-492C-498E-A8AD-D7518EFCA715}" type="presOf" srcId="{4193B845-2B61-44A8-883E-401FAAA2C3E8}" destId="{B134A166-BA77-4904-9333-785C9E898B2E}" srcOrd="1" destOrd="0" presId="urn:microsoft.com/office/officeart/2005/8/layout/venn1"/>
    <dgm:cxn modelId="{2F4013F8-E169-44A8-9790-FF6CCB4D426C}" type="presOf" srcId="{BB93387A-8E28-4054-95FD-3FA131CC8200}" destId="{BE43BD5E-6A52-45DD-A3C5-F111A633465C}" srcOrd="1" destOrd="0" presId="urn:microsoft.com/office/officeart/2005/8/layout/venn1"/>
    <dgm:cxn modelId="{CFEED7FB-A7D6-42D4-A65C-974733064B07}" type="presOf" srcId="{CEA49C95-A758-4294-B10D-E27D0E310A61}" destId="{605DE820-AE47-4A60-89A3-D6E7CA9C2C69}" srcOrd="0" destOrd="0" presId="urn:microsoft.com/office/officeart/2005/8/layout/venn1"/>
    <dgm:cxn modelId="{9C9A9E0D-C75B-4165-BCD9-B10EE475EF52}" type="presParOf" srcId="{605DE820-AE47-4A60-89A3-D6E7CA9C2C69}" destId="{4AA625BC-572E-4001-B937-B9A124CDFEE9}" srcOrd="0" destOrd="0" presId="urn:microsoft.com/office/officeart/2005/8/layout/venn1"/>
    <dgm:cxn modelId="{2FA4DBD9-6DB1-4DC5-BFB0-039405C5F928}" type="presParOf" srcId="{605DE820-AE47-4A60-89A3-D6E7CA9C2C69}" destId="{B134A166-BA77-4904-9333-785C9E898B2E}" srcOrd="1" destOrd="0" presId="urn:microsoft.com/office/officeart/2005/8/layout/venn1"/>
    <dgm:cxn modelId="{EA16E0D4-AFDF-4C0F-87EA-5C31939DA842}" type="presParOf" srcId="{605DE820-AE47-4A60-89A3-D6E7CA9C2C69}" destId="{C01E6FFE-A8C1-45A2-99F9-04C9D981CD58}" srcOrd="2" destOrd="0" presId="urn:microsoft.com/office/officeart/2005/8/layout/venn1"/>
    <dgm:cxn modelId="{55B457E7-E04B-45CC-9172-C9C04A28AEA2}" type="presParOf" srcId="{605DE820-AE47-4A60-89A3-D6E7CA9C2C69}" destId="{BE43BD5E-6A52-45DD-A3C5-F111A633465C}"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3D4F2B-6E8C-4D0F-8E26-2F0D9B7E69A1}">
      <dsp:nvSpPr>
        <dsp:cNvPr id="0" name=""/>
        <dsp:cNvSpPr/>
      </dsp:nvSpPr>
      <dsp:spPr>
        <a:xfrm>
          <a:off x="260501" y="934388"/>
          <a:ext cx="1952865" cy="1706732"/>
        </a:xfrm>
        <a:prstGeom prst="ellipse">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1"/>
              </a:solidFill>
            </a:rPr>
            <a:t>Context</a:t>
          </a:r>
        </a:p>
      </dsp:txBody>
      <dsp:txXfrm>
        <a:off x="546491" y="1184333"/>
        <a:ext cx="1380885" cy="1206842"/>
      </dsp:txXfrm>
    </dsp:sp>
    <dsp:sp modelId="{934B9107-32C5-4F75-8A6C-83748A35BF3D}">
      <dsp:nvSpPr>
        <dsp:cNvPr id="0" name=""/>
        <dsp:cNvSpPr/>
      </dsp:nvSpPr>
      <dsp:spPr>
        <a:xfrm>
          <a:off x="2192256" y="1399153"/>
          <a:ext cx="777206" cy="777206"/>
        </a:xfrm>
        <a:prstGeom prst="mathPlus">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2295275" y="1696357"/>
        <a:ext cx="571168" cy="182798"/>
      </dsp:txXfrm>
    </dsp:sp>
    <dsp:sp modelId="{4ED934ED-4D10-49F3-B71E-5525D39583E3}">
      <dsp:nvSpPr>
        <dsp:cNvPr id="0" name=""/>
        <dsp:cNvSpPr/>
      </dsp:nvSpPr>
      <dsp:spPr>
        <a:xfrm>
          <a:off x="2953793" y="951038"/>
          <a:ext cx="1901087" cy="1654083"/>
        </a:xfrm>
        <a:prstGeom prst="ellipse">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1"/>
              </a:solidFill>
            </a:rPr>
            <a:t>Process</a:t>
          </a:r>
        </a:p>
      </dsp:txBody>
      <dsp:txXfrm>
        <a:off x="3232201" y="1193273"/>
        <a:ext cx="1344271" cy="1169613"/>
      </dsp:txXfrm>
    </dsp:sp>
    <dsp:sp modelId="{374DE5B2-2C4E-4B62-998F-EC9F3A4F65E1}">
      <dsp:nvSpPr>
        <dsp:cNvPr id="0" name=""/>
        <dsp:cNvSpPr/>
      </dsp:nvSpPr>
      <dsp:spPr>
        <a:xfrm>
          <a:off x="4961328" y="1379078"/>
          <a:ext cx="777206" cy="777206"/>
        </a:xfrm>
        <a:prstGeom prst="mathEqual">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en-US" sz="3200" kern="1200"/>
        </a:p>
      </dsp:txBody>
      <dsp:txXfrm>
        <a:off x="5064347" y="1539182"/>
        <a:ext cx="571168" cy="456998"/>
      </dsp:txXfrm>
    </dsp:sp>
    <dsp:sp modelId="{884391CB-E640-45CE-AB57-E8C1A6D2A323}">
      <dsp:nvSpPr>
        <dsp:cNvPr id="0" name=""/>
        <dsp:cNvSpPr/>
      </dsp:nvSpPr>
      <dsp:spPr>
        <a:xfrm>
          <a:off x="5717898" y="950294"/>
          <a:ext cx="2149914" cy="1678163"/>
        </a:xfrm>
        <a:prstGeom prst="ellipse">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1"/>
              </a:solidFill>
            </a:rPr>
            <a:t>Outcome</a:t>
          </a:r>
        </a:p>
      </dsp:txBody>
      <dsp:txXfrm>
        <a:off x="6032746" y="1196055"/>
        <a:ext cx="1520218" cy="11866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A625BC-572E-4001-B937-B9A124CDFEE9}">
      <dsp:nvSpPr>
        <dsp:cNvPr id="0" name=""/>
        <dsp:cNvSpPr/>
      </dsp:nvSpPr>
      <dsp:spPr>
        <a:xfrm>
          <a:off x="281498" y="0"/>
          <a:ext cx="3651191" cy="3086100"/>
        </a:xfrm>
        <a:prstGeom prst="ellipse">
          <a:avLst/>
        </a:prstGeom>
        <a:solidFill>
          <a:schemeClr val="tx2">
            <a:lumMod val="7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n-US" sz="3200" b="1" kern="1200" dirty="0"/>
            <a:t>Perspective</a:t>
          </a:r>
        </a:p>
      </dsp:txBody>
      <dsp:txXfrm>
        <a:off x="791349" y="363917"/>
        <a:ext cx="2105191" cy="2358265"/>
      </dsp:txXfrm>
    </dsp:sp>
    <dsp:sp modelId="{C01E6FFE-A8C1-45A2-99F9-04C9D981CD58}">
      <dsp:nvSpPr>
        <dsp:cNvPr id="0" name=""/>
        <dsp:cNvSpPr/>
      </dsp:nvSpPr>
      <dsp:spPr>
        <a:xfrm>
          <a:off x="3123545" y="3483"/>
          <a:ext cx="3241530" cy="3069311"/>
        </a:xfrm>
        <a:prstGeom prst="ellipse">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r>
            <a:rPr lang="en-US" sz="3200" b="1" kern="1200" dirty="0"/>
            <a:t>Factual Context</a:t>
          </a:r>
        </a:p>
      </dsp:txBody>
      <dsp:txXfrm>
        <a:off x="4043439" y="365421"/>
        <a:ext cx="1868990" cy="2345436"/>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6-06-25T16:24:23.098"/>
    </inkml:context>
    <inkml:brush xml:id="br0">
      <inkml:brushProperty name="width" value="0.13333" units="cm"/>
      <inkml:brushProperty name="height" value="0.13333" units="cm"/>
      <inkml:brushProperty name="color" value="#00CCFF"/>
      <inkml:brushProperty name="ignorePressure" value="1"/>
    </inkml:brush>
  </inkml:definitions>
  <inkml:trace contextRef="#ctx0" brushRef="#br0">0 1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6-06-25T16:29:30.178"/>
    </inkml:context>
    <inkml:brush xml:id="br0">
      <inkml:brushProperty name="width" value="0.13333" units="cm"/>
      <inkml:brushProperty name="height" value="0.13333" units="cm"/>
      <inkml:brushProperty name="color" value="#ED1C24"/>
      <inkml:brushProperty name="ignorePressure" value="1"/>
    </inkml:brush>
  </inkml:definitions>
  <inkml:trace contextRef="#ctx0" brushRef="#br0">4064 0,'-4'0,"-7"0,-6 5,-14 2,-11 4,-3-1,-9 4,2 0,3-4,1-2,0 5,-1 7,7 3,6 0,5-7,2 1,-7 1,-7 7,-1 0,2 0,-10-1,-1-2,-7-2,-1 1,0 2,0 2,12 0,9-3,6 3,10 3,-2 1,1 6,-2 0,4 0,-2-2,-3-1,-1 2,0-4,0 3,-5 5,-5 5,4 4,-7 5,-5 2,0 1,9 1,6-5,2-6,4-6,-4 5,-7-1,-1-3,-4-3,6-4,4 3,-3-2,2 5,0 8,2 7,-4-2,-1 4,-3 3,-3 0,3-1,0 1,8-2,2-2,-2 1,-6 0,0-1,-4 5,1 1,-8 4,-5 16,3 6,0 0,-1 3,-6 0,-3-6,5 2,2-4,5-7,0-3,6-3,5 0,2-2,0-3,0-3,6 2,-1 0,0-2,4 4,-2 4,-6 9,3 6,3 2,-1 1,2 4,1 7,-2-10,2-7,-2-1,6-1,1-4,-2-6,1-1,-2 3,-2 3,0 3,3-2,6 0,7 11,4 5,3 10,2 3,2 2,0 2,0-5,0-4,-1-5,1 5,-1-1,0 2,1-1,-2 0,1 2,0 4,0 2,5-4,6 6,2-3,-3-5,-2-10,7-7,10-7,1-5,1 11,0 0,0 0,-3-5,-3-6,1-6,1-5,1-3,2 2,0 10,1-3,5 3,2 2,10 3,1-1,3-9,-2-1,-5-12,-4-5,-4-1,-2-4,3-4,-1 1,4-3,6 4,-1-6,7 10,5-2,7 1,16 7,15 5,19 2,19 1,2-1,-3 6,-6 0,-3-1,-3-1,-9-3,-8-10,-22-9,-17-10,-12-8,1-4,5 2,4 4,9 1,9-2,-1-1,-2-3,-16-2,-7-2,-3-4,-1-2,-2-5,-6-2,1 0,-2-2,-2 0,-3 1,-9 3,-9 3,-15 0,-12 3,-8 6,-5 0,-8 0,-3 1,0-5,1-3,7 2,3-1,2-3,-1-1,0-2,-1-2,2 4,3 1,-2 0,1-2,-4-1,4 4,10 0,11 0,11-3,13-1,7 0,2-3,1 0,-1 0,-1 0,-1 0,-2 0,0 0,-2-6,1 0,-1-4,-4-7,-2 1,-5-1,2-3,-1-3,-1-2,1 2,-3 3,-3-2,-4-2,-8 0,-8-2,-2-1,0-1,-3 6,2 0,2 0,-1 4,-1 0,0-2,-4-2,-1-1,5-3,0-1,-1 0,0 4,1 2,17 3,7 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6-06-25T16:30:16.839"/>
    </inkml:context>
    <inkml:brush xml:id="br0">
      <inkml:brushProperty name="width" value="0.13333" units="cm"/>
      <inkml:brushProperty name="height" value="0.13333" units="cm"/>
      <inkml:brushProperty name="color" value="#ED1C24"/>
      <inkml:brushProperty name="ignorePressure" value="1"/>
    </inkml:brush>
  </inkml:definitions>
  <inkml:trace contextRef="#ctx0" brushRef="#br0">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6-06-25T16:30:22.497"/>
    </inkml:context>
    <inkml:brush xml:id="br0">
      <inkml:brushProperty name="width" value="0.13333" units="cm"/>
      <inkml:brushProperty name="height" value="0.13333" units="cm"/>
      <inkml:brushProperty name="color" value="#ED1C24"/>
      <inkml:brushProperty name="ignorePressure" value="1"/>
    </inkml:brush>
  </inkml:definitions>
  <inkml:trace contextRef="#ctx0" brushRef="#br0">0 0,'5'0,"25"0,35 0,26 5,6 6,-3 0,-14 0,-9 7,14 13,36 32,20 13,10 3,8 2,-5-2,-10-6,-24-11,-28-16,-31-10,-19-8,-13-4,-2 5,-1 11,14 16,23 19,20 19,10 14,13 14,7 12,-7 2,-11-4,-18-16,-17-16,-13-18,-11-3,-3-5,9 7,10 19,16 25,15 29,7 6,2 1,0-15,-6-2,-18-17,-21-16,-14-13,-6-13,-5-13,-5-7,-2-3,7 13,-1 7,2 14,-5 3,11 6,3 6,2 0,4-1,-4-9,-3 6,-3-7,4-4,-3-6,-8-4,-5 4,-8-2,-4 0,-3-2,-1 0,-1-2,-1-1,1 0,0-5,0 3,1-8,0-1,0-5,0-3,0 0,0 5,0 3,0 5,0-2,0 1,0-5,0 7,-4 3,-8 1,0-2,1-8,3-4,-2-7,-5 3,-3-2,0-1,5-2,-6 2,-4 2,-4-10,0-6,-2-1,1-3,-2 0,2-3,0-2,0 5,-5 0,-6 3,0 7,-9 9,0 3,7 1,2 1,3-4,-1-9,-5 0,0-3,-2-7,2-6,-1-4,-3-3,6-3,1-2,2 6,3 5,-2 2,0-2,2 3,1 0,2 1,3-5,-6 0,0-2,-4-1,-5-2,1 4,1-5,4-3,4 0,3 3,-4 2,-1 0,-2 5,-6 0,0-7,4-3,3-1,-3-1,-11 0,-8-5,-4-4,0-1,6 1,-2 3,5 3,5-2,-2 0,-2-3,-2 0,4 2,1-3,-1 1,-5-2,1 1,5-3,2 2,-1 3,4 3,-1-3,3-4,-1-4,7 2,1-3,-5 2,2 5,-4 3,-3 4,2 3,2 1,4-4,4-5,3-7,0 1,8 2,1-2,1-2,-3-3,4 3,0-2,-1-1,2 2,0 0,9 4,9-2,14-1,14-4,17-2,10-1,4-3,-1 0,1 0,-3 0,-2-1,-5 1,-7-1,-16 1,-20 0,-17 0,-10 0,-13 0,-4-5,0-1,1 0,3 1,2 1,2 3,1-1,1 2,0 0,6-4,0-3,1 2,3-4,6-5,3-6,5-2,2-4,2-1,0-1,1-1,4 1,7-1,0 1,0 1,1 3,-2 3,-2-1,3-1,3 3,3 6,0 0,1 2,-2 0,-1 0,3 3,-3-2,-3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C4998B-7216-4A1E-9E42-F19F226857D8}" type="datetimeFigureOut">
              <a:rPr lang="en-US" smtClean="0"/>
              <a:t>8/28/2017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1AB0A0-098E-4ACB-9EC6-B376669AE369}" type="slidenum">
              <a:rPr lang="en-US" smtClean="0"/>
              <a:t>‹#›</a:t>
            </a:fld>
            <a:endParaRPr lang="en-US"/>
          </a:p>
        </p:txBody>
      </p:sp>
    </p:spTree>
    <p:extLst>
      <p:ext uri="{BB962C8B-B14F-4D97-AF65-F5344CB8AC3E}">
        <p14:creationId xmlns:p14="http://schemas.microsoft.com/office/powerpoint/2010/main" val="975121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eaLnBrk="1" hangingPunct="1"/>
            <a:fld id="{65D0989F-56EB-40C7-8B1F-8D56D2C85FE4}" type="slidenum">
              <a:rPr lang="en-US" altLang="en-US" smtClean="0">
                <a:latin typeface="Arial" charset="0"/>
              </a:rPr>
              <a:pPr eaLnBrk="1" hangingPunct="1"/>
              <a:t>58</a:t>
            </a:fld>
            <a:endParaRPr lang="en-US" altLang="en-US" dirty="0">
              <a:latin typeface="Arial" charset="0"/>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661588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eaLnBrk="1" hangingPunct="1"/>
            <a:fld id="{EA2ABE12-2D5B-4DB7-86A4-DAC0FCC99F0F}" type="slidenum">
              <a:rPr lang="en-US" altLang="en-US" smtClean="0">
                <a:latin typeface="Arial" charset="0"/>
              </a:rPr>
              <a:pPr eaLnBrk="1" hangingPunct="1"/>
              <a:t>86</a:t>
            </a:fld>
            <a:endParaRPr lang="en-US" altLang="en-US">
              <a:latin typeface="Arial" charset="0"/>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562354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73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eaLnBrk="1" hangingPunct="1"/>
            <a:fld id="{75330560-56AA-4E6B-8AC4-716B7C490F9F}" type="slidenum">
              <a:rPr lang="en-US" altLang="en-US" smtClean="0">
                <a:latin typeface="Arial" charset="0"/>
              </a:rPr>
              <a:pPr eaLnBrk="1" hangingPunct="1"/>
              <a:t>87</a:t>
            </a:fld>
            <a:endParaRPr lang="en-US" altLang="en-US">
              <a:latin typeface="Arial" charset="0"/>
            </a:endParaRPr>
          </a:p>
        </p:txBody>
      </p:sp>
    </p:spTree>
    <p:extLst>
      <p:ext uri="{BB962C8B-B14F-4D97-AF65-F5344CB8AC3E}">
        <p14:creationId xmlns:p14="http://schemas.microsoft.com/office/powerpoint/2010/main" val="404126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74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eaLnBrk="1" hangingPunct="1"/>
            <a:fld id="{1720AF67-3F67-4C2A-A440-9EF90691441F}" type="slidenum">
              <a:rPr lang="en-US" altLang="en-US" smtClean="0">
                <a:latin typeface="Arial" charset="0"/>
              </a:rPr>
              <a:pPr eaLnBrk="1" hangingPunct="1"/>
              <a:t>88</a:t>
            </a:fld>
            <a:endParaRPr lang="en-US" altLang="en-US">
              <a:latin typeface="Arial" charset="0"/>
            </a:endParaRPr>
          </a:p>
        </p:txBody>
      </p:sp>
    </p:spTree>
    <p:extLst>
      <p:ext uri="{BB962C8B-B14F-4D97-AF65-F5344CB8AC3E}">
        <p14:creationId xmlns:p14="http://schemas.microsoft.com/office/powerpoint/2010/main" val="4192903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80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eaLnBrk="1" hangingPunct="1"/>
            <a:fld id="{D31E37BE-B112-4601-AAC6-A624A1F84BC2}" type="slidenum">
              <a:rPr lang="en-US" altLang="en-US" smtClean="0">
                <a:latin typeface="Arial" charset="0"/>
              </a:rPr>
              <a:pPr eaLnBrk="1" hangingPunct="1"/>
              <a:t>90</a:t>
            </a:fld>
            <a:endParaRPr lang="en-US" altLang="en-US">
              <a:latin typeface="Arial" charset="0"/>
            </a:endParaRPr>
          </a:p>
        </p:txBody>
      </p:sp>
    </p:spTree>
    <p:extLst>
      <p:ext uri="{BB962C8B-B14F-4D97-AF65-F5344CB8AC3E}">
        <p14:creationId xmlns:p14="http://schemas.microsoft.com/office/powerpoint/2010/main" val="3378625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E602FB-E613-49A9-A9A5-B05BDF847134}" type="slidenum">
              <a:rPr lang="en-US"/>
              <a:pPr/>
              <a:t>93</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xfrm>
            <a:off x="685800" y="4343400"/>
            <a:ext cx="5486400" cy="4114800"/>
          </a:xfrm>
        </p:spPr>
        <p:txBody>
          <a:bodyPr/>
          <a:lstStyle/>
          <a:p>
            <a:endParaRPr lang="en-US"/>
          </a:p>
        </p:txBody>
      </p:sp>
    </p:spTree>
    <p:extLst>
      <p:ext uri="{BB962C8B-B14F-4D97-AF65-F5344CB8AC3E}">
        <p14:creationId xmlns:p14="http://schemas.microsoft.com/office/powerpoint/2010/main" val="882747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E602FB-E613-49A9-A9A5-B05BDF847134}" type="slidenum">
              <a:rPr lang="en-US"/>
              <a:pPr/>
              <a:t>94</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xfrm>
            <a:off x="685800" y="4343400"/>
            <a:ext cx="5486400" cy="4114800"/>
          </a:xfrm>
        </p:spPr>
        <p:txBody>
          <a:bodyPr/>
          <a:lstStyle/>
          <a:p>
            <a:endParaRPr lang="en-US"/>
          </a:p>
        </p:txBody>
      </p:sp>
    </p:spTree>
    <p:extLst>
      <p:ext uri="{BB962C8B-B14F-4D97-AF65-F5344CB8AC3E}">
        <p14:creationId xmlns:p14="http://schemas.microsoft.com/office/powerpoint/2010/main" val="6138758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a:extLst>
              <a:ext uri="{FF2B5EF4-FFF2-40B4-BE49-F238E27FC236}">
                <a16:creationId xmlns:a16="http://schemas.microsoft.com/office/drawing/2014/main" id="{C1DD91E3-1D5F-446D-BE94-F0921A6DA0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F87F231-C621-4DFD-BCF6-D9F10623C975}" type="slidenum">
              <a:rPr lang="en-US" altLang="en-US"/>
              <a:pPr eaLnBrk="1" hangingPunct="1">
                <a:spcBef>
                  <a:spcPct val="0"/>
                </a:spcBef>
              </a:pPr>
              <a:t>119</a:t>
            </a:fld>
            <a:endParaRPr lang="en-US" altLang="en-US"/>
          </a:p>
        </p:txBody>
      </p:sp>
      <p:sp>
        <p:nvSpPr>
          <p:cNvPr id="192515" name="Rectangle 2">
            <a:extLst>
              <a:ext uri="{FF2B5EF4-FFF2-40B4-BE49-F238E27FC236}">
                <a16:creationId xmlns:a16="http://schemas.microsoft.com/office/drawing/2014/main" id="{ED9E6F10-BD98-4D0E-9610-0FBA427FDB9A}"/>
              </a:ext>
            </a:extLst>
          </p:cNvPr>
          <p:cNvSpPr>
            <a:spLocks noRot="1" noChangeArrowheads="1" noTextEdit="1"/>
          </p:cNvSpPr>
          <p:nvPr>
            <p:ph type="sldImg"/>
          </p:nvPr>
        </p:nvSpPr>
        <p:spPr>
          <a:ln/>
        </p:spPr>
      </p:sp>
      <p:sp>
        <p:nvSpPr>
          <p:cNvPr id="192516" name="Rectangle 3">
            <a:extLst>
              <a:ext uri="{FF2B5EF4-FFF2-40B4-BE49-F238E27FC236}">
                <a16:creationId xmlns:a16="http://schemas.microsoft.com/office/drawing/2014/main" id="{BD72B752-08F3-4078-9BF8-6C969A5DDA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176677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60D6BF1-7B2F-461F-B750-85432F5BCAA5}" type="slidenum">
              <a:rPr lang="en-US" altLang="en-US" smtClean="0"/>
              <a:pPr eaLnBrk="1" hangingPunct="1">
                <a:spcBef>
                  <a:spcPct val="0"/>
                </a:spcBef>
              </a:pPr>
              <a:t>120</a:t>
            </a:fld>
            <a:endParaRPr lang="en-US" altLang="en-US"/>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4598840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eaLnBrk="1" hangingPunct="1"/>
            <a:fld id="{EA2ABE12-2D5B-4DB7-86A4-DAC0FCC99F0F}" type="slidenum">
              <a:rPr lang="en-US" altLang="en-US" smtClean="0">
                <a:latin typeface="Arial" charset="0"/>
              </a:rPr>
              <a:pPr eaLnBrk="1" hangingPunct="1"/>
              <a:t>127</a:t>
            </a:fld>
            <a:endParaRPr lang="en-US" altLang="en-US">
              <a:latin typeface="Arial" charset="0"/>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7046843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A0D7793-C5E3-4FAD-A39E-E34F318F52A2}" type="slidenum">
              <a:rPr lang="en-US" altLang="en-US" smtClean="0"/>
              <a:pPr eaLnBrk="1" hangingPunct="1">
                <a:spcBef>
                  <a:spcPct val="0"/>
                </a:spcBef>
              </a:pPr>
              <a:t>130</a:t>
            </a:fld>
            <a:endParaRPr lang="en-US" altLang="en-US"/>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391717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eaLnBrk="1" hangingPunct="1"/>
            <a:fld id="{D4CF56D1-34E5-4038-9605-0827DEFD7332}" type="slidenum">
              <a:rPr lang="en-US" altLang="en-US" smtClean="0">
                <a:latin typeface="Arial" charset="0"/>
              </a:rPr>
              <a:pPr eaLnBrk="1" hangingPunct="1"/>
              <a:t>59</a:t>
            </a:fld>
            <a:endParaRPr lang="en-US" altLang="en-US">
              <a:latin typeface="Arial" charset="0"/>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38431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29B6B5E-1E1F-4D82-A7A0-636B5E6CF5D0}" type="slidenum">
              <a:rPr lang="en-US" altLang="en-US" smtClean="0"/>
              <a:pPr eaLnBrk="1" hangingPunct="1">
                <a:spcBef>
                  <a:spcPct val="0"/>
                </a:spcBef>
              </a:pPr>
              <a:t>131</a:t>
            </a:fld>
            <a:endParaRPr lang="en-US" altLang="en-US"/>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6164697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14F5CB3-6911-4959-AE96-E6A8BCFF4992}" type="slidenum">
              <a:rPr lang="en-US" altLang="en-US" smtClean="0"/>
              <a:pPr eaLnBrk="1" hangingPunct="1">
                <a:spcBef>
                  <a:spcPct val="0"/>
                </a:spcBef>
              </a:pPr>
              <a:t>164</a:t>
            </a:fld>
            <a:endParaRPr lang="en-US" altLang="en-US"/>
          </a:p>
        </p:txBody>
      </p:sp>
      <p:sp>
        <p:nvSpPr>
          <p:cNvPr id="288771" name="Rectangle 2"/>
          <p:cNvSpPr>
            <a:spLocks noGrp="1" noRot="1" noChangeAspect="1" noChangeArrowheads="1" noTextEdit="1"/>
          </p:cNvSpPr>
          <p:nvPr>
            <p:ph type="sldImg"/>
          </p:nvPr>
        </p:nvSpPr>
        <p:spPr>
          <a:ln/>
        </p:spPr>
      </p:sp>
      <p:sp>
        <p:nvSpPr>
          <p:cNvPr id="288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7154323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FB24415-D325-43AA-BAEB-94BCEBB1FBCF}" type="slidenum">
              <a:rPr lang="en-US" altLang="en-US" smtClean="0"/>
              <a:pPr eaLnBrk="1" hangingPunct="1">
                <a:spcBef>
                  <a:spcPct val="0"/>
                </a:spcBef>
              </a:pPr>
              <a:t>165</a:t>
            </a:fld>
            <a:endParaRPr lang="en-US" altLang="en-US"/>
          </a:p>
        </p:txBody>
      </p:sp>
      <p:sp>
        <p:nvSpPr>
          <p:cNvPr id="291843" name="Rectangle 2"/>
          <p:cNvSpPr>
            <a:spLocks noGrp="1" noRot="1" noChangeAspect="1" noChangeArrowheads="1" noTextEdit="1"/>
          </p:cNvSpPr>
          <p:nvPr>
            <p:ph type="sldImg"/>
          </p:nvPr>
        </p:nvSpPr>
        <p:spPr>
          <a:ln/>
        </p:spPr>
      </p:sp>
      <p:sp>
        <p:nvSpPr>
          <p:cNvPr id="291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743761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eaLnBrk="1" hangingPunct="1"/>
            <a:fld id="{15C6B1B2-42B8-4FB3-AAAB-F712B95AEAC9}" type="slidenum">
              <a:rPr lang="en-US" altLang="en-US" smtClean="0">
                <a:latin typeface="Arial" charset="0"/>
              </a:rPr>
              <a:pPr eaLnBrk="1" hangingPunct="1"/>
              <a:t>63</a:t>
            </a:fld>
            <a:endParaRPr lang="en-US" altLang="en-US">
              <a:latin typeface="Arial" charset="0"/>
            </a:endParaRPr>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293492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BCD7E73-FBD0-47C7-8057-2BD14FF7EF8D}" type="slidenum">
              <a:rPr lang="en-US" altLang="en-US" smtClean="0"/>
              <a:pPr eaLnBrk="1" hangingPunct="1">
                <a:spcBef>
                  <a:spcPct val="0"/>
                </a:spcBef>
              </a:pPr>
              <a:t>64</a:t>
            </a:fld>
            <a:endParaRPr lang="en-US" altLang="en-US"/>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553915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5DFCCC4-9139-4D0C-B34F-C8577A310222}" type="slidenum">
              <a:rPr lang="en-US" altLang="en-US" smtClean="0"/>
              <a:pPr eaLnBrk="1" hangingPunct="1">
                <a:spcBef>
                  <a:spcPct val="0"/>
                </a:spcBef>
              </a:pPr>
              <a:t>68</a:t>
            </a:fld>
            <a:endParaRPr lang="en-US" altLang="en-US"/>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424561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a:extLst>
              <a:ext uri="{FF2B5EF4-FFF2-40B4-BE49-F238E27FC236}">
                <a16:creationId xmlns:a16="http://schemas.microsoft.com/office/drawing/2014/main" id="{15FCDC66-11D2-404A-B134-4BCF40DD28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57A51474-3E6C-4174-B037-53FEEF04A232}" type="slidenum">
              <a:rPr lang="en-US" altLang="en-US"/>
              <a:pPr eaLnBrk="1" hangingPunct="1">
                <a:spcBef>
                  <a:spcPct val="0"/>
                </a:spcBef>
              </a:pPr>
              <a:t>69</a:t>
            </a:fld>
            <a:endParaRPr lang="en-US" altLang="en-US"/>
          </a:p>
        </p:txBody>
      </p:sp>
      <p:sp>
        <p:nvSpPr>
          <p:cNvPr id="152579" name="Rectangle 2">
            <a:extLst>
              <a:ext uri="{FF2B5EF4-FFF2-40B4-BE49-F238E27FC236}">
                <a16:creationId xmlns:a16="http://schemas.microsoft.com/office/drawing/2014/main" id="{3AD9D743-F446-41C9-83E8-83F07A11A71A}"/>
              </a:ext>
            </a:extLst>
          </p:cNvPr>
          <p:cNvSpPr>
            <a:spLocks noGrp="1" noRot="1" noChangeAspect="1" noChangeArrowheads="1" noTextEdit="1"/>
          </p:cNvSpPr>
          <p:nvPr>
            <p:ph type="sldImg"/>
          </p:nvPr>
        </p:nvSpPr>
        <p:spPr>
          <a:ln/>
        </p:spPr>
      </p:sp>
      <p:sp>
        <p:nvSpPr>
          <p:cNvPr id="152580" name="Rectangle 3">
            <a:extLst>
              <a:ext uri="{FF2B5EF4-FFF2-40B4-BE49-F238E27FC236}">
                <a16:creationId xmlns:a16="http://schemas.microsoft.com/office/drawing/2014/main" id="{C9018313-794E-482A-AD79-5CB24DB260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365578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3E4B93D-19AE-4B3D-9934-54787ECB502A}" type="slidenum">
              <a:rPr lang="en-US" altLang="en-US" smtClean="0"/>
              <a:pPr eaLnBrk="1" hangingPunct="1">
                <a:spcBef>
                  <a:spcPct val="0"/>
                </a:spcBef>
              </a:pPr>
              <a:t>70</a:t>
            </a:fld>
            <a:endParaRPr lang="en-US" altLang="en-US"/>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198172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eaLnBrk="1" hangingPunct="1"/>
            <a:fld id="{FD5D227A-8750-4CD1-B2FB-7DCF1231DA82}" type="slidenum">
              <a:rPr lang="en-US" altLang="en-US" smtClean="0">
                <a:latin typeface="Arial" charset="0"/>
              </a:rPr>
              <a:pPr eaLnBrk="1" hangingPunct="1"/>
              <a:t>79</a:t>
            </a:fld>
            <a:endParaRPr lang="en-US" altLang="en-US">
              <a:latin typeface="Arial" charset="0"/>
            </a:endParaRPr>
          </a:p>
        </p:txBody>
      </p:sp>
    </p:spTree>
    <p:extLst>
      <p:ext uri="{BB962C8B-B14F-4D97-AF65-F5344CB8AC3E}">
        <p14:creationId xmlns:p14="http://schemas.microsoft.com/office/powerpoint/2010/main" val="1770233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a:extLst>
              <a:ext uri="{FF2B5EF4-FFF2-40B4-BE49-F238E27FC236}">
                <a16:creationId xmlns:a16="http://schemas.microsoft.com/office/drawing/2014/main" id="{D5063694-D92F-465E-9B82-6D02A6B61DB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EE1E253-E1CB-4307-A7D0-1FC6DC93C978}" type="slidenum">
              <a:rPr lang="en-US" altLang="en-US"/>
              <a:pPr eaLnBrk="1" hangingPunct="1">
                <a:spcBef>
                  <a:spcPct val="0"/>
                </a:spcBef>
              </a:pPr>
              <a:t>80</a:t>
            </a:fld>
            <a:endParaRPr lang="en-US" altLang="en-US"/>
          </a:p>
        </p:txBody>
      </p:sp>
      <p:sp>
        <p:nvSpPr>
          <p:cNvPr id="161795" name="Rectangle 2">
            <a:extLst>
              <a:ext uri="{FF2B5EF4-FFF2-40B4-BE49-F238E27FC236}">
                <a16:creationId xmlns:a16="http://schemas.microsoft.com/office/drawing/2014/main" id="{023A2A35-741C-4582-BDBC-92B1129C89DF}"/>
              </a:ext>
            </a:extLst>
          </p:cNvPr>
          <p:cNvSpPr>
            <a:spLocks noRot="1" noChangeArrowheads="1" noTextEdit="1"/>
          </p:cNvSpPr>
          <p:nvPr>
            <p:ph type="sldImg"/>
          </p:nvPr>
        </p:nvSpPr>
        <p:spPr>
          <a:ln/>
        </p:spPr>
      </p:sp>
      <p:sp>
        <p:nvSpPr>
          <p:cNvPr id="161796" name="Rectangle 3">
            <a:extLst>
              <a:ext uri="{FF2B5EF4-FFF2-40B4-BE49-F238E27FC236}">
                <a16:creationId xmlns:a16="http://schemas.microsoft.com/office/drawing/2014/main" id="{4B95DEEC-B11C-411A-9669-D193EB78CD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199292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BAC13-2B22-41EC-9F88-135537AC2E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C3AF05-681A-4726-9EC3-70CA23D40C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1ADE94-F8BD-49A5-925A-5441A1E30DF8}"/>
              </a:ext>
            </a:extLst>
          </p:cNvPr>
          <p:cNvSpPr>
            <a:spLocks noGrp="1"/>
          </p:cNvSpPr>
          <p:nvPr>
            <p:ph type="dt" sz="half" idx="10"/>
          </p:nvPr>
        </p:nvSpPr>
        <p:spPr/>
        <p:txBody>
          <a:bodyPr/>
          <a:lstStyle/>
          <a:p>
            <a:fld id="{D70D533E-3B04-42B3-98A5-96571EA5B8D2}" type="datetimeFigureOut">
              <a:rPr lang="en-US" smtClean="0"/>
              <a:t>8/28/2017</a:t>
            </a:fld>
            <a:endParaRPr lang="en-US"/>
          </a:p>
        </p:txBody>
      </p:sp>
      <p:sp>
        <p:nvSpPr>
          <p:cNvPr id="5" name="Footer Placeholder 4">
            <a:extLst>
              <a:ext uri="{FF2B5EF4-FFF2-40B4-BE49-F238E27FC236}">
                <a16:creationId xmlns:a16="http://schemas.microsoft.com/office/drawing/2014/main" id="{824790E0-B64D-4F19-AB1C-A3D93C7834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EDDF18-5719-48BC-92B4-44E8CE5CA1E7}"/>
              </a:ext>
            </a:extLst>
          </p:cNvPr>
          <p:cNvSpPr>
            <a:spLocks noGrp="1"/>
          </p:cNvSpPr>
          <p:nvPr>
            <p:ph type="sldNum" sz="quarter" idx="12"/>
          </p:nvPr>
        </p:nvSpPr>
        <p:spPr/>
        <p:txBody>
          <a:bodyPr/>
          <a:lstStyle/>
          <a:p>
            <a:fld id="{850316B8-F8CA-490D-8084-B28497873D90}" type="slidenum">
              <a:rPr lang="en-US" smtClean="0"/>
              <a:t>‹#›</a:t>
            </a:fld>
            <a:endParaRPr lang="en-US"/>
          </a:p>
        </p:txBody>
      </p:sp>
    </p:spTree>
    <p:extLst>
      <p:ext uri="{BB962C8B-B14F-4D97-AF65-F5344CB8AC3E}">
        <p14:creationId xmlns:p14="http://schemas.microsoft.com/office/powerpoint/2010/main" val="1010080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A17A4-C398-4F2F-BC0B-A84EE9A4B6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28DF00-5195-40D7-B20F-F977E01FEC4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B1155E-D3BD-4B3C-9F68-4CCED608FA61}"/>
              </a:ext>
            </a:extLst>
          </p:cNvPr>
          <p:cNvSpPr>
            <a:spLocks noGrp="1"/>
          </p:cNvSpPr>
          <p:nvPr>
            <p:ph type="dt" sz="half" idx="10"/>
          </p:nvPr>
        </p:nvSpPr>
        <p:spPr/>
        <p:txBody>
          <a:bodyPr/>
          <a:lstStyle/>
          <a:p>
            <a:fld id="{D70D533E-3B04-42B3-98A5-96571EA5B8D2}" type="datetimeFigureOut">
              <a:rPr lang="en-US" smtClean="0"/>
              <a:t>8/28/2017</a:t>
            </a:fld>
            <a:endParaRPr lang="en-US"/>
          </a:p>
        </p:txBody>
      </p:sp>
      <p:sp>
        <p:nvSpPr>
          <p:cNvPr id="5" name="Footer Placeholder 4">
            <a:extLst>
              <a:ext uri="{FF2B5EF4-FFF2-40B4-BE49-F238E27FC236}">
                <a16:creationId xmlns:a16="http://schemas.microsoft.com/office/drawing/2014/main" id="{DFA85309-3345-4703-8C92-BFFB7C182D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991A58-5F99-4421-B1A9-5CCB0F9FAD0B}"/>
              </a:ext>
            </a:extLst>
          </p:cNvPr>
          <p:cNvSpPr>
            <a:spLocks noGrp="1"/>
          </p:cNvSpPr>
          <p:nvPr>
            <p:ph type="sldNum" sz="quarter" idx="12"/>
          </p:nvPr>
        </p:nvSpPr>
        <p:spPr/>
        <p:txBody>
          <a:bodyPr/>
          <a:lstStyle/>
          <a:p>
            <a:fld id="{850316B8-F8CA-490D-8084-B28497873D90}" type="slidenum">
              <a:rPr lang="en-US" smtClean="0"/>
              <a:t>‹#›</a:t>
            </a:fld>
            <a:endParaRPr lang="en-US"/>
          </a:p>
        </p:txBody>
      </p:sp>
    </p:spTree>
    <p:extLst>
      <p:ext uri="{BB962C8B-B14F-4D97-AF65-F5344CB8AC3E}">
        <p14:creationId xmlns:p14="http://schemas.microsoft.com/office/powerpoint/2010/main" val="2840662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F7C3AC-0DCE-4B4A-ACB9-25DA6B3E2B4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833620B-EDFD-4AE9-AE9D-607964F3C74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4F806E-AF1B-4541-B453-5C8023D20614}"/>
              </a:ext>
            </a:extLst>
          </p:cNvPr>
          <p:cNvSpPr>
            <a:spLocks noGrp="1"/>
          </p:cNvSpPr>
          <p:nvPr>
            <p:ph type="dt" sz="half" idx="10"/>
          </p:nvPr>
        </p:nvSpPr>
        <p:spPr/>
        <p:txBody>
          <a:bodyPr/>
          <a:lstStyle/>
          <a:p>
            <a:fld id="{D70D533E-3B04-42B3-98A5-96571EA5B8D2}" type="datetimeFigureOut">
              <a:rPr lang="en-US" smtClean="0"/>
              <a:t>8/28/2017</a:t>
            </a:fld>
            <a:endParaRPr lang="en-US"/>
          </a:p>
        </p:txBody>
      </p:sp>
      <p:sp>
        <p:nvSpPr>
          <p:cNvPr id="5" name="Footer Placeholder 4">
            <a:extLst>
              <a:ext uri="{FF2B5EF4-FFF2-40B4-BE49-F238E27FC236}">
                <a16:creationId xmlns:a16="http://schemas.microsoft.com/office/drawing/2014/main" id="{DAC9FA4E-7778-4FED-AF88-1FCAEE2D06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8EC0B5-31E7-4D91-81B4-2E566E8F0AAC}"/>
              </a:ext>
            </a:extLst>
          </p:cNvPr>
          <p:cNvSpPr>
            <a:spLocks noGrp="1"/>
          </p:cNvSpPr>
          <p:nvPr>
            <p:ph type="sldNum" sz="quarter" idx="12"/>
          </p:nvPr>
        </p:nvSpPr>
        <p:spPr/>
        <p:txBody>
          <a:bodyPr/>
          <a:lstStyle/>
          <a:p>
            <a:fld id="{850316B8-F8CA-490D-8084-B28497873D90}" type="slidenum">
              <a:rPr lang="en-US" smtClean="0"/>
              <a:t>‹#›</a:t>
            </a:fld>
            <a:endParaRPr lang="en-US"/>
          </a:p>
        </p:txBody>
      </p:sp>
    </p:spTree>
    <p:extLst>
      <p:ext uri="{BB962C8B-B14F-4D97-AF65-F5344CB8AC3E}">
        <p14:creationId xmlns:p14="http://schemas.microsoft.com/office/powerpoint/2010/main" val="28894279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1"/>
            <a:ext cx="5384800" cy="4525963"/>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AFEC84-37AE-4A82-8E30-59A400A7FC68}" type="slidenum">
              <a:rPr lang="en-US"/>
              <a:pPr>
                <a:defRPr/>
              </a:pPr>
              <a:t>‹#›</a:t>
            </a:fld>
            <a:endParaRPr lang="en-US"/>
          </a:p>
        </p:txBody>
      </p:sp>
    </p:spTree>
    <p:extLst>
      <p:ext uri="{BB962C8B-B14F-4D97-AF65-F5344CB8AC3E}">
        <p14:creationId xmlns:p14="http://schemas.microsoft.com/office/powerpoint/2010/main" val="1847403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828800" y="533400"/>
            <a:ext cx="10058400" cy="1143000"/>
          </a:xfrm>
        </p:spPr>
        <p:txBody>
          <a:bodyPr/>
          <a:lstStyle/>
          <a:p>
            <a:r>
              <a:rPr lang="en-US"/>
              <a:t>Click to edit Master title style</a:t>
            </a:r>
          </a:p>
        </p:txBody>
      </p:sp>
      <p:sp>
        <p:nvSpPr>
          <p:cNvPr id="3" name="Table Placeholder 2"/>
          <p:cNvSpPr>
            <a:spLocks noGrp="1"/>
          </p:cNvSpPr>
          <p:nvPr>
            <p:ph type="tbl" idx="1"/>
          </p:nvPr>
        </p:nvSpPr>
        <p:spPr>
          <a:xfrm>
            <a:off x="1828800" y="1981200"/>
            <a:ext cx="10160000" cy="4114800"/>
          </a:xfrm>
        </p:spPr>
        <p:txBody>
          <a:bodyPr/>
          <a:lstStyle/>
          <a:p>
            <a:pPr lvl="0"/>
            <a:endParaRPr lang="en-US" noProof="0"/>
          </a:p>
        </p:txBody>
      </p:sp>
      <p:sp>
        <p:nvSpPr>
          <p:cNvPr id="4" name="Rectangle 3"/>
          <p:cNvSpPr>
            <a:spLocks noGrp="1" noChangeArrowheads="1"/>
          </p:cNvSpPr>
          <p:nvPr>
            <p:ph type="dt" sz="half" idx="10"/>
          </p:nvPr>
        </p:nvSpPr>
        <p:spPr>
          <a:ln/>
        </p:spPr>
        <p:txBody>
          <a:bodyPr/>
          <a:lstStyle>
            <a:lvl1pPr>
              <a:defRPr/>
            </a:lvl1pPr>
          </a:lstStyle>
          <a:p>
            <a:pPr>
              <a:defRPr/>
            </a:pPr>
            <a:fld id="{DD02D758-0BE0-4F27-9A4F-FF74DCDBB635}" type="datetime1">
              <a:rPr lang="en-US" smtClean="0"/>
              <a:t>8/28/2017</a:t>
            </a:fld>
            <a:endParaRPr lang="en-US"/>
          </a:p>
        </p:txBody>
      </p:sp>
      <p:sp>
        <p:nvSpPr>
          <p:cNvPr id="5" name="Rectangle 4"/>
          <p:cNvSpPr>
            <a:spLocks noGrp="1" noChangeArrowheads="1"/>
          </p:cNvSpPr>
          <p:nvPr>
            <p:ph type="ftr" sz="quarter" idx="11"/>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nvPr>
        </p:nvSpPr>
        <p:spPr>
          <a:ln/>
        </p:spPr>
        <p:txBody>
          <a:bodyPr/>
          <a:lstStyle>
            <a:lvl1pPr>
              <a:defRPr/>
            </a:lvl1pPr>
          </a:lstStyle>
          <a:p>
            <a:pPr>
              <a:defRPr/>
            </a:pPr>
            <a:fld id="{D039F742-2731-42F7-98DA-E83D75F07EC7}" type="slidenum">
              <a:rPr lang="en-US"/>
              <a:pPr>
                <a:defRPr/>
              </a:pPr>
              <a:t>‹#›</a:t>
            </a:fld>
            <a:endParaRPr lang="en-US"/>
          </a:p>
        </p:txBody>
      </p:sp>
    </p:spTree>
    <p:extLst>
      <p:ext uri="{BB962C8B-B14F-4D97-AF65-F5344CB8AC3E}">
        <p14:creationId xmlns:p14="http://schemas.microsoft.com/office/powerpoint/2010/main" val="3148288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1730419-FA3A-4807-9EA4-FA8CA1376CD7}" type="slidenum">
              <a:rPr lang="en-US"/>
              <a:pPr>
                <a:defRPr/>
              </a:pPr>
              <a:t>‹#›</a:t>
            </a:fld>
            <a:endParaRPr lang="en-US"/>
          </a:p>
        </p:txBody>
      </p:sp>
    </p:spTree>
    <p:extLst>
      <p:ext uri="{BB962C8B-B14F-4D97-AF65-F5344CB8AC3E}">
        <p14:creationId xmlns:p14="http://schemas.microsoft.com/office/powerpoint/2010/main" val="2811970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AC0BC-3A0E-4241-8F84-23F353663B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FDC25B-BE63-411A-885D-F9CAEEC8622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9BF15B-01CD-482D-B4FD-24A3F5F7911A}"/>
              </a:ext>
            </a:extLst>
          </p:cNvPr>
          <p:cNvSpPr>
            <a:spLocks noGrp="1"/>
          </p:cNvSpPr>
          <p:nvPr>
            <p:ph type="dt" sz="half" idx="10"/>
          </p:nvPr>
        </p:nvSpPr>
        <p:spPr/>
        <p:txBody>
          <a:bodyPr/>
          <a:lstStyle/>
          <a:p>
            <a:fld id="{D70D533E-3B04-42B3-98A5-96571EA5B8D2}" type="datetimeFigureOut">
              <a:rPr lang="en-US" smtClean="0"/>
              <a:t>8/28/2017</a:t>
            </a:fld>
            <a:endParaRPr lang="en-US"/>
          </a:p>
        </p:txBody>
      </p:sp>
      <p:sp>
        <p:nvSpPr>
          <p:cNvPr id="5" name="Footer Placeholder 4">
            <a:extLst>
              <a:ext uri="{FF2B5EF4-FFF2-40B4-BE49-F238E27FC236}">
                <a16:creationId xmlns:a16="http://schemas.microsoft.com/office/drawing/2014/main" id="{9DF9D680-B6FD-4284-B74A-92166A95BA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055FB4-4B19-4A26-8266-B26BFBC20891}"/>
              </a:ext>
            </a:extLst>
          </p:cNvPr>
          <p:cNvSpPr>
            <a:spLocks noGrp="1"/>
          </p:cNvSpPr>
          <p:nvPr>
            <p:ph type="sldNum" sz="quarter" idx="12"/>
          </p:nvPr>
        </p:nvSpPr>
        <p:spPr/>
        <p:txBody>
          <a:bodyPr/>
          <a:lstStyle/>
          <a:p>
            <a:fld id="{850316B8-F8CA-490D-8084-B28497873D90}" type="slidenum">
              <a:rPr lang="en-US" smtClean="0"/>
              <a:t>‹#›</a:t>
            </a:fld>
            <a:endParaRPr lang="en-US"/>
          </a:p>
        </p:txBody>
      </p:sp>
    </p:spTree>
    <p:extLst>
      <p:ext uri="{BB962C8B-B14F-4D97-AF65-F5344CB8AC3E}">
        <p14:creationId xmlns:p14="http://schemas.microsoft.com/office/powerpoint/2010/main" val="3882522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B148C-02C3-4EB3-9A7E-E2D5B0087F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836369-1258-48D0-83ED-97D96D564B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0625F6D-F598-4B9B-B146-38A824655718}"/>
              </a:ext>
            </a:extLst>
          </p:cNvPr>
          <p:cNvSpPr>
            <a:spLocks noGrp="1"/>
          </p:cNvSpPr>
          <p:nvPr>
            <p:ph type="dt" sz="half" idx="10"/>
          </p:nvPr>
        </p:nvSpPr>
        <p:spPr/>
        <p:txBody>
          <a:bodyPr/>
          <a:lstStyle/>
          <a:p>
            <a:fld id="{D70D533E-3B04-42B3-98A5-96571EA5B8D2}" type="datetimeFigureOut">
              <a:rPr lang="en-US" smtClean="0"/>
              <a:t>8/28/2017</a:t>
            </a:fld>
            <a:endParaRPr lang="en-US"/>
          </a:p>
        </p:txBody>
      </p:sp>
      <p:sp>
        <p:nvSpPr>
          <p:cNvPr id="5" name="Footer Placeholder 4">
            <a:extLst>
              <a:ext uri="{FF2B5EF4-FFF2-40B4-BE49-F238E27FC236}">
                <a16:creationId xmlns:a16="http://schemas.microsoft.com/office/drawing/2014/main" id="{692D27C3-1877-46E3-9731-852582B103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8A6ECF-52B0-4A0B-AE0F-F92A00034892}"/>
              </a:ext>
            </a:extLst>
          </p:cNvPr>
          <p:cNvSpPr>
            <a:spLocks noGrp="1"/>
          </p:cNvSpPr>
          <p:nvPr>
            <p:ph type="sldNum" sz="quarter" idx="12"/>
          </p:nvPr>
        </p:nvSpPr>
        <p:spPr/>
        <p:txBody>
          <a:bodyPr/>
          <a:lstStyle/>
          <a:p>
            <a:fld id="{850316B8-F8CA-490D-8084-B28497873D90}" type="slidenum">
              <a:rPr lang="en-US" smtClean="0"/>
              <a:t>‹#›</a:t>
            </a:fld>
            <a:endParaRPr lang="en-US"/>
          </a:p>
        </p:txBody>
      </p:sp>
    </p:spTree>
    <p:extLst>
      <p:ext uri="{BB962C8B-B14F-4D97-AF65-F5344CB8AC3E}">
        <p14:creationId xmlns:p14="http://schemas.microsoft.com/office/powerpoint/2010/main" val="3302574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D6129-45FF-476C-87BD-09CBF8F7F6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08AE16-DC31-49CE-8509-F7FA88AC503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1552B5-C8EA-4448-923F-136BB9239F8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DF5034-5245-4804-BF18-68DB104D3270}"/>
              </a:ext>
            </a:extLst>
          </p:cNvPr>
          <p:cNvSpPr>
            <a:spLocks noGrp="1"/>
          </p:cNvSpPr>
          <p:nvPr>
            <p:ph type="dt" sz="half" idx="10"/>
          </p:nvPr>
        </p:nvSpPr>
        <p:spPr/>
        <p:txBody>
          <a:bodyPr/>
          <a:lstStyle/>
          <a:p>
            <a:fld id="{D70D533E-3B04-42B3-98A5-96571EA5B8D2}" type="datetimeFigureOut">
              <a:rPr lang="en-US" smtClean="0"/>
              <a:t>8/28/2017</a:t>
            </a:fld>
            <a:endParaRPr lang="en-US"/>
          </a:p>
        </p:txBody>
      </p:sp>
      <p:sp>
        <p:nvSpPr>
          <p:cNvPr id="6" name="Footer Placeholder 5">
            <a:extLst>
              <a:ext uri="{FF2B5EF4-FFF2-40B4-BE49-F238E27FC236}">
                <a16:creationId xmlns:a16="http://schemas.microsoft.com/office/drawing/2014/main" id="{E4DE0F2A-AFA9-4FD7-BC05-8A864F1783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1B425C-59DF-43F2-BF26-7503DA2935CB}"/>
              </a:ext>
            </a:extLst>
          </p:cNvPr>
          <p:cNvSpPr>
            <a:spLocks noGrp="1"/>
          </p:cNvSpPr>
          <p:nvPr>
            <p:ph type="sldNum" sz="quarter" idx="12"/>
          </p:nvPr>
        </p:nvSpPr>
        <p:spPr/>
        <p:txBody>
          <a:bodyPr/>
          <a:lstStyle/>
          <a:p>
            <a:fld id="{850316B8-F8CA-490D-8084-B28497873D90}" type="slidenum">
              <a:rPr lang="en-US" smtClean="0"/>
              <a:t>‹#›</a:t>
            </a:fld>
            <a:endParaRPr lang="en-US"/>
          </a:p>
        </p:txBody>
      </p:sp>
    </p:spTree>
    <p:extLst>
      <p:ext uri="{BB962C8B-B14F-4D97-AF65-F5344CB8AC3E}">
        <p14:creationId xmlns:p14="http://schemas.microsoft.com/office/powerpoint/2010/main" val="3110264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1EA38-E20B-4AB5-9523-9E2B53F4B83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C8EA57-B8D8-4914-9AFD-84E0AA2157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BC54BCA-A5D5-4983-896D-AADBD2EE3B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46BDE3-41C9-4764-9293-457B0064E9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788947F-A7CA-4B01-8A79-4B4E4D9AB62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BC09E8A-C53E-4BFC-B59B-E9198A5480C3}"/>
              </a:ext>
            </a:extLst>
          </p:cNvPr>
          <p:cNvSpPr>
            <a:spLocks noGrp="1"/>
          </p:cNvSpPr>
          <p:nvPr>
            <p:ph type="dt" sz="half" idx="10"/>
          </p:nvPr>
        </p:nvSpPr>
        <p:spPr/>
        <p:txBody>
          <a:bodyPr/>
          <a:lstStyle/>
          <a:p>
            <a:fld id="{D70D533E-3B04-42B3-98A5-96571EA5B8D2}" type="datetimeFigureOut">
              <a:rPr lang="en-US" smtClean="0"/>
              <a:t>8/28/2017</a:t>
            </a:fld>
            <a:endParaRPr lang="en-US"/>
          </a:p>
        </p:txBody>
      </p:sp>
      <p:sp>
        <p:nvSpPr>
          <p:cNvPr id="8" name="Footer Placeholder 7">
            <a:extLst>
              <a:ext uri="{FF2B5EF4-FFF2-40B4-BE49-F238E27FC236}">
                <a16:creationId xmlns:a16="http://schemas.microsoft.com/office/drawing/2014/main" id="{35C22959-4343-4A2C-8DA3-140DC80AB68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53FBBF8-3C44-425F-908B-AE3CEED0830D}"/>
              </a:ext>
            </a:extLst>
          </p:cNvPr>
          <p:cNvSpPr>
            <a:spLocks noGrp="1"/>
          </p:cNvSpPr>
          <p:nvPr>
            <p:ph type="sldNum" sz="quarter" idx="12"/>
          </p:nvPr>
        </p:nvSpPr>
        <p:spPr/>
        <p:txBody>
          <a:bodyPr/>
          <a:lstStyle/>
          <a:p>
            <a:fld id="{850316B8-F8CA-490D-8084-B28497873D90}" type="slidenum">
              <a:rPr lang="en-US" smtClean="0"/>
              <a:t>‹#›</a:t>
            </a:fld>
            <a:endParaRPr lang="en-US"/>
          </a:p>
        </p:txBody>
      </p:sp>
    </p:spTree>
    <p:extLst>
      <p:ext uri="{BB962C8B-B14F-4D97-AF65-F5344CB8AC3E}">
        <p14:creationId xmlns:p14="http://schemas.microsoft.com/office/powerpoint/2010/main" val="1770649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64E9A-86D4-4547-827F-3F2EB5B6D0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29B8E0-C78C-4735-A282-7E9FB0A6C072}"/>
              </a:ext>
            </a:extLst>
          </p:cNvPr>
          <p:cNvSpPr>
            <a:spLocks noGrp="1"/>
          </p:cNvSpPr>
          <p:nvPr>
            <p:ph type="dt" sz="half" idx="10"/>
          </p:nvPr>
        </p:nvSpPr>
        <p:spPr/>
        <p:txBody>
          <a:bodyPr/>
          <a:lstStyle/>
          <a:p>
            <a:fld id="{D70D533E-3B04-42B3-98A5-96571EA5B8D2}" type="datetimeFigureOut">
              <a:rPr lang="en-US" smtClean="0"/>
              <a:t>8/28/2017</a:t>
            </a:fld>
            <a:endParaRPr lang="en-US"/>
          </a:p>
        </p:txBody>
      </p:sp>
      <p:sp>
        <p:nvSpPr>
          <p:cNvPr id="4" name="Footer Placeholder 3">
            <a:extLst>
              <a:ext uri="{FF2B5EF4-FFF2-40B4-BE49-F238E27FC236}">
                <a16:creationId xmlns:a16="http://schemas.microsoft.com/office/drawing/2014/main" id="{1162DAB4-5DE2-4713-B5B8-972CC2E7EB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23E16F-8723-41CD-974E-BE065DB88184}"/>
              </a:ext>
            </a:extLst>
          </p:cNvPr>
          <p:cNvSpPr>
            <a:spLocks noGrp="1"/>
          </p:cNvSpPr>
          <p:nvPr>
            <p:ph type="sldNum" sz="quarter" idx="12"/>
          </p:nvPr>
        </p:nvSpPr>
        <p:spPr/>
        <p:txBody>
          <a:bodyPr/>
          <a:lstStyle/>
          <a:p>
            <a:fld id="{850316B8-F8CA-490D-8084-B28497873D90}" type="slidenum">
              <a:rPr lang="en-US" smtClean="0"/>
              <a:t>‹#›</a:t>
            </a:fld>
            <a:endParaRPr lang="en-US"/>
          </a:p>
        </p:txBody>
      </p:sp>
    </p:spTree>
    <p:extLst>
      <p:ext uri="{BB962C8B-B14F-4D97-AF65-F5344CB8AC3E}">
        <p14:creationId xmlns:p14="http://schemas.microsoft.com/office/powerpoint/2010/main" val="3468679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1C9532-6C07-494C-BADE-7D6F1866B07D}"/>
              </a:ext>
            </a:extLst>
          </p:cNvPr>
          <p:cNvSpPr>
            <a:spLocks noGrp="1"/>
          </p:cNvSpPr>
          <p:nvPr>
            <p:ph type="dt" sz="half" idx="10"/>
          </p:nvPr>
        </p:nvSpPr>
        <p:spPr/>
        <p:txBody>
          <a:bodyPr/>
          <a:lstStyle/>
          <a:p>
            <a:fld id="{D70D533E-3B04-42B3-98A5-96571EA5B8D2}" type="datetimeFigureOut">
              <a:rPr lang="en-US" smtClean="0"/>
              <a:t>8/28/2017</a:t>
            </a:fld>
            <a:endParaRPr lang="en-US"/>
          </a:p>
        </p:txBody>
      </p:sp>
      <p:sp>
        <p:nvSpPr>
          <p:cNvPr id="3" name="Footer Placeholder 2">
            <a:extLst>
              <a:ext uri="{FF2B5EF4-FFF2-40B4-BE49-F238E27FC236}">
                <a16:creationId xmlns:a16="http://schemas.microsoft.com/office/drawing/2014/main" id="{17C4ADC3-03BA-46DF-BC6F-4A648A6FB9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0821103-3FD8-4B81-A3E5-921BA9A69583}"/>
              </a:ext>
            </a:extLst>
          </p:cNvPr>
          <p:cNvSpPr>
            <a:spLocks noGrp="1"/>
          </p:cNvSpPr>
          <p:nvPr>
            <p:ph type="sldNum" sz="quarter" idx="12"/>
          </p:nvPr>
        </p:nvSpPr>
        <p:spPr/>
        <p:txBody>
          <a:bodyPr/>
          <a:lstStyle/>
          <a:p>
            <a:fld id="{850316B8-F8CA-490D-8084-B28497873D90}" type="slidenum">
              <a:rPr lang="en-US" smtClean="0"/>
              <a:t>‹#›</a:t>
            </a:fld>
            <a:endParaRPr lang="en-US"/>
          </a:p>
        </p:txBody>
      </p:sp>
    </p:spTree>
    <p:extLst>
      <p:ext uri="{BB962C8B-B14F-4D97-AF65-F5344CB8AC3E}">
        <p14:creationId xmlns:p14="http://schemas.microsoft.com/office/powerpoint/2010/main" val="4291226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DB97D-FF76-439E-B607-8E57BA5F03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D3B1EB-305F-4D2E-9E24-CA0A7943A4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0C54C8-8B31-4C9F-9720-916086133A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CA819DE-3F81-4017-A4B4-9C2FCCE8F34B}"/>
              </a:ext>
            </a:extLst>
          </p:cNvPr>
          <p:cNvSpPr>
            <a:spLocks noGrp="1"/>
          </p:cNvSpPr>
          <p:nvPr>
            <p:ph type="dt" sz="half" idx="10"/>
          </p:nvPr>
        </p:nvSpPr>
        <p:spPr/>
        <p:txBody>
          <a:bodyPr/>
          <a:lstStyle/>
          <a:p>
            <a:fld id="{D70D533E-3B04-42B3-98A5-96571EA5B8D2}" type="datetimeFigureOut">
              <a:rPr lang="en-US" smtClean="0"/>
              <a:t>8/28/2017</a:t>
            </a:fld>
            <a:endParaRPr lang="en-US"/>
          </a:p>
        </p:txBody>
      </p:sp>
      <p:sp>
        <p:nvSpPr>
          <p:cNvPr id="6" name="Footer Placeholder 5">
            <a:extLst>
              <a:ext uri="{FF2B5EF4-FFF2-40B4-BE49-F238E27FC236}">
                <a16:creationId xmlns:a16="http://schemas.microsoft.com/office/drawing/2014/main" id="{C0091169-EFC7-4E31-9DC0-179841E86D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645FFB-C85B-4977-8E3E-6759C3F071F6}"/>
              </a:ext>
            </a:extLst>
          </p:cNvPr>
          <p:cNvSpPr>
            <a:spLocks noGrp="1"/>
          </p:cNvSpPr>
          <p:nvPr>
            <p:ph type="sldNum" sz="quarter" idx="12"/>
          </p:nvPr>
        </p:nvSpPr>
        <p:spPr/>
        <p:txBody>
          <a:bodyPr/>
          <a:lstStyle/>
          <a:p>
            <a:fld id="{850316B8-F8CA-490D-8084-B28497873D90}" type="slidenum">
              <a:rPr lang="en-US" smtClean="0"/>
              <a:t>‹#›</a:t>
            </a:fld>
            <a:endParaRPr lang="en-US"/>
          </a:p>
        </p:txBody>
      </p:sp>
    </p:spTree>
    <p:extLst>
      <p:ext uri="{BB962C8B-B14F-4D97-AF65-F5344CB8AC3E}">
        <p14:creationId xmlns:p14="http://schemas.microsoft.com/office/powerpoint/2010/main" val="1806172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8238A-3073-40C9-9CD4-95D832CD65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E5B075-2AB3-4A0F-886D-7476380025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008919-5451-49F3-AFDE-E03293EE9A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7DF17BD-843D-42F8-B69E-E1D14EB0BCC0}"/>
              </a:ext>
            </a:extLst>
          </p:cNvPr>
          <p:cNvSpPr>
            <a:spLocks noGrp="1"/>
          </p:cNvSpPr>
          <p:nvPr>
            <p:ph type="dt" sz="half" idx="10"/>
          </p:nvPr>
        </p:nvSpPr>
        <p:spPr/>
        <p:txBody>
          <a:bodyPr/>
          <a:lstStyle/>
          <a:p>
            <a:fld id="{D70D533E-3B04-42B3-98A5-96571EA5B8D2}" type="datetimeFigureOut">
              <a:rPr lang="en-US" smtClean="0"/>
              <a:t>8/28/2017</a:t>
            </a:fld>
            <a:endParaRPr lang="en-US"/>
          </a:p>
        </p:txBody>
      </p:sp>
      <p:sp>
        <p:nvSpPr>
          <p:cNvPr id="6" name="Footer Placeholder 5">
            <a:extLst>
              <a:ext uri="{FF2B5EF4-FFF2-40B4-BE49-F238E27FC236}">
                <a16:creationId xmlns:a16="http://schemas.microsoft.com/office/drawing/2014/main" id="{1D220CFF-34BA-4575-ABA3-E70E1B80AA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FC8112-C875-40C2-B00C-0DA6DF72E5EA}"/>
              </a:ext>
            </a:extLst>
          </p:cNvPr>
          <p:cNvSpPr>
            <a:spLocks noGrp="1"/>
          </p:cNvSpPr>
          <p:nvPr>
            <p:ph type="sldNum" sz="quarter" idx="12"/>
          </p:nvPr>
        </p:nvSpPr>
        <p:spPr/>
        <p:txBody>
          <a:bodyPr/>
          <a:lstStyle/>
          <a:p>
            <a:fld id="{850316B8-F8CA-490D-8084-B28497873D90}" type="slidenum">
              <a:rPr lang="en-US" smtClean="0"/>
              <a:t>‹#›</a:t>
            </a:fld>
            <a:endParaRPr lang="en-US"/>
          </a:p>
        </p:txBody>
      </p:sp>
    </p:spTree>
    <p:extLst>
      <p:ext uri="{BB962C8B-B14F-4D97-AF65-F5344CB8AC3E}">
        <p14:creationId xmlns:p14="http://schemas.microsoft.com/office/powerpoint/2010/main" val="1672618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610978-2DD6-4F5F-9B48-A104A33468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F196E0-276A-4910-9754-5694889F01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2CE03B-A434-422C-8B85-63D5796510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0D533E-3B04-42B3-98A5-96571EA5B8D2}" type="datetimeFigureOut">
              <a:rPr lang="en-US" smtClean="0"/>
              <a:t>8/28/2017</a:t>
            </a:fld>
            <a:endParaRPr lang="en-US"/>
          </a:p>
        </p:txBody>
      </p:sp>
      <p:sp>
        <p:nvSpPr>
          <p:cNvPr id="5" name="Footer Placeholder 4">
            <a:extLst>
              <a:ext uri="{FF2B5EF4-FFF2-40B4-BE49-F238E27FC236}">
                <a16:creationId xmlns:a16="http://schemas.microsoft.com/office/drawing/2014/main" id="{DFF98EC5-996E-40E3-9F6D-9D0F4C096A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54C7DB-D722-4C1D-B848-82FA97471E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0316B8-F8CA-490D-8084-B28497873D90}" type="slidenum">
              <a:rPr lang="en-US" smtClean="0"/>
              <a:t>‹#›</a:t>
            </a:fld>
            <a:endParaRPr lang="en-US"/>
          </a:p>
        </p:txBody>
      </p:sp>
    </p:spTree>
    <p:extLst>
      <p:ext uri="{BB962C8B-B14F-4D97-AF65-F5344CB8AC3E}">
        <p14:creationId xmlns:p14="http://schemas.microsoft.com/office/powerpoint/2010/main" val="42134604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hyperlink" Target="http://www.lexisnexis.com.libez.lib.georgiasouthern.edu/lnacui2api/mungo/lexseestat.do?bct=A&amp;risb=21_T26415225611&amp;homeCsi=6289&amp;A=0.87008412194602&amp;urlEnc=ISO-8859-1&amp;&amp;citeString=269%20Ga.%20222,%20225&amp;countryCode=USA" TargetMode="External"/><Relationship Id="rId2" Type="http://schemas.openxmlformats.org/officeDocument/2006/relationships/hyperlink" Target="http://www.lexisnexis.com.libez.lib.georgiasouthern.edu/lnacui2api/mungo/lexseestat.do?bct=A&amp;risb=21_T26415225611&amp;homeCsi=6289&amp;A=0.87008412194602&amp;urlEnc=ISO-8859-1&amp;&amp;citeString=255%20Ga.%20App.%20513,%20515&amp;countryCode=USA" TargetMode="External"/><Relationship Id="rId1" Type="http://schemas.openxmlformats.org/officeDocument/2006/relationships/slideLayout" Target="../slideLayouts/slideLayout2.xml"/><Relationship Id="rId4" Type="http://schemas.openxmlformats.org/officeDocument/2006/relationships/hyperlink" Target="http://www.lexisnexis.com.libez.lib.georgiasouthern.edu/lnacui2api/mungo/lexseestat.do?bct=A&amp;risb=21_T26415225611&amp;homeCsi=6289&amp;A=0.87008412194602&amp;urlEnc=ISO-8859-1&amp;&amp;citeString=253%20Ga.%20App.%20140,%20141&amp;countryCode=USA" TargetMode="External"/></Relationships>
</file>

<file path=ppt/slides/_rels/slide104.xml.rels><?xml version="1.0" encoding="UTF-8" standalone="yes"?>
<Relationships xmlns="http://schemas.openxmlformats.org/package/2006/relationships"><Relationship Id="rId2" Type="http://schemas.openxmlformats.org/officeDocument/2006/relationships/hyperlink" Target="http://www.lexisnexis.com.libez.lib.georgiasouthern.edu/lnacui2api/mungo/lexseestat.do?bct=A&amp;risb=21_T26415230063&amp;homeCsi=6291&amp;A=0.009690163616881686&amp;urlEnc=ISO-8859-1&amp;&amp;citeString=232%20Ga.%20App.%20474,%20476&amp;countryCode=USA"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www.lexisnexis.com.proxygsu-gso1.galileo.usg.edu/lnacui2api/mungo/lexseestat.do?bct=A&amp;risb=21_T23550176233&amp;homeCsi=6289&amp;A=0.3482736679633982&amp;urlEnc=ISO-8859-1&amp;&amp;citeString=U.S.%20CONST.%20AMEND.%204&amp;countryCode=USA" TargetMode="Externa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hyperlink" Target="http://www.lexisnexis.com.proxygsu-gso1.galileo.usg.edu/lnacui2api/mungo/lexseestat.do?bct=A&amp;risb=21_T23550104556&amp;homeCsi=6289&amp;A=0.7164657563583553&amp;urlEnc=ISO-8859-1&amp;&amp;citeString=224%20Ga.%20App.%20228,%20231&amp;countryCode=USA" TargetMode="External"/><Relationship Id="rId2" Type="http://schemas.openxmlformats.org/officeDocument/2006/relationships/hyperlink" Target="http://www.lexisnexis.com.proxygsu-gso1.galileo.usg.edu/lnacui2api/mungo/lexseestat.do?bct=A&amp;risb=21_T23550104556&amp;homeCsi=6289&amp;A=0.7164657563583553&amp;urlEnc=ISO-8859-1&amp;&amp;citeString=165%20Ga.%20App.%20515&amp;countryCode=USA" TargetMode="Externa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hyperlink" Target="http://www.lexisnexis.com.libez.lib.georgiasouthern.edu/lnacui2api/mungo/lexseestat.do?bct=A&amp;risb=21_T26417307906&amp;homeCsi=6291&amp;A=0.9801565732806028&amp;urlEnc=ISO-8859-1&amp;&amp;citeString=GA.%20CONST.%20I%20I%20XIII&amp;countryCode=USA" TargetMode="Externa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hyperlink" Target="http://www.lexisnexis.com.libez.lib.georgiasouthern.edu/lnacui2api/frame.do?tokenKey=rsh-20.826288.1466801291&amp;target=results_DocumentContent&amp;returnToKey=20_T26419492918&amp;parent=docview&amp;rand=1503928762682&amp;reloadEntirePage=true#fnote9" TargetMode="External"/><Relationship Id="rId2" Type="http://schemas.openxmlformats.org/officeDocument/2006/relationships/hyperlink" Target="http://www.lexisnexis.com.libez.lib.georgiasouthern.edu/lnacui2api/frame.do?tokenKey=rsh-20.826288.1466801291&amp;target=results_DocumentContent&amp;returnToKey=20_T26419492918&amp;parent=docview&amp;rand=1503928762682&amp;reloadEntirePage=true#fnote8" TargetMode="External"/><Relationship Id="rId1" Type="http://schemas.openxmlformats.org/officeDocument/2006/relationships/slideLayout" Target="../slideLayouts/slideLayout2.xml"/><Relationship Id="rId5" Type="http://schemas.openxmlformats.org/officeDocument/2006/relationships/hyperlink" Target="http://www.lexisnexis.com.libez.lib.georgiasouthern.edu/lnacui2api/frame.do?tokenKey=rsh-20.826288.1466801291&amp;target=results_DocumentContent&amp;returnToKey=20_T26419492918&amp;parent=docview&amp;rand=1503928762682&amp;reloadEntirePage=true#fnote10" TargetMode="External"/><Relationship Id="rId4" Type="http://schemas.openxmlformats.org/officeDocument/2006/relationships/hyperlink" Target="http://www.lexisnexis.com.libez.lib.georgiasouthern.edu/lnacui2api/frame.do?tokenKey=rsh-20.826288.1466801291&amp;target=results_DocumentContent&amp;returnToKey=20_T26419492918&amp;parent=docview&amp;rand=1503928762682&amp;reloadEntirePage=true#GA35" TargetMode="Externa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hyperlink" Target="http://www.lawskills.com/code/ga/17/5/28/index.html" TargetMode="External"/><Relationship Id="rId2" Type="http://schemas.openxmlformats.org/officeDocument/2006/relationships/hyperlink" Target="http://www.lawskills.com/case/ga/id/456/71/index.html" TargetMode="External"/><Relationship Id="rId1" Type="http://schemas.openxmlformats.org/officeDocument/2006/relationships/slideLayout" Target="../slideLayouts/slideLayout2.xml"/><Relationship Id="rId4" Type="http://schemas.openxmlformats.org/officeDocument/2006/relationships/hyperlink" Target="http://www.lawskills.com/case/ga/id/241/69/index.html" TargetMode="Externa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hyperlink" Target="http://www.lawskills.com/case/ga/id/290/55/index.html" TargetMode="Externa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hyperlink" Target="http://caselaw.lp.findlaw.com/cgi-bin/getcase.pl?navby=case&amp;court=US&amp;vol=452&amp;invol=692" TargetMode="Externa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hyperlink" Target="#FNopinion1.1"/><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166.xml.rels><?xml version="1.0" encoding="UTF-8" standalone="yes"?>
<Relationships xmlns="http://schemas.openxmlformats.org/package/2006/relationships"><Relationship Id="rId2" Type="http://schemas.openxmlformats.org/officeDocument/2006/relationships/hyperlink" Target="http://www.lawskills.com/case/ga/id/249/20/index.html" TargetMode="Externa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hyperlink" Target="http://www.lawskills.com/case/ga/id/264/53/index.html" TargetMode="External"/><Relationship Id="rId2" Type="http://schemas.openxmlformats.org/officeDocument/2006/relationships/hyperlink" Target="http://www.lawskills.com/case/ga/id/281/14/index.html" TargetMode="Externa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hyperlink" Target="http://www.lawskills.com/case/ga/id/278/04/index.html" TargetMode="Externa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hyperlink" Target="http://www.lawskills.com/case/ga/id/341/2/index.html" TargetMode="Externa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hyperlink" Target="http://www.lawskills.com/case/ga/id/310/67/index.html" TargetMode="Externa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hyperlink" Target="http://www.lexisnexis.com.proxygsu-gso1.galileo.usg.edu/lnacui2api/frame.do?tokenKey=rsh-23.995859.219359919&amp;target=results_DocumentContent&amp;returnToKey=20_T18489582547&amp;parent=docview&amp;rand=1382979276107&amp;reloadEntirePage=true" TargetMode="Externa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3" Type="http://schemas.openxmlformats.org/officeDocument/2006/relationships/hyperlink" Target="http://www.lexisnexis.com.proxygsu-gso1.galileo.usg.edu/lnacui2api/mungo/lexseestat.do?bct=A&amp;risb=21_T18489117406&amp;homeCsi=6289&amp;A=0.9225051172491121&amp;urlEnc=ISO-8859-1&amp;&amp;citeString=392%20U.S.%201&amp;countryCode=USA" TargetMode="External"/><Relationship Id="rId2" Type="http://schemas.openxmlformats.org/officeDocument/2006/relationships/hyperlink" Target="http://www.lexisnexis.com.proxygsu-gso1.galileo.usg.edu/lnacui2api/mungo/lexseestat.do?bct=A&amp;risb=21_T18489117406&amp;homeCsi=6289&amp;A=0.9225051172491121&amp;urlEnc=ISO-8859-1&amp;&amp;citeString=315%20Ga.%20App.%20656,%20658&amp;countryCode=USA" TargetMode="External"/><Relationship Id="rId1" Type="http://schemas.openxmlformats.org/officeDocument/2006/relationships/slideLayout" Target="../slideLayouts/slideLayout2.xml"/><Relationship Id="rId4" Type="http://schemas.openxmlformats.org/officeDocument/2006/relationships/hyperlink" Target="http://www.lexisnexis.com.proxygsu-gso1.galileo.usg.edu/lnacui2api/mungo/lexseestat.do?bct=A&amp;risb=21_T18489117406&amp;homeCsi=6289&amp;A=0.9225051172491121&amp;urlEnc=ISO-8859-1&amp;&amp;citeString=279%20Ga.%20App.%20247,%20249&amp;countryCode=USA" TargetMode="External"/></Relationships>
</file>

<file path=ppt/slides/_rels/slide202.xml.rels><?xml version="1.0" encoding="UTF-8" standalone="yes"?>
<Relationships xmlns="http://schemas.openxmlformats.org/package/2006/relationships"><Relationship Id="rId2" Type="http://schemas.openxmlformats.org/officeDocument/2006/relationships/hyperlink" Target="http://www.lexisnexis.com.proxygsu-gso1.galileo.usg.edu/lnacui2api/mungo/lexseestat.do?bct=A&amp;risb=21_T18489117406&amp;homeCsi=6289&amp;A=0.9225051172491121&amp;urlEnc=ISO-8859-1&amp;&amp;citeString=281%20Ga.%20App.%2040,%2043&amp;countryCode=USA" TargetMode="Externa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hyperlink" Target="http://www.lexisnexis.com.proxygsu-gso1.galileo.usg.edu/lnacui2api/mungo/lexseestat.do?bct=A&amp;risb=21_T18489117406&amp;homeCsi=6289&amp;A=0.9225051172491121&amp;urlEnc=ISO-8859-1&amp;&amp;citeString=306%20Ga.%20App.%2019,%2022&amp;countryCode=USA" TargetMode="Externa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3" Type="http://schemas.openxmlformats.org/officeDocument/2006/relationships/hyperlink" Target="http://www.lexisnexis.com.proxygsu-gso1.galileo.usg.edu/lnacui2api/mungo/lexseestat.do?bct=A&amp;risb=21_T18489117406&amp;homeCsi=6289&amp;A=0.9225051172491121&amp;urlEnc=ISO-8859-1&amp;&amp;citeString=279%20Ga.%20App.%20247,%20249&amp;countryCode=USA" TargetMode="External"/><Relationship Id="rId2" Type="http://schemas.openxmlformats.org/officeDocument/2006/relationships/hyperlink" Target="http://www.lexisnexis.com.proxygsu-gso1.galileo.usg.edu/lnacui2api/frame.do?tokenKey=rsh-20.897188.9646708128&amp;target=results_DocumentContent&amp;returnToKey=20_T18489287915&amp;parent=docview&amp;rand=1382977864167&amp;reloadEntirePage=true" TargetMode="Externa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3" Type="http://schemas.openxmlformats.org/officeDocument/2006/relationships/hyperlink" Target="http://www.lexisnexis.com.proxygsu-gso1.galileo.usg.edu/lnacui2api/mungo/lexseestat.do?bct=A&amp;risb=21_T18489117406&amp;homeCsi=6289&amp;A=0.9225051172491121&amp;urlEnc=ISO-8859-1&amp;&amp;citeString=315%20Ga.%20App.%20656,%20663&amp;countryCode=USA" TargetMode="External"/><Relationship Id="rId2" Type="http://schemas.openxmlformats.org/officeDocument/2006/relationships/hyperlink" Target="http://www.lexisnexis.com.proxygsu-gso1.galileo.usg.edu/lnacui2api/mungo/lexseestat.do?bct=A&amp;risb=21_T18489117406&amp;homeCsi=6289&amp;A=0.9225051172491121&amp;urlEnc=ISO-8859-1&amp;&amp;citeString=293%20Ga.%20App.%20228,%20231&amp;countryCode=USA" TargetMode="Externa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hyperlink" Target="http://www.lexisnexis.com.proxygsu-gso1.galileo.usg.edu/lnacui2api/mungo/lexseestat.do?bct=A&amp;risb=21_T18489117406&amp;homeCsi=6289&amp;A=0.9225051172491121&amp;urlEnc=ISO-8859-1&amp;&amp;citeString=443%20U.S.%20307&amp;countryCode=USA" TargetMode="Externa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hyperlink" Target="http://www.lexisnexis.com.proxygsu-gso1.galileo.usg.edu/lnacui2api/frame.do?tokenKey=rsh-20.996801.1305383636&amp;target=results_DocumentContent&amp;returnToKey=20_T18488660124&amp;parent=docview&amp;rand=1382974978716&amp;reloadEntirePage=true" TargetMode="Externa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3" Type="http://schemas.openxmlformats.org/officeDocument/2006/relationships/hyperlink" Target="http://www.lexisnexis.com.proxygsu-gso1.galileo.usg.edu/lnacui2api/mungo/lexseestat.do?bct=A&amp;risb=21_T18488660121&amp;homeCsi=139699&amp;A=0.4886384152046048&amp;urlEnc=ISO-8859-1&amp;&amp;citeString=301%20Ga.%20App.%2082,%2084&amp;countryCode=USA" TargetMode="External"/><Relationship Id="rId2" Type="http://schemas.openxmlformats.org/officeDocument/2006/relationships/hyperlink" Target="http://www.lexisnexis.com.proxygsu-gso1.galileo.usg.edu/lnacui2api/mungo/lexseestat.do?bct=A&amp;risb=21_T18488660121&amp;homeCsi=139699&amp;A=0.4886384152046048&amp;urlEnc=ISO-8859-1&amp;&amp;citeString=392%20U.S.%201&amp;countryCode=USA" TargetMode="External"/><Relationship Id="rId1" Type="http://schemas.openxmlformats.org/officeDocument/2006/relationships/slideLayout" Target="../slideLayouts/slideLayout2.xml"/><Relationship Id="rId4" Type="http://schemas.openxmlformats.org/officeDocument/2006/relationships/hyperlink" Target="http://www.lexisnexis.com.proxygsu-gso1.galileo.usg.edu/lnacui2api/frame.do?tokenKey=rsh-20.996801.1305383636&amp;target=results_DocumentContent&amp;returnToKey=20_T18488660124&amp;parent=docview&amp;rand=1382974978716&amp;reloadEntirePage=true" TargetMode="External"/></Relationships>
</file>

<file path=ppt/slides/_rels/slide214.xml.rels><?xml version="1.0" encoding="UTF-8" standalone="yes"?>
<Relationships xmlns="http://schemas.openxmlformats.org/package/2006/relationships"><Relationship Id="rId2" Type="http://schemas.openxmlformats.org/officeDocument/2006/relationships/hyperlink" Target="http://www.lexisnexis.com.proxygsu-gso1.galileo.usg.edu/lnacui2api/frame.do?tokenKey=rsh-20.996801.1305383636&amp;target=results_DocumentContent&amp;returnToKey=20_T18488660124&amp;parent=docview&amp;rand=1382974978716&amp;reloadEntirePage=true" TargetMode="Externa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hyperlink" Target="http://www.lexisnexis.com.proxygsu-gso1.galileo.usg.edu/lnacui2api/mungo/lexseestat.do?bct=A&amp;risb=21_T18488660121&amp;homeCsi=139699&amp;A=0.4886384152046048&amp;urlEnc=ISO-8859-1&amp;&amp;citeString=315%20Ga.%20App.%20656,%20659&amp;countryCode=USA" TargetMode="Externa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hyperlink" Target="http://www.lexisnexis.com.proxygsu-gso1.galileo.usg.edu/lnacui2api/mungo/lexseestat.do?bct=A&amp;risb=21_T18488660121&amp;homeCsi=139699&amp;A=0.4886384152046048&amp;urlEnc=ISO-8859-1&amp;&amp;citeString=301%20Ga.%20App.%2082,%2083&amp;countryCode=USA" TargetMode="Externa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3" Type="http://schemas.openxmlformats.org/officeDocument/2006/relationships/hyperlink" Target="http://www.lexisnexis.com.proxygsu-gso1.galileo.usg.edu/lnacui2api/frame.do?tokenKey=rsh-20.996801.1305383636&amp;target=results_DocumentContent&amp;returnToKey=20_T18488660124&amp;parent=docview&amp;rand=1382974978716&amp;reloadEntirePage=true" TargetMode="External"/><Relationship Id="rId2" Type="http://schemas.openxmlformats.org/officeDocument/2006/relationships/hyperlink" Target="http://www.lexisnexis.com.proxygsu-gso1.galileo.usg.edu/lnacui2api/mungo/lexseestat.do?bct=A&amp;risb=21_T18488660121&amp;homeCsi=139699&amp;A=0.4886384152046048&amp;urlEnc=ISO-8859-1&amp;&amp;citeString=261%20Ga.%20App.%20119,%20120&amp;countryCode=USA" TargetMode="Externa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hyperlink" Target="http://www.lexisnexis.com.proxygsu-gso1.galileo.usg.edu/lnacui2api/frame.do?tokenKey=rsh-20.996801.1305383636&amp;target=results_DocumentContent&amp;returnToKey=20_T18488660124&amp;parent=docview&amp;rand=1382974978716&amp;reloadEntirePage=true"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hyperlink" Target="http://www.lexisnexis.com.proxygsu-gso1.galileo.usg.edu/lnacui2api/mungo/lexseestat.do?bct=A&amp;risb=21_T18488660121&amp;homeCsi=139699&amp;A=0.4886384152046048&amp;urlEnc=ISO-8859-1&amp;&amp;citeString=303%20Ga.%20App.%20337,%20340&amp;countryCode=USA" TargetMode="Externa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hyperlink" Target="http://www.lexisnexis.com.proxygsu-gso1.galileo.usg.edu/lnacui2api/mungo/lexseestat.do?bct=A&amp;risb=21_T18488660121&amp;homeCsi=139699&amp;A=0.4886384152046048&amp;urlEnc=ISO-8859-1&amp;&amp;citeString=279%20Ga.%20App.%20247,%20251&amp;countryCode=USA" TargetMode="Externa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hyperlink" Target="http://www.lexisnexis.com.proxygsu-gso1.galileo.usg.edu/lnacui2api/mungo/lexseestat.do?bct=A&amp;risb=21_T18488660121&amp;homeCsi=139699&amp;A=0.4886384152046048&amp;urlEnc=ISO-8859-1&amp;&amp;citeString=306%20Ga.%20App.%20772,%20775&amp;countryCode=USA" TargetMode="Externa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hyperlink" Target="http://www.lexisnexis.com.proxygsu-gso1.galileo.usg.edu/lnacui2api/mungo/lexseestat.do?bct=A&amp;risb=21_T18488660121&amp;homeCsi=139699&amp;A=0.4886384152046048&amp;urlEnc=ISO-8859-1&amp;&amp;citeString=602%20F.2d%20726,%20729&amp;countryCode=USA" TargetMode="Externa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hyperlink" Target="http://www.lexisnexis.com.proxygsu-gso1.galileo.usg.edu/lnacui2api/frame.do?tokenKey=rsh-20.996801.1305383636&amp;target=results_DocumentContent&amp;returnToKey=20_T18488660124&amp;parent=docview&amp;rand=1382974978716&amp;reloadEntirePage=true" TargetMode="Externa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3" Type="http://schemas.openxmlformats.org/officeDocument/2006/relationships/hyperlink" Target="http://www.lexisnexis.com.proxygsu-gso1.galileo.usg.edu/lnacui2api/mungo/lexseestat.do?bct=A&amp;risb=21_T18488660121&amp;homeCsi=139699&amp;A=0.4886384152046048&amp;urlEnc=ISO-8859-1&amp;&amp;citeString=301%20Ga.%20App.%2082,%2085&amp;countryCode=USA" TargetMode="External"/><Relationship Id="rId2" Type="http://schemas.openxmlformats.org/officeDocument/2006/relationships/hyperlink" Target="http://www.lexisnexis.com.proxygsu-gso1.galileo.usg.edu/lnacui2api/mungo/lexseestat.do?bct=A&amp;risb=21_T18488660121&amp;homeCsi=139699&amp;A=0.4886384152046048&amp;urlEnc=ISO-8859-1&amp;&amp;citeString=315%20Ga.%20App.%20656,%20660&amp;countryCode=USA" TargetMode="External"/><Relationship Id="rId1" Type="http://schemas.openxmlformats.org/officeDocument/2006/relationships/slideLayout" Target="../slideLayouts/slideLayout2.xml"/><Relationship Id="rId4" Type="http://schemas.openxmlformats.org/officeDocument/2006/relationships/hyperlink" Target="http://www.lexisnexis.com.proxygsu-gso1.galileo.usg.edu/lnacui2api/mungo/lexseestat.do?bct=A&amp;risb=21_T18488660121&amp;homeCsi=139699&amp;A=0.4886384152046048&amp;urlEnc=ISO-8859-1&amp;&amp;citeString=261%20Ga.%20App.%20119,%20122&amp;countryCode=USA"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3" Type="http://schemas.openxmlformats.org/officeDocument/2006/relationships/hyperlink" Target="http://www.lexisnexis.com.proxygsu-gso1.galileo.usg.edu/lnacui2api/mungo/lexseestat.do?bct=A&amp;risb=21_T23542654381&amp;homeCsi=6291&amp;A=0.8177398894392309&amp;urlEnc=ISO-8859-1&amp;&amp;citeString=U.S.%20CONST.%20AMEND.%204&amp;countryCode=USA" TargetMode="External"/><Relationship Id="rId2" Type="http://schemas.openxmlformats.org/officeDocument/2006/relationships/hyperlink" Target="http://www.lexisnexis.com.proxygsu-gso1.galileo.usg.edu/lnacui2api/frame.do?tokenKey=rsh-23.521961.3567177044&amp;target=results_DocumentContent&amp;returnToKey=20_T23542654382&amp;parent=docview&amp;rand=1456165102089&amp;reloadEntirePage=true" TargetMode="External"/><Relationship Id="rId1" Type="http://schemas.openxmlformats.org/officeDocument/2006/relationships/slideLayout" Target="../slideLayouts/slideLayout2.xml"/><Relationship Id="rId5" Type="http://schemas.openxmlformats.org/officeDocument/2006/relationships/hyperlink" Target="http://www.lexisnexis.com.proxygsu-gso1.galileo.usg.edu/lnacui2api/mungo/lexseestat.do?bct=A&amp;risb=21_T23542654381&amp;homeCsi=6291&amp;A=0.8177398894392309&amp;urlEnc=ISO-8859-1&amp;&amp;citeString=446%20U.S.%20544,%20554&amp;countryCode=USA" TargetMode="External"/><Relationship Id="rId4" Type="http://schemas.openxmlformats.org/officeDocument/2006/relationships/hyperlink" Target="http://www.lexisnexis.com.proxygsu-gso1.galileo.usg.edu/lnacui2api/mungo/lexseestat.do?bct=A&amp;risb=21_T23542654381&amp;homeCsi=6291&amp;A=0.8177398894392309&amp;urlEnc=ISO-8859-1&amp;&amp;citeString=392%20U.S.%201,%2019&amp;countryCode=USA" TargetMode="External"/></Relationships>
</file>

<file path=ppt/slides/_rels/slide232.xml.rels><?xml version="1.0" encoding="UTF-8" standalone="yes"?>
<Relationships xmlns="http://schemas.openxmlformats.org/package/2006/relationships"><Relationship Id="rId3" Type="http://schemas.openxmlformats.org/officeDocument/2006/relationships/hyperlink" Target="http://www.lexisnexis.com.proxygsu-gso1.galileo.usg.edu/lnacui2api/mungo/lexseestat.do?bct=A&amp;risb=21_T23542654381&amp;homeCsi=6291&amp;A=0.8177398894392309&amp;urlEnc=ISO-8859-1&amp;&amp;citeString=239%20Ga.%20App.%20674,%20676&amp;countryCode=USA" TargetMode="External"/><Relationship Id="rId2" Type="http://schemas.openxmlformats.org/officeDocument/2006/relationships/hyperlink" Target="http://www.lexisnexis.com.proxygsu-gso1.galileo.usg.edu/lnacui2api/mungo/lexseestat.do?bct=A&amp;risb=21_T23542654381&amp;homeCsi=6291&amp;A=0.8177398894392309&amp;urlEnc=ISO-8859-1&amp;&amp;citeString=499%20U.S.%20621,%20629&amp;countryCode=USA" TargetMode="Externa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3" Type="http://schemas.openxmlformats.org/officeDocument/2006/relationships/hyperlink" Target="http://www.lexisnexis.com.proxygsu-gso1.galileo.usg.edu/lnacui2api/frame.do?tokenKey=rsh-23.591214.1858284064&amp;target=results_DocumentContent&amp;returnToKey=20_T23542728404&amp;parent=docview&amp;rand=1456165711075&amp;reloadEntirePage=true" TargetMode="External"/><Relationship Id="rId2" Type="http://schemas.openxmlformats.org/officeDocument/2006/relationships/hyperlink" Target="http://www.lexisnexis.com.proxygsu-gso1.galileo.usg.edu/lnacui2api/mungo/lexseestat.do?bct=A&amp;risb=21_T23542728403&amp;homeCsi=6289&amp;A=0.5403683907305674&amp;urlEnc=ISO-8859-1&amp;&amp;citeString=277%20Ga.%20App.%20702,%20705&amp;countryCode=USA" TargetMode="External"/><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3" Type="http://schemas.openxmlformats.org/officeDocument/2006/relationships/hyperlink" Target="http://www.lexisnexis.com.proxygsu-gso1.galileo.usg.edu/lnacui2api/frame.do?tokenKey=rsh-23.329780.93527240184&amp;target=results_DocumentContent&amp;returnToKey=20_T19153985438&amp;parent=docview&amp;rand=1391636998977&amp;reloadEntirePage=true" TargetMode="External"/><Relationship Id="rId2" Type="http://schemas.openxmlformats.org/officeDocument/2006/relationships/hyperlink" Target="http://www.lexisnexis.com.proxygsu-gso1.galileo.usg.edu/lnacui2api/mungo/lexseestat.do?bct=A&amp;risb=21_T19153985434&amp;homeCsi=6289&amp;A=0.6873546953093138&amp;urlEnc=ISO-8859-1&amp;&amp;citeString=517%20U.S.%20806&amp;countryCode=USA" TargetMode="External"/><Relationship Id="rId1" Type="http://schemas.openxmlformats.org/officeDocument/2006/relationships/slideLayout" Target="../slideLayouts/slideLayout2.xml"/><Relationship Id="rId4" Type="http://schemas.openxmlformats.org/officeDocument/2006/relationships/hyperlink" Target="http://www.lexisnexis.com.proxygsu-gso1.galileo.usg.edu/lnacui2api/mungo/lexseestat.do?bct=A&amp;risb=21_T19153985434&amp;homeCsi=6289&amp;A=0.6873546953093138&amp;urlEnc=ISO-8859-1&amp;&amp;citeString=U.S.%20CONST.%20AMEND.%204&amp;countryCode=USA" TargetMode="Externa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3" Type="http://schemas.openxmlformats.org/officeDocument/2006/relationships/hyperlink" Target="http://www.lexisnexis.com.proxygsu-gso1.galileo.usg.edu/lnacui2api/mungo/lexseestat.do?bct=A&amp;risb=21_T19153985434&amp;homeCsi=6289&amp;A=0.6873546953093138&amp;urlEnc=ISO-8859-1&amp;&amp;citeString=279%20Ga.%20App.%20835&amp;countryCode=USA" TargetMode="External"/><Relationship Id="rId2" Type="http://schemas.openxmlformats.org/officeDocument/2006/relationships/hyperlink" Target="http://www.lexisnexis.com.proxygsu-gso1.galileo.usg.edu/lnacui2api/mungo/lexseestat.do?bct=A&amp;risb=21_T19153985434&amp;homeCsi=6289&amp;A=0.6873546953093138&amp;urlEnc=ISO-8859-1&amp;&amp;citeString=U.S.%20CONST.%20AMEND.%204&amp;countryCode=USA" TargetMode="External"/><Relationship Id="rId1" Type="http://schemas.openxmlformats.org/officeDocument/2006/relationships/slideLayout" Target="../slideLayouts/slideLayout2.xml"/><Relationship Id="rId4" Type="http://schemas.openxmlformats.org/officeDocument/2006/relationships/hyperlink" Target="http://www.lexisnexis.com.proxygsu-gso1.galileo.usg.edu/lnacui2api/mungo/lexseestat.do?bct=A&amp;risb=21_T19153985434&amp;homeCsi=6289&amp;A=0.6873546953093138&amp;urlEnc=ISO-8859-1&amp;&amp;citeString=299%20Ga.%20App.%20777,%20778&amp;countryCode=USA" TargetMode="External"/></Relationships>
</file>

<file path=ppt/slides/_rels/slide239.xml.rels><?xml version="1.0" encoding="UTF-8" standalone="yes"?>
<Relationships xmlns="http://schemas.openxmlformats.org/package/2006/relationships"><Relationship Id="rId3" Type="http://schemas.openxmlformats.org/officeDocument/2006/relationships/hyperlink" Target="http://www.lexisnexis.com.proxygsu-gso1.galileo.usg.edu/lnacui2api/mungo/lexseestat.do?bct=A&amp;risb=21_T19153985434&amp;homeCsi=6289&amp;A=0.6873546953093138&amp;urlEnc=ISO-8859-1&amp;&amp;citeString=310%20Ga.%20App.%20270,%20272&amp;countryCode=USA" TargetMode="External"/><Relationship Id="rId2" Type="http://schemas.openxmlformats.org/officeDocument/2006/relationships/hyperlink" Target="http://www.lexisnexis.com.proxygsu-gso1.galileo.usg.edu/lnacui2api/frame.do?tokenKey=rsh-23.329780.93527240184&amp;target=results_DocumentContent&amp;returnToKey=20_T19153985438&amp;parent=docview&amp;rand=1391636998977&amp;reloadEntirePage=true" TargetMode="External"/><Relationship Id="rId1" Type="http://schemas.openxmlformats.org/officeDocument/2006/relationships/slideLayout" Target="../slideLayouts/slideLayout2.xml"/><Relationship Id="rId5" Type="http://schemas.openxmlformats.org/officeDocument/2006/relationships/hyperlink" Target="http://www.lexisnexis.com.proxygsu-gso1.galileo.usg.edu/lnacui2api/mungo/lexseestat.do?bct=A&amp;risb=21_T19153985434&amp;homeCsi=6289&amp;A=0.6873546953093138&amp;urlEnc=ISO-8859-1&amp;&amp;citeString=543%20U.S.%20405,%20407&amp;countryCode=USA" TargetMode="External"/><Relationship Id="rId4" Type="http://schemas.openxmlformats.org/officeDocument/2006/relationships/hyperlink" Target="http://www.lexisnexis.com.proxygsu-gso1.galileo.usg.edu/lnacui2api/mungo/lexseestat.do?bct=A&amp;risb=21_T19153985434&amp;homeCsi=6289&amp;A=0.6873546953093138&amp;urlEnc=ISO-8859-1&amp;&amp;citeString=U.S.%20CONST.%20AMEND.%204&amp;countryCode=USA"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3" Type="http://schemas.openxmlformats.org/officeDocument/2006/relationships/hyperlink" Target="http://www.lexisnexis.com.proxygsu-gso1.galileo.usg.edu/lnacui2api/mungo/lexseestat.do?bct=A&amp;risb=21_T19153985434&amp;homeCsi=6289&amp;A=0.6873546953093138&amp;urlEnc=ISO-8859-1&amp;&amp;citeString=310%20Ga.%20App.%20270,%20272&amp;countryCode=USA" TargetMode="External"/><Relationship Id="rId2" Type="http://schemas.openxmlformats.org/officeDocument/2006/relationships/hyperlink" Target="http://www.lexisnexis.com.proxygsu-gso1.galileo.usg.edu/lnacui2api/mungo/lexseestat.do?bct=A&amp;risb=21_T19153985434&amp;homeCsi=6289&amp;A=0.6873546953093138&amp;urlEnc=ISO-8859-1&amp;&amp;citeString=280%20Ga.%20735,%20737&amp;countryCode=USA" TargetMode="External"/><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3" Type="http://schemas.openxmlformats.org/officeDocument/2006/relationships/hyperlink" Target="http://www.lexisnexis.com.proxygsu-gso1.galileo.usg.edu/lnacui2api/mungo/lexseestat.do?bct=A&amp;risb=21_T19153985434&amp;homeCsi=6289&amp;A=0.6873546953093138&amp;urlEnc=ISO-8859-1&amp;&amp;citeString=310%20Ga.%20App.%20270,%20272&amp;countryCode=USA" TargetMode="External"/><Relationship Id="rId2" Type="http://schemas.openxmlformats.org/officeDocument/2006/relationships/hyperlink" Target="http://www.lexisnexis.com.proxygsu-gso1.galileo.usg.edu/lnacui2api/mungo/lexseestat.do?bct=A&amp;risb=21_T19153985434&amp;homeCsi=6289&amp;A=0.6873546953093138&amp;urlEnc=ISO-8859-1&amp;&amp;citeString=280%20Ga.%20735,%20736&amp;countryCode=USA" TargetMode="External"/><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diagramLayout" Target="../diagrams/layout2.xml"/><Relationship Id="rId7" Type="http://schemas.openxmlformats.org/officeDocument/2006/relationships/customXml" Target="../ink/ink1.xml"/><Relationship Id="rId12" Type="http://schemas.openxmlformats.org/officeDocument/2006/relationships/image" Target="../media/image180.png"/><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11" Type="http://schemas.openxmlformats.org/officeDocument/2006/relationships/customXml" Target="../ink/ink4.xml"/><Relationship Id="rId5" Type="http://schemas.openxmlformats.org/officeDocument/2006/relationships/diagramColors" Target="../diagrams/colors2.xml"/><Relationship Id="rId10" Type="http://schemas.openxmlformats.org/officeDocument/2006/relationships/customXml" Target="../ink/ink3.xml"/><Relationship Id="rId4" Type="http://schemas.openxmlformats.org/officeDocument/2006/relationships/diagramQuickStyle" Target="../diagrams/quickStyle2.xml"/><Relationship Id="rId9" Type="http://schemas.openxmlformats.org/officeDocument/2006/relationships/image" Target="../media/image17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9D8E2E-A004-4BD5-A48F-ACA601E81267}"/>
              </a:ext>
            </a:extLst>
          </p:cNvPr>
          <p:cNvSpPr>
            <a:spLocks noGrp="1"/>
          </p:cNvSpPr>
          <p:nvPr>
            <p:ph idx="1"/>
          </p:nvPr>
        </p:nvSpPr>
        <p:spPr>
          <a:xfrm>
            <a:off x="992579" y="673027"/>
            <a:ext cx="10515600" cy="5511945"/>
          </a:xfrm>
        </p:spPr>
        <p:txBody>
          <a:bodyPr>
            <a:normAutofit/>
          </a:bodyPr>
          <a:lstStyle/>
          <a:p>
            <a:pPr marL="0" indent="0" algn="ctr">
              <a:buNone/>
            </a:pPr>
            <a:r>
              <a:rPr lang="en-US" sz="4400" dirty="0">
                <a:latin typeface="Arial Black" panose="020B0A04020102020204" pitchFamily="34" charset="0"/>
              </a:rPr>
              <a:t>SEARCH AND SEIZURE CONCEPTS AND CONTRAVERIES:</a:t>
            </a:r>
          </a:p>
          <a:p>
            <a:pPr marL="0" indent="0" algn="ctr">
              <a:buNone/>
            </a:pPr>
            <a:r>
              <a:rPr lang="en-US" sz="4400" b="1" i="1" dirty="0">
                <a:latin typeface="Arial Narrow" panose="020B0606020202030204" pitchFamily="34" charset="0"/>
              </a:rPr>
              <a:t>Metacognition and Articulation in the Context of Modern Drug Enforcement Operations.</a:t>
            </a:r>
          </a:p>
          <a:p>
            <a:pPr marL="0" indent="0" algn="ctr">
              <a:buNone/>
            </a:pPr>
            <a:endParaRPr lang="en-US" sz="4400" b="1" i="1" dirty="0">
              <a:latin typeface="Arial Narrow" panose="020B0606020202030204" pitchFamily="34" charset="0"/>
            </a:endParaRPr>
          </a:p>
          <a:p>
            <a:pPr marL="0" indent="0" algn="ctr">
              <a:buNone/>
            </a:pPr>
            <a:endParaRPr lang="en-US" sz="4400" b="1" i="1" dirty="0">
              <a:latin typeface="Arial Narrow" panose="020B0606020202030204" pitchFamily="34" charset="0"/>
            </a:endParaRPr>
          </a:p>
          <a:p>
            <a:pPr marL="0" indent="0" algn="ctr">
              <a:buNone/>
            </a:pPr>
            <a:r>
              <a:rPr lang="en-US" sz="4400" b="1" dirty="0">
                <a:latin typeface="Arial Narrow" panose="020B0606020202030204" pitchFamily="34" charset="0"/>
              </a:rPr>
              <a:t>J.B. Edwards and Associates </a:t>
            </a:r>
          </a:p>
          <a:p>
            <a:pPr marL="0" indent="0" algn="ctr">
              <a:buNone/>
            </a:pPr>
            <a:endParaRPr lang="en-US" sz="4400" b="1" i="1" dirty="0">
              <a:latin typeface="Arial Narrow" panose="020B0606020202030204" pitchFamily="34" charset="0"/>
            </a:endParaRPr>
          </a:p>
          <a:p>
            <a:pPr marL="0" indent="0" algn="ctr">
              <a:buNone/>
            </a:pPr>
            <a:endParaRPr lang="en-US" sz="4400" b="1" i="1" dirty="0">
              <a:latin typeface="Arial Narrow" panose="020B0606020202030204" pitchFamily="34" charset="0"/>
            </a:endParaRPr>
          </a:p>
        </p:txBody>
      </p:sp>
    </p:spTree>
    <p:extLst>
      <p:ext uri="{BB962C8B-B14F-4D97-AF65-F5344CB8AC3E}">
        <p14:creationId xmlns:p14="http://schemas.microsoft.com/office/powerpoint/2010/main" val="3178565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normAutofit fontScale="90000"/>
          </a:bodyPr>
          <a:lstStyle/>
          <a:p>
            <a:pPr algn="ctr"/>
            <a:r>
              <a:rPr lang="en-US" b="1" dirty="0"/>
              <a:t>The Importance of Officer Competency in Search and Seizure </a:t>
            </a:r>
          </a:p>
        </p:txBody>
      </p:sp>
      <p:sp>
        <p:nvSpPr>
          <p:cNvPr id="3" name="Content Placeholder 2"/>
          <p:cNvSpPr>
            <a:spLocks noGrp="1"/>
          </p:cNvSpPr>
          <p:nvPr>
            <p:ph idx="1"/>
          </p:nvPr>
        </p:nvSpPr>
        <p:spPr>
          <a:xfrm>
            <a:off x="2057400" y="1295400"/>
            <a:ext cx="8229600" cy="5410200"/>
          </a:xfrm>
        </p:spPr>
        <p:txBody>
          <a:bodyPr>
            <a:noAutofit/>
          </a:bodyPr>
          <a:lstStyle/>
          <a:p>
            <a:pPr>
              <a:buFont typeface="Wingdings" panose="05000000000000000000" pitchFamily="2" charset="2"/>
              <a:buChar char="§"/>
            </a:pPr>
            <a:r>
              <a:rPr lang="en-US" sz="3200" dirty="0"/>
              <a:t>Individual Professional Growth and Development</a:t>
            </a:r>
          </a:p>
          <a:p>
            <a:pPr>
              <a:buFont typeface="Wingdings" panose="05000000000000000000" pitchFamily="2" charset="2"/>
              <a:buChar char="§"/>
            </a:pPr>
            <a:r>
              <a:rPr lang="en-US" sz="3200" dirty="0"/>
              <a:t>Professional Culture of the Agency</a:t>
            </a:r>
          </a:p>
          <a:p>
            <a:pPr>
              <a:buFont typeface="Wingdings" panose="05000000000000000000" pitchFamily="2" charset="2"/>
              <a:buChar char="§"/>
            </a:pPr>
            <a:r>
              <a:rPr lang="en-US" sz="3200" dirty="0"/>
              <a:t>Development of Profession, Sound and Prosecutable Cases</a:t>
            </a:r>
          </a:p>
          <a:p>
            <a:pPr>
              <a:buFont typeface="Wingdings" panose="05000000000000000000" pitchFamily="2" charset="2"/>
              <a:buChar char="§"/>
            </a:pPr>
            <a:r>
              <a:rPr lang="en-US" sz="3200" dirty="0"/>
              <a:t>Mitigation of Risk and Insulation from Civil Litigation</a:t>
            </a:r>
          </a:p>
          <a:p>
            <a:pPr>
              <a:buFont typeface="Wingdings" panose="05000000000000000000" pitchFamily="2" charset="2"/>
              <a:buChar char="§"/>
            </a:pPr>
            <a:r>
              <a:rPr lang="en-US" sz="3200" dirty="0"/>
              <a:t>Meet the Professional Standards Required by Constitutional and Rightful Policing</a:t>
            </a:r>
          </a:p>
          <a:p>
            <a:pPr>
              <a:buFont typeface="Wingdings" panose="05000000000000000000" pitchFamily="2" charset="2"/>
              <a:buChar char="§"/>
            </a:pPr>
            <a:r>
              <a:rPr lang="en-US" sz="3200" dirty="0"/>
              <a:t>Build a Reputation with the Public and in the Courts for </a:t>
            </a:r>
            <a:r>
              <a:rPr lang="en-US" sz="3200" dirty="0">
                <a:solidFill>
                  <a:srgbClr val="C00000"/>
                </a:solidFill>
              </a:rPr>
              <a:t>LEGITAMACY </a:t>
            </a:r>
          </a:p>
        </p:txBody>
      </p:sp>
    </p:spTree>
    <p:extLst>
      <p:ext uri="{BB962C8B-B14F-4D97-AF65-F5344CB8AC3E}">
        <p14:creationId xmlns:p14="http://schemas.microsoft.com/office/powerpoint/2010/main" val="329167724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02F67-ECAE-4C24-BC76-0991BEEFAF7C}"/>
              </a:ext>
            </a:extLst>
          </p:cNvPr>
          <p:cNvSpPr>
            <a:spLocks noGrp="1"/>
          </p:cNvSpPr>
          <p:nvPr>
            <p:ph type="title"/>
          </p:nvPr>
        </p:nvSpPr>
        <p:spPr/>
        <p:txBody>
          <a:bodyPr/>
          <a:lstStyle/>
          <a:p>
            <a:r>
              <a:rPr lang="en-US" b="1" dirty="0"/>
              <a:t>Daigle Continued</a:t>
            </a:r>
          </a:p>
        </p:txBody>
      </p:sp>
      <p:sp>
        <p:nvSpPr>
          <p:cNvPr id="3" name="Content Placeholder 2">
            <a:extLst>
              <a:ext uri="{FF2B5EF4-FFF2-40B4-BE49-F238E27FC236}">
                <a16:creationId xmlns:a16="http://schemas.microsoft.com/office/drawing/2014/main" id="{4CB70328-2822-4813-BBF4-0AD45CFF0E92}"/>
              </a:ext>
            </a:extLst>
          </p:cNvPr>
          <p:cNvSpPr>
            <a:spLocks noGrp="1"/>
          </p:cNvSpPr>
          <p:nvPr>
            <p:ph idx="1"/>
          </p:nvPr>
        </p:nvSpPr>
        <p:spPr/>
        <p:txBody>
          <a:bodyPr>
            <a:normAutofit/>
          </a:bodyPr>
          <a:lstStyle/>
          <a:p>
            <a:pPr marL="0" indent="0">
              <a:buNone/>
            </a:pPr>
            <a:r>
              <a:rPr lang="en-US" sz="3200" dirty="0"/>
              <a:t>When determining whether to allow an officer to view a video prior to describing his or her perspective of the event at the moment force was used</a:t>
            </a:r>
            <a:r>
              <a:rPr lang="en-US" sz="3200" dirty="0">
                <a:solidFill>
                  <a:srgbClr val="C00000"/>
                </a:solidFill>
              </a:rPr>
              <a:t>, the high likelihood that such viewing will allow, even encourage directly or subtly, an officer to modify his or her description of the factors.  </a:t>
            </a:r>
          </a:p>
          <a:p>
            <a:pPr marL="0" indent="0">
              <a:buNone/>
            </a:pPr>
            <a:r>
              <a:rPr lang="en-US" sz="3200" dirty="0"/>
              <a:t>This creates a perspective that is, in effect, unintentional untruthfulness.  </a:t>
            </a:r>
            <a:r>
              <a:rPr lang="en-US" sz="3200" dirty="0">
                <a:solidFill>
                  <a:srgbClr val="C00000"/>
                </a:solidFill>
              </a:rPr>
              <a:t>If we use this process to dilute the standard of review for an officer’s use of force, the courts may begin to reassess the concept of an officer’s “perspective.” </a:t>
            </a:r>
          </a:p>
        </p:txBody>
      </p:sp>
    </p:spTree>
    <p:extLst>
      <p:ext uri="{BB962C8B-B14F-4D97-AF65-F5344CB8AC3E}">
        <p14:creationId xmlns:p14="http://schemas.microsoft.com/office/powerpoint/2010/main" val="356080081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542258"/>
          </a:xfrm>
        </p:spPr>
        <p:txBody>
          <a:bodyPr>
            <a:normAutofit/>
          </a:bodyPr>
          <a:lstStyle/>
          <a:p>
            <a:pPr algn="ctr"/>
            <a:r>
              <a:rPr lang="en-US" sz="3200" b="1" dirty="0"/>
              <a:t>The report writing process and the video footage question</a:t>
            </a:r>
            <a:br>
              <a:rPr lang="en-US" sz="3200" dirty="0"/>
            </a:br>
            <a:r>
              <a:rPr lang="en-US" sz="2325" dirty="0"/>
              <a:t>Seth Stoughton</a:t>
            </a:r>
          </a:p>
        </p:txBody>
      </p:sp>
      <p:sp>
        <p:nvSpPr>
          <p:cNvPr id="3" name="Content Placeholder 2"/>
          <p:cNvSpPr>
            <a:spLocks noGrp="1"/>
          </p:cNvSpPr>
          <p:nvPr>
            <p:ph idx="1"/>
          </p:nvPr>
        </p:nvSpPr>
        <p:spPr>
          <a:xfrm>
            <a:off x="1981200" y="1542258"/>
            <a:ext cx="8382000" cy="5391942"/>
          </a:xfrm>
        </p:spPr>
        <p:txBody>
          <a:bodyPr>
            <a:normAutofit/>
          </a:bodyPr>
          <a:lstStyle/>
          <a:p>
            <a:pPr>
              <a:buFont typeface="Wingdings" panose="05000000000000000000" pitchFamily="2" charset="2"/>
              <a:buChar char="v"/>
            </a:pPr>
            <a:r>
              <a:rPr lang="en-US" dirty="0"/>
              <a:t>Video can be inaccurate (we may assess then change our memory)</a:t>
            </a:r>
          </a:p>
          <a:p>
            <a:pPr>
              <a:buFont typeface="Wingdings" panose="05000000000000000000" pitchFamily="2" charset="2"/>
              <a:buChar char="v"/>
            </a:pPr>
            <a:r>
              <a:rPr lang="en-US" dirty="0"/>
              <a:t>The issues with “objectively perceived” versus seen through the video perspective</a:t>
            </a:r>
          </a:p>
          <a:p>
            <a:pPr>
              <a:buFont typeface="Wingdings" panose="05000000000000000000" pitchFamily="2" charset="2"/>
              <a:buChar char="v"/>
            </a:pPr>
            <a:r>
              <a:rPr lang="en-US" dirty="0"/>
              <a:t>Seeing the video first places officer in a bad spot…”a moral hazard, with no good way out.”</a:t>
            </a:r>
          </a:p>
          <a:p>
            <a:pPr>
              <a:buFont typeface="Wingdings" panose="05000000000000000000" pitchFamily="2" charset="2"/>
              <a:buChar char="v"/>
            </a:pPr>
            <a:r>
              <a:rPr lang="en-US" b="1" dirty="0">
                <a:solidFill>
                  <a:srgbClr val="C00000"/>
                </a:solidFill>
              </a:rPr>
              <a:t>Suggest: </a:t>
            </a:r>
            <a:r>
              <a:rPr lang="en-US" dirty="0">
                <a:solidFill>
                  <a:srgbClr val="C00000"/>
                </a:solidFill>
              </a:rPr>
              <a:t>“write the report first, then review the video and write the second report”.</a:t>
            </a:r>
          </a:p>
          <a:p>
            <a:pPr marL="0" indent="0">
              <a:buNone/>
            </a:pPr>
            <a:r>
              <a:rPr lang="en-US" b="1" i="1" u="sng" dirty="0">
                <a:solidFill>
                  <a:srgbClr val="C00000"/>
                </a:solidFill>
              </a:rPr>
              <a:t>“Discrepancy does not mean lying.”</a:t>
            </a:r>
          </a:p>
          <a:p>
            <a:pPr marL="0" indent="0">
              <a:buNone/>
            </a:pPr>
            <a:endParaRPr lang="en-US" dirty="0"/>
          </a:p>
        </p:txBody>
      </p:sp>
      <p:sp>
        <p:nvSpPr>
          <p:cNvPr id="4" name="Slide Number Placeholder 3"/>
          <p:cNvSpPr>
            <a:spLocks noGrp="1"/>
          </p:cNvSpPr>
          <p:nvPr>
            <p:ph type="sldNum" sz="quarter" idx="12"/>
          </p:nvPr>
        </p:nvSpPr>
        <p:spPr/>
        <p:txBody>
          <a:bodyPr/>
          <a:lstStyle/>
          <a:p>
            <a:fld id="{8A8D1F8B-566B-49F2-865B-EEF93E92EFE1}" type="slidenum">
              <a:rPr lang="en-US" smtClean="0">
                <a:solidFill>
                  <a:prstClr val="black">
                    <a:tint val="75000"/>
                  </a:prstClr>
                </a:solidFill>
              </a:rPr>
              <a:pPr/>
              <a:t>101</a:t>
            </a:fld>
            <a:endParaRPr lang="en-US">
              <a:solidFill>
                <a:prstClr val="black">
                  <a:tint val="75000"/>
                </a:prstClr>
              </a:solidFill>
            </a:endParaRPr>
          </a:p>
        </p:txBody>
      </p:sp>
    </p:spTree>
    <p:extLst>
      <p:ext uri="{BB962C8B-B14F-4D97-AF65-F5344CB8AC3E}">
        <p14:creationId xmlns:p14="http://schemas.microsoft.com/office/powerpoint/2010/main" val="126783164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F0687-7C40-4116-8CEF-14D0DA9FA453}"/>
              </a:ext>
            </a:extLst>
          </p:cNvPr>
          <p:cNvSpPr>
            <a:spLocks noGrp="1"/>
          </p:cNvSpPr>
          <p:nvPr>
            <p:ph type="title"/>
          </p:nvPr>
        </p:nvSpPr>
        <p:spPr>
          <a:xfrm>
            <a:off x="838200" y="365126"/>
            <a:ext cx="10515600" cy="394896"/>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DB066C81-DBBE-4961-963E-24459F06A6D0}"/>
              </a:ext>
            </a:extLst>
          </p:cNvPr>
          <p:cNvSpPr>
            <a:spLocks noGrp="1"/>
          </p:cNvSpPr>
          <p:nvPr>
            <p:ph idx="1"/>
          </p:nvPr>
        </p:nvSpPr>
        <p:spPr>
          <a:xfrm>
            <a:off x="838200" y="1163782"/>
            <a:ext cx="10515600" cy="5013181"/>
          </a:xfrm>
        </p:spPr>
        <p:txBody>
          <a:bodyPr>
            <a:noAutofit/>
          </a:bodyPr>
          <a:lstStyle/>
          <a:p>
            <a:pPr marL="0" indent="0" algn="ctr">
              <a:buNone/>
            </a:pPr>
            <a:r>
              <a:rPr lang="en-US" sz="9600" b="1" dirty="0"/>
              <a:t>2. Custodial Arrest Searches Incident to Arrest, Vehicles and Inventory</a:t>
            </a:r>
          </a:p>
        </p:txBody>
      </p:sp>
    </p:spTree>
    <p:extLst>
      <p:ext uri="{BB962C8B-B14F-4D97-AF65-F5344CB8AC3E}">
        <p14:creationId xmlns:p14="http://schemas.microsoft.com/office/powerpoint/2010/main" val="385451037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BE3C3-40A4-4184-BD8D-F81068796BCB}"/>
              </a:ext>
            </a:extLst>
          </p:cNvPr>
          <p:cNvSpPr>
            <a:spLocks noGrp="1"/>
          </p:cNvSpPr>
          <p:nvPr>
            <p:ph type="title"/>
          </p:nvPr>
        </p:nvSpPr>
        <p:spPr>
          <a:xfrm>
            <a:off x="838200" y="688769"/>
            <a:ext cx="10515600" cy="629392"/>
          </a:xfrm>
        </p:spPr>
        <p:txBody>
          <a:bodyPr>
            <a:normAutofit fontScale="90000"/>
          </a:bodyPr>
          <a:lstStyle/>
          <a:p>
            <a:pPr lvl="0" algn="ctr" eaLnBrk="0" fontAlgn="base" hangingPunct="0">
              <a:lnSpc>
                <a:spcPct val="100000"/>
              </a:lnSpc>
              <a:spcAft>
                <a:spcPct val="0"/>
              </a:spcAft>
            </a:pPr>
            <a:br>
              <a:rPr lang="en-US" dirty="0"/>
            </a:br>
            <a:r>
              <a:rPr lang="en-US" sz="3600" b="1" dirty="0"/>
              <a:t>THE STATE v. DIXON.</a:t>
            </a:r>
            <a:br>
              <a:rPr lang="en-US" sz="3600" b="1" dirty="0"/>
            </a:br>
            <a:r>
              <a:rPr lang="en-US" sz="3600" b="1" dirty="0"/>
              <a:t>267 Ga. App. 320 (2004)</a:t>
            </a:r>
            <a:br>
              <a:rPr lang="en-US" sz="3600" b="1" dirty="0"/>
            </a:br>
            <a:br>
              <a:rPr lang="en-US" altLang="en-US" sz="3600" b="1" dirty="0">
                <a:solidFill>
                  <a:srgbClr val="000000"/>
                </a:solidFill>
                <a:latin typeface="Verdana" panose="020B0604030504040204" pitchFamily="34" charset="0"/>
              </a:rPr>
            </a:br>
            <a:br>
              <a:rPr lang="en-US" dirty="0"/>
            </a:br>
            <a:endParaRPr lang="en-US" dirty="0"/>
          </a:p>
        </p:txBody>
      </p:sp>
      <p:sp>
        <p:nvSpPr>
          <p:cNvPr id="3" name="Content Placeholder 2">
            <a:extLst>
              <a:ext uri="{FF2B5EF4-FFF2-40B4-BE49-F238E27FC236}">
                <a16:creationId xmlns:a16="http://schemas.microsoft.com/office/drawing/2014/main" id="{30924F00-32BE-4B70-B6AD-6FF366B2477A}"/>
              </a:ext>
            </a:extLst>
          </p:cNvPr>
          <p:cNvSpPr>
            <a:spLocks noGrp="1"/>
          </p:cNvSpPr>
          <p:nvPr>
            <p:ph idx="1"/>
          </p:nvPr>
        </p:nvSpPr>
        <p:spPr>
          <a:xfrm>
            <a:off x="838200" y="1104405"/>
            <a:ext cx="10515600" cy="6020790"/>
          </a:xfrm>
        </p:spPr>
        <p:txBody>
          <a:bodyPr>
            <a:normAutofit fontScale="92500" lnSpcReduction="20000"/>
          </a:bodyPr>
          <a:lstStyle/>
          <a:p>
            <a:pPr>
              <a:buFont typeface="Wingdings" panose="05000000000000000000" pitchFamily="2" charset="2"/>
              <a:buChar char="§"/>
            </a:pPr>
            <a:r>
              <a:rPr lang="en-US" sz="3500" dirty="0"/>
              <a:t>In deciding whether the suspect was in custody, the proper inquiry is whether the individual was formally arrested or restrained to a degree associated with a formal arrest, not whether the police had probable cause to arrest.” </a:t>
            </a:r>
            <a:r>
              <a:rPr lang="en-US" sz="3500" i="1" dirty="0">
                <a:hlinkClick r:id="rId2"/>
              </a:rPr>
              <a:t>State v. Picot</a:t>
            </a:r>
            <a:r>
              <a:rPr lang="en-US" sz="3500" dirty="0">
                <a:hlinkClick r:id="rId2"/>
              </a:rPr>
              <a:t>, 255 Ga. App. 513, 515 (2) (565 S.E.2d 865) (2002)</a:t>
            </a:r>
            <a:r>
              <a:rPr lang="en-US" sz="3500" dirty="0"/>
              <a:t>. </a:t>
            </a:r>
          </a:p>
          <a:p>
            <a:pPr>
              <a:buFont typeface="Wingdings" panose="05000000000000000000" pitchFamily="2" charset="2"/>
              <a:buChar char="§"/>
            </a:pPr>
            <a:r>
              <a:rPr lang="en-US" sz="3500" dirty="0"/>
              <a:t>The test of ‘in custody’ is whether a reasonable person in the suspect's position would have thought the detention would not be temporary. </a:t>
            </a:r>
            <a:r>
              <a:rPr lang="en-US" sz="3500" i="1" dirty="0">
                <a:hlinkClick r:id="rId3"/>
              </a:rPr>
              <a:t>Price v. State</a:t>
            </a:r>
            <a:r>
              <a:rPr lang="en-US" sz="3500" dirty="0">
                <a:hlinkClick r:id="rId3"/>
              </a:rPr>
              <a:t>, 269 Ga. at 225 (3)</a:t>
            </a:r>
            <a:r>
              <a:rPr lang="en-US" sz="3500" dirty="0"/>
              <a:t>. </a:t>
            </a:r>
          </a:p>
          <a:p>
            <a:pPr>
              <a:buFont typeface="Wingdings" panose="05000000000000000000" pitchFamily="2" charset="2"/>
              <a:buChar char="§"/>
            </a:pPr>
            <a:r>
              <a:rPr lang="en-US" sz="3500" dirty="0"/>
              <a:t>A trial court deciding whether to admit evidence must apply this </a:t>
            </a:r>
            <a:r>
              <a:rPr lang="en-US" sz="3500" i="1" dirty="0"/>
              <a:t>objective </a:t>
            </a:r>
            <a:r>
              <a:rPr lang="en-US" sz="3500" dirty="0"/>
              <a:t>test; “it is the reasonable belief of an ordinary person under such circumstances, and not the subjective belief or intent of the officer, that determines whether an arrest has been effected.”</a:t>
            </a:r>
            <a:r>
              <a:rPr lang="en-US" sz="3500" dirty="0">
                <a:hlinkClick r:id="rId4"/>
              </a:rPr>
              <a:t> </a:t>
            </a:r>
            <a:r>
              <a:rPr lang="en-US" sz="3500" i="1" dirty="0">
                <a:hlinkClick r:id="rId4"/>
              </a:rPr>
              <a:t>Harmon v. State</a:t>
            </a:r>
            <a:r>
              <a:rPr lang="en-US" sz="3500" dirty="0">
                <a:hlinkClick r:id="rId4"/>
              </a:rPr>
              <a:t>, 253 Ga. App. 140, 141-142 (1) (558 S.E.2d 733) (2001)</a:t>
            </a:r>
            <a:r>
              <a:rPr lang="en-US" sz="3500" dirty="0"/>
              <a:t>.</a:t>
            </a:r>
            <a:br>
              <a:rPr lang="en-US" sz="3500" dirty="0"/>
            </a:br>
            <a:endParaRPr lang="en-US" sz="3500" dirty="0"/>
          </a:p>
          <a:p>
            <a:endParaRPr lang="en-US" dirty="0"/>
          </a:p>
        </p:txBody>
      </p:sp>
    </p:spTree>
    <p:extLst>
      <p:ext uri="{BB962C8B-B14F-4D97-AF65-F5344CB8AC3E}">
        <p14:creationId xmlns:p14="http://schemas.microsoft.com/office/powerpoint/2010/main" val="204255053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F0276-9160-4F17-AC4B-62EA2A01C23B}"/>
              </a:ext>
            </a:extLst>
          </p:cNvPr>
          <p:cNvSpPr>
            <a:spLocks noGrp="1"/>
          </p:cNvSpPr>
          <p:nvPr>
            <p:ph type="title"/>
          </p:nvPr>
        </p:nvSpPr>
        <p:spPr/>
        <p:txBody>
          <a:bodyPr>
            <a:normAutofit fontScale="90000"/>
          </a:bodyPr>
          <a:lstStyle/>
          <a:p>
            <a:pPr algn="ctr"/>
            <a:r>
              <a:rPr lang="en-US" sz="3600" b="1" dirty="0"/>
              <a:t>MITCHELL v. THE STATE</a:t>
            </a:r>
            <a:r>
              <a:rPr lang="en-US" sz="3600" dirty="0"/>
              <a:t>.</a:t>
            </a:r>
            <a:br>
              <a:rPr lang="en-US" sz="3600" dirty="0"/>
            </a:br>
            <a:r>
              <a:rPr lang="en-US" sz="2700" dirty="0"/>
              <a:t>S17A0459.</a:t>
            </a:r>
            <a:br>
              <a:rPr lang="en-US" sz="3600" dirty="0"/>
            </a:br>
            <a:r>
              <a:rPr lang="en-US" sz="2700" b="1" dirty="0"/>
              <a:t>SUPREME COURT OF GEORGIA</a:t>
            </a:r>
            <a:br>
              <a:rPr lang="en-US" sz="3600" dirty="0"/>
            </a:br>
            <a:r>
              <a:rPr lang="en-US" sz="2200" b="1" dirty="0"/>
              <a:t>June 26, 2017, Decided</a:t>
            </a:r>
            <a:br>
              <a:rPr lang="en-US" sz="2200" b="1" dirty="0"/>
            </a:br>
            <a:endParaRPr lang="en-US" sz="2200" b="1" dirty="0"/>
          </a:p>
        </p:txBody>
      </p:sp>
      <p:sp>
        <p:nvSpPr>
          <p:cNvPr id="3" name="Content Placeholder 2">
            <a:extLst>
              <a:ext uri="{FF2B5EF4-FFF2-40B4-BE49-F238E27FC236}">
                <a16:creationId xmlns:a16="http://schemas.microsoft.com/office/drawing/2014/main" id="{51F05BFB-A24B-40D2-BA41-13A059FE3110}"/>
              </a:ext>
            </a:extLst>
          </p:cNvPr>
          <p:cNvSpPr>
            <a:spLocks noGrp="1"/>
          </p:cNvSpPr>
          <p:nvPr>
            <p:ph idx="1"/>
          </p:nvPr>
        </p:nvSpPr>
        <p:spPr>
          <a:xfrm>
            <a:off x="838200" y="1781300"/>
            <a:ext cx="10515600" cy="4953804"/>
          </a:xfrm>
        </p:spPr>
        <p:txBody>
          <a:bodyPr>
            <a:normAutofit fontScale="92500" lnSpcReduction="10000"/>
          </a:bodyPr>
          <a:lstStyle/>
          <a:p>
            <a:pPr>
              <a:buFont typeface="Wingdings" panose="05000000000000000000" pitchFamily="2" charset="2"/>
              <a:buChar char="§"/>
            </a:pPr>
            <a:r>
              <a:rPr lang="en-US" dirty="0"/>
              <a:t>Absent the officer making any statement that would cause a reasonable person to believe that they were under arrest and not [merely] temporarily detained during an investigation, the officer's belief that probable cause exists to make an arrest does not determine when the arrest is effectuated until the officer overtly acts so that a reasonable person would believe they were under arrest.” </a:t>
            </a:r>
            <a:r>
              <a:rPr lang="en-US" i="1" dirty="0">
                <a:hlinkClick r:id="rId2"/>
              </a:rPr>
              <a:t>State v. </a:t>
            </a:r>
            <a:r>
              <a:rPr lang="en-US" i="1" dirty="0" err="1">
                <a:hlinkClick r:id="rId2"/>
              </a:rPr>
              <a:t>Kirbabas</a:t>
            </a:r>
            <a:r>
              <a:rPr lang="en-US" dirty="0">
                <a:hlinkClick r:id="rId2"/>
              </a:rPr>
              <a:t>, 232 Ga. App. 474, 476 (502 SE2d 314) (1998)</a:t>
            </a:r>
            <a:r>
              <a:rPr lang="en-US" dirty="0"/>
              <a:t>. </a:t>
            </a:r>
          </a:p>
          <a:p>
            <a:pPr>
              <a:buFont typeface="Wingdings" panose="05000000000000000000" pitchFamily="2" charset="2"/>
              <a:buChar char="§"/>
            </a:pPr>
            <a:r>
              <a:rPr lang="en-US" dirty="0"/>
              <a:t>Here, the officer did not indicate by words or actions that he was going to arrest Mitchell. Rather, he informed Mitchell that he was </a:t>
            </a:r>
            <a:r>
              <a:rPr lang="en-US" i="1" dirty="0"/>
              <a:t>not</a:t>
            </a:r>
            <a:r>
              <a:rPr lang="en-US" dirty="0"/>
              <a:t> yet under arrest, and if “he could perform field sobriety … maybe he would, maybe he wouldn't” be arrested. </a:t>
            </a:r>
          </a:p>
          <a:p>
            <a:pPr>
              <a:buFont typeface="Wingdings" panose="05000000000000000000" pitchFamily="2" charset="2"/>
              <a:buChar char="§"/>
            </a:pPr>
            <a:r>
              <a:rPr lang="en-US" dirty="0"/>
              <a:t> A reasonable person therefore would not have believed that he was in custody, and the trial court did not err in denying Mitchell's motion to suppress on this ground.</a:t>
            </a:r>
          </a:p>
        </p:txBody>
      </p:sp>
    </p:spTree>
    <p:extLst>
      <p:ext uri="{BB962C8B-B14F-4D97-AF65-F5344CB8AC3E}">
        <p14:creationId xmlns:p14="http://schemas.microsoft.com/office/powerpoint/2010/main" val="169172217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r>
              <a:rPr lang="en-US" sz="4000" dirty="0"/>
              <a:t>Even if the person is in custody, </a:t>
            </a:r>
            <a:r>
              <a:rPr lang="en-US" sz="4000" i="1" dirty="0"/>
              <a:t>Miranda</a:t>
            </a:r>
            <a:r>
              <a:rPr lang="en-US" sz="4000" dirty="0"/>
              <a:t> only applies if the suspect was interrogated by known government agents. If the person thinks that they are talking to a regular person, what they say can be used as evidence even if they were not read their </a:t>
            </a:r>
            <a:r>
              <a:rPr lang="en-US" sz="4000" i="1" dirty="0"/>
              <a:t>Miranda</a:t>
            </a:r>
            <a:r>
              <a:rPr lang="en-US" sz="4000" dirty="0"/>
              <a:t> rights.</a:t>
            </a:r>
          </a:p>
        </p:txBody>
      </p:sp>
    </p:spTree>
    <p:extLst>
      <p:ext uri="{BB962C8B-B14F-4D97-AF65-F5344CB8AC3E}">
        <p14:creationId xmlns:p14="http://schemas.microsoft.com/office/powerpoint/2010/main" val="71647031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3600" dirty="0"/>
              <a:t>NOTE: that subtle actions by the officer, statements to suspects, and conversations in the presence of suspects which were meant to elicit a particular response, may be deemed interrogation. However, spontaneous statements volunteered by the suspect are NOT considered the product of interrogation even if the suspect was in custody at the time.</a:t>
            </a:r>
          </a:p>
        </p:txBody>
      </p:sp>
    </p:spTree>
    <p:extLst>
      <p:ext uri="{BB962C8B-B14F-4D97-AF65-F5344CB8AC3E}">
        <p14:creationId xmlns:p14="http://schemas.microsoft.com/office/powerpoint/2010/main" val="168148800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Why Miranda?</a:t>
            </a:r>
          </a:p>
        </p:txBody>
      </p:sp>
      <p:sp>
        <p:nvSpPr>
          <p:cNvPr id="3" name="Content Placeholder 2"/>
          <p:cNvSpPr>
            <a:spLocks noGrp="1"/>
          </p:cNvSpPr>
          <p:nvPr>
            <p:ph idx="1"/>
          </p:nvPr>
        </p:nvSpPr>
        <p:spPr/>
        <p:txBody>
          <a:bodyPr>
            <a:normAutofit/>
          </a:bodyPr>
          <a:lstStyle/>
          <a:p>
            <a:pPr algn="ctr">
              <a:buNone/>
            </a:pPr>
            <a:r>
              <a:rPr lang="en-US" sz="3200" dirty="0"/>
              <a:t>1966 and 2000, Miranda to Dickerson and the principle of “Stare </a:t>
            </a:r>
            <a:r>
              <a:rPr lang="en-US" sz="3200" dirty="0" err="1"/>
              <a:t>Decisis</a:t>
            </a:r>
            <a:r>
              <a:rPr lang="en-US" sz="3200" dirty="0"/>
              <a:t>” (To stand by that which is decided)</a:t>
            </a:r>
          </a:p>
          <a:p>
            <a:pPr algn="ctr">
              <a:buNone/>
            </a:pPr>
            <a:r>
              <a:rPr lang="en-US" sz="3200" dirty="0"/>
              <a:t>The focus of Miranda frames the coercive native of “custodial” interrogation by the police.</a:t>
            </a:r>
          </a:p>
        </p:txBody>
      </p:sp>
    </p:spTree>
    <p:extLst>
      <p:ext uri="{BB962C8B-B14F-4D97-AF65-F5344CB8AC3E}">
        <p14:creationId xmlns:p14="http://schemas.microsoft.com/office/powerpoint/2010/main" val="421236231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3687762"/>
          </a:xfrm>
        </p:spPr>
        <p:txBody>
          <a:bodyPr>
            <a:normAutofit fontScale="90000"/>
          </a:bodyPr>
          <a:lstStyle/>
          <a:p>
            <a:r>
              <a:rPr lang="en-US" b="1" dirty="0"/>
              <a:t>The rights are designed to insulate a defendant from the coercive atmosphere and environment of police induced custody and aggressive questioning.</a:t>
            </a:r>
            <a:br>
              <a:rPr lang="en-US" dirty="0"/>
            </a:br>
            <a:endParaRPr lang="en-US" dirty="0"/>
          </a:p>
        </p:txBody>
      </p:sp>
      <p:sp>
        <p:nvSpPr>
          <p:cNvPr id="3" name="Content Placeholder 2"/>
          <p:cNvSpPr>
            <a:spLocks noGrp="1"/>
          </p:cNvSpPr>
          <p:nvPr>
            <p:ph idx="1"/>
          </p:nvPr>
        </p:nvSpPr>
        <p:spPr>
          <a:xfrm>
            <a:off x="1981200" y="3429001"/>
            <a:ext cx="8229600" cy="2697163"/>
          </a:xfrm>
        </p:spPr>
        <p:txBody>
          <a:bodyPr/>
          <a:lstStyle/>
          <a:p>
            <a:r>
              <a:rPr lang="en-US" sz="3200" dirty="0"/>
              <a:t>Police-induced confessions are suspect to how they were obtained</a:t>
            </a:r>
          </a:p>
          <a:p>
            <a:r>
              <a:rPr lang="en-US" sz="3200" dirty="0"/>
              <a:t>The courts central innovation was to seek “a protective device to dispel to compelling atmosphere of the interrogation”</a:t>
            </a:r>
          </a:p>
          <a:p>
            <a:pPr>
              <a:buNone/>
            </a:pPr>
            <a:endParaRPr lang="en-US" dirty="0"/>
          </a:p>
        </p:txBody>
      </p:sp>
    </p:spTree>
    <p:extLst>
      <p:ext uri="{BB962C8B-B14F-4D97-AF65-F5344CB8AC3E}">
        <p14:creationId xmlns:p14="http://schemas.microsoft.com/office/powerpoint/2010/main" val="91020411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2011362"/>
          </a:xfrm>
        </p:spPr>
        <p:txBody>
          <a:bodyPr>
            <a:normAutofit fontScale="90000"/>
          </a:bodyPr>
          <a:lstStyle/>
          <a:p>
            <a:r>
              <a:rPr lang="en-US" b="1" dirty="0"/>
              <a:t>When a person asks for a lawyer, such requests should be an unequivocal request.</a:t>
            </a:r>
            <a:br>
              <a:rPr lang="en-US" b="1" dirty="0"/>
            </a:br>
            <a:endParaRPr lang="en-US" b="1" dirty="0"/>
          </a:p>
        </p:txBody>
      </p:sp>
      <p:sp>
        <p:nvSpPr>
          <p:cNvPr id="3" name="Content Placeholder 2"/>
          <p:cNvSpPr>
            <a:spLocks noGrp="1"/>
          </p:cNvSpPr>
          <p:nvPr>
            <p:ph idx="1"/>
          </p:nvPr>
        </p:nvSpPr>
        <p:spPr>
          <a:xfrm>
            <a:off x="1981200" y="2286001"/>
            <a:ext cx="8229600" cy="3840163"/>
          </a:xfrm>
        </p:spPr>
        <p:txBody>
          <a:bodyPr/>
          <a:lstStyle/>
          <a:p>
            <a:r>
              <a:rPr lang="en-US" sz="3200" dirty="0"/>
              <a:t>Court will determine from the evidence if the defendant’s request for council was valid</a:t>
            </a:r>
          </a:p>
          <a:p>
            <a:r>
              <a:rPr lang="en-US" sz="3200" dirty="0"/>
              <a:t>Was the defendant’s response equivocal and conditional?</a:t>
            </a:r>
          </a:p>
          <a:p>
            <a:r>
              <a:rPr lang="en-US" sz="3200" dirty="0"/>
              <a:t>Such is judged from the totality of all the facts and circumstances</a:t>
            </a:r>
          </a:p>
          <a:p>
            <a:endParaRPr lang="en-US" dirty="0"/>
          </a:p>
        </p:txBody>
      </p:sp>
    </p:spTree>
    <p:extLst>
      <p:ext uri="{BB962C8B-B14F-4D97-AF65-F5344CB8AC3E}">
        <p14:creationId xmlns:p14="http://schemas.microsoft.com/office/powerpoint/2010/main" val="2547005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1"/>
          <p:cNvSpPr>
            <a:spLocks noGrp="1"/>
          </p:cNvSpPr>
          <p:nvPr>
            <p:ph idx="1"/>
          </p:nvPr>
        </p:nvSpPr>
        <p:spPr>
          <a:xfrm>
            <a:off x="1981200" y="1923802"/>
            <a:ext cx="8001000" cy="4629397"/>
          </a:xfrm>
        </p:spPr>
        <p:txBody>
          <a:bodyPr>
            <a:normAutofit/>
          </a:bodyPr>
          <a:lstStyle/>
          <a:p>
            <a:pPr marL="82296" indent="0">
              <a:buNone/>
            </a:pPr>
            <a:r>
              <a:rPr lang="en-AU" altLang="en-US" sz="3600" dirty="0">
                <a:cs typeface="Arial" panose="020B0604020202020204" pitchFamily="34" charset="0"/>
              </a:rPr>
              <a:t>“A psychological property of an authority, institution, or social arrangement that leads those connected to it to believe that it is appropriate, proper, and just.” (Tyler, 2006, p. 375).</a:t>
            </a:r>
          </a:p>
        </p:txBody>
      </p:sp>
      <p:sp>
        <p:nvSpPr>
          <p:cNvPr id="4099" name="Title 2"/>
          <p:cNvSpPr>
            <a:spLocks noGrp="1"/>
          </p:cNvSpPr>
          <p:nvPr>
            <p:ph type="title"/>
          </p:nvPr>
        </p:nvSpPr>
        <p:spPr/>
        <p:txBody>
          <a:bodyPr>
            <a:normAutofit/>
          </a:bodyPr>
          <a:lstStyle/>
          <a:p>
            <a:pPr algn="ctr"/>
            <a:r>
              <a:rPr lang="en-US" altLang="en-US" sz="4000" b="1" dirty="0">
                <a:latin typeface="+mn-lt"/>
                <a:cs typeface="Arial" panose="020B0604020202020204" pitchFamily="34" charset="0"/>
              </a:rPr>
              <a:t>What is “Legitimacy?”</a:t>
            </a:r>
          </a:p>
        </p:txBody>
      </p:sp>
    </p:spTree>
    <p:extLst>
      <p:ext uri="{BB962C8B-B14F-4D97-AF65-F5344CB8AC3E}">
        <p14:creationId xmlns:p14="http://schemas.microsoft.com/office/powerpoint/2010/main" val="1688020298"/>
      </p:ext>
    </p:extLst>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2544762"/>
          </a:xfrm>
        </p:spPr>
        <p:txBody>
          <a:bodyPr>
            <a:normAutofit/>
          </a:bodyPr>
          <a:lstStyle/>
          <a:p>
            <a:pPr algn="ctr"/>
            <a:r>
              <a:rPr lang="en-US" b="1" dirty="0"/>
              <a:t>If one chooses to remain silent, the police must “scrupulously honor” their request to remain silent.</a:t>
            </a:r>
            <a:br>
              <a:rPr lang="en-US" b="1" dirty="0"/>
            </a:br>
            <a:endParaRPr lang="en-US" b="1" dirty="0"/>
          </a:p>
        </p:txBody>
      </p:sp>
      <p:sp>
        <p:nvSpPr>
          <p:cNvPr id="3" name="Content Placeholder 2"/>
          <p:cNvSpPr>
            <a:spLocks noGrp="1"/>
          </p:cNvSpPr>
          <p:nvPr>
            <p:ph idx="1"/>
          </p:nvPr>
        </p:nvSpPr>
        <p:spPr>
          <a:xfrm>
            <a:off x="1981200" y="2667001"/>
            <a:ext cx="8229600" cy="3459163"/>
          </a:xfrm>
        </p:spPr>
        <p:txBody>
          <a:bodyPr/>
          <a:lstStyle/>
          <a:p>
            <a:r>
              <a:rPr lang="en-US" sz="3200" dirty="0"/>
              <a:t>Once a significant period of time has passed (Griffin v. State; 4 Days)</a:t>
            </a:r>
          </a:p>
          <a:p>
            <a:r>
              <a:rPr lang="en-US" sz="3200" dirty="0"/>
              <a:t>Re-read Miranda</a:t>
            </a:r>
          </a:p>
          <a:p>
            <a:r>
              <a:rPr lang="en-US" sz="3200" dirty="0"/>
              <a:t>Waives rights</a:t>
            </a:r>
          </a:p>
          <a:p>
            <a:endParaRPr lang="en-US" dirty="0"/>
          </a:p>
        </p:txBody>
      </p:sp>
    </p:spTree>
    <p:extLst>
      <p:ext uri="{BB962C8B-B14F-4D97-AF65-F5344CB8AC3E}">
        <p14:creationId xmlns:p14="http://schemas.microsoft.com/office/powerpoint/2010/main" val="191582006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630362"/>
          </a:xfrm>
        </p:spPr>
        <p:txBody>
          <a:bodyPr>
            <a:normAutofit fontScale="90000"/>
          </a:bodyPr>
          <a:lstStyle/>
          <a:p>
            <a:r>
              <a:rPr lang="en-US" b="1" dirty="0"/>
              <a:t>A request for a lawyer prevents the police from continuing and questioning</a:t>
            </a:r>
          </a:p>
        </p:txBody>
      </p:sp>
      <p:sp>
        <p:nvSpPr>
          <p:cNvPr id="3" name="Content Placeholder 2"/>
          <p:cNvSpPr>
            <a:spLocks noGrp="1"/>
          </p:cNvSpPr>
          <p:nvPr>
            <p:ph idx="1"/>
          </p:nvPr>
        </p:nvSpPr>
        <p:spPr>
          <a:xfrm>
            <a:off x="1981200" y="2057401"/>
            <a:ext cx="8229600" cy="4068763"/>
          </a:xfrm>
        </p:spPr>
        <p:txBody>
          <a:bodyPr>
            <a:normAutofit/>
          </a:bodyPr>
          <a:lstStyle/>
          <a:p>
            <a:r>
              <a:rPr lang="en-US" sz="3200" dirty="0"/>
              <a:t>Police must stop asking questions immediately</a:t>
            </a:r>
          </a:p>
          <a:p>
            <a:r>
              <a:rPr lang="en-US" sz="3200" dirty="0"/>
              <a:t>Edwards Rule applies</a:t>
            </a:r>
          </a:p>
          <a:p>
            <a:pPr>
              <a:buNone/>
            </a:pPr>
            <a:r>
              <a:rPr lang="en-US" sz="3200" dirty="0"/>
              <a:t>	</a:t>
            </a:r>
            <a:r>
              <a:rPr lang="en-US" sz="3200" i="1" dirty="0"/>
              <a:t>(Edwards creates a presumption that once a suspect invokes the Miranda right to the presence of counsel, any waiver of that right in response to subsequent police attempts at custodial interrogation is involuntary)</a:t>
            </a:r>
          </a:p>
          <a:p>
            <a:r>
              <a:rPr lang="en-US" sz="3200" dirty="0"/>
              <a:t>Accused must initiate conversation with police</a:t>
            </a:r>
          </a:p>
        </p:txBody>
      </p:sp>
    </p:spTree>
    <p:extLst>
      <p:ext uri="{BB962C8B-B14F-4D97-AF65-F5344CB8AC3E}">
        <p14:creationId xmlns:p14="http://schemas.microsoft.com/office/powerpoint/2010/main" val="393793844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2468562"/>
          </a:xfrm>
        </p:spPr>
        <p:txBody>
          <a:bodyPr>
            <a:normAutofit fontScale="90000"/>
          </a:bodyPr>
          <a:lstStyle/>
          <a:p>
            <a:r>
              <a:rPr lang="en-US" b="1" dirty="0"/>
              <a:t>Edwards fundamental purpose is to “preserve the integrity of an accused’s choice to communicate with the police only through counsel</a:t>
            </a:r>
          </a:p>
        </p:txBody>
      </p:sp>
      <p:sp>
        <p:nvSpPr>
          <p:cNvPr id="3" name="Content Placeholder 2"/>
          <p:cNvSpPr>
            <a:spLocks noGrp="1"/>
          </p:cNvSpPr>
          <p:nvPr>
            <p:ph idx="1"/>
          </p:nvPr>
        </p:nvSpPr>
        <p:spPr>
          <a:xfrm>
            <a:off x="1981200" y="2971801"/>
            <a:ext cx="8229600" cy="3154363"/>
          </a:xfrm>
        </p:spPr>
        <p:txBody>
          <a:bodyPr>
            <a:noAutofit/>
          </a:bodyPr>
          <a:lstStyle/>
          <a:p>
            <a:pPr algn="ctr">
              <a:buNone/>
            </a:pPr>
            <a:r>
              <a:rPr lang="en-US" sz="3200" dirty="0"/>
              <a:t>But where a suspect has been released from custody and returns to their normal life for sometime before later attempted interrogation, there is little reason to believe their change of heart had been coerced.</a:t>
            </a:r>
          </a:p>
          <a:p>
            <a:r>
              <a:rPr lang="en-US" sz="3200" i="1" dirty="0"/>
              <a:t>Break-In-Custody Rule…Maryland v. </a:t>
            </a:r>
            <a:r>
              <a:rPr lang="en-US" sz="3200" i="1" dirty="0" err="1"/>
              <a:t>Shatzer</a:t>
            </a:r>
            <a:r>
              <a:rPr lang="en-US" sz="3200" i="1" dirty="0"/>
              <a:t> </a:t>
            </a:r>
          </a:p>
          <a:p>
            <a:pPr>
              <a:buNone/>
            </a:pPr>
            <a:r>
              <a:rPr lang="en-US" sz="3200" i="1" dirty="0"/>
              <a:t>	14 day break in custody</a:t>
            </a:r>
          </a:p>
        </p:txBody>
      </p:sp>
    </p:spTree>
    <p:extLst>
      <p:ext uri="{BB962C8B-B14F-4D97-AF65-F5344CB8AC3E}">
        <p14:creationId xmlns:p14="http://schemas.microsoft.com/office/powerpoint/2010/main" val="389025228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823EF-B56E-4FE9-A4A0-1D6D1E82B802}"/>
              </a:ext>
            </a:extLst>
          </p:cNvPr>
          <p:cNvSpPr>
            <a:spLocks noGrp="1"/>
          </p:cNvSpPr>
          <p:nvPr>
            <p:ph type="title"/>
          </p:nvPr>
        </p:nvSpPr>
        <p:spPr>
          <a:xfrm>
            <a:off x="838200" y="83128"/>
            <a:ext cx="10515600" cy="855024"/>
          </a:xfrm>
        </p:spPr>
        <p:txBody>
          <a:bodyPr/>
          <a:lstStyle/>
          <a:p>
            <a:pPr algn="ctr"/>
            <a:r>
              <a:rPr lang="en-US" b="1" dirty="0"/>
              <a:t>ARREST CAPSULES</a:t>
            </a:r>
          </a:p>
        </p:txBody>
      </p:sp>
      <p:sp>
        <p:nvSpPr>
          <p:cNvPr id="3" name="Content Placeholder 2">
            <a:extLst>
              <a:ext uri="{FF2B5EF4-FFF2-40B4-BE49-F238E27FC236}">
                <a16:creationId xmlns:a16="http://schemas.microsoft.com/office/drawing/2014/main" id="{F3040923-3817-4BF2-847A-5B2263625095}"/>
              </a:ext>
            </a:extLst>
          </p:cNvPr>
          <p:cNvSpPr>
            <a:spLocks noGrp="1"/>
          </p:cNvSpPr>
          <p:nvPr>
            <p:ph idx="1"/>
          </p:nvPr>
        </p:nvSpPr>
        <p:spPr>
          <a:xfrm>
            <a:off x="838200" y="938152"/>
            <a:ext cx="10515600" cy="5238811"/>
          </a:xfrm>
        </p:spPr>
        <p:txBody>
          <a:bodyPr>
            <a:noAutofit/>
          </a:bodyPr>
          <a:lstStyle/>
          <a:p>
            <a:pPr>
              <a:buFont typeface="Wingdings" panose="05000000000000000000" pitchFamily="2" charset="2"/>
              <a:buChar char="§"/>
            </a:pPr>
            <a:endParaRPr lang="en-US" sz="3200" dirty="0"/>
          </a:p>
          <a:p>
            <a:pPr>
              <a:buFont typeface="Wingdings" panose="05000000000000000000" pitchFamily="2" charset="2"/>
              <a:buChar char="§"/>
            </a:pPr>
            <a:r>
              <a:rPr lang="en-US" sz="3200" dirty="0"/>
              <a:t>First Appearance Hearing Responsibility: 48 hour without warrant, 72 with warrant</a:t>
            </a:r>
          </a:p>
          <a:p>
            <a:pPr>
              <a:buFont typeface="Wingdings" panose="05000000000000000000" pitchFamily="2" charset="2"/>
              <a:buChar char="§"/>
            </a:pPr>
            <a:r>
              <a:rPr lang="en-US" sz="3200" dirty="0"/>
              <a:t>Custody and interrogation for Miranda to apply</a:t>
            </a:r>
          </a:p>
          <a:p>
            <a:pPr>
              <a:buFont typeface="Wingdings" panose="05000000000000000000" pitchFamily="2" charset="2"/>
              <a:buChar char="§"/>
            </a:pPr>
            <a:r>
              <a:rPr lang="en-US" sz="3200" dirty="0"/>
              <a:t>Document and provide any and all custodial statements for discovery</a:t>
            </a:r>
          </a:p>
          <a:p>
            <a:pPr>
              <a:buFont typeface="Wingdings" panose="05000000000000000000" pitchFamily="2" charset="2"/>
              <a:buChar char="§"/>
            </a:pPr>
            <a:r>
              <a:rPr lang="en-US" sz="3200" dirty="0"/>
              <a:t>If there is any facts that a suspect has ingested drugs or has any “known” medical issues then document that you notified the jail and who you notified</a:t>
            </a:r>
          </a:p>
          <a:p>
            <a:pPr>
              <a:buFont typeface="Wingdings" panose="05000000000000000000" pitchFamily="2" charset="2"/>
              <a:buChar char="§"/>
            </a:pPr>
            <a:r>
              <a:rPr lang="en-US" sz="3200" dirty="0"/>
              <a:t>Document an Identification on all UC cases </a:t>
            </a:r>
            <a:r>
              <a:rPr lang="en-US" sz="3200" b="1" dirty="0"/>
              <a:t>“BEFORE” </a:t>
            </a:r>
            <a:r>
              <a:rPr lang="en-US" sz="3200" dirty="0"/>
              <a:t>they go to jail</a:t>
            </a:r>
          </a:p>
        </p:txBody>
      </p:sp>
    </p:spTree>
    <p:extLst>
      <p:ext uri="{BB962C8B-B14F-4D97-AF65-F5344CB8AC3E}">
        <p14:creationId xmlns:p14="http://schemas.microsoft.com/office/powerpoint/2010/main" val="105191238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Search Incident to arrest capsules</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t> </a:t>
            </a:r>
            <a:r>
              <a:rPr lang="en-US" sz="3200" dirty="0"/>
              <a:t>Can search the person of the arrestee</a:t>
            </a:r>
          </a:p>
          <a:p>
            <a:pPr>
              <a:buFont typeface="Wingdings" panose="05000000000000000000" pitchFamily="2" charset="2"/>
              <a:buChar char="§"/>
            </a:pPr>
            <a:r>
              <a:rPr lang="en-US" sz="3200" dirty="0"/>
              <a:t>Appellee’s lawful arrest  authorized a search of the area within his immediate presence at the residence</a:t>
            </a:r>
          </a:p>
          <a:p>
            <a:pPr>
              <a:buFont typeface="Wingdings" panose="05000000000000000000" pitchFamily="2" charset="2"/>
              <a:buChar char="§"/>
            </a:pPr>
            <a:r>
              <a:rPr lang="en-US" sz="3200" dirty="0"/>
              <a:t>Arizona v. Gant Problems (IF THEY CAN’T REACH…YOU CAN’T HAVE)</a:t>
            </a:r>
          </a:p>
          <a:p>
            <a:pPr>
              <a:buFont typeface="Wingdings" panose="05000000000000000000" pitchFamily="2" charset="2"/>
              <a:buChar char="§"/>
            </a:pPr>
            <a:r>
              <a:rPr lang="en-US" sz="3200" dirty="0"/>
              <a:t>The search incident to arrest exception does not apply to cellphones. A warrantless search of a cellphone may be permissible if there are exigent circumstances</a:t>
            </a:r>
          </a:p>
          <a:p>
            <a:pPr>
              <a:buFont typeface="Wingdings" panose="05000000000000000000" pitchFamily="2" charset="2"/>
              <a:buChar char="q"/>
            </a:pPr>
            <a:endParaRPr lang="en-US" dirty="0"/>
          </a:p>
        </p:txBody>
      </p:sp>
    </p:spTree>
    <p:extLst>
      <p:ext uri="{BB962C8B-B14F-4D97-AF65-F5344CB8AC3E}">
        <p14:creationId xmlns:p14="http://schemas.microsoft.com/office/powerpoint/2010/main" val="412795724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762000"/>
          </a:xfrm>
        </p:spPr>
        <p:txBody>
          <a:bodyPr>
            <a:normAutofit/>
          </a:bodyPr>
          <a:lstStyle/>
          <a:p>
            <a:pPr algn="ctr"/>
            <a:r>
              <a:rPr lang="en-US" b="1" dirty="0"/>
              <a:t>Arizona V. Gant 2009</a:t>
            </a:r>
          </a:p>
        </p:txBody>
      </p:sp>
      <p:sp>
        <p:nvSpPr>
          <p:cNvPr id="3" name="Content Placeholder 2"/>
          <p:cNvSpPr>
            <a:spLocks noGrp="1"/>
          </p:cNvSpPr>
          <p:nvPr>
            <p:ph idx="1"/>
          </p:nvPr>
        </p:nvSpPr>
        <p:spPr>
          <a:xfrm>
            <a:off x="1981200" y="914400"/>
            <a:ext cx="8229600" cy="5943600"/>
          </a:xfrm>
        </p:spPr>
        <p:txBody>
          <a:bodyPr>
            <a:normAutofit/>
          </a:bodyPr>
          <a:lstStyle/>
          <a:p>
            <a:pPr marL="0" indent="0">
              <a:buNone/>
            </a:pPr>
            <a:r>
              <a:rPr lang="en-US" dirty="0"/>
              <a:t> In Gant, the Supreme Court held that the search-incident to-arrest exception to the Fourth Amendment warrant requirement applies only to situations </a:t>
            </a:r>
            <a:r>
              <a:rPr lang="en-US" b="1" dirty="0"/>
              <a:t>(1) where “the arrestee is unsecured and within reaching distance of the passenger compartment at the time of the search,” or (2) where “it is reasonable to believe evidence relevant to the crime of arrest might be found in the vehicle.”</a:t>
            </a:r>
            <a:r>
              <a:rPr lang="en-US" dirty="0"/>
              <a:t> Nevertheless, even if the requirements imposed by Gant for a valid search incident to arrest are not satisfied, a warrantless search of a vehicle still may be valid under another Fourth Amendment exception, such as the exception for inventory searches. </a:t>
            </a:r>
          </a:p>
        </p:txBody>
      </p:sp>
    </p:spTree>
    <p:extLst>
      <p:ext uri="{BB962C8B-B14F-4D97-AF65-F5344CB8AC3E}">
        <p14:creationId xmlns:p14="http://schemas.microsoft.com/office/powerpoint/2010/main" val="94533098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Search Incident to arrest capsules</a:t>
            </a:r>
          </a:p>
        </p:txBody>
      </p:sp>
      <p:sp>
        <p:nvSpPr>
          <p:cNvPr id="3" name="Content Placeholder 2"/>
          <p:cNvSpPr>
            <a:spLocks noGrp="1"/>
          </p:cNvSpPr>
          <p:nvPr>
            <p:ph idx="1"/>
          </p:nvPr>
        </p:nvSpPr>
        <p:spPr>
          <a:xfrm>
            <a:off x="1981200" y="1600200"/>
            <a:ext cx="8229600" cy="5105400"/>
          </a:xfrm>
        </p:spPr>
        <p:txBody>
          <a:bodyPr>
            <a:normAutofit/>
          </a:bodyPr>
          <a:lstStyle/>
          <a:p>
            <a:pPr>
              <a:buFont typeface="Wingdings" panose="05000000000000000000" pitchFamily="2" charset="2"/>
              <a:buChar char="§"/>
            </a:pPr>
            <a:r>
              <a:rPr lang="en-US" sz="3200" dirty="0"/>
              <a:t>Does not authorize a vehicle </a:t>
            </a:r>
            <a:r>
              <a:rPr lang="en-US" sz="3200" b="1" dirty="0"/>
              <a:t>search</a:t>
            </a:r>
            <a:r>
              <a:rPr lang="en-US" sz="3200" dirty="0"/>
              <a:t> incident to a recent occupant's arrest after the arrestee has been secured and cannot access the interior of the vehicle.”</a:t>
            </a:r>
          </a:p>
          <a:p>
            <a:pPr>
              <a:buFont typeface="Wingdings" panose="05000000000000000000" pitchFamily="2" charset="2"/>
              <a:buChar char="§"/>
            </a:pPr>
            <a:r>
              <a:rPr lang="en-US" sz="3200" dirty="0"/>
              <a:t>Can search with Probable Cause</a:t>
            </a:r>
          </a:p>
          <a:p>
            <a:pPr>
              <a:buFont typeface="Wingdings" panose="05000000000000000000" pitchFamily="2" charset="2"/>
              <a:buChar char="§"/>
            </a:pPr>
            <a:r>
              <a:rPr lang="en-US" sz="3200" dirty="0"/>
              <a:t>Search for intoxicates (In DUI)</a:t>
            </a:r>
          </a:p>
          <a:p>
            <a:pPr>
              <a:buFont typeface="Wingdings" panose="05000000000000000000" pitchFamily="2" charset="2"/>
              <a:buChar char="§"/>
            </a:pPr>
            <a:r>
              <a:rPr lang="en-US" sz="3200" dirty="0"/>
              <a:t>Reasonable belief that a weapon or evidence is present for which the suspect was arrested</a:t>
            </a:r>
          </a:p>
          <a:p>
            <a:pPr>
              <a:buFont typeface="Wingdings" panose="05000000000000000000" pitchFamily="2" charset="2"/>
              <a:buChar char="q"/>
            </a:pPr>
            <a:endParaRPr lang="en-US" dirty="0"/>
          </a:p>
        </p:txBody>
      </p:sp>
    </p:spTree>
    <p:extLst>
      <p:ext uri="{BB962C8B-B14F-4D97-AF65-F5344CB8AC3E}">
        <p14:creationId xmlns:p14="http://schemas.microsoft.com/office/powerpoint/2010/main" val="315737003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Searches of Vehicles</a:t>
            </a:r>
          </a:p>
        </p:txBody>
      </p:sp>
      <p:sp>
        <p:nvSpPr>
          <p:cNvPr id="3" name="Content Placeholder 2"/>
          <p:cNvSpPr>
            <a:spLocks noGrp="1"/>
          </p:cNvSpPr>
          <p:nvPr>
            <p:ph idx="1"/>
          </p:nvPr>
        </p:nvSpPr>
        <p:spPr/>
        <p:txBody>
          <a:bodyPr/>
          <a:lstStyle/>
          <a:p>
            <a:pPr marL="0" indent="0" algn="ctr">
              <a:buNone/>
            </a:pPr>
            <a:r>
              <a:rPr lang="en-US" altLang="en-US" b="1" dirty="0"/>
              <a:t>(Vehicle Exception, “Not” Exemption)</a:t>
            </a:r>
          </a:p>
          <a:p>
            <a:pPr marL="0" indent="0">
              <a:buNone/>
            </a:pPr>
            <a:r>
              <a:rPr lang="en-US" altLang="en-US" sz="3200" dirty="0"/>
              <a:t>Vehicles may be searched without a warrant when two elements are present:</a:t>
            </a:r>
          </a:p>
          <a:p>
            <a:pPr marL="0" indent="0">
              <a:buNone/>
            </a:pPr>
            <a:r>
              <a:rPr lang="en-US" altLang="en-US" sz="3200" dirty="0"/>
              <a:t>A)  Probable Cause</a:t>
            </a:r>
          </a:p>
          <a:p>
            <a:pPr marL="0" indent="0">
              <a:buNone/>
            </a:pPr>
            <a:r>
              <a:rPr lang="en-US" altLang="en-US" sz="3200" dirty="0"/>
              <a:t>B)  Mobility</a:t>
            </a:r>
          </a:p>
          <a:p>
            <a:pPr marL="0" indent="0">
              <a:buNone/>
            </a:pPr>
            <a:r>
              <a:rPr lang="en-US" altLang="en-US" sz="3200" dirty="0"/>
              <a:t>The fact a vehicle has the ability to move from jurisdiction to jurisdiction satisfies the mobility requirement</a:t>
            </a:r>
          </a:p>
          <a:p>
            <a:pPr>
              <a:buFont typeface="Wingdings" panose="05000000000000000000" pitchFamily="2" charset="2"/>
              <a:buChar char="v"/>
            </a:pPr>
            <a:endParaRPr lang="en-US" b="1" dirty="0"/>
          </a:p>
        </p:txBody>
      </p:sp>
    </p:spTree>
    <p:extLst>
      <p:ext uri="{BB962C8B-B14F-4D97-AF65-F5344CB8AC3E}">
        <p14:creationId xmlns:p14="http://schemas.microsoft.com/office/powerpoint/2010/main" val="5378677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altLang="en-US" sz="3600" dirty="0"/>
              <a:t>Officers should always try to obtain warrants.  Pre-judicial approval is always prudent, however there are occasions where there is not enough time to obtain a warrant. </a:t>
            </a:r>
          </a:p>
          <a:p>
            <a:pPr marL="0" indent="0">
              <a:buNone/>
            </a:pPr>
            <a:r>
              <a:rPr lang="en-US" altLang="en-US" sz="3600" b="1" dirty="0">
                <a:solidFill>
                  <a:srgbClr val="C00000"/>
                </a:solidFill>
              </a:rPr>
              <a:t>Vehicle STOPS= Terry Stops Based on Reasonable Suspicion </a:t>
            </a:r>
          </a:p>
          <a:p>
            <a:pPr marL="0" indent="0">
              <a:buNone/>
            </a:pPr>
            <a:r>
              <a:rPr lang="en-US" altLang="en-US" sz="3600" b="1" dirty="0">
                <a:solidFill>
                  <a:srgbClr val="C00000"/>
                </a:solidFill>
              </a:rPr>
              <a:t>Searches require Probable Cause </a:t>
            </a:r>
          </a:p>
          <a:p>
            <a:pPr marL="609600" indent="-609600"/>
            <a:endParaRPr lang="en-US" altLang="en-US" sz="3600" dirty="0"/>
          </a:p>
          <a:p>
            <a:pPr marL="0" indent="0">
              <a:buNone/>
            </a:pPr>
            <a:endParaRPr lang="en-US" dirty="0"/>
          </a:p>
        </p:txBody>
      </p:sp>
    </p:spTree>
    <p:extLst>
      <p:ext uri="{BB962C8B-B14F-4D97-AF65-F5344CB8AC3E}">
        <p14:creationId xmlns:p14="http://schemas.microsoft.com/office/powerpoint/2010/main" val="39844869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a:extLst>
              <a:ext uri="{FF2B5EF4-FFF2-40B4-BE49-F238E27FC236}">
                <a16:creationId xmlns:a16="http://schemas.microsoft.com/office/drawing/2014/main" id="{51D3564C-FE24-4653-937A-D91C18845E33}"/>
              </a:ext>
            </a:extLst>
          </p:cNvPr>
          <p:cNvSpPr>
            <a:spLocks noGrp="1" noChangeArrowheads="1"/>
          </p:cNvSpPr>
          <p:nvPr>
            <p:ph type="body" idx="1"/>
          </p:nvPr>
        </p:nvSpPr>
        <p:spPr>
          <a:xfrm>
            <a:off x="1163781" y="819396"/>
            <a:ext cx="9619013" cy="5810003"/>
          </a:xfrm>
        </p:spPr>
        <p:txBody>
          <a:bodyPr>
            <a:noAutofit/>
          </a:bodyPr>
          <a:lstStyle/>
          <a:p>
            <a:pPr eaLnBrk="1" hangingPunct="1">
              <a:buFontTx/>
              <a:buNone/>
            </a:pPr>
            <a:r>
              <a:rPr lang="en-US" altLang="en-US" sz="3200" i="1" u="sng" dirty="0"/>
              <a:t>United States vs. Purcell</a:t>
            </a:r>
            <a:r>
              <a:rPr lang="en-US" altLang="en-US" sz="3200" dirty="0"/>
              <a:t>: In other words, the traffic stop may not last any longer than necessary to process the traffic violation unless there is articulable suspicion of other illegal activity. Only unrelated questions which unreasonably prolong the detention are unlawful; </a:t>
            </a:r>
            <a:r>
              <a:rPr lang="en-US" altLang="en-US" sz="3200" b="1" dirty="0">
                <a:solidFill>
                  <a:srgbClr val="C00000"/>
                </a:solidFill>
              </a:rPr>
              <a:t>detention, not questioning, is the evil at which </a:t>
            </a:r>
            <a:r>
              <a:rPr lang="en-US" altLang="en-US" sz="3200" b="1" i="1" dirty="0">
                <a:solidFill>
                  <a:srgbClr val="C00000"/>
                </a:solidFill>
              </a:rPr>
              <a:t>Terry’s</a:t>
            </a:r>
            <a:r>
              <a:rPr lang="en-US" altLang="en-US" sz="3200" b="1" dirty="0">
                <a:solidFill>
                  <a:srgbClr val="C00000"/>
                </a:solidFill>
              </a:rPr>
              <a:t> prohibition is aimed. Questions which do not extend to duration of the initial seizure do not exceed the scope of an otherwise constitutional traffic stop</a:t>
            </a:r>
            <a:r>
              <a:rPr lang="en-US" altLang="en-US" sz="3200" dirty="0"/>
              <a:t>. In addition, it is well established that officers conducting a traffic stop may take such steps as are reasonably necessary to protect their personal safety. </a:t>
            </a:r>
            <a:endParaRPr lang="en-US" altLang="en-US" sz="3200" i="1" u="sng" dirty="0"/>
          </a:p>
        </p:txBody>
      </p:sp>
    </p:spTree>
    <p:extLst>
      <p:ext uri="{BB962C8B-B14F-4D97-AF65-F5344CB8AC3E}">
        <p14:creationId xmlns:p14="http://schemas.microsoft.com/office/powerpoint/2010/main" val="16162221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533400"/>
            <a:ext cx="7924800" cy="914401"/>
          </a:xfrm>
        </p:spPr>
        <p:txBody>
          <a:bodyPr>
            <a:noAutofit/>
          </a:bodyPr>
          <a:lstStyle/>
          <a:p>
            <a:pPr algn="ctr"/>
            <a:r>
              <a:rPr lang="en-US" sz="4000" b="1" dirty="0">
                <a:solidFill>
                  <a:srgbClr val="C00000"/>
                </a:solidFill>
              </a:rPr>
              <a:t>Legitimacy is reflected in three judgments by the citizen</a:t>
            </a:r>
            <a:br>
              <a:rPr lang="en-US" sz="4000" b="1" dirty="0">
                <a:solidFill>
                  <a:srgbClr val="C00000"/>
                </a:solidFill>
              </a:rPr>
            </a:br>
            <a:r>
              <a:rPr lang="en-US" sz="4000" b="1" dirty="0">
                <a:solidFill>
                  <a:srgbClr val="C00000"/>
                </a:solidFill>
              </a:rPr>
              <a:t> </a:t>
            </a:r>
          </a:p>
        </p:txBody>
      </p:sp>
      <p:sp>
        <p:nvSpPr>
          <p:cNvPr id="3" name="Content Placeholder 2"/>
          <p:cNvSpPr>
            <a:spLocks noGrp="1"/>
          </p:cNvSpPr>
          <p:nvPr>
            <p:ph idx="1"/>
          </p:nvPr>
        </p:nvSpPr>
        <p:spPr>
          <a:xfrm>
            <a:off x="1524000" y="1447801"/>
            <a:ext cx="8839200" cy="5410198"/>
          </a:xfrm>
        </p:spPr>
        <p:txBody>
          <a:bodyPr>
            <a:normAutofit/>
          </a:bodyPr>
          <a:lstStyle/>
          <a:p>
            <a:pPr>
              <a:buFont typeface="Wingdings" panose="05000000000000000000" pitchFamily="2" charset="2"/>
              <a:buChar char="v"/>
            </a:pPr>
            <a:r>
              <a:rPr lang="en-US" sz="3200" b="1" dirty="0"/>
              <a:t>The first </a:t>
            </a:r>
            <a:r>
              <a:rPr lang="en-US" sz="3200" dirty="0"/>
              <a:t>is the trust and confidence in the Officer. Such confidence involves the belief that the Officer is honest and is trying to do the job well, and trying to protect our common interest </a:t>
            </a:r>
          </a:p>
          <a:p>
            <a:pPr>
              <a:buFont typeface="Wingdings" panose="05000000000000000000" pitchFamily="2" charset="2"/>
              <a:buChar char="v"/>
            </a:pPr>
            <a:r>
              <a:rPr lang="en-US" sz="3200" b="1" dirty="0"/>
              <a:t>Second, </a:t>
            </a:r>
            <a:r>
              <a:rPr lang="en-US" sz="3200" dirty="0"/>
              <a:t>legitimacy reflects the willingness of the citizen to defer to the rules and to the Officer’s authority, i.e. the sense of obligation and responsibility to accept directions and authority. </a:t>
            </a:r>
          </a:p>
          <a:p>
            <a:pPr>
              <a:buFont typeface="Wingdings" panose="05000000000000000000" pitchFamily="2" charset="2"/>
              <a:buChar char="v"/>
            </a:pPr>
            <a:r>
              <a:rPr lang="en-US" sz="3200" b="1" dirty="0"/>
              <a:t>Third, </a:t>
            </a:r>
            <a:r>
              <a:rPr lang="en-US" sz="3200" dirty="0"/>
              <a:t>legitimacy involves the belief that the Officers actions are morally justified and appropriate to the circumstances.</a:t>
            </a:r>
          </a:p>
        </p:txBody>
      </p:sp>
    </p:spTree>
    <p:extLst>
      <p:ext uri="{BB962C8B-B14F-4D97-AF65-F5344CB8AC3E}">
        <p14:creationId xmlns:p14="http://schemas.microsoft.com/office/powerpoint/2010/main" val="363789239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3"/>
          <p:cNvSpPr>
            <a:spLocks noGrp="1" noChangeArrowheads="1"/>
          </p:cNvSpPr>
          <p:nvPr>
            <p:ph type="subTitle" idx="1"/>
          </p:nvPr>
        </p:nvSpPr>
        <p:spPr>
          <a:xfrm>
            <a:off x="1981200" y="304800"/>
            <a:ext cx="8001000" cy="6019800"/>
          </a:xfrm>
        </p:spPr>
        <p:txBody>
          <a:bodyPr>
            <a:normAutofit/>
          </a:bodyPr>
          <a:lstStyle/>
          <a:p>
            <a:pPr eaLnBrk="1" hangingPunct="1"/>
            <a:r>
              <a:rPr lang="en-US" altLang="en-US" dirty="0"/>
              <a:t> </a:t>
            </a:r>
            <a:r>
              <a:rPr lang="en-US" altLang="en-US" b="1" u="sng" dirty="0">
                <a:solidFill>
                  <a:schemeClr val="tx1"/>
                </a:solidFill>
              </a:rPr>
              <a:t>INVENTORIES</a:t>
            </a:r>
          </a:p>
          <a:p>
            <a:pPr marL="457200" indent="-457200" algn="l" eaLnBrk="1" hangingPunct="1">
              <a:buFont typeface="Wingdings" panose="05000000000000000000" pitchFamily="2" charset="2"/>
              <a:buChar char="§"/>
            </a:pPr>
            <a:r>
              <a:rPr lang="en-US" altLang="en-US" sz="2800" dirty="0"/>
              <a:t>In all inventory cases, your motive must not be investigative, but a </a:t>
            </a:r>
            <a:r>
              <a:rPr lang="en-US" altLang="en-US" sz="2800" dirty="0">
                <a:solidFill>
                  <a:srgbClr val="C00000"/>
                </a:solidFill>
              </a:rPr>
              <a:t>caretaking motive.  </a:t>
            </a:r>
          </a:p>
          <a:p>
            <a:pPr marL="457200" indent="-457200" algn="l" eaLnBrk="1" hangingPunct="1">
              <a:buFont typeface="Wingdings" panose="05000000000000000000" pitchFamily="2" charset="2"/>
              <a:buChar char="§"/>
            </a:pPr>
            <a:r>
              <a:rPr lang="en-US" altLang="en-US" sz="2800" dirty="0"/>
              <a:t>Inventories are </a:t>
            </a:r>
            <a:r>
              <a:rPr lang="en-US" altLang="en-US" sz="2800" u="sng" dirty="0"/>
              <a:t>not</a:t>
            </a:r>
            <a:r>
              <a:rPr lang="en-US" altLang="en-US" sz="2800" dirty="0"/>
              <a:t> searches. Inventories are allowed to protect personal property and protect the police.  </a:t>
            </a:r>
          </a:p>
          <a:p>
            <a:pPr marL="457200" indent="-457200" algn="l" eaLnBrk="1" hangingPunct="1">
              <a:buFont typeface="Wingdings" panose="05000000000000000000" pitchFamily="2" charset="2"/>
              <a:buChar char="§"/>
            </a:pPr>
            <a:r>
              <a:rPr lang="en-US" altLang="en-US" sz="2800" dirty="0"/>
              <a:t>An inventory is illegal if the police use it as a pretext to search.</a:t>
            </a:r>
          </a:p>
          <a:p>
            <a:pPr marL="457200" indent="-457200" algn="l" eaLnBrk="1" hangingPunct="1">
              <a:buFont typeface="Wingdings" panose="05000000000000000000" pitchFamily="2" charset="2"/>
              <a:buChar char="§"/>
            </a:pPr>
            <a:r>
              <a:rPr lang="en-US" altLang="en-US" sz="2800" dirty="0"/>
              <a:t>The validity of the impoundment will determine the police right to inventory</a:t>
            </a:r>
          </a:p>
          <a:p>
            <a:pPr marL="457200" indent="-457200" algn="l" eaLnBrk="1" hangingPunct="1">
              <a:buFont typeface="Wingdings" panose="05000000000000000000" pitchFamily="2" charset="2"/>
              <a:buChar char="§"/>
            </a:pPr>
            <a:r>
              <a:rPr lang="en-US" altLang="en-US" sz="2800" dirty="0"/>
              <a:t>The scope of an inventory is those areas or locations that a reasonable person would store valuables.</a:t>
            </a:r>
          </a:p>
        </p:txBody>
      </p:sp>
    </p:spTree>
    <p:extLst>
      <p:ext uri="{BB962C8B-B14F-4D97-AF65-F5344CB8AC3E}">
        <p14:creationId xmlns:p14="http://schemas.microsoft.com/office/powerpoint/2010/main" val="41930692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dirty="0"/>
              <a:t>Impoundment of a vehicle is valid only if there is some necessity for the police to take charge of the property.  In each instance, the ultimate test for the validity of the police's conduct is whether, under the circumstances then confronting the police, their conduct was reasonable within the meaning of the </a:t>
            </a:r>
            <a:r>
              <a:rPr lang="en-US" dirty="0">
                <a:hlinkClick r:id="rId2"/>
              </a:rPr>
              <a:t>Fourth Amendment</a:t>
            </a:r>
            <a:r>
              <a:rPr lang="en-US" dirty="0"/>
              <a:t>."  </a:t>
            </a:r>
            <a:r>
              <a:rPr lang="en-US" b="1" i="1" dirty="0"/>
              <a:t>The relevant issue, therefore, is whether the impoundment of the searched vehicle was reasonably necessary</a:t>
            </a:r>
          </a:p>
        </p:txBody>
      </p:sp>
    </p:spTree>
    <p:extLst>
      <p:ext uri="{BB962C8B-B14F-4D97-AF65-F5344CB8AC3E}">
        <p14:creationId xmlns:p14="http://schemas.microsoft.com/office/powerpoint/2010/main" val="378071222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143000"/>
          </a:xfrm>
        </p:spPr>
        <p:txBody>
          <a:bodyPr>
            <a:normAutofit/>
          </a:bodyPr>
          <a:lstStyle/>
          <a:p>
            <a:r>
              <a:rPr lang="en-US" b="1" dirty="0"/>
              <a:t>INVENTORY OF VEHICLES CAPSULES </a:t>
            </a:r>
          </a:p>
        </p:txBody>
      </p:sp>
      <p:sp>
        <p:nvSpPr>
          <p:cNvPr id="3" name="Content Placeholder 2"/>
          <p:cNvSpPr>
            <a:spLocks noGrp="1"/>
          </p:cNvSpPr>
          <p:nvPr>
            <p:ph idx="1"/>
          </p:nvPr>
        </p:nvSpPr>
        <p:spPr>
          <a:xfrm>
            <a:off x="1981200" y="914400"/>
            <a:ext cx="8229600" cy="5715000"/>
          </a:xfrm>
        </p:spPr>
        <p:txBody>
          <a:bodyPr>
            <a:normAutofit lnSpcReduction="10000"/>
          </a:bodyPr>
          <a:lstStyle/>
          <a:p>
            <a:pPr>
              <a:buFont typeface="Wingdings" panose="05000000000000000000" pitchFamily="2" charset="2"/>
              <a:buChar char="§"/>
            </a:pPr>
            <a:r>
              <a:rPr lang="en-US" dirty="0"/>
              <a:t>Have inventory policy and follow the policy</a:t>
            </a:r>
          </a:p>
          <a:p>
            <a:pPr>
              <a:buFont typeface="Wingdings" panose="05000000000000000000" pitchFamily="2" charset="2"/>
              <a:buChar char="§"/>
            </a:pPr>
            <a:r>
              <a:rPr lang="en-US" dirty="0"/>
              <a:t>There must be a compelling need to impound the vehicle</a:t>
            </a:r>
          </a:p>
          <a:p>
            <a:pPr>
              <a:buFont typeface="Wingdings" panose="05000000000000000000" pitchFamily="2" charset="2"/>
              <a:buChar char="§"/>
            </a:pPr>
            <a:r>
              <a:rPr lang="en-US" dirty="0"/>
              <a:t>“the vehicle was clearly connected to </a:t>
            </a:r>
            <a:r>
              <a:rPr lang="en-US" dirty="0" err="1"/>
              <a:t>Humphreys's</a:t>
            </a:r>
            <a:r>
              <a:rPr lang="en-US" dirty="0"/>
              <a:t> arrest; it was a rental vehicle in which Humphreys had been the sole occupant; and it was unsafe to drive, illegally and dangerously parked, and a hazard to traffic. …” Id.; compare, e.g., </a:t>
            </a:r>
            <a:r>
              <a:rPr lang="en-US" b="1" i="1" dirty="0" err="1">
                <a:hlinkClick r:id="rId2"/>
              </a:rPr>
              <a:t>Strobhert</a:t>
            </a:r>
            <a:r>
              <a:rPr lang="en-US" b="1" i="1" dirty="0">
                <a:hlinkClick r:id="rId2"/>
              </a:rPr>
              <a:t> v. State</a:t>
            </a:r>
            <a:r>
              <a:rPr lang="en-US" b="1" dirty="0">
                <a:hlinkClick r:id="rId2"/>
              </a:rPr>
              <a:t>, 165 Ga. App. 515 (301 SE2d 681) (1983)</a:t>
            </a:r>
            <a:r>
              <a:rPr lang="en-US" dirty="0"/>
              <a:t>; </a:t>
            </a:r>
            <a:r>
              <a:rPr lang="en-US" i="1" u="sng" dirty="0">
                <a:hlinkClick r:id="rId3"/>
              </a:rPr>
              <a:t>State v. Lowe</a:t>
            </a:r>
            <a:r>
              <a:rPr lang="en-US" u="sng" dirty="0">
                <a:hlinkClick r:id="rId3"/>
              </a:rPr>
              <a:t>, 224 Ga. App. 228, 231 (480 SE2d 611) (1997)</a:t>
            </a:r>
            <a:r>
              <a:rPr lang="en-US" dirty="0"/>
              <a:t> (impoundment search invalid because vehicle was unconnected to the defendant's arrest, not parked in a hazardous manner, and defendant not given opportunity to arrange for alternative disposition thereof)</a:t>
            </a:r>
          </a:p>
          <a:p>
            <a:pPr>
              <a:buFont typeface="Wingdings" panose="05000000000000000000" pitchFamily="2" charset="2"/>
              <a:buChar char="q"/>
            </a:pPr>
            <a:endParaRPr lang="en-US" dirty="0"/>
          </a:p>
          <a:p>
            <a:pPr>
              <a:buFont typeface="Wingdings" panose="05000000000000000000" pitchFamily="2" charset="2"/>
              <a:buChar char="q"/>
            </a:pPr>
            <a:endParaRPr lang="en-US" dirty="0"/>
          </a:p>
        </p:txBody>
      </p:sp>
    </p:spTree>
    <p:extLst>
      <p:ext uri="{BB962C8B-B14F-4D97-AF65-F5344CB8AC3E}">
        <p14:creationId xmlns:p14="http://schemas.microsoft.com/office/powerpoint/2010/main" val="216875016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74290-AD93-4E32-949C-C0448BDC9E2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E37059B-73C2-4BA5-8968-69C5D705C1CF}"/>
              </a:ext>
            </a:extLst>
          </p:cNvPr>
          <p:cNvSpPr>
            <a:spLocks noGrp="1"/>
          </p:cNvSpPr>
          <p:nvPr>
            <p:ph idx="1"/>
          </p:nvPr>
        </p:nvSpPr>
        <p:spPr/>
        <p:txBody>
          <a:bodyPr>
            <a:normAutofit/>
          </a:bodyPr>
          <a:lstStyle/>
          <a:p>
            <a:pPr marL="0" indent="0">
              <a:buNone/>
            </a:pPr>
            <a:r>
              <a:rPr lang="en-US" sz="9600" dirty="0"/>
              <a:t>3. Knock and Talks,</a:t>
            </a:r>
          </a:p>
          <a:p>
            <a:pPr marL="0" indent="0" algn="ctr">
              <a:buNone/>
            </a:pPr>
            <a:r>
              <a:rPr lang="en-US" sz="9600" dirty="0"/>
              <a:t>Consensual Searches</a:t>
            </a:r>
          </a:p>
        </p:txBody>
      </p:sp>
    </p:spTree>
    <p:extLst>
      <p:ext uri="{BB962C8B-B14F-4D97-AF65-F5344CB8AC3E}">
        <p14:creationId xmlns:p14="http://schemas.microsoft.com/office/powerpoint/2010/main" val="302408178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6122C-2ECE-4FA7-80C4-F507F5C66FF9}"/>
              </a:ext>
            </a:extLst>
          </p:cNvPr>
          <p:cNvSpPr>
            <a:spLocks noGrp="1"/>
          </p:cNvSpPr>
          <p:nvPr>
            <p:ph type="title"/>
          </p:nvPr>
        </p:nvSpPr>
        <p:spPr/>
        <p:txBody>
          <a:bodyPr/>
          <a:lstStyle/>
          <a:p>
            <a:pPr algn="ctr"/>
            <a:r>
              <a:rPr lang="en-US" b="1" dirty="0"/>
              <a:t>KNOCK AND TALKS</a:t>
            </a:r>
          </a:p>
        </p:txBody>
      </p:sp>
      <p:sp>
        <p:nvSpPr>
          <p:cNvPr id="3" name="Content Placeholder 2">
            <a:extLst>
              <a:ext uri="{FF2B5EF4-FFF2-40B4-BE49-F238E27FC236}">
                <a16:creationId xmlns:a16="http://schemas.microsoft.com/office/drawing/2014/main" id="{349CCCB6-11D1-408C-9018-4074037D2D8D}"/>
              </a:ext>
            </a:extLst>
          </p:cNvPr>
          <p:cNvSpPr>
            <a:spLocks noGrp="1"/>
          </p:cNvSpPr>
          <p:nvPr>
            <p:ph idx="1"/>
          </p:nvPr>
        </p:nvSpPr>
        <p:spPr/>
        <p:txBody>
          <a:bodyPr>
            <a:normAutofit/>
          </a:bodyPr>
          <a:lstStyle/>
          <a:p>
            <a:pPr>
              <a:buFont typeface="Wingdings" panose="05000000000000000000" pitchFamily="2" charset="2"/>
              <a:buChar char="§"/>
            </a:pPr>
            <a:r>
              <a:rPr lang="en-US" sz="3200" dirty="0"/>
              <a:t>Articulable Reason to be there (best practice)</a:t>
            </a:r>
          </a:p>
          <a:p>
            <a:pPr>
              <a:buFont typeface="Wingdings" panose="05000000000000000000" pitchFamily="2" charset="2"/>
              <a:buChar char="§"/>
            </a:pPr>
            <a:r>
              <a:rPr lang="en-US" sz="3200" dirty="0"/>
              <a:t>Identification and authority of consenter</a:t>
            </a:r>
          </a:p>
          <a:p>
            <a:pPr>
              <a:buFont typeface="Wingdings" panose="05000000000000000000" pitchFamily="2" charset="2"/>
              <a:buChar char="§"/>
            </a:pPr>
            <a:r>
              <a:rPr lang="en-US" sz="3200" dirty="0"/>
              <a:t>Invitation at door (threshold) </a:t>
            </a:r>
          </a:p>
          <a:p>
            <a:pPr>
              <a:buFont typeface="Wingdings" panose="05000000000000000000" pitchFamily="2" charset="2"/>
              <a:buChar char="§"/>
            </a:pPr>
            <a:r>
              <a:rPr lang="en-US" sz="3200" dirty="0"/>
              <a:t>Sound Documentation (Voluntariness and Scope)</a:t>
            </a:r>
          </a:p>
          <a:p>
            <a:pPr>
              <a:buFont typeface="Wingdings" panose="05000000000000000000" pitchFamily="2" charset="2"/>
              <a:buChar char="§"/>
            </a:pPr>
            <a:r>
              <a:rPr lang="en-US" sz="3200" dirty="0"/>
              <a:t>Danger of perceived, but not PC based exigency</a:t>
            </a:r>
          </a:p>
        </p:txBody>
      </p:sp>
    </p:spTree>
    <p:extLst>
      <p:ext uri="{BB962C8B-B14F-4D97-AF65-F5344CB8AC3E}">
        <p14:creationId xmlns:p14="http://schemas.microsoft.com/office/powerpoint/2010/main" val="284306360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685800"/>
          </a:xfrm>
        </p:spPr>
        <p:txBody>
          <a:bodyPr>
            <a:normAutofit fontScale="90000"/>
          </a:bodyPr>
          <a:lstStyle/>
          <a:p>
            <a:pPr algn="ctr"/>
            <a:r>
              <a:rPr lang="en-US" b="1" dirty="0"/>
              <a:t>Consent Capsules</a:t>
            </a:r>
          </a:p>
        </p:txBody>
      </p:sp>
      <p:sp>
        <p:nvSpPr>
          <p:cNvPr id="3" name="Content Placeholder 2"/>
          <p:cNvSpPr>
            <a:spLocks noGrp="1"/>
          </p:cNvSpPr>
          <p:nvPr>
            <p:ph idx="1"/>
          </p:nvPr>
        </p:nvSpPr>
        <p:spPr>
          <a:xfrm>
            <a:off x="1981200" y="914400"/>
            <a:ext cx="8229600" cy="5791200"/>
          </a:xfrm>
        </p:spPr>
        <p:txBody>
          <a:bodyPr>
            <a:normAutofit/>
          </a:bodyPr>
          <a:lstStyle/>
          <a:p>
            <a:pPr>
              <a:buFont typeface="Wingdings" panose="05000000000000000000" pitchFamily="2" charset="2"/>
              <a:buChar char="§"/>
            </a:pPr>
            <a:r>
              <a:rPr lang="en-US" sz="3200" dirty="0"/>
              <a:t>Consents do not require reasonable suspicion or probable cause before asking</a:t>
            </a:r>
          </a:p>
          <a:p>
            <a:pPr>
              <a:buFont typeface="Wingdings" panose="05000000000000000000" pitchFamily="2" charset="2"/>
              <a:buChar char="§"/>
            </a:pPr>
            <a:r>
              <a:rPr lang="en-US" sz="3200" dirty="0"/>
              <a:t>A consent can be withdrawn ay anytime</a:t>
            </a:r>
          </a:p>
          <a:p>
            <a:pPr>
              <a:buFont typeface="Wingdings" panose="05000000000000000000" pitchFamily="2" charset="2"/>
              <a:buChar char="§"/>
            </a:pPr>
            <a:r>
              <a:rPr lang="en-US" sz="3200" dirty="0"/>
              <a:t>Consents continue until they are withdrawn</a:t>
            </a:r>
          </a:p>
          <a:p>
            <a:pPr>
              <a:buFont typeface="Wingdings" panose="05000000000000000000" pitchFamily="2" charset="2"/>
              <a:buChar char="§"/>
            </a:pPr>
            <a:r>
              <a:rPr lang="en-US" sz="3200" dirty="0"/>
              <a:t>Limited in the scope that is authorized by the consent </a:t>
            </a:r>
          </a:p>
          <a:p>
            <a:pPr>
              <a:buFont typeface="Wingdings" panose="05000000000000000000" pitchFamily="2" charset="2"/>
              <a:buChar char="§"/>
            </a:pPr>
            <a:r>
              <a:rPr lang="en-US" sz="3200" dirty="0"/>
              <a:t>“acquiescence” to apparent authority is not necessarily considered a valid consent </a:t>
            </a:r>
          </a:p>
          <a:p>
            <a:pPr>
              <a:buFont typeface="Wingdings" panose="05000000000000000000" pitchFamily="2" charset="2"/>
              <a:buChar char="§"/>
            </a:pPr>
            <a:r>
              <a:rPr lang="en-US" sz="3200" dirty="0"/>
              <a:t>Consents cannot be legal if “tainted” due to a 4</a:t>
            </a:r>
            <a:r>
              <a:rPr lang="en-US" sz="3200" baseline="30000" dirty="0"/>
              <a:t>th</a:t>
            </a:r>
            <a:r>
              <a:rPr lang="en-US" sz="3200" dirty="0"/>
              <a:t> amendment violation</a:t>
            </a:r>
          </a:p>
          <a:p>
            <a:pPr>
              <a:buFont typeface="Wingdings" panose="05000000000000000000" pitchFamily="2" charset="2"/>
              <a:buChar char="q"/>
            </a:pPr>
            <a:endParaRPr lang="en-US" dirty="0"/>
          </a:p>
        </p:txBody>
      </p:sp>
    </p:spTree>
    <p:extLst>
      <p:ext uri="{BB962C8B-B14F-4D97-AF65-F5344CB8AC3E}">
        <p14:creationId xmlns:p14="http://schemas.microsoft.com/office/powerpoint/2010/main" val="71451088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838200"/>
          </a:xfrm>
        </p:spPr>
        <p:txBody>
          <a:bodyPr/>
          <a:lstStyle/>
          <a:p>
            <a:pPr algn="ctr"/>
            <a:r>
              <a:rPr lang="en-US" b="1" dirty="0"/>
              <a:t>Consent Capsules</a:t>
            </a:r>
          </a:p>
        </p:txBody>
      </p:sp>
      <p:sp>
        <p:nvSpPr>
          <p:cNvPr id="3" name="Content Placeholder 2"/>
          <p:cNvSpPr>
            <a:spLocks noGrp="1"/>
          </p:cNvSpPr>
          <p:nvPr>
            <p:ph idx="1"/>
          </p:nvPr>
        </p:nvSpPr>
        <p:spPr>
          <a:xfrm>
            <a:off x="1981200" y="838200"/>
            <a:ext cx="8229600" cy="5867400"/>
          </a:xfrm>
        </p:spPr>
        <p:txBody>
          <a:bodyPr>
            <a:normAutofit/>
          </a:bodyPr>
          <a:lstStyle/>
          <a:p>
            <a:pPr>
              <a:buFont typeface="Wingdings" panose="05000000000000000000" pitchFamily="2" charset="2"/>
              <a:buChar char="§"/>
            </a:pPr>
            <a:r>
              <a:rPr lang="en-US" altLang="en-US" sz="3200" dirty="0"/>
              <a:t>In third party consent, the officer must show that the absent party has assumed the risk that one of the co-habitants could consent and the parties exercised common authority over the area or items to be searched.</a:t>
            </a:r>
          </a:p>
          <a:p>
            <a:pPr>
              <a:buFont typeface="Wingdings" panose="05000000000000000000" pitchFamily="2" charset="2"/>
              <a:buChar char="§"/>
            </a:pPr>
            <a:r>
              <a:rPr lang="en-US" sz="3200" dirty="0"/>
              <a:t>A person cannot not waive another persons Fourth Amendment right </a:t>
            </a:r>
            <a:r>
              <a:rPr lang="en-US" sz="3200" b="1" dirty="0"/>
              <a:t>when they are present and object</a:t>
            </a:r>
            <a:r>
              <a:rPr lang="en-US" sz="3200" dirty="0"/>
              <a:t> to the consent</a:t>
            </a:r>
          </a:p>
          <a:p>
            <a:pPr>
              <a:buFont typeface="Wingdings" panose="05000000000000000000" pitchFamily="2" charset="2"/>
              <a:buChar char="§"/>
            </a:pPr>
            <a:r>
              <a:rPr lang="en-US" sz="3200" dirty="0"/>
              <a:t>Specific inquiry into who has a legal authority (</a:t>
            </a:r>
            <a:r>
              <a:rPr lang="en-US" sz="3200" b="1" dirty="0"/>
              <a:t>Exercises dominion or control</a:t>
            </a:r>
            <a:r>
              <a:rPr lang="en-US" sz="3200" dirty="0"/>
              <a:t>)</a:t>
            </a:r>
          </a:p>
          <a:p>
            <a:pPr>
              <a:buFont typeface="Wingdings" panose="05000000000000000000" pitchFamily="2" charset="2"/>
              <a:buChar char="§"/>
            </a:pPr>
            <a:r>
              <a:rPr lang="en-US" sz="3200" dirty="0"/>
              <a:t>JUVENILES ARE REVIEWED DIFFERENT (Davis)</a:t>
            </a:r>
          </a:p>
          <a:p>
            <a:pPr>
              <a:buFont typeface="Wingdings" panose="05000000000000000000" pitchFamily="2" charset="2"/>
              <a:buChar char="§"/>
            </a:pPr>
            <a:r>
              <a:rPr lang="en-US" sz="3200" b="1" dirty="0"/>
              <a:t>DOCUMENT CONSENT WELL</a:t>
            </a:r>
          </a:p>
        </p:txBody>
      </p:sp>
    </p:spTree>
    <p:extLst>
      <p:ext uri="{BB962C8B-B14F-4D97-AF65-F5344CB8AC3E}">
        <p14:creationId xmlns:p14="http://schemas.microsoft.com/office/powerpoint/2010/main" val="245705833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sz="half" idx="4294967295"/>
          </p:nvPr>
        </p:nvSpPr>
        <p:spPr>
          <a:xfrm>
            <a:off x="3886200" y="228600"/>
            <a:ext cx="8305800" cy="5897563"/>
          </a:xfrm>
        </p:spPr>
        <p:txBody>
          <a:bodyPr/>
          <a:lstStyle/>
          <a:p>
            <a:pPr algn="ctr" eaLnBrk="1" hangingPunct="1">
              <a:buFontTx/>
              <a:buNone/>
            </a:pPr>
            <a:r>
              <a:rPr lang="en-US" altLang="en-US" b="1" i="1" dirty="0"/>
              <a:t>3 TIERS OF POLICE CITIZEN ENCOUNTERS</a:t>
            </a:r>
          </a:p>
        </p:txBody>
      </p:sp>
      <p:sp>
        <p:nvSpPr>
          <p:cNvPr id="27651" name="Text Box 4"/>
          <p:cNvSpPr txBox="1">
            <a:spLocks noChangeArrowheads="1"/>
          </p:cNvSpPr>
          <p:nvPr/>
        </p:nvSpPr>
        <p:spPr bwMode="auto">
          <a:xfrm>
            <a:off x="3733800" y="4648201"/>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eaLnBrk="1" hangingPunct="1">
              <a:spcBef>
                <a:spcPct val="50000"/>
              </a:spcBef>
            </a:pPr>
            <a:endParaRPr lang="en-US" altLang="en-US" sz="2000" b="1">
              <a:latin typeface="Times New Roman" pitchFamily="18" charset="0"/>
            </a:endParaRPr>
          </a:p>
        </p:txBody>
      </p:sp>
      <p:grpSp>
        <p:nvGrpSpPr>
          <p:cNvPr id="27652" name="Group 136"/>
          <p:cNvGrpSpPr>
            <a:grpSpLocks/>
          </p:cNvGrpSpPr>
          <p:nvPr/>
        </p:nvGrpSpPr>
        <p:grpSpPr bwMode="auto">
          <a:xfrm>
            <a:off x="3008313" y="1543051"/>
            <a:ext cx="5697538" cy="4583113"/>
            <a:chOff x="935" y="972"/>
            <a:chExt cx="3589" cy="2100"/>
          </a:xfrm>
        </p:grpSpPr>
        <p:sp>
          <p:nvSpPr>
            <p:cNvPr id="27654" name="Rectangle 138"/>
            <p:cNvSpPr>
              <a:spLocks noChangeArrowheads="1"/>
            </p:cNvSpPr>
            <p:nvPr/>
          </p:nvSpPr>
          <p:spPr bwMode="auto">
            <a:xfrm>
              <a:off x="3547" y="972"/>
              <a:ext cx="846"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eaLnBrk="1" hangingPunct="1"/>
              <a:r>
                <a:rPr lang="en-US" altLang="en-US" b="1" dirty="0">
                  <a:latin typeface="Arial" charset="0"/>
                </a:rPr>
                <a:t>CUSTODIAL</a:t>
              </a:r>
              <a:br>
                <a:rPr lang="en-US" altLang="en-US" b="1" dirty="0">
                  <a:latin typeface="Arial" charset="0"/>
                </a:rPr>
              </a:br>
              <a:r>
                <a:rPr lang="en-US" altLang="en-US" b="1" dirty="0">
                  <a:solidFill>
                    <a:srgbClr val="000000"/>
                  </a:solidFill>
                  <a:latin typeface="Arial" charset="0"/>
                </a:rPr>
                <a:t> </a:t>
              </a:r>
              <a:r>
                <a:rPr lang="en-US" altLang="en-US" b="1" dirty="0">
                  <a:latin typeface="Arial" charset="0"/>
                </a:rPr>
                <a:t>ARREST</a:t>
              </a:r>
            </a:p>
          </p:txBody>
        </p:sp>
        <p:sp>
          <p:nvSpPr>
            <p:cNvPr id="27656" name="Rectangle 140"/>
            <p:cNvSpPr>
              <a:spLocks noChangeArrowheads="1"/>
            </p:cNvSpPr>
            <p:nvPr/>
          </p:nvSpPr>
          <p:spPr bwMode="auto">
            <a:xfrm>
              <a:off x="3675" y="1555"/>
              <a:ext cx="816"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eaLnBrk="1" hangingPunct="1"/>
              <a:r>
                <a:rPr lang="en-US" altLang="en-US" b="1" dirty="0">
                  <a:latin typeface="Arial" charset="0"/>
                </a:rPr>
                <a:t>PROBABLE</a:t>
              </a:r>
            </a:p>
            <a:p>
              <a:pPr eaLnBrk="1" hangingPunct="1"/>
              <a:r>
                <a:rPr lang="en-US" altLang="en-US" b="1" dirty="0">
                  <a:latin typeface="Arial" charset="0"/>
                </a:rPr>
                <a:t>   CAUSE</a:t>
              </a:r>
            </a:p>
          </p:txBody>
        </p:sp>
        <p:sp>
          <p:nvSpPr>
            <p:cNvPr id="27658" name="Rectangle 142"/>
            <p:cNvSpPr>
              <a:spLocks noChangeArrowheads="1"/>
            </p:cNvSpPr>
            <p:nvPr/>
          </p:nvSpPr>
          <p:spPr bwMode="auto">
            <a:xfrm>
              <a:off x="1093" y="1672"/>
              <a:ext cx="5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eaLnBrk="1" hangingPunct="1"/>
              <a:r>
                <a:rPr lang="en-US" altLang="en-US" sz="1200" b="1">
                  <a:solidFill>
                    <a:srgbClr val="000000"/>
                  </a:solidFill>
                  <a:latin typeface="Arial" charset="0"/>
                </a:rPr>
                <a:t>  </a:t>
              </a:r>
              <a:endParaRPr lang="en-US" altLang="en-US" sz="1200" b="1">
                <a:latin typeface="Arial" charset="0"/>
              </a:endParaRPr>
            </a:p>
          </p:txBody>
        </p:sp>
        <p:sp>
          <p:nvSpPr>
            <p:cNvPr id="27659" name="Rectangle 143"/>
            <p:cNvSpPr>
              <a:spLocks noChangeArrowheads="1"/>
            </p:cNvSpPr>
            <p:nvPr/>
          </p:nvSpPr>
          <p:spPr bwMode="auto">
            <a:xfrm>
              <a:off x="2034" y="1469"/>
              <a:ext cx="1287"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eaLnBrk="1" hangingPunct="1"/>
              <a:r>
                <a:rPr lang="en-US" altLang="en-US" b="1" dirty="0">
                  <a:solidFill>
                    <a:srgbClr val="000000"/>
                  </a:solidFill>
                  <a:latin typeface="Arial" charset="0"/>
                </a:rPr>
                <a:t>  </a:t>
              </a:r>
              <a:r>
                <a:rPr lang="en-US" altLang="en-US" b="1" dirty="0">
                  <a:latin typeface="Arial" charset="0"/>
                </a:rPr>
                <a:t>INVESTIGATORY </a:t>
              </a:r>
              <a:br>
                <a:rPr lang="en-US" altLang="en-US" b="1" dirty="0">
                  <a:latin typeface="Arial" charset="0"/>
                </a:rPr>
              </a:br>
              <a:r>
                <a:rPr lang="en-US" altLang="en-US" b="1" dirty="0">
                  <a:latin typeface="Arial" charset="0"/>
                </a:rPr>
                <a:t>     DETENTION</a:t>
              </a:r>
            </a:p>
          </p:txBody>
        </p:sp>
        <p:sp>
          <p:nvSpPr>
            <p:cNvPr id="27661" name="Rectangle 145"/>
            <p:cNvSpPr>
              <a:spLocks noChangeArrowheads="1"/>
            </p:cNvSpPr>
            <p:nvPr/>
          </p:nvSpPr>
          <p:spPr bwMode="auto">
            <a:xfrm>
              <a:off x="935" y="1870"/>
              <a:ext cx="1163"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eaLnBrk="1" hangingPunct="1"/>
              <a:r>
                <a:rPr lang="en-US" altLang="en-US" b="1" dirty="0">
                  <a:latin typeface="Arial" charset="0"/>
                </a:rPr>
                <a:t>NON-COERCIVE </a:t>
              </a:r>
              <a:br>
                <a:rPr lang="en-US" altLang="en-US" b="1" dirty="0">
                  <a:latin typeface="Arial" charset="0"/>
                </a:rPr>
              </a:br>
              <a:r>
                <a:rPr lang="en-US" altLang="en-US" b="1" dirty="0">
                  <a:latin typeface="Arial" charset="0"/>
                </a:rPr>
                <a:t>VOLUNTARY</a:t>
              </a:r>
            </a:p>
            <a:p>
              <a:pPr eaLnBrk="1" hangingPunct="1"/>
              <a:r>
                <a:rPr lang="en-US" altLang="en-US" b="1" dirty="0">
                  <a:latin typeface="Arial" charset="0"/>
                </a:rPr>
                <a:t> CONTACT</a:t>
              </a:r>
            </a:p>
          </p:txBody>
        </p:sp>
        <p:sp>
          <p:nvSpPr>
            <p:cNvPr id="27662" name="Rectangle 146"/>
            <p:cNvSpPr>
              <a:spLocks noChangeArrowheads="1"/>
            </p:cNvSpPr>
            <p:nvPr/>
          </p:nvSpPr>
          <p:spPr bwMode="auto">
            <a:xfrm>
              <a:off x="2513" y="1986"/>
              <a:ext cx="1034"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eaLnBrk="1" hangingPunct="1"/>
              <a:r>
                <a:rPr lang="en-US" altLang="en-US" b="1" dirty="0">
                  <a:latin typeface="Arial" charset="0"/>
                </a:rPr>
                <a:t>ARTICULABLE</a:t>
              </a:r>
              <a:br>
                <a:rPr lang="en-US" altLang="en-US" b="1" dirty="0">
                  <a:latin typeface="Arial" charset="0"/>
                </a:rPr>
              </a:br>
              <a:r>
                <a:rPr lang="en-US" altLang="en-US" b="1" dirty="0">
                  <a:latin typeface="Arial" charset="0"/>
                </a:rPr>
                <a:t>REASONABLE</a:t>
              </a:r>
            </a:p>
            <a:p>
              <a:pPr eaLnBrk="1" hangingPunct="1"/>
              <a:r>
                <a:rPr lang="en-US" altLang="en-US" b="1" dirty="0">
                  <a:latin typeface="Arial" charset="0"/>
                </a:rPr>
                <a:t>SUSPICION</a:t>
              </a:r>
            </a:p>
          </p:txBody>
        </p:sp>
        <p:sp>
          <p:nvSpPr>
            <p:cNvPr id="27664" name="Rectangle 148"/>
            <p:cNvSpPr>
              <a:spLocks noChangeArrowheads="1"/>
            </p:cNvSpPr>
            <p:nvPr/>
          </p:nvSpPr>
          <p:spPr bwMode="auto">
            <a:xfrm>
              <a:off x="2200" y="2190"/>
              <a:ext cx="2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eaLnBrk="1" hangingPunct="1"/>
              <a:r>
                <a:rPr lang="en-US" altLang="en-US" sz="1200" b="1">
                  <a:solidFill>
                    <a:srgbClr val="000000"/>
                  </a:solidFill>
                  <a:latin typeface="Arial" charset="0"/>
                </a:rPr>
                <a:t> </a:t>
              </a:r>
              <a:endParaRPr lang="en-US" altLang="en-US" sz="1200" b="1">
                <a:latin typeface="Arial" charset="0"/>
              </a:endParaRPr>
            </a:p>
          </p:txBody>
        </p:sp>
        <p:sp>
          <p:nvSpPr>
            <p:cNvPr id="27670" name="Rectangle 154"/>
            <p:cNvSpPr>
              <a:spLocks noChangeArrowheads="1"/>
            </p:cNvSpPr>
            <p:nvPr/>
          </p:nvSpPr>
          <p:spPr bwMode="auto">
            <a:xfrm>
              <a:off x="1134" y="2602"/>
              <a:ext cx="1266"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eaLnBrk="1" hangingPunct="1"/>
              <a:r>
                <a:rPr lang="en-US" altLang="en-US" b="1" dirty="0">
                  <a:latin typeface="Arial" charset="0"/>
                </a:rPr>
                <a:t> 4</a:t>
              </a:r>
              <a:r>
                <a:rPr lang="en-US" altLang="en-US" b="1" baseline="30000" dirty="0">
                  <a:latin typeface="Arial" charset="0"/>
                </a:rPr>
                <a:t>th</a:t>
              </a:r>
              <a:r>
                <a:rPr lang="en-US" altLang="en-US" b="1" dirty="0">
                  <a:latin typeface="Arial" charset="0"/>
                </a:rPr>
                <a:t> AMENDMENT</a:t>
              </a:r>
              <a:br>
                <a:rPr lang="en-US" altLang="en-US" b="1" dirty="0">
                  <a:latin typeface="Arial" charset="0"/>
                </a:rPr>
              </a:br>
              <a:r>
                <a:rPr lang="en-US" altLang="en-US" b="1" dirty="0">
                  <a:latin typeface="Arial" charset="0"/>
                </a:rPr>
                <a:t>DOES NOT APPLY</a:t>
              </a:r>
            </a:p>
          </p:txBody>
        </p:sp>
        <p:sp>
          <p:nvSpPr>
            <p:cNvPr id="27672" name="Line 156"/>
            <p:cNvSpPr>
              <a:spLocks noChangeShapeType="1"/>
            </p:cNvSpPr>
            <p:nvPr/>
          </p:nvSpPr>
          <p:spPr bwMode="auto">
            <a:xfrm flipV="1">
              <a:off x="1056" y="2482"/>
              <a:ext cx="1" cy="590"/>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3" name="Line 157"/>
            <p:cNvSpPr>
              <a:spLocks noChangeShapeType="1"/>
            </p:cNvSpPr>
            <p:nvPr/>
          </p:nvSpPr>
          <p:spPr bwMode="auto">
            <a:xfrm>
              <a:off x="1056" y="2482"/>
              <a:ext cx="1181" cy="1"/>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4" name="Line 158"/>
            <p:cNvSpPr>
              <a:spLocks noChangeShapeType="1"/>
            </p:cNvSpPr>
            <p:nvPr/>
          </p:nvSpPr>
          <p:spPr bwMode="auto">
            <a:xfrm flipV="1">
              <a:off x="2238" y="1907"/>
              <a:ext cx="0" cy="576"/>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5" name="Line 159"/>
            <p:cNvSpPr>
              <a:spLocks noChangeShapeType="1"/>
            </p:cNvSpPr>
            <p:nvPr/>
          </p:nvSpPr>
          <p:spPr bwMode="auto">
            <a:xfrm>
              <a:off x="2237" y="1907"/>
              <a:ext cx="1181" cy="11"/>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6" name="Line 160"/>
            <p:cNvSpPr>
              <a:spLocks noChangeShapeType="1"/>
            </p:cNvSpPr>
            <p:nvPr/>
          </p:nvSpPr>
          <p:spPr bwMode="auto">
            <a:xfrm flipV="1">
              <a:off x="3417" y="1419"/>
              <a:ext cx="1" cy="499"/>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7" name="Line 161"/>
            <p:cNvSpPr>
              <a:spLocks noChangeShapeType="1"/>
            </p:cNvSpPr>
            <p:nvPr/>
          </p:nvSpPr>
          <p:spPr bwMode="auto">
            <a:xfrm>
              <a:off x="3417" y="1419"/>
              <a:ext cx="1107" cy="1"/>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 name="TextBox 1">
            <a:extLst>
              <a:ext uri="{FF2B5EF4-FFF2-40B4-BE49-F238E27FC236}">
                <a16:creationId xmlns:a16="http://schemas.microsoft.com/office/drawing/2014/main" id="{8672BDB6-1D9F-407D-B65B-9F04AE1DDFD9}"/>
              </a:ext>
            </a:extLst>
          </p:cNvPr>
          <p:cNvSpPr txBox="1"/>
          <p:nvPr/>
        </p:nvSpPr>
        <p:spPr>
          <a:xfrm>
            <a:off x="9322130" y="3070755"/>
            <a:ext cx="2441247" cy="1015663"/>
          </a:xfrm>
          <a:prstGeom prst="rect">
            <a:avLst/>
          </a:prstGeom>
          <a:noFill/>
        </p:spPr>
        <p:txBody>
          <a:bodyPr wrap="square" rtlCol="0">
            <a:spAutoFit/>
          </a:bodyPr>
          <a:lstStyle/>
          <a:p>
            <a:r>
              <a:rPr lang="en-US" sz="2000" b="1" dirty="0">
                <a:solidFill>
                  <a:srgbClr val="C00000"/>
                </a:solidFill>
              </a:rPr>
              <a:t>CONSENT and Statements</a:t>
            </a:r>
          </a:p>
          <a:p>
            <a:r>
              <a:rPr lang="en-US" sz="2000" b="1" dirty="0">
                <a:solidFill>
                  <a:srgbClr val="C00000"/>
                </a:solidFill>
              </a:rPr>
              <a:t> Exam Level 3</a:t>
            </a:r>
          </a:p>
        </p:txBody>
      </p:sp>
      <p:cxnSp>
        <p:nvCxnSpPr>
          <p:cNvPr id="4" name="Straight Connector 3">
            <a:extLst>
              <a:ext uri="{FF2B5EF4-FFF2-40B4-BE49-F238E27FC236}">
                <a16:creationId xmlns:a16="http://schemas.microsoft.com/office/drawing/2014/main" id="{760C1891-AC00-4F92-BF52-3C727351455A}"/>
              </a:ext>
            </a:extLst>
          </p:cNvPr>
          <p:cNvCxnSpPr>
            <a:cxnSpLocks/>
          </p:cNvCxnSpPr>
          <p:nvPr/>
        </p:nvCxnSpPr>
        <p:spPr>
          <a:xfrm>
            <a:off x="8497888" y="3070755"/>
            <a:ext cx="806779" cy="11183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099BA8F-4511-49D0-ACDA-FD6F78D1F88E}"/>
              </a:ext>
            </a:extLst>
          </p:cNvPr>
          <p:cNvSpPr txBox="1"/>
          <p:nvPr/>
        </p:nvSpPr>
        <p:spPr>
          <a:xfrm>
            <a:off x="7968343" y="4393870"/>
            <a:ext cx="3044144" cy="707886"/>
          </a:xfrm>
          <a:prstGeom prst="rect">
            <a:avLst/>
          </a:prstGeom>
          <a:noFill/>
        </p:spPr>
        <p:txBody>
          <a:bodyPr wrap="square" rtlCol="0">
            <a:spAutoFit/>
          </a:bodyPr>
          <a:lstStyle/>
          <a:p>
            <a:r>
              <a:rPr lang="en-US" sz="2000" b="1" dirty="0">
                <a:solidFill>
                  <a:srgbClr val="FFC000"/>
                </a:solidFill>
              </a:rPr>
              <a:t>CONSENT and Statements Exam Level 2</a:t>
            </a:r>
          </a:p>
        </p:txBody>
      </p:sp>
      <p:cxnSp>
        <p:nvCxnSpPr>
          <p:cNvPr id="9" name="Straight Connector 8">
            <a:extLst>
              <a:ext uri="{FF2B5EF4-FFF2-40B4-BE49-F238E27FC236}">
                <a16:creationId xmlns:a16="http://schemas.microsoft.com/office/drawing/2014/main" id="{3E4FD072-ED86-4CE0-A5BA-931B1DDFD58A}"/>
              </a:ext>
            </a:extLst>
          </p:cNvPr>
          <p:cNvCxnSpPr>
            <a:cxnSpLocks/>
            <a:endCxn id="7" idx="1"/>
          </p:cNvCxnSpPr>
          <p:nvPr/>
        </p:nvCxnSpPr>
        <p:spPr>
          <a:xfrm>
            <a:off x="7154863" y="4181937"/>
            <a:ext cx="813480" cy="56587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AD59D49-F7A4-4DB3-9717-B808BB4165F6}"/>
              </a:ext>
            </a:extLst>
          </p:cNvPr>
          <p:cNvSpPr txBox="1"/>
          <p:nvPr/>
        </p:nvSpPr>
        <p:spPr>
          <a:xfrm>
            <a:off x="6012657" y="5238236"/>
            <a:ext cx="3475511" cy="707886"/>
          </a:xfrm>
          <a:prstGeom prst="rect">
            <a:avLst/>
          </a:prstGeom>
          <a:noFill/>
        </p:spPr>
        <p:txBody>
          <a:bodyPr wrap="square" rtlCol="0">
            <a:spAutoFit/>
          </a:bodyPr>
          <a:lstStyle/>
          <a:p>
            <a:r>
              <a:rPr lang="en-US" sz="2000" b="1" dirty="0">
                <a:solidFill>
                  <a:srgbClr val="00B050"/>
                </a:solidFill>
              </a:rPr>
              <a:t>CONSENT and Statements Exam Level 1</a:t>
            </a:r>
          </a:p>
        </p:txBody>
      </p:sp>
      <p:cxnSp>
        <p:nvCxnSpPr>
          <p:cNvPr id="14" name="Straight Connector 13">
            <a:extLst>
              <a:ext uri="{FF2B5EF4-FFF2-40B4-BE49-F238E27FC236}">
                <a16:creationId xmlns:a16="http://schemas.microsoft.com/office/drawing/2014/main" id="{84EF9212-FF56-41BF-97AC-8F226301F7C3}"/>
              </a:ext>
            </a:extLst>
          </p:cNvPr>
          <p:cNvCxnSpPr>
            <a:cxnSpLocks/>
            <a:stCxn id="12" idx="1"/>
          </p:cNvCxnSpPr>
          <p:nvPr/>
        </p:nvCxnSpPr>
        <p:spPr>
          <a:xfrm flipH="1" flipV="1">
            <a:off x="5334001" y="5422902"/>
            <a:ext cx="678656" cy="169277"/>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122986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0ED81-421D-4AD2-AC9F-20E0469987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1328524-ACB9-4342-9F38-BBF707371F55}"/>
              </a:ext>
            </a:extLst>
          </p:cNvPr>
          <p:cNvSpPr>
            <a:spLocks noGrp="1"/>
          </p:cNvSpPr>
          <p:nvPr>
            <p:ph idx="1"/>
          </p:nvPr>
        </p:nvSpPr>
        <p:spPr/>
        <p:txBody>
          <a:bodyPr/>
          <a:lstStyle/>
          <a:p>
            <a:pPr marL="0" indent="0" algn="ctr">
              <a:buNone/>
            </a:pPr>
            <a:r>
              <a:rPr lang="en-US" sz="9600" dirty="0"/>
              <a:t>4. C</a:t>
            </a:r>
            <a:r>
              <a:rPr lang="en-US" altLang="en-US" sz="9600" dirty="0"/>
              <a:t>urtilage </a:t>
            </a:r>
            <a:r>
              <a:rPr lang="en-US" sz="9600" dirty="0"/>
              <a:t>and Exigent Circumstances</a:t>
            </a:r>
          </a:p>
        </p:txBody>
      </p:sp>
    </p:spTree>
    <p:extLst>
      <p:ext uri="{BB962C8B-B14F-4D97-AF65-F5344CB8AC3E}">
        <p14:creationId xmlns:p14="http://schemas.microsoft.com/office/powerpoint/2010/main" val="37076298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323C93BA-2743-442D-BF62-9D86CC2DB485}"/>
              </a:ext>
            </a:extLst>
          </p:cNvPr>
          <p:cNvSpPr>
            <a:spLocks noGrp="1" noChangeArrowheads="1"/>
          </p:cNvSpPr>
          <p:nvPr>
            <p:ph type="title"/>
          </p:nvPr>
        </p:nvSpPr>
        <p:spPr>
          <a:xfrm>
            <a:off x="838200" y="365125"/>
            <a:ext cx="10515600" cy="822407"/>
          </a:xfrm>
        </p:spPr>
        <p:txBody>
          <a:bodyPr/>
          <a:lstStyle/>
          <a:p>
            <a:pPr algn="ctr"/>
            <a:r>
              <a:rPr lang="en-US" altLang="en-US" sz="4000" b="1" dirty="0"/>
              <a:t>If the area is not curtilage, it is open fields</a:t>
            </a:r>
          </a:p>
        </p:txBody>
      </p:sp>
      <p:sp>
        <p:nvSpPr>
          <p:cNvPr id="10243" name="Rectangle 3">
            <a:extLst>
              <a:ext uri="{FF2B5EF4-FFF2-40B4-BE49-F238E27FC236}">
                <a16:creationId xmlns:a16="http://schemas.microsoft.com/office/drawing/2014/main" id="{58653AE2-9022-4EB5-848B-1CA0A7C0BD11}"/>
              </a:ext>
            </a:extLst>
          </p:cNvPr>
          <p:cNvSpPr>
            <a:spLocks noGrp="1" noChangeArrowheads="1"/>
          </p:cNvSpPr>
          <p:nvPr>
            <p:ph type="body" idx="1"/>
          </p:nvPr>
        </p:nvSpPr>
        <p:spPr>
          <a:xfrm>
            <a:off x="1981200" y="1187533"/>
            <a:ext cx="8229600" cy="4943394"/>
          </a:xfrm>
        </p:spPr>
        <p:txBody>
          <a:bodyPr/>
          <a:lstStyle/>
          <a:p>
            <a:pPr marL="0" indent="0" algn="ctr">
              <a:buNone/>
            </a:pPr>
            <a:r>
              <a:rPr lang="en-US" altLang="en-US" sz="3600" i="1" dirty="0"/>
              <a:t>Questions to be considered:</a:t>
            </a:r>
          </a:p>
          <a:p>
            <a:pPr marL="609600" indent="-609600">
              <a:buNone/>
            </a:pPr>
            <a:endParaRPr lang="en-US" altLang="en-US" sz="3600" dirty="0"/>
          </a:p>
          <a:p>
            <a:pPr marL="609600" indent="-609600">
              <a:buFontTx/>
              <a:buAutoNum type="arabicPeriod"/>
            </a:pPr>
            <a:r>
              <a:rPr lang="en-US" altLang="en-US" sz="3600" dirty="0"/>
              <a:t>The proximity of the area to the home</a:t>
            </a:r>
          </a:p>
          <a:p>
            <a:pPr marL="609600" indent="-609600">
              <a:buFontTx/>
              <a:buAutoNum type="arabicPeriod"/>
            </a:pPr>
            <a:r>
              <a:rPr lang="en-US" altLang="en-US" sz="3600" dirty="0"/>
              <a:t>Whether the area is in an enclosure surrounding the home;</a:t>
            </a:r>
          </a:p>
          <a:p>
            <a:pPr marL="609600" indent="-609600">
              <a:buFontTx/>
              <a:buAutoNum type="arabicPeriod"/>
            </a:pPr>
            <a:r>
              <a:rPr lang="en-US" altLang="en-US" sz="3600" dirty="0"/>
              <a:t>The nature and uses of the area; and </a:t>
            </a:r>
          </a:p>
          <a:p>
            <a:pPr marL="609600" indent="-609600">
              <a:buFontTx/>
              <a:buAutoNum type="arabicPeriod"/>
            </a:pPr>
            <a:r>
              <a:rPr lang="en-US" altLang="en-US" sz="3600" dirty="0"/>
              <a:t>The steps taken to conceal the area from public view</a:t>
            </a:r>
          </a:p>
        </p:txBody>
      </p:sp>
    </p:spTree>
    <p:extLst>
      <p:ext uri="{BB962C8B-B14F-4D97-AF65-F5344CB8AC3E}">
        <p14:creationId xmlns:p14="http://schemas.microsoft.com/office/powerpoint/2010/main" val="17765800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B5129-7D41-449B-828F-7F261C06721A}"/>
              </a:ext>
            </a:extLst>
          </p:cNvPr>
          <p:cNvSpPr>
            <a:spLocks noGrp="1"/>
          </p:cNvSpPr>
          <p:nvPr>
            <p:ph type="title"/>
          </p:nvPr>
        </p:nvSpPr>
        <p:spPr>
          <a:xfrm>
            <a:off x="1981200" y="0"/>
            <a:ext cx="8229600" cy="3048000"/>
          </a:xfrm>
        </p:spPr>
        <p:txBody>
          <a:bodyPr>
            <a:normAutofit fontScale="90000"/>
          </a:bodyPr>
          <a:lstStyle/>
          <a:p>
            <a:r>
              <a:rPr lang="en-US" b="1" u="sng" dirty="0"/>
              <a:t>The Key is being treated fairly</a:t>
            </a:r>
            <a:br>
              <a:rPr lang="en-US" b="1" dirty="0">
                <a:solidFill>
                  <a:srgbClr val="C00000"/>
                </a:solidFill>
              </a:rPr>
            </a:br>
            <a:r>
              <a:rPr lang="en-US" b="1" dirty="0">
                <a:solidFill>
                  <a:srgbClr val="C00000"/>
                </a:solidFill>
              </a:rPr>
              <a:t>“Procedural Justice”</a:t>
            </a:r>
            <a:br>
              <a:rPr lang="en-US" b="1" dirty="0"/>
            </a:br>
            <a:r>
              <a:rPr lang="en-US" b="1" dirty="0"/>
              <a:t>Often, the final outcome is not as important as the process we experience</a:t>
            </a:r>
          </a:p>
        </p:txBody>
      </p:sp>
      <p:graphicFrame>
        <p:nvGraphicFramePr>
          <p:cNvPr id="5" name="Content Placeholder 4">
            <a:extLst>
              <a:ext uri="{FF2B5EF4-FFF2-40B4-BE49-F238E27FC236}">
                <a16:creationId xmlns:a16="http://schemas.microsoft.com/office/drawing/2014/main" id="{E8ECEE7C-1048-4721-BBAE-33E39756DFA9}"/>
              </a:ext>
            </a:extLst>
          </p:cNvPr>
          <p:cNvGraphicFramePr>
            <a:graphicFrameLocks noGrp="1"/>
          </p:cNvGraphicFramePr>
          <p:nvPr>
            <p:ph idx="1"/>
            <p:extLst/>
          </p:nvPr>
        </p:nvGraphicFramePr>
        <p:xfrm>
          <a:off x="1981200" y="2590801"/>
          <a:ext cx="8001000" cy="3535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5308BEB1-5BD6-4240-BCA7-5EAB8A87A929}"/>
              </a:ext>
            </a:extLst>
          </p:cNvPr>
          <p:cNvSpPr>
            <a:spLocks noGrp="1"/>
          </p:cNvSpPr>
          <p:nvPr>
            <p:ph type="sldNum" sz="quarter" idx="12"/>
          </p:nvPr>
        </p:nvSpPr>
        <p:spPr/>
        <p:txBody>
          <a:bodyPr/>
          <a:lstStyle/>
          <a:p>
            <a:fld id="{8A8D1F8B-566B-49F2-865B-EEF93E92EFE1}" type="slidenum">
              <a:rPr lang="en-US" smtClean="0">
                <a:solidFill>
                  <a:prstClr val="black">
                    <a:tint val="75000"/>
                  </a:prstClr>
                </a:solidFill>
              </a:rPr>
              <a:pPr/>
              <a:t>13</a:t>
            </a:fld>
            <a:endParaRPr lang="en-US">
              <a:solidFill>
                <a:prstClr val="black">
                  <a:tint val="75000"/>
                </a:prstClr>
              </a:solidFill>
            </a:endParaRPr>
          </a:p>
        </p:txBody>
      </p:sp>
      <p:sp>
        <p:nvSpPr>
          <p:cNvPr id="3" name="TextBox 2">
            <a:extLst>
              <a:ext uri="{FF2B5EF4-FFF2-40B4-BE49-F238E27FC236}">
                <a16:creationId xmlns:a16="http://schemas.microsoft.com/office/drawing/2014/main" id="{36F887FE-0F61-46F1-BE34-9424FB749431}"/>
              </a:ext>
            </a:extLst>
          </p:cNvPr>
          <p:cNvSpPr txBox="1"/>
          <p:nvPr/>
        </p:nvSpPr>
        <p:spPr>
          <a:xfrm>
            <a:off x="4876800" y="5943601"/>
            <a:ext cx="5562600" cy="461665"/>
          </a:xfrm>
          <a:prstGeom prst="rect">
            <a:avLst/>
          </a:prstGeom>
          <a:noFill/>
        </p:spPr>
        <p:txBody>
          <a:bodyPr wrap="square" rtlCol="0">
            <a:spAutoFit/>
          </a:bodyPr>
          <a:lstStyle/>
          <a:p>
            <a:r>
              <a:rPr lang="en-US" sz="2400" b="1" dirty="0"/>
              <a:t>Dr. Tom Tyler’s Research at Yale University</a:t>
            </a:r>
          </a:p>
        </p:txBody>
      </p:sp>
      <p:sp>
        <p:nvSpPr>
          <p:cNvPr id="7" name="TextBox 6">
            <a:extLst>
              <a:ext uri="{FF2B5EF4-FFF2-40B4-BE49-F238E27FC236}">
                <a16:creationId xmlns:a16="http://schemas.microsoft.com/office/drawing/2014/main" id="{081164BA-05C1-47C6-988E-0E9E937B112C}"/>
              </a:ext>
            </a:extLst>
          </p:cNvPr>
          <p:cNvSpPr txBox="1"/>
          <p:nvPr/>
        </p:nvSpPr>
        <p:spPr>
          <a:xfrm>
            <a:off x="4876800" y="5257800"/>
            <a:ext cx="2743200" cy="523220"/>
          </a:xfrm>
          <a:prstGeom prst="rect">
            <a:avLst/>
          </a:prstGeom>
          <a:noFill/>
        </p:spPr>
        <p:txBody>
          <a:bodyPr wrap="square" rtlCol="0">
            <a:spAutoFit/>
          </a:bodyPr>
          <a:lstStyle/>
          <a:p>
            <a:r>
              <a:rPr lang="en-US" sz="2800" b="1" i="1" u="sng" dirty="0">
                <a:solidFill>
                  <a:srgbClr val="C00000"/>
                </a:solidFill>
              </a:rPr>
              <a:t>“LEGITIMACY”</a:t>
            </a:r>
          </a:p>
        </p:txBody>
      </p:sp>
    </p:spTree>
    <p:extLst>
      <p:ext uri="{BB962C8B-B14F-4D97-AF65-F5344CB8AC3E}">
        <p14:creationId xmlns:p14="http://schemas.microsoft.com/office/powerpoint/2010/main" val="361558129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ctrTitle"/>
          </p:nvPr>
        </p:nvSpPr>
        <p:spPr>
          <a:xfrm>
            <a:off x="2133600" y="381000"/>
            <a:ext cx="7772400" cy="914400"/>
          </a:xfrm>
        </p:spPr>
        <p:txBody>
          <a:bodyPr/>
          <a:lstStyle/>
          <a:p>
            <a:pPr eaLnBrk="1" hangingPunct="1"/>
            <a:r>
              <a:rPr lang="en-US" altLang="en-US" sz="3600" b="1" dirty="0"/>
              <a:t>EXIGENT CIRCUMSTANCES</a:t>
            </a:r>
            <a:endParaRPr lang="en-US" altLang="en-US" b="1" dirty="0">
              <a:solidFill>
                <a:schemeClr val="tx1"/>
              </a:solidFill>
            </a:endParaRPr>
          </a:p>
        </p:txBody>
      </p:sp>
      <p:sp>
        <p:nvSpPr>
          <p:cNvPr id="118787" name="Rectangle 3"/>
          <p:cNvSpPr>
            <a:spLocks noGrp="1" noChangeArrowheads="1"/>
          </p:cNvSpPr>
          <p:nvPr>
            <p:ph type="subTitle" idx="1"/>
          </p:nvPr>
        </p:nvSpPr>
        <p:spPr>
          <a:xfrm>
            <a:off x="1828800" y="1524000"/>
            <a:ext cx="8458200" cy="5105400"/>
          </a:xfrm>
        </p:spPr>
        <p:txBody>
          <a:bodyPr>
            <a:normAutofit/>
          </a:bodyPr>
          <a:lstStyle/>
          <a:p>
            <a:pPr algn="l" eaLnBrk="1" hangingPunct="1"/>
            <a:r>
              <a:rPr lang="en-US" altLang="en-US" sz="3600" dirty="0"/>
              <a:t>No Amount of Probable Cause will justify an intrusion into a dwelling, absent exigent circumstances.</a:t>
            </a:r>
          </a:p>
          <a:p>
            <a:pPr algn="l" eaLnBrk="1" hangingPunct="1"/>
            <a:endParaRPr lang="en-US" altLang="en-US" sz="3600" dirty="0"/>
          </a:p>
          <a:p>
            <a:pPr algn="l" eaLnBrk="1" hangingPunct="1"/>
            <a:r>
              <a:rPr lang="en-US" altLang="en-US" sz="3600" dirty="0"/>
              <a:t>Officers must articulate the exigent circumstances.  Such will be judged under a totality of circumstances test and must be found to be reasonable.  </a:t>
            </a:r>
          </a:p>
        </p:txBody>
      </p:sp>
    </p:spTree>
    <p:extLst>
      <p:ext uri="{BB962C8B-B14F-4D97-AF65-F5344CB8AC3E}">
        <p14:creationId xmlns:p14="http://schemas.microsoft.com/office/powerpoint/2010/main" val="4738314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ctrTitle"/>
          </p:nvPr>
        </p:nvSpPr>
        <p:spPr>
          <a:xfrm>
            <a:off x="2209800" y="381000"/>
            <a:ext cx="7772400" cy="762000"/>
          </a:xfrm>
        </p:spPr>
        <p:txBody>
          <a:bodyPr/>
          <a:lstStyle/>
          <a:p>
            <a:pPr eaLnBrk="1" hangingPunct="1"/>
            <a:r>
              <a:rPr lang="en-US" altLang="en-US" sz="3600" b="1" dirty="0"/>
              <a:t>Examples of Exigent Circumstances</a:t>
            </a:r>
          </a:p>
        </p:txBody>
      </p:sp>
      <p:sp>
        <p:nvSpPr>
          <p:cNvPr id="119811" name="Rectangle 3"/>
          <p:cNvSpPr>
            <a:spLocks noGrp="1" noChangeArrowheads="1"/>
          </p:cNvSpPr>
          <p:nvPr>
            <p:ph type="subTitle" idx="1"/>
          </p:nvPr>
        </p:nvSpPr>
        <p:spPr>
          <a:xfrm>
            <a:off x="1752600" y="1413164"/>
            <a:ext cx="8610600" cy="5216236"/>
          </a:xfrm>
        </p:spPr>
        <p:txBody>
          <a:bodyPr>
            <a:normAutofit/>
          </a:bodyPr>
          <a:lstStyle/>
          <a:p>
            <a:pPr algn="l" eaLnBrk="1" hangingPunct="1"/>
            <a:r>
              <a:rPr lang="en-US" altLang="en-US" sz="3200" dirty="0">
                <a:solidFill>
                  <a:schemeClr val="tx1"/>
                </a:solidFill>
              </a:rPr>
              <a:t>1)  The degree of urgency involved and the amount of time necessary to obtain a warrant.</a:t>
            </a:r>
          </a:p>
          <a:p>
            <a:pPr algn="l" eaLnBrk="1" hangingPunct="1"/>
            <a:r>
              <a:rPr lang="en-US" altLang="en-US" sz="3200" dirty="0">
                <a:solidFill>
                  <a:schemeClr val="tx1"/>
                </a:solidFill>
              </a:rPr>
              <a:t>2)  The objective and reasonable belief that contraband is about to be removed or destroyed.</a:t>
            </a:r>
          </a:p>
          <a:p>
            <a:pPr algn="l" eaLnBrk="1" hangingPunct="1"/>
            <a:r>
              <a:rPr lang="en-US" altLang="en-US" sz="3200" dirty="0">
                <a:solidFill>
                  <a:schemeClr val="tx1"/>
                </a:solidFill>
              </a:rPr>
              <a:t>3)  The possibility of danger to the police and others.</a:t>
            </a:r>
          </a:p>
          <a:p>
            <a:pPr algn="l" eaLnBrk="1" hangingPunct="1"/>
            <a:r>
              <a:rPr lang="en-US" altLang="en-US" sz="3200" dirty="0">
                <a:solidFill>
                  <a:schemeClr val="tx1"/>
                </a:solidFill>
              </a:rPr>
              <a:t>4)  Information that the possessors of the contraband are aware the police are on their trail.</a:t>
            </a:r>
          </a:p>
        </p:txBody>
      </p:sp>
    </p:spTree>
    <p:extLst>
      <p:ext uri="{BB962C8B-B14F-4D97-AF65-F5344CB8AC3E}">
        <p14:creationId xmlns:p14="http://schemas.microsoft.com/office/powerpoint/2010/main" val="390732643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17A04-5502-46A8-9239-53D4D6E2FA73}"/>
              </a:ext>
            </a:extLst>
          </p:cNvPr>
          <p:cNvSpPr>
            <a:spLocks noGrp="1"/>
          </p:cNvSpPr>
          <p:nvPr>
            <p:ph type="title"/>
          </p:nvPr>
        </p:nvSpPr>
        <p:spPr>
          <a:xfrm>
            <a:off x="913410" y="103868"/>
            <a:ext cx="10515600" cy="917410"/>
          </a:xfrm>
        </p:spPr>
        <p:txBody>
          <a:bodyPr>
            <a:normAutofit/>
          </a:bodyPr>
          <a:lstStyle/>
          <a:p>
            <a:pPr algn="ctr"/>
            <a:r>
              <a:rPr lang="en-US" b="1" dirty="0"/>
              <a:t>Carranza V State 266 Ga. 263 (1996)</a:t>
            </a:r>
          </a:p>
        </p:txBody>
      </p:sp>
      <p:sp>
        <p:nvSpPr>
          <p:cNvPr id="3" name="Content Placeholder 2">
            <a:extLst>
              <a:ext uri="{FF2B5EF4-FFF2-40B4-BE49-F238E27FC236}">
                <a16:creationId xmlns:a16="http://schemas.microsoft.com/office/drawing/2014/main" id="{21EEEC11-8E17-4533-80AE-57717602F44A}"/>
              </a:ext>
            </a:extLst>
          </p:cNvPr>
          <p:cNvSpPr>
            <a:spLocks noGrp="1"/>
          </p:cNvSpPr>
          <p:nvPr>
            <p:ph idx="1"/>
          </p:nvPr>
        </p:nvSpPr>
        <p:spPr>
          <a:xfrm>
            <a:off x="838200" y="1128156"/>
            <a:ext cx="10515600" cy="5729844"/>
          </a:xfrm>
        </p:spPr>
        <p:txBody>
          <a:bodyPr>
            <a:noAutofit/>
          </a:bodyPr>
          <a:lstStyle/>
          <a:p>
            <a:pPr marL="0" indent="0">
              <a:buNone/>
            </a:pPr>
            <a:r>
              <a:rPr lang="en-US" sz="2400" dirty="0"/>
              <a:t>An informant arranged to enter defendant's home wearing a "body bug" in order to negotiate for the purchase of illegal documents. The conversation monitored by law enforcement officers was sufficient to establish probable cause that a felony was being committed. The officers entered the home, arrested defendant, and located incriminating document on the premises. At the police station, defendant made an incriminating statement. Defendant sought to suppress the documents and statement on the grounds that the warrantless arrest and search violated his rights under the Fourth Amendment. The trial court granted the motion but the court of appeals reversed. On further appeal, the court reversed as to the documents but affirmed as to the statement. The court agreed that the officers had probable cause but held that, in the absence of consent or exigent circumstances, they were required by the Fourth Amendment and </a:t>
            </a:r>
            <a:r>
              <a:rPr lang="en-US" sz="2400" dirty="0">
                <a:hlinkClick r:id="rId2"/>
              </a:rPr>
              <a:t>Ga. Const., art. I, § I, para. </a:t>
            </a:r>
            <a:r>
              <a:rPr lang="en-US" sz="2400" dirty="0" err="1">
                <a:hlinkClick r:id="rId2"/>
              </a:rPr>
              <a:t>XIII</a:t>
            </a:r>
            <a:r>
              <a:rPr lang="en-US" sz="2400" dirty="0" err="1"/>
              <a:t>to</a:t>
            </a:r>
            <a:r>
              <a:rPr lang="en-US" sz="2400" dirty="0"/>
              <a:t> obtain a warrant prior to entering defendant's home. The court distinguished the issue involving defendant's statements on the grounds that it did not involve the rules designed to protect the integrity of the home.</a:t>
            </a:r>
            <a:br>
              <a:rPr lang="en-US" sz="2400" dirty="0"/>
            </a:br>
            <a:endParaRPr lang="en-US" sz="2400" dirty="0"/>
          </a:p>
        </p:txBody>
      </p:sp>
    </p:spTree>
    <p:extLst>
      <p:ext uri="{BB962C8B-B14F-4D97-AF65-F5344CB8AC3E}">
        <p14:creationId xmlns:p14="http://schemas.microsoft.com/office/powerpoint/2010/main" val="403566612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0252D-BAB5-406B-8ADE-63D78228DB86}"/>
              </a:ext>
            </a:extLst>
          </p:cNvPr>
          <p:cNvSpPr>
            <a:spLocks noGrp="1"/>
          </p:cNvSpPr>
          <p:nvPr>
            <p:ph type="title"/>
          </p:nvPr>
        </p:nvSpPr>
        <p:spPr>
          <a:xfrm>
            <a:off x="865909" y="0"/>
            <a:ext cx="10515600" cy="938150"/>
          </a:xfrm>
        </p:spPr>
        <p:txBody>
          <a:bodyPr>
            <a:normAutofit/>
          </a:bodyPr>
          <a:lstStyle/>
          <a:p>
            <a:pPr algn="ctr"/>
            <a:r>
              <a:rPr lang="en-US" b="1" dirty="0"/>
              <a:t> Cates V. State 232 Ga. App 262 (1998)</a:t>
            </a:r>
          </a:p>
        </p:txBody>
      </p:sp>
      <p:sp>
        <p:nvSpPr>
          <p:cNvPr id="3" name="Content Placeholder 2">
            <a:extLst>
              <a:ext uri="{FF2B5EF4-FFF2-40B4-BE49-F238E27FC236}">
                <a16:creationId xmlns:a16="http://schemas.microsoft.com/office/drawing/2014/main" id="{9C772E68-8050-44EE-B6B9-07A3850D3653}"/>
              </a:ext>
            </a:extLst>
          </p:cNvPr>
          <p:cNvSpPr>
            <a:spLocks noGrp="1"/>
          </p:cNvSpPr>
          <p:nvPr>
            <p:ph idx="1"/>
          </p:nvPr>
        </p:nvSpPr>
        <p:spPr>
          <a:xfrm>
            <a:off x="838200" y="938150"/>
            <a:ext cx="10515600" cy="5919849"/>
          </a:xfrm>
        </p:spPr>
        <p:txBody>
          <a:bodyPr>
            <a:noAutofit/>
          </a:bodyPr>
          <a:lstStyle/>
          <a:p>
            <a:pPr marL="0" indent="0">
              <a:buNone/>
            </a:pPr>
            <a:r>
              <a:rPr lang="en-US" dirty="0"/>
              <a:t>An arrestee told a narcotics investigator he was on his way to purchase drugs from defendant and agreed to act as a confidential informant. The arrestee advised the investigator that defendant possessed weapons. The investigator escorted the arrestee to defendant's apartment with other narcotics officers. The officers originally waited outside while the arrestee went into the apartment, but entered the apartment without a warrant after they heard noises and saw someone looking out a window at them, causing them to believe they had been seen and that defendant had been alerted that he had been set up. The trial court denied defendant's motion to suppress the evidence obtained and the court affirmed. It found that there were </a:t>
            </a:r>
            <a:r>
              <a:rPr lang="en-US" b="1" dirty="0"/>
              <a:t>exigent circumstances,</a:t>
            </a:r>
            <a:r>
              <a:rPr lang="en-US" dirty="0"/>
              <a:t> as there was evidence that the officers believed that the "buy and bust" set up by them had gone sour, that the informant was in danger inside the apartment, and that defendant might attempt to destroy evidence.</a:t>
            </a:r>
          </a:p>
        </p:txBody>
      </p:sp>
    </p:spTree>
    <p:extLst>
      <p:ext uri="{BB962C8B-B14F-4D97-AF65-F5344CB8AC3E}">
        <p14:creationId xmlns:p14="http://schemas.microsoft.com/office/powerpoint/2010/main" val="409238919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583D5-5081-444E-9AAC-0BFC8F77DA2B}"/>
              </a:ext>
            </a:extLst>
          </p:cNvPr>
          <p:cNvSpPr>
            <a:spLocks noGrp="1"/>
          </p:cNvSpPr>
          <p:nvPr>
            <p:ph type="title"/>
          </p:nvPr>
        </p:nvSpPr>
        <p:spPr>
          <a:xfrm>
            <a:off x="838200" y="201881"/>
            <a:ext cx="10515600" cy="1104404"/>
          </a:xfrm>
        </p:spPr>
        <p:txBody>
          <a:bodyPr>
            <a:normAutofit/>
          </a:bodyPr>
          <a:lstStyle/>
          <a:p>
            <a:pPr algn="ctr"/>
            <a:r>
              <a:rPr lang="en-US" b="1" dirty="0"/>
              <a:t>State V. David 269 Ga. 533 (1998)</a:t>
            </a:r>
          </a:p>
        </p:txBody>
      </p:sp>
      <p:sp>
        <p:nvSpPr>
          <p:cNvPr id="3" name="Content Placeholder 2">
            <a:extLst>
              <a:ext uri="{FF2B5EF4-FFF2-40B4-BE49-F238E27FC236}">
                <a16:creationId xmlns:a16="http://schemas.microsoft.com/office/drawing/2014/main" id="{2070CCDC-48B5-40C8-BD10-880A068CF6FD}"/>
              </a:ext>
            </a:extLst>
          </p:cNvPr>
          <p:cNvSpPr>
            <a:spLocks noGrp="1"/>
          </p:cNvSpPr>
          <p:nvPr>
            <p:ph idx="1"/>
          </p:nvPr>
        </p:nvSpPr>
        <p:spPr>
          <a:xfrm>
            <a:off x="838200" y="1223158"/>
            <a:ext cx="10515600" cy="5634842"/>
          </a:xfrm>
        </p:spPr>
        <p:txBody>
          <a:bodyPr>
            <a:normAutofit/>
          </a:bodyPr>
          <a:lstStyle/>
          <a:p>
            <a:pPr marL="0" indent="0">
              <a:buNone/>
            </a:pPr>
            <a:r>
              <a:rPr lang="en-US" dirty="0"/>
              <a:t>Defendants were charged with possession of contraband and trafficking in cocaine. Defendants filed a motion to suppress the drugs and drug paraphernalia that was found in the apartment that they occupied. The appellate court affirmed the trial court's grant of their motion. On appeal, the court reversed. The court stated that the officer's observation of the marijuana contraband from outside the apartment and his recognition of it as contraband was a lawful </a:t>
            </a:r>
            <a:r>
              <a:rPr lang="en-US" dirty="0" err="1"/>
              <a:t>nonsearch</a:t>
            </a:r>
            <a:r>
              <a:rPr lang="en-US" dirty="0"/>
              <a:t> plain view situation. The court stated that the officer's warrantless intrusion into the apartment was justified by exigent circumstances because the officer saw one defendant attempt to conceal the contraband when he saw the officer. The court stated that once the officer was inside the apartment, the discovery of the cocaine and LSD papers fit within the plain view doctrine and were not subject to suppression.</a:t>
            </a:r>
          </a:p>
        </p:txBody>
      </p:sp>
    </p:spTree>
    <p:extLst>
      <p:ext uri="{BB962C8B-B14F-4D97-AF65-F5344CB8AC3E}">
        <p14:creationId xmlns:p14="http://schemas.microsoft.com/office/powerpoint/2010/main" val="216744064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7C368-0F6B-41E5-B856-0B5E91E4ED2C}"/>
              </a:ext>
            </a:extLst>
          </p:cNvPr>
          <p:cNvSpPr>
            <a:spLocks noGrp="1"/>
          </p:cNvSpPr>
          <p:nvPr>
            <p:ph type="title"/>
          </p:nvPr>
        </p:nvSpPr>
        <p:spPr>
          <a:xfrm>
            <a:off x="838200" y="130629"/>
            <a:ext cx="10515600" cy="771896"/>
          </a:xfrm>
        </p:spPr>
        <p:txBody>
          <a:bodyPr>
            <a:normAutofit/>
          </a:bodyPr>
          <a:lstStyle/>
          <a:p>
            <a:pPr algn="ctr"/>
            <a:r>
              <a:rPr lang="en-US" b="1" dirty="0"/>
              <a:t>Richards V State 290 Ga 360 (2008)</a:t>
            </a:r>
          </a:p>
        </p:txBody>
      </p:sp>
      <p:sp>
        <p:nvSpPr>
          <p:cNvPr id="3" name="Content Placeholder 2">
            <a:extLst>
              <a:ext uri="{FF2B5EF4-FFF2-40B4-BE49-F238E27FC236}">
                <a16:creationId xmlns:a16="http://schemas.microsoft.com/office/drawing/2014/main" id="{5DF62A96-1490-4B18-95A9-CF3C03BD4C4B}"/>
              </a:ext>
            </a:extLst>
          </p:cNvPr>
          <p:cNvSpPr>
            <a:spLocks noGrp="1"/>
          </p:cNvSpPr>
          <p:nvPr>
            <p:ph idx="1"/>
          </p:nvPr>
        </p:nvSpPr>
        <p:spPr>
          <a:xfrm>
            <a:off x="838200" y="1021278"/>
            <a:ext cx="10515600" cy="5836722"/>
          </a:xfrm>
        </p:spPr>
        <p:txBody>
          <a:bodyPr>
            <a:normAutofit/>
          </a:bodyPr>
          <a:lstStyle/>
          <a:p>
            <a:pPr marL="0" indent="0">
              <a:buNone/>
            </a:pPr>
            <a:r>
              <a:rPr lang="en-US" dirty="0"/>
              <a:t>Defendant's ex-husband told a sheriff's deputy that he believed that someone was "cooking" methamphetamine in defendant's residence and that his teenage son lived there. From the front yard, the deputy could smell a strong chemical odor coming from the residence, the front door of which was open. He peered inside and saw jars filled with liquid and tubes protruding from the jars. The deputy recognized the items as being used in the manufacture of methamphetamine. He then entered the residence to make sure no children were inside. The court held that this warrantless entry did not violate the Fourth Amendment because it was justified by exigent circumstances. The officer was told that children lived in the house; he saw what appeared to be a methamphetamine laboratory; and he smelled chemicals that he believed were associated with a methamphetamine laboratory and that could be hazardous to inhale. </a:t>
            </a:r>
          </a:p>
        </p:txBody>
      </p:sp>
    </p:spTree>
    <p:extLst>
      <p:ext uri="{BB962C8B-B14F-4D97-AF65-F5344CB8AC3E}">
        <p14:creationId xmlns:p14="http://schemas.microsoft.com/office/powerpoint/2010/main" val="119075469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BE032-5EE9-48B2-90A5-A5F7FDE7FFE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E942AE3-C74A-4AE8-8D8D-92C7566B2C20}"/>
              </a:ext>
            </a:extLst>
          </p:cNvPr>
          <p:cNvSpPr>
            <a:spLocks noGrp="1"/>
          </p:cNvSpPr>
          <p:nvPr>
            <p:ph idx="1"/>
          </p:nvPr>
        </p:nvSpPr>
        <p:spPr/>
        <p:txBody>
          <a:bodyPr>
            <a:noAutofit/>
          </a:bodyPr>
          <a:lstStyle/>
          <a:p>
            <a:pPr marL="0" indent="0" algn="ctr">
              <a:buNone/>
            </a:pPr>
            <a:r>
              <a:rPr lang="en-US" sz="3600" b="1" dirty="0">
                <a:solidFill>
                  <a:srgbClr val="C00000"/>
                </a:solidFill>
              </a:rPr>
              <a:t>Whether exigent circumstances exist is a question of fact. </a:t>
            </a:r>
          </a:p>
          <a:p>
            <a:pPr marL="0" indent="0" algn="ctr">
              <a:buNone/>
            </a:pPr>
            <a:r>
              <a:rPr lang="en-US" sz="3600" b="1" dirty="0">
                <a:solidFill>
                  <a:srgbClr val="C00000"/>
                </a:solidFill>
              </a:rPr>
              <a:t>A reviewing court reviews police actions from the standpoint of a hypothetical reasonable officer and must measure those actions from the foresight of an officer acting in a quickly developing situation, not from the hindsight of which judges have benefit. </a:t>
            </a:r>
          </a:p>
        </p:txBody>
      </p:sp>
      <p:sp>
        <p:nvSpPr>
          <p:cNvPr id="4" name="Rectangle 1">
            <a:extLst>
              <a:ext uri="{FF2B5EF4-FFF2-40B4-BE49-F238E27FC236}">
                <a16:creationId xmlns:a16="http://schemas.microsoft.com/office/drawing/2014/main" id="{DEB4293E-2318-4815-B6FA-3352098DB93D}"/>
              </a:ext>
            </a:extLst>
          </p:cNvPr>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Verdana" panose="020B0604030504040204" pitchFamily="34" charset="0"/>
              </a:rPr>
              <a:t> Whether exigent circumstances exist is a question of fact. </a:t>
            </a:r>
            <a:r>
              <a:rPr kumimoji="0" lang="en-US" altLang="en-US" sz="800" b="0" i="0" u="none" strike="noStrike" cap="none" normalizeH="0" baseline="30000">
                <a:ln>
                  <a:noFill/>
                </a:ln>
                <a:solidFill>
                  <a:srgbClr val="004B91"/>
                </a:solidFill>
                <a:effectLst/>
                <a:latin typeface="Verdana" panose="020B0604030504040204" pitchFamily="34" charset="0"/>
                <a:hlinkClick r:id="rId2"/>
              </a:rPr>
              <a:t>8</a:t>
            </a:r>
            <a:r>
              <a:rPr kumimoji="0" lang="en-US" altLang="en-US" sz="900" b="0" i="0" u="none" strike="noStrike" cap="none" normalizeH="0" baseline="0">
                <a:ln>
                  <a:noFill/>
                </a:ln>
                <a:solidFill>
                  <a:srgbClr val="000000"/>
                </a:solidFill>
                <a:effectLst/>
                <a:latin typeface="Verdana" panose="020B0604030504040204" pitchFamily="34" charset="0"/>
              </a:rPr>
              <a:t> A reviewing court reviews police actions from the standpoint of a hypothetical reasonable officer and must measure those actions from the foresight of an officer acting  [***5] in a quickly developing situation, not from the hindsight of which judges have benefit. </a:t>
            </a:r>
            <a:r>
              <a:rPr kumimoji="0" lang="en-US" altLang="en-US" sz="800" b="0" i="0" u="none" strike="noStrike" cap="none" normalizeH="0" baseline="30000">
                <a:ln>
                  <a:noFill/>
                </a:ln>
                <a:solidFill>
                  <a:srgbClr val="004B91"/>
                </a:solidFill>
                <a:effectLst/>
                <a:latin typeface="Verdana" panose="020B0604030504040204" pitchFamily="34" charset="0"/>
                <a:hlinkClick r:id="rId3"/>
              </a:rPr>
              <a:t>9</a:t>
            </a:r>
            <a:r>
              <a:rPr kumimoji="0" lang="en-US" altLang="en-US" sz="900" b="0" i="0" u="none" strike="noStrike" cap="none" normalizeH="0" baseline="0">
                <a:ln>
                  <a:noFill/>
                </a:ln>
                <a:solidFill>
                  <a:srgbClr val="000000"/>
                </a:solidFill>
                <a:effectLst/>
                <a:latin typeface="Verdana" panose="020B0604030504040204" pitchFamily="34" charset="0"/>
              </a:rPr>
              <a:t> </a:t>
            </a:r>
            <a:r>
              <a:rPr kumimoji="0" lang="en-US" altLang="en-US" sz="900" b="1" i="1" u="none" strike="noStrike" cap="none" normalizeH="0" baseline="30000">
                <a:ln>
                  <a:noFill/>
                </a:ln>
                <a:solidFill>
                  <a:srgbClr val="336666"/>
                </a:solidFill>
                <a:effectLst/>
                <a:latin typeface="Verdana" panose="020B0604030504040204" pitchFamily="34" charset="0"/>
                <a:hlinkClick r:id="rId4"/>
              </a:rPr>
              <a:t>GA(1)</a:t>
            </a:r>
            <a:r>
              <a:rPr kumimoji="0" lang="en-US" altLang="en-US" sz="900" b="0" i="0" u="none" strike="noStrike" cap="none" normalizeH="0" baseline="0">
                <a:ln>
                  <a:noFill/>
                </a:ln>
                <a:solidFill>
                  <a:srgbClr val="8F2B8C"/>
                </a:solidFill>
                <a:effectLst/>
                <a:latin typeface="Verdana" panose="020B0604030504040204" pitchFamily="34" charset="0"/>
                <a:hlinkClick r:id="rId4"/>
              </a:rPr>
              <a:t>  </a:t>
            </a:r>
            <a:r>
              <a:rPr kumimoji="0" lang="en-US" altLang="en-US" sz="700" b="1" i="0" u="none" strike="noStrike" cap="none" normalizeH="0" baseline="0">
                <a:ln>
                  <a:noFill/>
                </a:ln>
                <a:solidFill>
                  <a:srgbClr val="000000"/>
                </a:solidFill>
                <a:effectLst/>
                <a:latin typeface="Verdana" panose="020B0604030504040204" pitchFamily="34" charset="0"/>
              </a:rPr>
              <a:t>(</a:t>
            </a:r>
            <a:r>
              <a:rPr kumimoji="0" lang="en-US" altLang="en-US" sz="900" b="1" i="0" u="none" strike="noStrike" cap="none" normalizeH="0" baseline="0">
                <a:ln>
                  <a:noFill/>
                </a:ln>
                <a:solidFill>
                  <a:srgbClr val="000000"/>
                </a:solidFill>
                <a:effectLst/>
                <a:latin typeface="Verdana" panose="020B0604030504040204" pitchFamily="34" charset="0"/>
              </a:rPr>
              <a:t>1) </a:t>
            </a:r>
            <a:r>
              <a:rPr kumimoji="0" lang="en-US" altLang="en-US" sz="900" b="0" i="0" u="none" strike="noStrike" cap="none" normalizeH="0" baseline="0">
                <a:ln>
                  <a:noFill/>
                </a:ln>
                <a:solidFill>
                  <a:srgbClr val="000000"/>
                </a:solidFill>
                <a:effectLst/>
                <a:latin typeface="Verdana" panose="020B0604030504040204" pitchFamily="34" charset="0"/>
              </a:rPr>
              <a:t>Under the circumstances presented, the trial court did  [**654]  not err in denying the motion to suppress. </a:t>
            </a:r>
            <a:r>
              <a:rPr kumimoji="0" lang="en-US" altLang="en-US" sz="800" b="0" i="0" u="none" strike="noStrike" cap="none" normalizeH="0" baseline="30000">
                <a:ln>
                  <a:noFill/>
                </a:ln>
                <a:solidFill>
                  <a:srgbClr val="004B91"/>
                </a:solidFill>
                <a:effectLst/>
                <a:latin typeface="Verdana" panose="020B0604030504040204" pitchFamily="34" charset="0"/>
                <a:hlinkClick r:id="rId5"/>
              </a:rPr>
              <a:t>1</a:t>
            </a:r>
            <a:r>
              <a:rPr kumimoji="0" lang="en-US" altLang="en-US" sz="800" b="0" i="0" u="none" strike="noStrike" cap="none" normalizeH="0" baseline="30000" bmk="">
                <a:ln>
                  <a:noFill/>
                </a:ln>
                <a:solidFill>
                  <a:srgbClr val="004B91"/>
                </a:solidFill>
                <a:effectLst/>
                <a:latin typeface="Verdana" panose="020B0604030504040204" pitchFamily="34" charset="0"/>
                <a:hlinkClick r:id="rId5"/>
              </a:rPr>
              <a:t>0</a:t>
            </a:r>
            <a:r>
              <a:rPr kumimoji="0" lang="en-US" altLang="en-US" sz="1200" b="0" i="0" u="none" strike="noStrike" cap="none" normalizeH="0" baseline="0">
                <a:ln>
                  <a:noFill/>
                </a:ln>
                <a:solidFill>
                  <a:schemeClr val="tx1"/>
                </a:solidFill>
                <a:effectLst/>
              </a:rPr>
              <a:t> </a:t>
            </a:r>
            <a:endParaRPr kumimoji="0" lang="en-US" altLang="en-US" sz="900" b="0" i="0" u="none" strike="noStrike" cap="none" normalizeH="0" baseline="0">
              <a:ln>
                <a:noFill/>
              </a:ln>
              <a:solidFill>
                <a:srgbClr val="8F2B8C"/>
              </a:solidFill>
              <a:effectLst/>
              <a:latin typeface="Verdana" panose="020B0604030504040204" pitchFamily="34" charset="0"/>
            </a:endParaRPr>
          </a:p>
        </p:txBody>
      </p:sp>
      <p:sp>
        <p:nvSpPr>
          <p:cNvPr id="5" name="AutoShape 2" descr="http://www.lexisnexis.com.libez.lib.georgiasouthern.edu/lnacui2api/images/core_up.gif">
            <a:hlinkClick r:id="rId4"/>
            <a:extLst>
              <a:ext uri="{FF2B5EF4-FFF2-40B4-BE49-F238E27FC236}">
                <a16:creationId xmlns:a16="http://schemas.microsoft.com/office/drawing/2014/main" id="{3D110E7D-4587-4269-BF0B-1C47B3988A14}"/>
              </a:ext>
            </a:extLst>
          </p:cNvPr>
          <p:cNvSpPr>
            <a:spLocks noChangeAspect="1" noChangeArrowheads="1"/>
          </p:cNvSpPr>
          <p:nvPr/>
        </p:nvSpPr>
        <p:spPr bwMode="auto">
          <a:xfrm>
            <a:off x="946150" y="-22225"/>
            <a:ext cx="104775" cy="114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1942315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p:spPr>
        <p:txBody>
          <a:bodyPr/>
          <a:lstStyle/>
          <a:p>
            <a:r>
              <a:rPr lang="en-US" b="1" dirty="0"/>
              <a:t>Exigent Circumstances Capsules</a:t>
            </a:r>
          </a:p>
        </p:txBody>
      </p:sp>
      <p:sp>
        <p:nvSpPr>
          <p:cNvPr id="3" name="Content Placeholder 2"/>
          <p:cNvSpPr>
            <a:spLocks noGrp="1"/>
          </p:cNvSpPr>
          <p:nvPr>
            <p:ph idx="1"/>
          </p:nvPr>
        </p:nvSpPr>
        <p:spPr>
          <a:xfrm>
            <a:off x="1981200" y="1143000"/>
            <a:ext cx="8229600" cy="5410200"/>
          </a:xfrm>
        </p:spPr>
        <p:txBody>
          <a:bodyPr>
            <a:normAutofit lnSpcReduction="10000"/>
          </a:bodyPr>
          <a:lstStyle/>
          <a:p>
            <a:pPr>
              <a:buFont typeface="Wingdings" panose="05000000000000000000" pitchFamily="2" charset="2"/>
              <a:buChar char="§"/>
            </a:pPr>
            <a:r>
              <a:rPr lang="en-US" sz="3200" dirty="0"/>
              <a:t>Dwellings have ultimate protection</a:t>
            </a:r>
          </a:p>
          <a:p>
            <a:pPr>
              <a:buFont typeface="Wingdings" panose="05000000000000000000" pitchFamily="2" charset="2"/>
              <a:buChar char="§"/>
            </a:pPr>
            <a:r>
              <a:rPr lang="en-US" sz="3200" dirty="0"/>
              <a:t>No amount of probable cause in the world will allow the warrantless search of a dwelling without a warrant, valid consent or exigent circumstances</a:t>
            </a:r>
          </a:p>
          <a:p>
            <a:pPr>
              <a:buFont typeface="Wingdings" panose="05000000000000000000" pitchFamily="2" charset="2"/>
              <a:buChar char="§"/>
            </a:pPr>
            <a:r>
              <a:rPr lang="en-US" sz="3200" dirty="0"/>
              <a:t>Cases focused upon prosecution with an unwarranted entry require probable cause and exigent circumstances</a:t>
            </a:r>
          </a:p>
          <a:p>
            <a:pPr>
              <a:buFont typeface="Wingdings" panose="05000000000000000000" pitchFamily="2" charset="2"/>
              <a:buChar char="§"/>
            </a:pPr>
            <a:r>
              <a:rPr lang="en-US" sz="3200" dirty="0"/>
              <a:t>Consents that do not have PC cannot </a:t>
            </a:r>
            <a:r>
              <a:rPr lang="en-US" sz="3200" dirty="0" err="1"/>
              <a:t>relie</a:t>
            </a:r>
            <a:r>
              <a:rPr lang="en-US" sz="3200" dirty="0"/>
              <a:t> on exigent circumstances</a:t>
            </a:r>
          </a:p>
          <a:p>
            <a:pPr>
              <a:buFont typeface="Wingdings" panose="05000000000000000000" pitchFamily="2" charset="2"/>
              <a:buChar char="§"/>
            </a:pPr>
            <a:r>
              <a:rPr lang="en-US" sz="3200" dirty="0"/>
              <a:t>Curtilage is protected (GTF Cases and SW’s with out a no knock provision)</a:t>
            </a:r>
          </a:p>
          <a:p>
            <a:pPr marL="0" indent="0">
              <a:buNone/>
            </a:pPr>
            <a:endParaRPr lang="en-US" dirty="0"/>
          </a:p>
          <a:p>
            <a:pPr>
              <a:buFont typeface="Wingdings" panose="05000000000000000000" pitchFamily="2" charset="2"/>
              <a:buChar char="q"/>
            </a:pPr>
            <a:endParaRPr lang="en-US" dirty="0"/>
          </a:p>
        </p:txBody>
      </p:sp>
    </p:spTree>
    <p:extLst>
      <p:ext uri="{BB962C8B-B14F-4D97-AF65-F5344CB8AC3E}">
        <p14:creationId xmlns:p14="http://schemas.microsoft.com/office/powerpoint/2010/main" val="18486758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A3BF8-426C-43C2-A6FB-C95AAB3FE7A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3523A24-594C-43CF-9064-6AA37D00FEB1}"/>
              </a:ext>
            </a:extLst>
          </p:cNvPr>
          <p:cNvSpPr>
            <a:spLocks noGrp="1"/>
          </p:cNvSpPr>
          <p:nvPr>
            <p:ph idx="1"/>
          </p:nvPr>
        </p:nvSpPr>
        <p:spPr/>
        <p:txBody>
          <a:bodyPr/>
          <a:lstStyle/>
          <a:p>
            <a:pPr marL="0" indent="0">
              <a:buNone/>
            </a:pPr>
            <a:r>
              <a:rPr lang="en-US" sz="9600" dirty="0"/>
              <a:t>5. Search Warrant application and execution</a:t>
            </a:r>
          </a:p>
        </p:txBody>
      </p:sp>
    </p:spTree>
    <p:extLst>
      <p:ext uri="{BB962C8B-B14F-4D97-AF65-F5344CB8AC3E}">
        <p14:creationId xmlns:p14="http://schemas.microsoft.com/office/powerpoint/2010/main" val="327739662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5772CDAB-6E88-42D5-8AB0-461313EF9A5B}"/>
              </a:ext>
            </a:extLst>
          </p:cNvPr>
          <p:cNvSpPr>
            <a:spLocks noGrp="1"/>
          </p:cNvSpPr>
          <p:nvPr>
            <p:ph type="title"/>
          </p:nvPr>
        </p:nvSpPr>
        <p:spPr>
          <a:xfrm>
            <a:off x="838200" y="1"/>
            <a:ext cx="10515600" cy="1068778"/>
          </a:xfrm>
        </p:spPr>
        <p:txBody>
          <a:bodyPr/>
          <a:lstStyle/>
          <a:p>
            <a:pPr algn="ctr" eaLnBrk="1" hangingPunct="1"/>
            <a:r>
              <a:rPr lang="en-US" altLang="en-US" b="1" dirty="0"/>
              <a:t>Minter V. State 206 App. 692</a:t>
            </a:r>
          </a:p>
        </p:txBody>
      </p:sp>
      <p:sp>
        <p:nvSpPr>
          <p:cNvPr id="3" name="Content Placeholder 2">
            <a:extLst>
              <a:ext uri="{FF2B5EF4-FFF2-40B4-BE49-F238E27FC236}">
                <a16:creationId xmlns:a16="http://schemas.microsoft.com/office/drawing/2014/main" id="{B54C3B49-B607-44C7-9E75-1B7AE58EDBDA}"/>
              </a:ext>
            </a:extLst>
          </p:cNvPr>
          <p:cNvSpPr>
            <a:spLocks noGrp="1"/>
          </p:cNvSpPr>
          <p:nvPr>
            <p:ph idx="1"/>
          </p:nvPr>
        </p:nvSpPr>
        <p:spPr>
          <a:xfrm>
            <a:off x="838200" y="1068779"/>
            <a:ext cx="10515600" cy="5108184"/>
          </a:xfrm>
        </p:spPr>
        <p:txBody>
          <a:bodyPr>
            <a:normAutofit fontScale="70000" lnSpcReduction="20000"/>
          </a:bodyPr>
          <a:lstStyle/>
          <a:p>
            <a:pPr>
              <a:buClr>
                <a:schemeClr val="accent3"/>
              </a:buClr>
              <a:buFont typeface="Wingdings" panose="05000000000000000000" pitchFamily="2" charset="2"/>
              <a:buChar char="§"/>
              <a:defRPr/>
            </a:pPr>
            <a:r>
              <a:rPr lang="en-US" sz="4400" dirty="0"/>
              <a:t>A search warrant is not invalid for want of description of the premises to be searched </a:t>
            </a:r>
            <a:r>
              <a:rPr lang="en-US" sz="4400" b="1" dirty="0">
                <a:solidFill>
                  <a:srgbClr val="C00000"/>
                </a:solidFill>
              </a:rPr>
              <a:t>if the description sufficiently permits a prudent officer executing the warrant to locate the premises, person or property definitely and with reasonable certainty, and without depending upon his discretion. </a:t>
            </a:r>
          </a:p>
          <a:p>
            <a:pPr>
              <a:buClr>
                <a:schemeClr val="accent3"/>
              </a:buClr>
              <a:buFont typeface="Wingdings" panose="05000000000000000000" pitchFamily="2" charset="2"/>
              <a:buChar char="§"/>
              <a:defRPr/>
            </a:pPr>
            <a:r>
              <a:rPr lang="en-US" sz="4400" dirty="0"/>
              <a:t>If a search warrant, read as a whole, "points out the premises, person or property to the exclusion of all others, and on inquiry leads the officers unerringly to them," it meets the description requirement. </a:t>
            </a:r>
          </a:p>
          <a:p>
            <a:pPr>
              <a:buClr>
                <a:schemeClr val="accent3"/>
              </a:buClr>
              <a:buFont typeface="Wingdings" panose="05000000000000000000" pitchFamily="2" charset="2"/>
              <a:buChar char="§"/>
              <a:defRPr/>
            </a:pPr>
            <a:r>
              <a:rPr lang="en-US" sz="4400" dirty="0"/>
              <a:t>We conclude that the search warrant defined the person, premises, and vehicle to be searched with sufficient particularity and was not subject to attack as a general warrant.</a:t>
            </a:r>
            <a:br>
              <a:rPr lang="en-US" sz="4400" dirty="0"/>
            </a:br>
            <a:br>
              <a:rPr lang="en-US" dirty="0"/>
            </a:br>
            <a:endParaRPr lang="en-US" dirty="0"/>
          </a:p>
        </p:txBody>
      </p:sp>
    </p:spTree>
    <p:extLst>
      <p:ext uri="{BB962C8B-B14F-4D97-AF65-F5344CB8AC3E}">
        <p14:creationId xmlns:p14="http://schemas.microsoft.com/office/powerpoint/2010/main" val="4279320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2087562"/>
          </a:xfrm>
        </p:spPr>
        <p:txBody>
          <a:bodyPr>
            <a:noAutofit/>
          </a:bodyPr>
          <a:lstStyle/>
          <a:p>
            <a:r>
              <a:rPr lang="en-US" sz="4000" b="1" dirty="0">
                <a:solidFill>
                  <a:srgbClr val="C00000"/>
                </a:solidFill>
              </a:rPr>
              <a:t>Four Tenets of Procedural Justice that are a CRITICAL UTILITY for police leaders that translate to police operations on the streets</a:t>
            </a:r>
          </a:p>
        </p:txBody>
      </p:sp>
      <p:sp>
        <p:nvSpPr>
          <p:cNvPr id="3" name="Content Placeholder 2"/>
          <p:cNvSpPr>
            <a:spLocks noGrp="1"/>
          </p:cNvSpPr>
          <p:nvPr>
            <p:ph idx="1"/>
          </p:nvPr>
        </p:nvSpPr>
        <p:spPr>
          <a:xfrm>
            <a:off x="1981200" y="2514600"/>
            <a:ext cx="8229600" cy="4114800"/>
          </a:xfrm>
        </p:spPr>
        <p:txBody>
          <a:bodyPr>
            <a:normAutofit/>
          </a:bodyPr>
          <a:lstStyle/>
          <a:p>
            <a:pPr marL="0" indent="0">
              <a:buNone/>
            </a:pPr>
            <a:r>
              <a:rPr lang="en-US" sz="3600" b="1" dirty="0"/>
              <a:t>1. Treat people with dignity and respect</a:t>
            </a:r>
          </a:p>
          <a:p>
            <a:pPr marL="0" indent="0">
              <a:lnSpc>
                <a:spcPct val="110000"/>
              </a:lnSpc>
              <a:buNone/>
            </a:pPr>
            <a:r>
              <a:rPr lang="en-US" sz="3600" b="1" dirty="0"/>
              <a:t>2. Give people “voice” </a:t>
            </a:r>
          </a:p>
          <a:p>
            <a:pPr marL="0" indent="0">
              <a:buNone/>
            </a:pPr>
            <a:r>
              <a:rPr lang="en-US" sz="3600" b="1" dirty="0"/>
              <a:t>3. Be neutral, transparent and explain  </a:t>
            </a:r>
          </a:p>
          <a:p>
            <a:pPr marL="0" indent="0">
              <a:buNone/>
            </a:pPr>
            <a:r>
              <a:rPr lang="en-US" sz="3600" b="1" dirty="0"/>
              <a:t>     your  decision making</a:t>
            </a:r>
          </a:p>
          <a:p>
            <a:pPr marL="0" indent="0">
              <a:buNone/>
            </a:pPr>
            <a:r>
              <a:rPr lang="en-US" sz="3600" b="1" dirty="0"/>
              <a:t>4. Convey trustworthy motives, meaning </a:t>
            </a:r>
          </a:p>
          <a:p>
            <a:pPr marL="0" indent="0">
              <a:buNone/>
            </a:pPr>
            <a:r>
              <a:rPr lang="en-US" sz="3600" b="1" dirty="0"/>
              <a:t>     and purpose</a:t>
            </a:r>
          </a:p>
        </p:txBody>
      </p:sp>
      <p:sp>
        <p:nvSpPr>
          <p:cNvPr id="4" name="Slide Number Placeholder 3"/>
          <p:cNvSpPr>
            <a:spLocks noGrp="1"/>
          </p:cNvSpPr>
          <p:nvPr>
            <p:ph type="sldNum" sz="quarter" idx="12"/>
          </p:nvPr>
        </p:nvSpPr>
        <p:spPr/>
        <p:txBody>
          <a:bodyPr/>
          <a:lstStyle/>
          <a:p>
            <a:fld id="{8A8D1F8B-566B-49F2-865B-EEF93E92EFE1}" type="slidenum">
              <a:rPr lang="en-US" smtClean="0">
                <a:solidFill>
                  <a:prstClr val="black">
                    <a:tint val="75000"/>
                  </a:prstClr>
                </a:solidFill>
              </a:rPr>
              <a:pPr/>
              <a:t>14</a:t>
            </a:fld>
            <a:endParaRPr lang="en-US">
              <a:solidFill>
                <a:prstClr val="black">
                  <a:tint val="75000"/>
                </a:prstClr>
              </a:solidFill>
            </a:endParaRPr>
          </a:p>
        </p:txBody>
      </p:sp>
    </p:spTree>
    <p:extLst>
      <p:ext uri="{BB962C8B-B14F-4D97-AF65-F5344CB8AC3E}">
        <p14:creationId xmlns:p14="http://schemas.microsoft.com/office/powerpoint/2010/main" val="404451136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F8017-8279-49D1-9570-06C02C1DCB31}"/>
              </a:ext>
            </a:extLst>
          </p:cNvPr>
          <p:cNvSpPr>
            <a:spLocks noGrp="1"/>
          </p:cNvSpPr>
          <p:nvPr>
            <p:ph type="title"/>
          </p:nvPr>
        </p:nvSpPr>
        <p:spPr/>
        <p:txBody>
          <a:bodyPr>
            <a:normAutofit/>
          </a:bodyPr>
          <a:lstStyle/>
          <a:p>
            <a:pPr algn="ctr"/>
            <a:r>
              <a:rPr lang="en-US" b="1" dirty="0"/>
              <a:t>INDEPENDENT INVESTIGATION DOCUMENTED WITHIN THE BODY OF THE AFFIDAVIT</a:t>
            </a:r>
          </a:p>
        </p:txBody>
      </p:sp>
      <p:sp>
        <p:nvSpPr>
          <p:cNvPr id="3" name="Content Placeholder 2">
            <a:extLst>
              <a:ext uri="{FF2B5EF4-FFF2-40B4-BE49-F238E27FC236}">
                <a16:creationId xmlns:a16="http://schemas.microsoft.com/office/drawing/2014/main" id="{7F8F3AF6-0138-4A2E-9BE3-694AF164FA3A}"/>
              </a:ext>
            </a:extLst>
          </p:cNvPr>
          <p:cNvSpPr>
            <a:spLocks noGrp="1"/>
          </p:cNvSpPr>
          <p:nvPr>
            <p:ph idx="1"/>
          </p:nvPr>
        </p:nvSpPr>
        <p:spPr/>
        <p:txBody>
          <a:bodyPr>
            <a:normAutofit/>
          </a:bodyPr>
          <a:lstStyle/>
          <a:p>
            <a:pPr>
              <a:buFont typeface="Wingdings" panose="05000000000000000000" pitchFamily="2" charset="2"/>
              <a:buChar char="§"/>
            </a:pPr>
            <a:r>
              <a:rPr lang="en-US" sz="3200" dirty="0"/>
              <a:t>Mitigates risk of hitting the wrong place</a:t>
            </a:r>
          </a:p>
          <a:p>
            <a:pPr>
              <a:buFont typeface="Wingdings" panose="05000000000000000000" pitchFamily="2" charset="2"/>
              <a:buChar char="§"/>
            </a:pPr>
            <a:r>
              <a:rPr lang="en-US" sz="3200" dirty="0"/>
              <a:t>Independently Corroborates the information within the warrant</a:t>
            </a:r>
          </a:p>
          <a:p>
            <a:pPr>
              <a:buFont typeface="Wingdings" panose="05000000000000000000" pitchFamily="2" charset="2"/>
              <a:buChar char="§"/>
            </a:pPr>
            <a:r>
              <a:rPr lang="en-US" sz="3200" dirty="0"/>
              <a:t>Demonstrates professional responsibility</a:t>
            </a:r>
          </a:p>
          <a:p>
            <a:pPr>
              <a:buFont typeface="Wingdings" panose="05000000000000000000" pitchFamily="2" charset="2"/>
              <a:buChar char="§"/>
            </a:pPr>
            <a:r>
              <a:rPr lang="en-US" sz="3200" dirty="0"/>
              <a:t>Insulates officers</a:t>
            </a:r>
          </a:p>
        </p:txBody>
      </p:sp>
    </p:spTree>
    <p:extLst>
      <p:ext uri="{BB962C8B-B14F-4D97-AF65-F5344CB8AC3E}">
        <p14:creationId xmlns:p14="http://schemas.microsoft.com/office/powerpoint/2010/main" val="100049509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6DA6C-110B-4903-8FF1-93DB0AA88EE6}"/>
              </a:ext>
            </a:extLst>
          </p:cNvPr>
          <p:cNvSpPr>
            <a:spLocks noGrp="1"/>
          </p:cNvSpPr>
          <p:nvPr>
            <p:ph type="title"/>
          </p:nvPr>
        </p:nvSpPr>
        <p:spPr>
          <a:xfrm>
            <a:off x="838200" y="106879"/>
            <a:ext cx="10515600" cy="712518"/>
          </a:xfrm>
        </p:spPr>
        <p:txBody>
          <a:bodyPr>
            <a:normAutofit fontScale="90000"/>
          </a:bodyPr>
          <a:lstStyle/>
          <a:p>
            <a:pPr algn="ctr"/>
            <a:r>
              <a:rPr lang="en-US" b="1" dirty="0"/>
              <a:t>State v. Teague</a:t>
            </a:r>
            <a:br>
              <a:rPr lang="en-US" b="1" dirty="0"/>
            </a:br>
            <a:r>
              <a:rPr lang="en-US" b="1" dirty="0"/>
              <a:t>192 Ga. 839</a:t>
            </a:r>
          </a:p>
        </p:txBody>
      </p:sp>
      <p:sp>
        <p:nvSpPr>
          <p:cNvPr id="3" name="Content Placeholder 2">
            <a:extLst>
              <a:ext uri="{FF2B5EF4-FFF2-40B4-BE49-F238E27FC236}">
                <a16:creationId xmlns:a16="http://schemas.microsoft.com/office/drawing/2014/main" id="{E29184FD-8A45-4677-8354-C38F3A79720F}"/>
              </a:ext>
            </a:extLst>
          </p:cNvPr>
          <p:cNvSpPr>
            <a:spLocks noGrp="1"/>
          </p:cNvSpPr>
          <p:nvPr>
            <p:ph idx="1"/>
          </p:nvPr>
        </p:nvSpPr>
        <p:spPr>
          <a:xfrm>
            <a:off x="838200" y="1068780"/>
            <a:ext cx="10515600" cy="5108184"/>
          </a:xfrm>
        </p:spPr>
        <p:txBody>
          <a:bodyPr>
            <a:noAutofit/>
          </a:bodyPr>
          <a:lstStyle/>
          <a:p>
            <a:pPr marL="0" indent="0">
              <a:buNone/>
            </a:pPr>
            <a:r>
              <a:rPr lang="en-US" sz="3200" dirty="0"/>
              <a:t>The independent investigation by the affiant officer revealed only that the Teague's resided at the premises, and that the premises appeared as described by the informant; this minor corroboration did not infuse with reliability the information regarding controlled substances on the premises. </a:t>
            </a:r>
          </a:p>
          <a:p>
            <a:pPr marL="0" indent="0">
              <a:buNone/>
            </a:pPr>
            <a:r>
              <a:rPr lang="en-US" sz="3200" dirty="0"/>
              <a:t>If the informant lacked any apparent motive to dissemble, it could equally be said that he lacked any apparent motive to tell the truth</a:t>
            </a:r>
            <a:r>
              <a:rPr lang="en-US" sz="3200" dirty="0">
                <a:solidFill>
                  <a:srgbClr val="C00000"/>
                </a:solidFill>
              </a:rPr>
              <a:t>. In short, the affidavit relates the conclusions of the affiant officer regarding the reliability of the information and informant, but fails to set forth the necessary facts for a magistrate's independent determination.</a:t>
            </a:r>
            <a:r>
              <a:rPr lang="en-US" sz="3200" dirty="0"/>
              <a:t> Accordingly, the trial court properly granted the motion to suppress.</a:t>
            </a:r>
          </a:p>
        </p:txBody>
      </p:sp>
    </p:spTree>
    <p:extLst>
      <p:ext uri="{BB962C8B-B14F-4D97-AF65-F5344CB8AC3E}">
        <p14:creationId xmlns:p14="http://schemas.microsoft.com/office/powerpoint/2010/main" val="3121693885"/>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35531-BFCE-4DEB-860A-797EAAD202D1}"/>
              </a:ext>
            </a:extLst>
          </p:cNvPr>
          <p:cNvSpPr>
            <a:spLocks noGrp="1"/>
          </p:cNvSpPr>
          <p:nvPr>
            <p:ph type="title"/>
          </p:nvPr>
        </p:nvSpPr>
        <p:spPr/>
        <p:txBody>
          <a:bodyPr>
            <a:normAutofit/>
          </a:bodyPr>
          <a:lstStyle/>
          <a:p>
            <a:pPr algn="ctr">
              <a:defRPr/>
            </a:pPr>
            <a:r>
              <a:rPr lang="en-US" b="1" dirty="0"/>
              <a:t>Detention or search of persons on premises of a Search Warrant</a:t>
            </a:r>
          </a:p>
        </p:txBody>
      </p:sp>
      <p:sp>
        <p:nvSpPr>
          <p:cNvPr id="78851" name="Content Placeholder 2">
            <a:extLst>
              <a:ext uri="{FF2B5EF4-FFF2-40B4-BE49-F238E27FC236}">
                <a16:creationId xmlns:a16="http://schemas.microsoft.com/office/drawing/2014/main" id="{59172BB4-F49D-4853-B85B-4E3136D311CA}"/>
              </a:ext>
            </a:extLst>
          </p:cNvPr>
          <p:cNvSpPr>
            <a:spLocks noGrp="1"/>
          </p:cNvSpPr>
          <p:nvPr>
            <p:ph idx="1"/>
          </p:nvPr>
        </p:nvSpPr>
        <p:spPr/>
        <p:txBody>
          <a:bodyPr/>
          <a:lstStyle/>
          <a:p>
            <a:pPr eaLnBrk="1" hangingPunct="1">
              <a:buFont typeface="Wingdings" panose="05000000000000000000" pitchFamily="2" charset="2"/>
              <a:buChar char="§"/>
            </a:pPr>
            <a:r>
              <a:rPr lang="en-US" altLang="en-US" sz="3200" dirty="0"/>
              <a:t>May search those “named” in the warrant</a:t>
            </a:r>
          </a:p>
          <a:p>
            <a:pPr algn="ctr" eaLnBrk="1" hangingPunct="1">
              <a:buFont typeface="Wingdings 2" panose="05020102010507070707" pitchFamily="18" charset="2"/>
              <a:buNone/>
            </a:pPr>
            <a:r>
              <a:rPr lang="en-US" altLang="en-US" sz="3200" b="1" i="1" u="sng" dirty="0"/>
              <a:t>If not named in Warrant:</a:t>
            </a:r>
          </a:p>
          <a:p>
            <a:pPr eaLnBrk="1" hangingPunct="1">
              <a:buFont typeface="Wingdings" panose="05000000000000000000" pitchFamily="2" charset="2"/>
              <a:buChar char="§"/>
            </a:pPr>
            <a:r>
              <a:rPr lang="en-US" altLang="en-US" sz="3200" dirty="0"/>
              <a:t>Searches not authorized unless independent justification or P.C.  </a:t>
            </a:r>
            <a:r>
              <a:rPr lang="en-US" altLang="en-US" sz="3200" i="1" dirty="0"/>
              <a:t>“specific to that person”</a:t>
            </a:r>
          </a:p>
          <a:p>
            <a:pPr eaLnBrk="1" hangingPunct="1">
              <a:buFont typeface="Wingdings" panose="05000000000000000000" pitchFamily="2" charset="2"/>
              <a:buChar char="§"/>
            </a:pPr>
            <a:r>
              <a:rPr lang="en-US" altLang="en-US" sz="3200" i="1" dirty="0"/>
              <a:t>Frisk must be based upon articulation “specific” to that particular person, limited in scope and duration</a:t>
            </a:r>
          </a:p>
          <a:p>
            <a:pPr eaLnBrk="1" hangingPunct="1"/>
            <a:endParaRPr lang="en-US" altLang="en-US" i="1" dirty="0"/>
          </a:p>
        </p:txBody>
      </p:sp>
    </p:spTree>
    <p:extLst>
      <p:ext uri="{BB962C8B-B14F-4D97-AF65-F5344CB8AC3E}">
        <p14:creationId xmlns:p14="http://schemas.microsoft.com/office/powerpoint/2010/main" val="302357926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5E1B6C72-6C95-4E11-A8CB-202621EE6B0D}"/>
              </a:ext>
            </a:extLst>
          </p:cNvPr>
          <p:cNvSpPr>
            <a:spLocks noGrp="1"/>
          </p:cNvSpPr>
          <p:nvPr>
            <p:ph type="title"/>
          </p:nvPr>
        </p:nvSpPr>
        <p:spPr>
          <a:xfrm>
            <a:off x="838200" y="365125"/>
            <a:ext cx="10515600" cy="193015"/>
          </a:xfrm>
        </p:spPr>
        <p:txBody>
          <a:bodyPr>
            <a:normAutofit fontScale="90000"/>
          </a:bodyPr>
          <a:lstStyle/>
          <a:p>
            <a:pPr eaLnBrk="1" hangingPunct="1"/>
            <a:endParaRPr lang="en-US" altLang="en-US" dirty="0"/>
          </a:p>
        </p:txBody>
      </p:sp>
      <p:sp>
        <p:nvSpPr>
          <p:cNvPr id="3" name="Content Placeholder 2">
            <a:extLst>
              <a:ext uri="{FF2B5EF4-FFF2-40B4-BE49-F238E27FC236}">
                <a16:creationId xmlns:a16="http://schemas.microsoft.com/office/drawing/2014/main" id="{63EF6593-648A-480A-8C32-624E63D2266E}"/>
              </a:ext>
            </a:extLst>
          </p:cNvPr>
          <p:cNvSpPr>
            <a:spLocks noGrp="1"/>
          </p:cNvSpPr>
          <p:nvPr>
            <p:ph idx="1"/>
          </p:nvPr>
        </p:nvSpPr>
        <p:spPr>
          <a:xfrm>
            <a:off x="838200" y="653142"/>
            <a:ext cx="10515600" cy="5961413"/>
          </a:xfrm>
        </p:spPr>
        <p:txBody>
          <a:bodyPr>
            <a:normAutofit/>
          </a:bodyPr>
          <a:lstStyle/>
          <a:p>
            <a:pPr marL="274320" indent="-274320">
              <a:buClr>
                <a:schemeClr val="accent3"/>
              </a:buClr>
              <a:buFont typeface="Wingdings 2"/>
              <a:buChar char=""/>
              <a:defRPr/>
            </a:pPr>
            <a:r>
              <a:rPr lang="en-US" sz="3200" dirty="0"/>
              <a:t>In the execution of the search warrant the officer executing the same may reasonably detain or search any person in the place at the time:  (1)[t]o protect himself from attack;  or (2)[t]o prevent the disposal or concealment of any instruments, articles, or things particularly described in the search warrant.</a:t>
            </a:r>
          </a:p>
          <a:p>
            <a:pPr marL="274320" indent="-274320">
              <a:buClr>
                <a:schemeClr val="accent3"/>
              </a:buClr>
              <a:buFont typeface="Wingdings 2"/>
              <a:buChar char=""/>
              <a:defRPr/>
            </a:pPr>
            <a:r>
              <a:rPr lang="en-US" sz="3200" dirty="0"/>
              <a:t>Further, “this Code section describes the maximum extent to which the particularity of description required by the Fourth Amendment may be encroached upon by the practical necessities of the search environment.”  (Citation and punctuation omitted.)  Steward v. State, 237 Ga.App. 672, 674, 516 S.E.2d 534 (1999).</a:t>
            </a:r>
          </a:p>
          <a:p>
            <a:pPr marL="274320" indent="-274320">
              <a:buClr>
                <a:schemeClr val="accent3"/>
              </a:buClr>
              <a:buFont typeface="Wingdings 2"/>
              <a:buChar char=""/>
              <a:defRPr/>
            </a:pPr>
            <a:endParaRPr lang="en-US" dirty="0"/>
          </a:p>
        </p:txBody>
      </p:sp>
    </p:spTree>
    <p:extLst>
      <p:ext uri="{BB962C8B-B14F-4D97-AF65-F5344CB8AC3E}">
        <p14:creationId xmlns:p14="http://schemas.microsoft.com/office/powerpoint/2010/main" val="364319861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19222DDC-92F3-4AF6-B8CE-4C9441DC89B3}"/>
              </a:ext>
            </a:extLst>
          </p:cNvPr>
          <p:cNvSpPr>
            <a:spLocks noGrp="1"/>
          </p:cNvSpPr>
          <p:nvPr>
            <p:ph type="title"/>
          </p:nvPr>
        </p:nvSpPr>
        <p:spPr/>
        <p:txBody>
          <a:bodyPr/>
          <a:lstStyle/>
          <a:p>
            <a:pPr eaLnBrk="1" hangingPunct="1"/>
            <a:endParaRPr lang="en-US" altLang="en-US"/>
          </a:p>
        </p:txBody>
      </p:sp>
      <p:sp>
        <p:nvSpPr>
          <p:cNvPr id="80899" name="Content Placeholder 2">
            <a:extLst>
              <a:ext uri="{FF2B5EF4-FFF2-40B4-BE49-F238E27FC236}">
                <a16:creationId xmlns:a16="http://schemas.microsoft.com/office/drawing/2014/main" id="{AEE0B3F4-6E03-4DFE-A2AE-8BE29AA9FD3D}"/>
              </a:ext>
            </a:extLst>
          </p:cNvPr>
          <p:cNvSpPr>
            <a:spLocks noGrp="1"/>
          </p:cNvSpPr>
          <p:nvPr>
            <p:ph idx="1"/>
          </p:nvPr>
        </p:nvSpPr>
        <p:spPr/>
        <p:txBody>
          <a:bodyPr/>
          <a:lstStyle/>
          <a:p>
            <a:pPr marL="0" indent="0" eaLnBrk="1" hangingPunct="1">
              <a:buNone/>
            </a:pPr>
            <a:r>
              <a:rPr lang="en-US" altLang="en-US" sz="3600" dirty="0"/>
              <a:t>In order to justify a search under OCGA § 17-5-28(1), </a:t>
            </a:r>
            <a:r>
              <a:rPr lang="en-US" altLang="en-US" sz="3600" dirty="0">
                <a:solidFill>
                  <a:srgbClr val="C00000"/>
                </a:solidFill>
              </a:rPr>
              <a:t>“the officer must be able to articulate specific facts that would support a reasonable belief or suspicion that the person to be searched was armed and dangerous.” </a:t>
            </a:r>
            <a:r>
              <a:rPr lang="en-US" altLang="en-US" sz="3600" dirty="0"/>
              <a:t> (Citation and footnote omitted.)  State v. Holmes, 240 Ga. App. 332, 333, 525 S.E.2d 698 (1999). </a:t>
            </a:r>
            <a:r>
              <a:rPr lang="en-US" altLang="en-US" dirty="0"/>
              <a:t> </a:t>
            </a:r>
          </a:p>
        </p:txBody>
      </p:sp>
    </p:spTree>
    <p:extLst>
      <p:ext uri="{BB962C8B-B14F-4D97-AF65-F5344CB8AC3E}">
        <p14:creationId xmlns:p14="http://schemas.microsoft.com/office/powerpoint/2010/main" val="204574656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38B3CBDF-AA28-4FAA-807A-A26C14AE06A1}"/>
              </a:ext>
            </a:extLst>
          </p:cNvPr>
          <p:cNvSpPr>
            <a:spLocks noGrp="1"/>
          </p:cNvSpPr>
          <p:nvPr>
            <p:ph type="title"/>
          </p:nvPr>
        </p:nvSpPr>
        <p:spPr>
          <a:xfrm>
            <a:off x="838200" y="365126"/>
            <a:ext cx="10515600" cy="288018"/>
          </a:xfrm>
        </p:spPr>
        <p:txBody>
          <a:bodyPr>
            <a:normAutofit fontScale="90000"/>
          </a:bodyPr>
          <a:lstStyle/>
          <a:p>
            <a:pPr eaLnBrk="1" hangingPunct="1"/>
            <a:endParaRPr lang="en-US" altLang="en-US" dirty="0"/>
          </a:p>
        </p:txBody>
      </p:sp>
      <p:sp>
        <p:nvSpPr>
          <p:cNvPr id="3" name="Content Placeholder 2">
            <a:extLst>
              <a:ext uri="{FF2B5EF4-FFF2-40B4-BE49-F238E27FC236}">
                <a16:creationId xmlns:a16="http://schemas.microsoft.com/office/drawing/2014/main" id="{519E1B33-D886-4136-BFB5-1AFE46651AB3}"/>
              </a:ext>
            </a:extLst>
          </p:cNvPr>
          <p:cNvSpPr>
            <a:spLocks noGrp="1"/>
          </p:cNvSpPr>
          <p:nvPr>
            <p:ph idx="1"/>
          </p:nvPr>
        </p:nvSpPr>
        <p:spPr>
          <a:xfrm>
            <a:off x="838200" y="843148"/>
            <a:ext cx="10515600" cy="5333815"/>
          </a:xfrm>
        </p:spPr>
        <p:txBody>
          <a:bodyPr>
            <a:normAutofit/>
          </a:bodyPr>
          <a:lstStyle/>
          <a:p>
            <a:pPr marL="0" indent="0">
              <a:buClr>
                <a:schemeClr val="accent3"/>
              </a:buClr>
              <a:buNone/>
              <a:defRPr/>
            </a:pPr>
            <a:r>
              <a:rPr lang="en-US" sz="3200" dirty="0"/>
              <a:t>To search a person not named in a search warrant but found on the premises during the search is illegal absent independent justification for a personal search. Bundy v. State, </a:t>
            </a:r>
            <a:r>
              <a:rPr lang="en-US" sz="3200" dirty="0">
                <a:hlinkClick r:id="rId2" action="ppaction://hlinkfile"/>
              </a:rPr>
              <a:t>168 Ga. App. 90 (308 SE2d 213)</a:t>
            </a:r>
            <a:r>
              <a:rPr lang="en-US" sz="3200" dirty="0"/>
              <a:t>. Such a personal search may be justified to protect a searching officer from attack. OCGA </a:t>
            </a:r>
            <a:r>
              <a:rPr lang="en-US" sz="3200" dirty="0">
                <a:hlinkClick r:id="rId3" action="ppaction://hlinkfile"/>
              </a:rPr>
              <a:t>17-5-28</a:t>
            </a:r>
            <a:r>
              <a:rPr lang="en-US" sz="3200" dirty="0"/>
              <a:t> (1). But the searching officer must be able to articulate particular facts upon which it would be reasonable to infer that the individual the officer searched was armed and dangerous. Bundy v. State, 168 Ga. App. 91, supra. See Clark v. State, </a:t>
            </a:r>
            <a:r>
              <a:rPr lang="en-US" sz="3200" dirty="0">
                <a:hlinkClick r:id="rId4" action="ppaction://hlinkfile"/>
              </a:rPr>
              <a:t>235 Ga. App. 569</a:t>
            </a:r>
            <a:r>
              <a:rPr lang="en-US" sz="3200" dirty="0"/>
              <a:t>, 571 (2) (</a:t>
            </a:r>
            <a:r>
              <a:rPr lang="en-US" sz="3200" dirty="0">
                <a:hlinkClick r:id="rId4" action="ppaction://hlinkfile"/>
              </a:rPr>
              <a:t>510 SE2d 319</a:t>
            </a:r>
            <a:r>
              <a:rPr lang="en-US" sz="3200" dirty="0"/>
              <a:t>).</a:t>
            </a:r>
          </a:p>
        </p:txBody>
      </p:sp>
    </p:spTree>
    <p:extLst>
      <p:ext uri="{BB962C8B-B14F-4D97-AF65-F5344CB8AC3E}">
        <p14:creationId xmlns:p14="http://schemas.microsoft.com/office/powerpoint/2010/main" val="223558275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9E9BF624-9041-4B45-9D78-F85EF94FB9D4}"/>
              </a:ext>
            </a:extLst>
          </p:cNvPr>
          <p:cNvSpPr>
            <a:spLocks noGrp="1"/>
          </p:cNvSpPr>
          <p:nvPr>
            <p:ph type="title"/>
          </p:nvPr>
        </p:nvSpPr>
        <p:spPr/>
        <p:txBody>
          <a:bodyPr/>
          <a:lstStyle/>
          <a:p>
            <a:pPr eaLnBrk="1" hangingPunct="1"/>
            <a:endParaRPr lang="en-US" altLang="en-US"/>
          </a:p>
        </p:txBody>
      </p:sp>
      <p:sp>
        <p:nvSpPr>
          <p:cNvPr id="86019" name="Content Placeholder 2">
            <a:extLst>
              <a:ext uri="{FF2B5EF4-FFF2-40B4-BE49-F238E27FC236}">
                <a16:creationId xmlns:a16="http://schemas.microsoft.com/office/drawing/2014/main" id="{1998C4B1-3067-405D-A7A0-9E61C0DCB5AB}"/>
              </a:ext>
            </a:extLst>
          </p:cNvPr>
          <p:cNvSpPr>
            <a:spLocks noGrp="1"/>
          </p:cNvSpPr>
          <p:nvPr>
            <p:ph idx="1"/>
          </p:nvPr>
        </p:nvSpPr>
        <p:spPr/>
        <p:txBody>
          <a:bodyPr/>
          <a:lstStyle/>
          <a:p>
            <a:pPr marL="0" indent="0" eaLnBrk="1" hangingPunct="1">
              <a:buNone/>
            </a:pPr>
            <a:r>
              <a:rPr lang="en-US" altLang="en-US" sz="3200" dirty="0">
                <a:solidFill>
                  <a:srgbClr val="C00000"/>
                </a:solidFill>
              </a:rPr>
              <a:t>Nothing in Terry can be understood to allow a generalized 'cursory search for weapons' or, indeed, any search whatever for anything but weapons. The 'narrow scope' of the Terry exception does not permit a frisk for weapons on less than reasonable belief or suspicion directed at the person to be frisked, even though that person happens to be on premises where an authorized narcotics search is taking place." </a:t>
            </a:r>
            <a:r>
              <a:rPr lang="en-US" altLang="en-US" sz="3200" dirty="0"/>
              <a:t>(Footnote omitted.) Ybarra v. Illinois, 444 U. S. at 93-94.</a:t>
            </a:r>
          </a:p>
          <a:p>
            <a:pPr eaLnBrk="1" hangingPunct="1"/>
            <a:endParaRPr lang="en-US" altLang="en-US" dirty="0"/>
          </a:p>
        </p:txBody>
      </p:sp>
    </p:spTree>
    <p:extLst>
      <p:ext uri="{BB962C8B-B14F-4D97-AF65-F5344CB8AC3E}">
        <p14:creationId xmlns:p14="http://schemas.microsoft.com/office/powerpoint/2010/main" val="47838190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a:extLst>
              <a:ext uri="{FF2B5EF4-FFF2-40B4-BE49-F238E27FC236}">
                <a16:creationId xmlns:a16="http://schemas.microsoft.com/office/drawing/2014/main" id="{B53B1CAD-7A13-409F-9ADB-1840CCD12450}"/>
              </a:ext>
            </a:extLst>
          </p:cNvPr>
          <p:cNvSpPr>
            <a:spLocks noGrp="1"/>
          </p:cNvSpPr>
          <p:nvPr>
            <p:ph type="title"/>
          </p:nvPr>
        </p:nvSpPr>
        <p:spPr>
          <a:xfrm>
            <a:off x="838200" y="365126"/>
            <a:ext cx="10515600" cy="347394"/>
          </a:xfrm>
        </p:spPr>
        <p:txBody>
          <a:bodyPr>
            <a:normAutofit fontScale="90000"/>
          </a:bodyPr>
          <a:lstStyle/>
          <a:p>
            <a:pPr eaLnBrk="1" hangingPunct="1"/>
            <a:endParaRPr lang="en-US" altLang="en-US" dirty="0"/>
          </a:p>
        </p:txBody>
      </p:sp>
      <p:sp>
        <p:nvSpPr>
          <p:cNvPr id="3" name="Content Placeholder 2">
            <a:extLst>
              <a:ext uri="{FF2B5EF4-FFF2-40B4-BE49-F238E27FC236}">
                <a16:creationId xmlns:a16="http://schemas.microsoft.com/office/drawing/2014/main" id="{470FFADC-B9D4-4F31-A199-A669F08A27CB}"/>
              </a:ext>
            </a:extLst>
          </p:cNvPr>
          <p:cNvSpPr>
            <a:spLocks noGrp="1"/>
          </p:cNvSpPr>
          <p:nvPr>
            <p:ph idx="1"/>
          </p:nvPr>
        </p:nvSpPr>
        <p:spPr>
          <a:xfrm>
            <a:off x="838200" y="807522"/>
            <a:ext cx="10515600" cy="5818909"/>
          </a:xfrm>
        </p:spPr>
        <p:txBody>
          <a:bodyPr>
            <a:normAutofit/>
          </a:bodyPr>
          <a:lstStyle/>
          <a:p>
            <a:pPr marL="0" indent="0">
              <a:buClr>
                <a:schemeClr val="accent3"/>
              </a:buClr>
              <a:buNone/>
              <a:defRPr/>
            </a:pPr>
            <a:r>
              <a:rPr lang="en-US" dirty="0"/>
              <a:t>The state attempts to justify the search of Coley by citing officer testimony that the saloon is known to be a rough place where there are often motorcycle riders who use drugs. Such generalized testimony about the place to be searched, however, does not amount to a particularized suspicion that Coley was armed and dangerous. In fact, there is no testimony that any officer suspected Coley in particular of being dangerous. On the contrary, as recited above, the officer who frisked Coley testified that he was not afraid of him and that Coley made no movements, dangerous or otherwise. Because the police had no reasonable particularized suspicion that Coley had a weapon, the mere fact that he was on the premises where an authorized narcotics search was taking place did not justify the frisk. Compare Hodges v. State, </a:t>
            </a:r>
            <a:r>
              <a:rPr lang="en-US" dirty="0">
                <a:hlinkClick r:id="rId2" action="ppaction://hlinkfile"/>
              </a:rPr>
              <a:t>217 Ga. App. 806</a:t>
            </a:r>
            <a:r>
              <a:rPr lang="en-US" dirty="0"/>
              <a:t>, 808-</a:t>
            </a:r>
          </a:p>
        </p:txBody>
      </p:sp>
    </p:spTree>
    <p:extLst>
      <p:ext uri="{BB962C8B-B14F-4D97-AF65-F5344CB8AC3E}">
        <p14:creationId xmlns:p14="http://schemas.microsoft.com/office/powerpoint/2010/main" val="4197066885"/>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a:extLst>
              <a:ext uri="{FF2B5EF4-FFF2-40B4-BE49-F238E27FC236}">
                <a16:creationId xmlns:a16="http://schemas.microsoft.com/office/drawing/2014/main" id="{EE956C14-F77C-43FC-AE2E-E3C6FF3E23BF}"/>
              </a:ext>
            </a:extLst>
          </p:cNvPr>
          <p:cNvSpPr>
            <a:spLocks noGrp="1"/>
          </p:cNvSpPr>
          <p:nvPr>
            <p:ph type="title"/>
          </p:nvPr>
        </p:nvSpPr>
        <p:spPr/>
        <p:txBody>
          <a:bodyPr/>
          <a:lstStyle/>
          <a:p>
            <a:pPr algn="ctr"/>
            <a:r>
              <a:rPr lang="en-US" altLang="en-US" b="1" dirty="0"/>
              <a:t>Michigan V. Summers</a:t>
            </a:r>
          </a:p>
        </p:txBody>
      </p:sp>
      <p:sp>
        <p:nvSpPr>
          <p:cNvPr id="100355" name="Content Placeholder 2">
            <a:extLst>
              <a:ext uri="{FF2B5EF4-FFF2-40B4-BE49-F238E27FC236}">
                <a16:creationId xmlns:a16="http://schemas.microsoft.com/office/drawing/2014/main" id="{BBC0F7F1-6464-4755-95E5-C591ECFFB518}"/>
              </a:ext>
            </a:extLst>
          </p:cNvPr>
          <p:cNvSpPr>
            <a:spLocks noGrp="1"/>
          </p:cNvSpPr>
          <p:nvPr>
            <p:ph idx="1"/>
          </p:nvPr>
        </p:nvSpPr>
        <p:spPr/>
        <p:txBody>
          <a:bodyPr/>
          <a:lstStyle/>
          <a:p>
            <a:r>
              <a:rPr lang="en-US" altLang="en-US"/>
              <a:t>In </a:t>
            </a:r>
            <a:r>
              <a:rPr lang="en-US" altLang="en-US" i="1"/>
              <a:t>Michigan</a:t>
            </a:r>
            <a:r>
              <a:rPr lang="en-US" altLang="en-US"/>
              <a:t> v. </a:t>
            </a:r>
            <a:r>
              <a:rPr lang="en-US" altLang="en-US" i="1"/>
              <a:t>Summers,</a:t>
            </a:r>
            <a:r>
              <a:rPr lang="en-US" altLang="en-US"/>
              <a:t> </a:t>
            </a:r>
            <a:r>
              <a:rPr lang="en-US" altLang="en-US">
                <a:hlinkClick r:id="rId2" action="ppaction://hlinkfile"/>
              </a:rPr>
              <a:t>452 U. S. 692</a:t>
            </a:r>
            <a:r>
              <a:rPr lang="en-US" altLang="en-US"/>
              <a:t> (1981), we held that officers executing a search warrant for contraband have the authority "to detain the occupants of the premises while a proper search is conducted." </a:t>
            </a:r>
            <a:r>
              <a:rPr lang="en-US" altLang="en-US" i="1"/>
              <a:t>Id.,</a:t>
            </a:r>
            <a:r>
              <a:rPr lang="en-US" altLang="en-US"/>
              <a:t> at 705. Such detentions are appropriate, we explained, because the character of the additional intrusion caused by detention is slight and because the justifications for detention are substantial</a:t>
            </a:r>
          </a:p>
        </p:txBody>
      </p:sp>
    </p:spTree>
    <p:extLst>
      <p:ext uri="{BB962C8B-B14F-4D97-AF65-F5344CB8AC3E}">
        <p14:creationId xmlns:p14="http://schemas.microsoft.com/office/powerpoint/2010/main" val="92404615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2B080EFF-5AAA-4563-854B-B34B29F1E3B2}"/>
              </a:ext>
            </a:extLst>
          </p:cNvPr>
          <p:cNvSpPr>
            <a:spLocks noGrp="1"/>
          </p:cNvSpPr>
          <p:nvPr>
            <p:ph type="title"/>
          </p:nvPr>
        </p:nvSpPr>
        <p:spPr/>
        <p:txBody>
          <a:bodyPr/>
          <a:lstStyle/>
          <a:p>
            <a:r>
              <a:rPr lang="en-US" altLang="en-US"/>
              <a:t>Muehler V. Mena 544 U.S. 93</a:t>
            </a:r>
          </a:p>
        </p:txBody>
      </p:sp>
      <p:sp>
        <p:nvSpPr>
          <p:cNvPr id="101379" name="Content Placeholder 2">
            <a:extLst>
              <a:ext uri="{FF2B5EF4-FFF2-40B4-BE49-F238E27FC236}">
                <a16:creationId xmlns:a16="http://schemas.microsoft.com/office/drawing/2014/main" id="{666E146A-B652-4EAD-9129-C3520AE03081}"/>
              </a:ext>
            </a:extLst>
          </p:cNvPr>
          <p:cNvSpPr>
            <a:spLocks noGrp="1"/>
          </p:cNvSpPr>
          <p:nvPr>
            <p:ph idx="1"/>
          </p:nvPr>
        </p:nvSpPr>
        <p:spPr/>
        <p:txBody>
          <a:bodyPr/>
          <a:lstStyle/>
          <a:p>
            <a:r>
              <a:rPr lang="en-US" altLang="en-US"/>
              <a:t>We made clear that the detention of an occupant is "surely less intrusive than the search itself," and the presence of a warrant assures that a neutral magistrate has determined that probable cause exists to search the home. </a:t>
            </a:r>
          </a:p>
        </p:txBody>
      </p:sp>
    </p:spTree>
    <p:extLst>
      <p:ext uri="{BB962C8B-B14F-4D97-AF65-F5344CB8AC3E}">
        <p14:creationId xmlns:p14="http://schemas.microsoft.com/office/powerpoint/2010/main" val="3222166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258762"/>
          </a:xfrm>
        </p:spPr>
        <p:txBody>
          <a:bodyPr>
            <a:normAutofit fontScale="90000"/>
          </a:bodyPr>
          <a:lstStyle/>
          <a:p>
            <a:endParaRPr lang="en-US" dirty="0"/>
          </a:p>
        </p:txBody>
      </p:sp>
      <p:sp>
        <p:nvSpPr>
          <p:cNvPr id="3" name="Content Placeholder 2"/>
          <p:cNvSpPr>
            <a:spLocks noGrp="1"/>
          </p:cNvSpPr>
          <p:nvPr>
            <p:ph idx="1"/>
          </p:nvPr>
        </p:nvSpPr>
        <p:spPr>
          <a:xfrm>
            <a:off x="1981200" y="1066800"/>
            <a:ext cx="8229600" cy="5562600"/>
          </a:xfrm>
        </p:spPr>
        <p:txBody>
          <a:bodyPr>
            <a:normAutofit/>
          </a:bodyPr>
          <a:lstStyle/>
          <a:p>
            <a:pPr>
              <a:buFont typeface="Wingdings" panose="05000000000000000000" pitchFamily="2" charset="2"/>
              <a:buChar char="§"/>
            </a:pPr>
            <a:r>
              <a:rPr lang="en-US" sz="3200" dirty="0"/>
              <a:t>When the public believes that the police exercise their authority in these procedurally just ways</a:t>
            </a:r>
          </a:p>
          <a:p>
            <a:pPr>
              <a:buFont typeface="Wingdings" panose="05000000000000000000" pitchFamily="2" charset="2"/>
              <a:buChar char="§"/>
            </a:pPr>
            <a:r>
              <a:rPr lang="en-US" sz="3200" b="1" dirty="0"/>
              <a:t>They accept the legitimacy of the police and defer to police authority</a:t>
            </a:r>
          </a:p>
          <a:p>
            <a:pPr>
              <a:buFont typeface="Wingdings" panose="05000000000000000000" pitchFamily="2" charset="2"/>
              <a:buChar char="§"/>
            </a:pPr>
            <a:r>
              <a:rPr lang="en-US" sz="3200" b="1" dirty="0">
                <a:solidFill>
                  <a:srgbClr val="C00000"/>
                </a:solidFill>
              </a:rPr>
              <a:t>Promotes an increased level of compliance with the law and cooperation with the police.</a:t>
            </a:r>
          </a:p>
        </p:txBody>
      </p:sp>
    </p:spTree>
    <p:extLst>
      <p:ext uri="{BB962C8B-B14F-4D97-AF65-F5344CB8AC3E}">
        <p14:creationId xmlns:p14="http://schemas.microsoft.com/office/powerpoint/2010/main" val="114074595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a:extLst>
              <a:ext uri="{FF2B5EF4-FFF2-40B4-BE49-F238E27FC236}">
                <a16:creationId xmlns:a16="http://schemas.microsoft.com/office/drawing/2014/main" id="{4276C2AC-4158-4C53-AAC5-4031ADBE715C}"/>
              </a:ext>
            </a:extLst>
          </p:cNvPr>
          <p:cNvSpPr>
            <a:spLocks noGrp="1"/>
          </p:cNvSpPr>
          <p:nvPr>
            <p:ph type="title"/>
          </p:nvPr>
        </p:nvSpPr>
        <p:spPr>
          <a:xfrm>
            <a:off x="838200" y="365126"/>
            <a:ext cx="10515600" cy="774906"/>
          </a:xfrm>
        </p:spPr>
        <p:txBody>
          <a:bodyPr/>
          <a:lstStyle/>
          <a:p>
            <a:pPr algn="ctr"/>
            <a:r>
              <a:rPr lang="en-US" altLang="en-US" dirty="0"/>
              <a:t>Mena Continued</a:t>
            </a:r>
          </a:p>
        </p:txBody>
      </p:sp>
      <p:sp>
        <p:nvSpPr>
          <p:cNvPr id="102403" name="Content Placeholder 2">
            <a:extLst>
              <a:ext uri="{FF2B5EF4-FFF2-40B4-BE49-F238E27FC236}">
                <a16:creationId xmlns:a16="http://schemas.microsoft.com/office/drawing/2014/main" id="{3F1B5F47-D8FB-4C3F-9EC6-4DC5AB541555}"/>
              </a:ext>
            </a:extLst>
          </p:cNvPr>
          <p:cNvSpPr>
            <a:spLocks noGrp="1"/>
          </p:cNvSpPr>
          <p:nvPr>
            <p:ph idx="1"/>
          </p:nvPr>
        </p:nvSpPr>
        <p:spPr>
          <a:xfrm>
            <a:off x="838200" y="1140032"/>
            <a:ext cx="10515600" cy="5036931"/>
          </a:xfrm>
        </p:spPr>
        <p:txBody>
          <a:bodyPr/>
          <a:lstStyle/>
          <a:p>
            <a:pPr marL="0" indent="0">
              <a:buNone/>
            </a:pPr>
            <a:r>
              <a:rPr lang="en-US" altLang="en-US" sz="3200" b="1" dirty="0"/>
              <a:t>Against this incremental intrusion, we posited three legitimate law enforcement interests that provide substantial justification for detaining an occupant: </a:t>
            </a:r>
          </a:p>
          <a:p>
            <a:r>
              <a:rPr lang="en-US" altLang="en-US" sz="3200" dirty="0"/>
              <a:t>preventing flight in the event that incriminating evidence is found</a:t>
            </a:r>
          </a:p>
          <a:p>
            <a:r>
              <a:rPr lang="en-US" altLang="en-US" sz="3200" dirty="0"/>
              <a:t>minimizing the risk of harm to the officers"; and</a:t>
            </a:r>
          </a:p>
          <a:p>
            <a:r>
              <a:rPr lang="en-US" altLang="en-US" sz="3200" dirty="0"/>
              <a:t>facilitating "the orderly completion of the search," as detainees' "self-interest may induce them to open locked doors or locked containers to avoid the use of force."</a:t>
            </a:r>
          </a:p>
        </p:txBody>
      </p:sp>
    </p:spTree>
    <p:extLst>
      <p:ext uri="{BB962C8B-B14F-4D97-AF65-F5344CB8AC3E}">
        <p14:creationId xmlns:p14="http://schemas.microsoft.com/office/powerpoint/2010/main" val="117899567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a:extLst>
              <a:ext uri="{FF2B5EF4-FFF2-40B4-BE49-F238E27FC236}">
                <a16:creationId xmlns:a16="http://schemas.microsoft.com/office/drawing/2014/main" id="{2CAA45D4-8BC1-4EE7-8948-EFB701869E75}"/>
              </a:ext>
            </a:extLst>
          </p:cNvPr>
          <p:cNvSpPr>
            <a:spLocks noGrp="1"/>
          </p:cNvSpPr>
          <p:nvPr>
            <p:ph type="title"/>
          </p:nvPr>
        </p:nvSpPr>
        <p:spPr/>
        <p:txBody>
          <a:bodyPr/>
          <a:lstStyle/>
          <a:p>
            <a:r>
              <a:rPr lang="en-US" altLang="en-US"/>
              <a:t>Mena Cont.</a:t>
            </a:r>
          </a:p>
        </p:txBody>
      </p:sp>
      <p:sp>
        <p:nvSpPr>
          <p:cNvPr id="103427" name="Content Placeholder 2">
            <a:extLst>
              <a:ext uri="{FF2B5EF4-FFF2-40B4-BE49-F238E27FC236}">
                <a16:creationId xmlns:a16="http://schemas.microsoft.com/office/drawing/2014/main" id="{272DC989-A3FA-444F-A675-724C990AE07F}"/>
              </a:ext>
            </a:extLst>
          </p:cNvPr>
          <p:cNvSpPr>
            <a:spLocks noGrp="1"/>
          </p:cNvSpPr>
          <p:nvPr>
            <p:ph idx="1"/>
          </p:nvPr>
        </p:nvSpPr>
        <p:spPr/>
        <p:txBody>
          <a:bodyPr/>
          <a:lstStyle/>
          <a:p>
            <a:pPr marL="0" indent="0">
              <a:buNone/>
            </a:pPr>
            <a:r>
              <a:rPr lang="en-US" altLang="en-US" sz="3200" dirty="0"/>
              <a:t>Mena's detention was, under </a:t>
            </a:r>
            <a:r>
              <a:rPr lang="en-US" altLang="en-US" sz="3200" i="1" dirty="0"/>
              <a:t>Summers</a:t>
            </a:r>
            <a:r>
              <a:rPr lang="en-US" altLang="en-US" sz="3200" dirty="0"/>
              <a:t>, plainly permissible.</a:t>
            </a:r>
            <a:r>
              <a:rPr lang="en-US" altLang="en-US" sz="3200" baseline="30000" dirty="0">
                <a:hlinkClick r:id="rId2" action="ppaction://hlinkfile"/>
              </a:rPr>
              <a:t>1</a:t>
            </a:r>
            <a:r>
              <a:rPr lang="en-US" altLang="en-US" sz="3200" dirty="0"/>
              <a:t> An officer's authority to detain incident to a search is categorical; it does not depend on the "quantum of proof justifying detention or the extent of the intrusion to be imposed by the seizure." </a:t>
            </a:r>
            <a:r>
              <a:rPr lang="en-US" altLang="en-US" sz="3200" i="1" dirty="0"/>
              <a:t>Id., </a:t>
            </a:r>
            <a:r>
              <a:rPr lang="en-US" altLang="en-US" sz="3200" dirty="0"/>
              <a:t>at 705, n. 19. Thus, Mena's detention for the duration of the search was reasonable under </a:t>
            </a:r>
            <a:r>
              <a:rPr lang="en-US" altLang="en-US" sz="3200" i="1" dirty="0"/>
              <a:t>Summers</a:t>
            </a:r>
            <a:r>
              <a:rPr lang="en-US" altLang="en-US" sz="3200" dirty="0"/>
              <a:t> because a warrant existed to search 1363 Patricia Avenue and she was an occupant of that address at the time of the search.</a:t>
            </a:r>
          </a:p>
          <a:p>
            <a:endParaRPr lang="en-US" altLang="en-US" dirty="0"/>
          </a:p>
        </p:txBody>
      </p:sp>
    </p:spTree>
    <p:extLst>
      <p:ext uri="{BB962C8B-B14F-4D97-AF65-F5344CB8AC3E}">
        <p14:creationId xmlns:p14="http://schemas.microsoft.com/office/powerpoint/2010/main" val="280479503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a:extLst>
              <a:ext uri="{FF2B5EF4-FFF2-40B4-BE49-F238E27FC236}">
                <a16:creationId xmlns:a16="http://schemas.microsoft.com/office/drawing/2014/main" id="{02865BAD-2F0B-43CA-B167-25B16E6CC32C}"/>
              </a:ext>
            </a:extLst>
          </p:cNvPr>
          <p:cNvSpPr>
            <a:spLocks noGrp="1"/>
          </p:cNvSpPr>
          <p:nvPr>
            <p:ph type="title"/>
          </p:nvPr>
        </p:nvSpPr>
        <p:spPr/>
        <p:txBody>
          <a:bodyPr/>
          <a:lstStyle/>
          <a:p>
            <a:r>
              <a:rPr lang="en-US" altLang="en-US"/>
              <a:t>Mena Cont.</a:t>
            </a:r>
          </a:p>
        </p:txBody>
      </p:sp>
      <p:sp>
        <p:nvSpPr>
          <p:cNvPr id="105475" name="Content Placeholder 2">
            <a:extLst>
              <a:ext uri="{FF2B5EF4-FFF2-40B4-BE49-F238E27FC236}">
                <a16:creationId xmlns:a16="http://schemas.microsoft.com/office/drawing/2014/main" id="{494245DF-4E37-4D6A-96A1-AF61BBF7BE49}"/>
              </a:ext>
            </a:extLst>
          </p:cNvPr>
          <p:cNvSpPr>
            <a:spLocks noGrp="1"/>
          </p:cNvSpPr>
          <p:nvPr>
            <p:ph idx="1"/>
          </p:nvPr>
        </p:nvSpPr>
        <p:spPr/>
        <p:txBody>
          <a:bodyPr>
            <a:normAutofit/>
          </a:bodyPr>
          <a:lstStyle/>
          <a:p>
            <a:pPr marL="0" indent="0">
              <a:buNone/>
            </a:pPr>
            <a:r>
              <a:rPr lang="en-US" altLang="en-US" sz="3200" dirty="0"/>
              <a:t>The officers' use of force in the form of handcuffs to effectuate Mena's detention in the garage, as well as the detention of the three other occupants, was reasonable because the governmental interests outweigh the marginal intrusion. </a:t>
            </a:r>
          </a:p>
        </p:txBody>
      </p:sp>
    </p:spTree>
    <p:extLst>
      <p:ext uri="{BB962C8B-B14F-4D97-AF65-F5344CB8AC3E}">
        <p14:creationId xmlns:p14="http://schemas.microsoft.com/office/powerpoint/2010/main" val="105869401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a:extLst>
              <a:ext uri="{FF2B5EF4-FFF2-40B4-BE49-F238E27FC236}">
                <a16:creationId xmlns:a16="http://schemas.microsoft.com/office/drawing/2014/main" id="{28081A4A-7353-4E92-8F3A-BB85AE4CE14A}"/>
              </a:ext>
            </a:extLst>
          </p:cNvPr>
          <p:cNvSpPr>
            <a:spLocks noGrp="1"/>
          </p:cNvSpPr>
          <p:nvPr>
            <p:ph type="title"/>
          </p:nvPr>
        </p:nvSpPr>
        <p:spPr/>
        <p:txBody>
          <a:bodyPr/>
          <a:lstStyle/>
          <a:p>
            <a:r>
              <a:rPr lang="en-US" altLang="en-US"/>
              <a:t>Mena Cont.</a:t>
            </a:r>
          </a:p>
        </p:txBody>
      </p:sp>
      <p:sp>
        <p:nvSpPr>
          <p:cNvPr id="106499" name="Content Placeholder 2">
            <a:extLst>
              <a:ext uri="{FF2B5EF4-FFF2-40B4-BE49-F238E27FC236}">
                <a16:creationId xmlns:a16="http://schemas.microsoft.com/office/drawing/2014/main" id="{67407070-4CD4-4680-9C81-054E53A934E9}"/>
              </a:ext>
            </a:extLst>
          </p:cNvPr>
          <p:cNvSpPr>
            <a:spLocks noGrp="1"/>
          </p:cNvSpPr>
          <p:nvPr>
            <p:ph idx="1"/>
          </p:nvPr>
        </p:nvSpPr>
        <p:spPr/>
        <p:txBody>
          <a:bodyPr/>
          <a:lstStyle/>
          <a:p>
            <a:pPr marL="0" indent="0">
              <a:buNone/>
            </a:pPr>
            <a:r>
              <a:rPr lang="en-US" altLang="en-US" dirty="0"/>
              <a:t>The governmental interests in not only detaining, but using handcuffs, are at their maximum when, as here, a warrant authorizes a search for weapons and a wanted gang member resides on the premises. In such inherently dangerous situations, the use of handcuffs minimizes the risk of harm to both officers and occupants. Cf. </a:t>
            </a:r>
            <a:r>
              <a:rPr lang="en-US" altLang="en-US" i="1" dirty="0"/>
              <a:t>Summers</a:t>
            </a:r>
            <a:r>
              <a:rPr lang="en-US" altLang="en-US" dirty="0"/>
              <a:t>,</a:t>
            </a:r>
            <a:r>
              <a:rPr lang="en-US" altLang="en-US" i="1" dirty="0"/>
              <a:t> supra,</a:t>
            </a:r>
            <a:r>
              <a:rPr lang="en-US" altLang="en-US" dirty="0"/>
              <a:t> at 702-703 (recognizing the execution of a warrant to search for drugs "may give rise to sudden violence or frantic efforts to conceal or destroy evidence"). </a:t>
            </a:r>
          </a:p>
        </p:txBody>
      </p:sp>
    </p:spTree>
    <p:extLst>
      <p:ext uri="{BB962C8B-B14F-4D97-AF65-F5344CB8AC3E}">
        <p14:creationId xmlns:p14="http://schemas.microsoft.com/office/powerpoint/2010/main" val="340665404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a:extLst>
              <a:ext uri="{FF2B5EF4-FFF2-40B4-BE49-F238E27FC236}">
                <a16:creationId xmlns:a16="http://schemas.microsoft.com/office/drawing/2014/main" id="{9109FBAD-2DD4-4BCB-B6D4-A509605CA954}"/>
              </a:ext>
            </a:extLst>
          </p:cNvPr>
          <p:cNvSpPr>
            <a:spLocks noGrp="1"/>
          </p:cNvSpPr>
          <p:nvPr>
            <p:ph type="title"/>
          </p:nvPr>
        </p:nvSpPr>
        <p:spPr/>
        <p:txBody>
          <a:bodyPr/>
          <a:lstStyle/>
          <a:p>
            <a:r>
              <a:rPr lang="en-US" altLang="en-US"/>
              <a:t>Mena Cont.</a:t>
            </a:r>
          </a:p>
        </p:txBody>
      </p:sp>
      <p:sp>
        <p:nvSpPr>
          <p:cNvPr id="107523" name="Content Placeholder 2">
            <a:extLst>
              <a:ext uri="{FF2B5EF4-FFF2-40B4-BE49-F238E27FC236}">
                <a16:creationId xmlns:a16="http://schemas.microsoft.com/office/drawing/2014/main" id="{8FDD9026-A677-4AFA-BF8D-16990727390A}"/>
              </a:ext>
            </a:extLst>
          </p:cNvPr>
          <p:cNvSpPr>
            <a:spLocks noGrp="1"/>
          </p:cNvSpPr>
          <p:nvPr>
            <p:ph idx="1"/>
          </p:nvPr>
        </p:nvSpPr>
        <p:spPr/>
        <p:txBody>
          <a:bodyPr/>
          <a:lstStyle/>
          <a:p>
            <a:pPr marL="0" indent="0">
              <a:buNone/>
            </a:pPr>
            <a:r>
              <a:rPr lang="en-US" altLang="en-US" dirty="0"/>
              <a:t>Though this safety risk inherent in executing a search warrant for weapons was sufficient to justify the use of handcuffs, the need to detain multiple occupants made the use of handcuffs all the more reasonable. Cf. </a:t>
            </a:r>
            <a:r>
              <a:rPr lang="en-US" altLang="en-US" i="1" dirty="0"/>
              <a:t>Maryland</a:t>
            </a:r>
            <a:r>
              <a:rPr lang="en-US" altLang="en-US" dirty="0"/>
              <a:t> v. </a:t>
            </a:r>
            <a:r>
              <a:rPr lang="en-US" altLang="en-US" i="1" dirty="0"/>
              <a:t>Wilson,</a:t>
            </a:r>
            <a:r>
              <a:rPr lang="en-US" altLang="en-US" dirty="0"/>
              <a:t> </a:t>
            </a:r>
            <a:r>
              <a:rPr lang="en-US" altLang="en-US" i="1" dirty="0"/>
              <a:t>supra</a:t>
            </a:r>
            <a:r>
              <a:rPr lang="en-US" altLang="en-US" dirty="0"/>
              <a:t>, at 414 (noting that "danger to an officer from a traffic stop is likely to be greater when there are passengers in addition to the driver in the stopped car").</a:t>
            </a:r>
          </a:p>
          <a:p>
            <a:endParaRPr lang="en-US" altLang="en-US" dirty="0"/>
          </a:p>
        </p:txBody>
      </p:sp>
    </p:spTree>
    <p:extLst>
      <p:ext uri="{BB962C8B-B14F-4D97-AF65-F5344CB8AC3E}">
        <p14:creationId xmlns:p14="http://schemas.microsoft.com/office/powerpoint/2010/main" val="134608418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a:extLst>
              <a:ext uri="{FF2B5EF4-FFF2-40B4-BE49-F238E27FC236}">
                <a16:creationId xmlns:a16="http://schemas.microsoft.com/office/drawing/2014/main" id="{F01614E3-5E57-429D-97CC-E7BC3893321D}"/>
              </a:ext>
            </a:extLst>
          </p:cNvPr>
          <p:cNvSpPr>
            <a:spLocks noGrp="1"/>
          </p:cNvSpPr>
          <p:nvPr>
            <p:ph type="title"/>
          </p:nvPr>
        </p:nvSpPr>
        <p:spPr/>
        <p:txBody>
          <a:bodyPr/>
          <a:lstStyle/>
          <a:p>
            <a:pPr algn="ctr"/>
            <a:r>
              <a:rPr lang="en-US" altLang="en-US" b="1" dirty="0"/>
              <a:t>BOTTOM LINE IS SAFETY</a:t>
            </a:r>
          </a:p>
        </p:txBody>
      </p:sp>
      <p:sp>
        <p:nvSpPr>
          <p:cNvPr id="108547" name="Content Placeholder 2">
            <a:extLst>
              <a:ext uri="{FF2B5EF4-FFF2-40B4-BE49-F238E27FC236}">
                <a16:creationId xmlns:a16="http://schemas.microsoft.com/office/drawing/2014/main" id="{41039160-CA9F-4D6D-B607-ADCBD6D721FE}"/>
              </a:ext>
            </a:extLst>
          </p:cNvPr>
          <p:cNvSpPr>
            <a:spLocks noGrp="1"/>
          </p:cNvSpPr>
          <p:nvPr>
            <p:ph idx="1"/>
          </p:nvPr>
        </p:nvSpPr>
        <p:spPr/>
        <p:txBody>
          <a:bodyPr/>
          <a:lstStyle/>
          <a:p>
            <a:r>
              <a:rPr lang="en-US" altLang="en-US" dirty="0"/>
              <a:t> </a:t>
            </a:r>
            <a:r>
              <a:rPr lang="en-US" altLang="en-US" sz="3200" dirty="0"/>
              <a:t>Use you Common Sense, Training and Experience in Combination with the Law to “Articulate those facts and circumstances to justify the reasons for your beliefs”   ( </a:t>
            </a:r>
            <a:r>
              <a:rPr lang="en-US" altLang="en-US" sz="3200" b="1" i="1" dirty="0"/>
              <a:t>Remember</a:t>
            </a:r>
            <a:r>
              <a:rPr lang="en-US" altLang="en-US" sz="3200" dirty="0"/>
              <a:t> </a:t>
            </a:r>
            <a:r>
              <a:rPr lang="en-US" altLang="en-US" sz="3200" b="1" i="1" u="sng" dirty="0"/>
              <a:t>“Specificity” )</a:t>
            </a:r>
          </a:p>
          <a:p>
            <a:r>
              <a:rPr lang="en-US" altLang="en-US" sz="3200" dirty="0"/>
              <a:t>The Courts have a long history of siding with the police regarding issues of safety in “caretaking and order maintenance”</a:t>
            </a:r>
          </a:p>
          <a:p>
            <a:r>
              <a:rPr lang="en-US" altLang="en-US" sz="3200" b="1" i="1" u="sng" dirty="0"/>
              <a:t>SAFETY COMES FIRST…ALWAYS</a:t>
            </a:r>
          </a:p>
        </p:txBody>
      </p:sp>
    </p:spTree>
    <p:extLst>
      <p:ext uri="{BB962C8B-B14F-4D97-AF65-F5344CB8AC3E}">
        <p14:creationId xmlns:p14="http://schemas.microsoft.com/office/powerpoint/2010/main" val="282728346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a:extLst>
              <a:ext uri="{FF2B5EF4-FFF2-40B4-BE49-F238E27FC236}">
                <a16:creationId xmlns:a16="http://schemas.microsoft.com/office/drawing/2014/main" id="{E0BE0A19-B565-4315-8495-3CFD7C8EC089}"/>
              </a:ext>
            </a:extLst>
          </p:cNvPr>
          <p:cNvSpPr>
            <a:spLocks noGrp="1"/>
          </p:cNvSpPr>
          <p:nvPr>
            <p:ph type="title"/>
          </p:nvPr>
        </p:nvSpPr>
        <p:spPr/>
        <p:txBody>
          <a:bodyPr/>
          <a:lstStyle/>
          <a:p>
            <a:pPr eaLnBrk="1" hangingPunct="1"/>
            <a:r>
              <a:rPr lang="en-US" altLang="en-US"/>
              <a:t>State vs.Dills</a:t>
            </a:r>
          </a:p>
        </p:txBody>
      </p:sp>
      <p:sp>
        <p:nvSpPr>
          <p:cNvPr id="91139" name="Content Placeholder 2">
            <a:extLst>
              <a:ext uri="{FF2B5EF4-FFF2-40B4-BE49-F238E27FC236}">
                <a16:creationId xmlns:a16="http://schemas.microsoft.com/office/drawing/2014/main" id="{6F4193ED-1E6E-428E-B988-E8289CD68587}"/>
              </a:ext>
            </a:extLst>
          </p:cNvPr>
          <p:cNvSpPr>
            <a:spLocks noGrp="1"/>
          </p:cNvSpPr>
          <p:nvPr>
            <p:ph idx="1"/>
          </p:nvPr>
        </p:nvSpPr>
        <p:spPr/>
        <p:txBody>
          <a:bodyPr/>
          <a:lstStyle/>
          <a:p>
            <a:pPr eaLnBrk="1" hangingPunct="1"/>
            <a:r>
              <a:rPr lang="en-US" altLang="en-US"/>
              <a:t>The warrant at issue here did not authorize the search at the construction site, Dills' place of employment.   It covered only searches at Dills' residence.   See Scott v. State, 213 Ga.App. 84, 86(1), 444 S.E.2d 96 (1994) (“ ‘ “Search warrants are not directed at persons;  they authorize the search of ‘places' and the seizure of ‘things,’ and as a constitutional matter they need not even name the person from whom the things will be seized.” ' ”).</a:t>
            </a:r>
          </a:p>
          <a:p>
            <a:pPr eaLnBrk="1" hangingPunct="1"/>
            <a:endParaRPr lang="en-US" altLang="en-US"/>
          </a:p>
        </p:txBody>
      </p:sp>
    </p:spTree>
    <p:extLst>
      <p:ext uri="{BB962C8B-B14F-4D97-AF65-F5344CB8AC3E}">
        <p14:creationId xmlns:p14="http://schemas.microsoft.com/office/powerpoint/2010/main" val="163685929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22E06C54-943A-4851-A3C8-76BB3BBE7785}"/>
              </a:ext>
            </a:extLst>
          </p:cNvPr>
          <p:cNvSpPr>
            <a:spLocks noGrp="1"/>
          </p:cNvSpPr>
          <p:nvPr>
            <p:ph type="title"/>
          </p:nvPr>
        </p:nvSpPr>
        <p:spPr/>
        <p:txBody>
          <a:bodyPr/>
          <a:lstStyle/>
          <a:p>
            <a:pPr eaLnBrk="1" hangingPunct="1"/>
            <a:r>
              <a:rPr lang="en-US" altLang="en-US"/>
              <a:t>Crank 217 Ga app 246</a:t>
            </a:r>
          </a:p>
        </p:txBody>
      </p:sp>
      <p:sp>
        <p:nvSpPr>
          <p:cNvPr id="3" name="Content Placeholder 2">
            <a:extLst>
              <a:ext uri="{FF2B5EF4-FFF2-40B4-BE49-F238E27FC236}">
                <a16:creationId xmlns:a16="http://schemas.microsoft.com/office/drawing/2014/main" id="{B725C7AA-8713-4E0F-8752-F153B9964C65}"/>
              </a:ext>
            </a:extLst>
          </p:cNvPr>
          <p:cNvSpPr>
            <a:spLocks noGrp="1"/>
          </p:cNvSpPr>
          <p:nvPr>
            <p:ph idx="1"/>
          </p:nvPr>
        </p:nvSpPr>
        <p:spPr/>
        <p:txBody>
          <a:bodyPr>
            <a:normAutofit/>
          </a:bodyPr>
          <a:lstStyle/>
          <a:p>
            <a:pPr marL="274320" indent="-274320">
              <a:buClr>
                <a:schemeClr val="accent3"/>
              </a:buClr>
              <a:buFont typeface="Wingdings 2"/>
              <a:buChar char=""/>
              <a:defRPr/>
            </a:pPr>
            <a:r>
              <a:rPr lang="en-US" dirty="0"/>
              <a:t>In Crank, officers executing a “no knock” search warrant of the defendant's home and person set up surveillance near his home, but stopped and searched him several miles away on a public highway.  Crank, 212 Ga.App. at 249, 441 S.E.2d 531.   This Court suppressed all evidence found on the defendant and in his car.   Id. As in Crank, the officers here acted beyond the warrant's scope.   Because the search of Dills at his place of employment lacked independent probable cause, extended far beyond the warrant's scope, and was solely a product of the Task Force members' discretion, it was illegal.   See Landers, 250 Ga. at 809, 301 S.E.2d 633.</a:t>
            </a:r>
          </a:p>
          <a:p>
            <a:pPr marL="274320" indent="-274320">
              <a:buClr>
                <a:schemeClr val="accent3"/>
              </a:buClr>
              <a:buFont typeface="Wingdings 2"/>
              <a:buChar char=""/>
              <a:defRPr/>
            </a:pPr>
            <a:endParaRPr lang="en-US" dirty="0"/>
          </a:p>
        </p:txBody>
      </p:sp>
    </p:spTree>
    <p:extLst>
      <p:ext uri="{BB962C8B-B14F-4D97-AF65-F5344CB8AC3E}">
        <p14:creationId xmlns:p14="http://schemas.microsoft.com/office/powerpoint/2010/main" val="223091980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759B4B50-8725-4984-81EB-21450A7FA423}"/>
              </a:ext>
            </a:extLst>
          </p:cNvPr>
          <p:cNvSpPr>
            <a:spLocks noGrp="1"/>
          </p:cNvSpPr>
          <p:nvPr>
            <p:ph type="title"/>
          </p:nvPr>
        </p:nvSpPr>
        <p:spPr/>
        <p:txBody>
          <a:bodyPr/>
          <a:lstStyle/>
          <a:p>
            <a:pPr algn="ctr" eaLnBrk="1" hangingPunct="1"/>
            <a:r>
              <a:rPr lang="en-US" altLang="en-US" b="1" dirty="0"/>
              <a:t>Rule</a:t>
            </a:r>
          </a:p>
        </p:txBody>
      </p:sp>
      <p:sp>
        <p:nvSpPr>
          <p:cNvPr id="89091" name="Content Placeholder 2">
            <a:extLst>
              <a:ext uri="{FF2B5EF4-FFF2-40B4-BE49-F238E27FC236}">
                <a16:creationId xmlns:a16="http://schemas.microsoft.com/office/drawing/2014/main" id="{4EA8915D-A664-420B-9660-D0C00AD82508}"/>
              </a:ext>
            </a:extLst>
          </p:cNvPr>
          <p:cNvSpPr>
            <a:spLocks noGrp="1"/>
          </p:cNvSpPr>
          <p:nvPr>
            <p:ph idx="1"/>
          </p:nvPr>
        </p:nvSpPr>
        <p:spPr/>
        <p:txBody>
          <a:bodyPr/>
          <a:lstStyle/>
          <a:p>
            <a:pPr eaLnBrk="1" hangingPunct="1">
              <a:buFont typeface="Wingdings 2" panose="05020102010507070707" pitchFamily="18" charset="2"/>
              <a:buNone/>
            </a:pPr>
            <a:r>
              <a:rPr lang="en-US" altLang="en-US" b="1" i="1" dirty="0"/>
              <a:t>  </a:t>
            </a:r>
            <a:r>
              <a:rPr lang="en-US" altLang="en-US" sz="3200" b="1" i="1" dirty="0"/>
              <a:t>Must articulate a suspicion that is specific to the person present in the environment</a:t>
            </a:r>
          </a:p>
          <a:p>
            <a:pPr eaLnBrk="1" hangingPunct="1">
              <a:buFont typeface="Wingdings 2" panose="05020102010507070707" pitchFamily="18" charset="2"/>
              <a:buNone/>
            </a:pPr>
            <a:r>
              <a:rPr lang="en-US" altLang="en-US" sz="3200" i="1" dirty="0"/>
              <a:t>Examples: </a:t>
            </a:r>
          </a:p>
          <a:p>
            <a:pPr eaLnBrk="1" hangingPunct="1">
              <a:buFont typeface="Wingdings 2" panose="05020102010507070707" pitchFamily="18" charset="2"/>
              <a:buNone/>
            </a:pPr>
            <a:r>
              <a:rPr lang="en-US" altLang="en-US" sz="3200" i="1" dirty="0"/>
              <a:t>   </a:t>
            </a:r>
            <a:r>
              <a:rPr lang="en-US" altLang="en-US" sz="3200" b="1" i="1" dirty="0"/>
              <a:t>Their Conduct</a:t>
            </a:r>
          </a:p>
          <a:p>
            <a:pPr eaLnBrk="1" hangingPunct="1">
              <a:buFont typeface="Wingdings 2" panose="05020102010507070707" pitchFamily="18" charset="2"/>
              <a:buNone/>
            </a:pPr>
            <a:r>
              <a:rPr lang="en-US" altLang="en-US" sz="3200" i="1" dirty="0"/>
              <a:t>   </a:t>
            </a:r>
            <a:r>
              <a:rPr lang="en-US" altLang="en-US" sz="3200" dirty="0"/>
              <a:t>Furtive movement, Bulge in pants, nervous behavior in combination with movements.</a:t>
            </a:r>
          </a:p>
          <a:p>
            <a:pPr eaLnBrk="1" hangingPunct="1">
              <a:buFont typeface="Wingdings 2" panose="05020102010507070707" pitchFamily="18" charset="2"/>
              <a:buNone/>
            </a:pPr>
            <a:r>
              <a:rPr lang="en-US" altLang="en-US" sz="3200" dirty="0"/>
              <a:t>   Their proximity to things (Factual Articulation)</a:t>
            </a:r>
          </a:p>
        </p:txBody>
      </p:sp>
    </p:spTree>
    <p:extLst>
      <p:ext uri="{BB962C8B-B14F-4D97-AF65-F5344CB8AC3E}">
        <p14:creationId xmlns:p14="http://schemas.microsoft.com/office/powerpoint/2010/main" val="203002006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14035DD0-82F8-45F5-8FCF-4D81C645C110}"/>
              </a:ext>
            </a:extLst>
          </p:cNvPr>
          <p:cNvSpPr>
            <a:spLocks noGrp="1"/>
          </p:cNvSpPr>
          <p:nvPr>
            <p:ph type="title"/>
          </p:nvPr>
        </p:nvSpPr>
        <p:spPr/>
        <p:txBody>
          <a:bodyPr/>
          <a:lstStyle/>
          <a:p>
            <a:pPr eaLnBrk="1" hangingPunct="1"/>
            <a:r>
              <a:rPr lang="en-US" altLang="en-US" dirty="0"/>
              <a:t>Property to be Seized</a:t>
            </a:r>
          </a:p>
        </p:txBody>
      </p:sp>
      <p:sp>
        <p:nvSpPr>
          <p:cNvPr id="21507" name="Content Placeholder 2">
            <a:extLst>
              <a:ext uri="{FF2B5EF4-FFF2-40B4-BE49-F238E27FC236}">
                <a16:creationId xmlns:a16="http://schemas.microsoft.com/office/drawing/2014/main" id="{E1D92D71-DBF0-4CD2-A529-3A629809DAFD}"/>
              </a:ext>
            </a:extLst>
          </p:cNvPr>
          <p:cNvSpPr>
            <a:spLocks noGrp="1"/>
          </p:cNvSpPr>
          <p:nvPr>
            <p:ph idx="1"/>
          </p:nvPr>
        </p:nvSpPr>
        <p:spPr/>
        <p:txBody>
          <a:bodyPr/>
          <a:lstStyle/>
          <a:p>
            <a:pPr eaLnBrk="1" hangingPunct="1"/>
            <a:r>
              <a:rPr lang="en-US" altLang="en-US" dirty="0"/>
              <a:t>A warrant failing to specifically describe the items to be seized is </a:t>
            </a:r>
            <a:r>
              <a:rPr lang="en-US" altLang="en-US" b="1" i="1" dirty="0"/>
              <a:t>fatally defective</a:t>
            </a:r>
          </a:p>
          <a:p>
            <a:pPr eaLnBrk="1" hangingPunct="1"/>
            <a:r>
              <a:rPr lang="en-US" altLang="en-US" dirty="0"/>
              <a:t>Specificity of description is somewhat flexible, but warrant cannot leave selection of items to be searched entirely to judgment and opinion of officer</a:t>
            </a:r>
          </a:p>
          <a:p>
            <a:pPr eaLnBrk="1" hangingPunct="1"/>
            <a:r>
              <a:rPr lang="en-US" altLang="en-US" dirty="0"/>
              <a:t>Generic descriptions when the degree of specificity is unavailable</a:t>
            </a:r>
          </a:p>
        </p:txBody>
      </p:sp>
    </p:spTree>
    <p:extLst>
      <p:ext uri="{BB962C8B-B14F-4D97-AF65-F5344CB8AC3E}">
        <p14:creationId xmlns:p14="http://schemas.microsoft.com/office/powerpoint/2010/main" val="1089761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i="1" dirty="0"/>
              <a:t>Well Trained Public Service Professionals</a:t>
            </a:r>
            <a:br>
              <a:rPr lang="en-US" b="1" i="1" dirty="0"/>
            </a:br>
            <a:r>
              <a:rPr lang="en-US" sz="2400" b="1" i="1" dirty="0"/>
              <a:t>By Fredrick Mosher</a:t>
            </a:r>
            <a:endParaRPr lang="en-US" b="1" i="1" dirty="0"/>
          </a:p>
        </p:txBody>
      </p:sp>
      <p:sp>
        <p:nvSpPr>
          <p:cNvPr id="3" name="Content Placeholder 2"/>
          <p:cNvSpPr>
            <a:spLocks noGrp="1"/>
          </p:cNvSpPr>
          <p:nvPr>
            <p:ph idx="1"/>
          </p:nvPr>
        </p:nvSpPr>
        <p:spPr>
          <a:xfrm>
            <a:off x="1955409" y="2057401"/>
            <a:ext cx="8229600" cy="4449763"/>
          </a:xfrm>
        </p:spPr>
        <p:txBody>
          <a:bodyPr>
            <a:normAutofit/>
          </a:bodyPr>
          <a:lstStyle/>
          <a:p>
            <a:pPr marL="0" indent="0">
              <a:buNone/>
            </a:pPr>
            <a:r>
              <a:rPr lang="en-US" sz="4000" b="1" dirty="0"/>
              <a:t>“Have perspective on themselves and </a:t>
            </a:r>
          </a:p>
          <a:p>
            <a:pPr marL="0" indent="0">
              <a:buNone/>
            </a:pPr>
            <a:r>
              <a:rPr lang="en-US" sz="4000" b="1" dirty="0"/>
              <a:t>  their work, and on the social and </a:t>
            </a:r>
          </a:p>
          <a:p>
            <a:pPr marL="0" indent="0">
              <a:buNone/>
            </a:pPr>
            <a:r>
              <a:rPr lang="en-US" sz="4000" b="1" dirty="0"/>
              <a:t>  political contexts in which they find </a:t>
            </a:r>
          </a:p>
          <a:p>
            <a:pPr marL="0" indent="0">
              <a:buNone/>
            </a:pPr>
            <a:r>
              <a:rPr lang="en-US" sz="4000" b="1" dirty="0"/>
              <a:t>  themselves working”</a:t>
            </a:r>
          </a:p>
        </p:txBody>
      </p:sp>
      <p:sp>
        <p:nvSpPr>
          <p:cNvPr id="4" name="Slide Number Placeholder 3"/>
          <p:cNvSpPr>
            <a:spLocks noGrp="1"/>
          </p:cNvSpPr>
          <p:nvPr>
            <p:ph type="sldNum" sz="quarter" idx="12"/>
          </p:nvPr>
        </p:nvSpPr>
        <p:spPr/>
        <p:txBody>
          <a:bodyPr/>
          <a:lstStyle/>
          <a:p>
            <a:fld id="{8A8D1F8B-566B-49F2-865B-EEF93E92EFE1}" type="slidenum">
              <a:rPr lang="en-US" smtClean="0">
                <a:solidFill>
                  <a:prstClr val="black">
                    <a:tint val="75000"/>
                  </a:prstClr>
                </a:solidFill>
              </a:rPr>
              <a:pPr/>
              <a:t>16</a:t>
            </a:fld>
            <a:endParaRPr lang="en-US">
              <a:solidFill>
                <a:prstClr val="black">
                  <a:tint val="75000"/>
                </a:prstClr>
              </a:solidFill>
            </a:endParaRPr>
          </a:p>
        </p:txBody>
      </p:sp>
    </p:spTree>
    <p:extLst>
      <p:ext uri="{BB962C8B-B14F-4D97-AF65-F5344CB8AC3E}">
        <p14:creationId xmlns:p14="http://schemas.microsoft.com/office/powerpoint/2010/main" val="176543824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E26F932D-071C-4251-AAEC-4694B4F63FFC}"/>
              </a:ext>
            </a:extLst>
          </p:cNvPr>
          <p:cNvSpPr>
            <a:spLocks noGrp="1"/>
          </p:cNvSpPr>
          <p:nvPr>
            <p:ph type="title"/>
          </p:nvPr>
        </p:nvSpPr>
        <p:spPr/>
        <p:txBody>
          <a:bodyPr/>
          <a:lstStyle/>
          <a:p>
            <a:pPr algn="ctr"/>
            <a:r>
              <a:rPr lang="en-US" altLang="en-US" b="1" dirty="0"/>
              <a:t>Grant v. State 220 Ga App 604</a:t>
            </a:r>
          </a:p>
        </p:txBody>
      </p:sp>
      <p:sp>
        <p:nvSpPr>
          <p:cNvPr id="3" name="Content Placeholder 2">
            <a:extLst>
              <a:ext uri="{FF2B5EF4-FFF2-40B4-BE49-F238E27FC236}">
                <a16:creationId xmlns:a16="http://schemas.microsoft.com/office/drawing/2014/main" id="{8380F0F8-8A2C-4808-AD22-64CAC3B59955}"/>
              </a:ext>
            </a:extLst>
          </p:cNvPr>
          <p:cNvSpPr>
            <a:spLocks noGrp="1"/>
          </p:cNvSpPr>
          <p:nvPr>
            <p:ph idx="1"/>
          </p:nvPr>
        </p:nvSpPr>
        <p:spPr/>
        <p:txBody>
          <a:bodyPr>
            <a:normAutofit/>
          </a:bodyPr>
          <a:lstStyle/>
          <a:p>
            <a:pPr marL="274320" indent="-274320">
              <a:buClr>
                <a:schemeClr val="accent3"/>
              </a:buClr>
              <a:buFont typeface="Wingdings 2"/>
              <a:buChar char=""/>
              <a:defRPr/>
            </a:pPr>
            <a:r>
              <a:rPr lang="en-US" dirty="0"/>
              <a:t>The requirement that warrants shall particularly describe the things to be seized makes general searches under them impossible and prevents the seizure of one thing under a warrant describing another. As to what may be taken, nothing is left to the discretion of the officer executing the warrant. In short, what this history indispensably teaches is that the constitutional requirement that warrants must particularly describe the things to be seized is to be accorded the most scrupulous exactitude." (Citations and punctuation omitted.) </a:t>
            </a:r>
          </a:p>
        </p:txBody>
      </p:sp>
    </p:spTree>
    <p:extLst>
      <p:ext uri="{BB962C8B-B14F-4D97-AF65-F5344CB8AC3E}">
        <p14:creationId xmlns:p14="http://schemas.microsoft.com/office/powerpoint/2010/main" val="313827792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076EA09E-1558-4E59-AC79-D67F90CCBA6C}"/>
              </a:ext>
            </a:extLst>
          </p:cNvPr>
          <p:cNvSpPr>
            <a:spLocks noGrp="1"/>
          </p:cNvSpPr>
          <p:nvPr>
            <p:ph type="title"/>
          </p:nvPr>
        </p:nvSpPr>
        <p:spPr/>
        <p:txBody>
          <a:bodyPr/>
          <a:lstStyle/>
          <a:p>
            <a:pPr eaLnBrk="1" hangingPunct="1"/>
            <a:r>
              <a:rPr lang="en-US" altLang="en-US" dirty="0"/>
              <a:t>Grant Continued</a:t>
            </a:r>
          </a:p>
        </p:txBody>
      </p:sp>
      <p:sp>
        <p:nvSpPr>
          <p:cNvPr id="31747" name="Content Placeholder 2">
            <a:extLst>
              <a:ext uri="{FF2B5EF4-FFF2-40B4-BE49-F238E27FC236}">
                <a16:creationId xmlns:a16="http://schemas.microsoft.com/office/drawing/2014/main" id="{206CBE8E-BEBD-4746-A596-1550B0681D01}"/>
              </a:ext>
            </a:extLst>
          </p:cNvPr>
          <p:cNvSpPr>
            <a:spLocks noGrp="1"/>
          </p:cNvSpPr>
          <p:nvPr>
            <p:ph idx="1"/>
          </p:nvPr>
        </p:nvSpPr>
        <p:spPr/>
        <p:txBody>
          <a:bodyPr/>
          <a:lstStyle/>
          <a:p>
            <a:pPr eaLnBrk="1" hangingPunct="1">
              <a:buFont typeface="Wingdings 2" panose="05020102010507070707" pitchFamily="18" charset="2"/>
              <a:buNone/>
            </a:pPr>
            <a:r>
              <a:rPr lang="en-US" altLang="en-US" dirty="0"/>
              <a:t>"The test for the sufficiency of description is whether on its face it enables a prudent officer executing the warrant to locate [the item] definitely and with reasonable certainty." (Citation and punctuation omitted.) Hunt v. State, 180 Ga. App. at 105. Further, "when circumstances make an exact description of instrumentalities a virtual impossibility, the searching officer can only be expected to describe the generic class of the items he is seeking." (Citations and punctuation omitted.) Id.</a:t>
            </a:r>
          </a:p>
          <a:p>
            <a:pPr eaLnBrk="1" hangingPunct="1">
              <a:buFont typeface="Wingdings 2" panose="05020102010507070707" pitchFamily="18" charset="2"/>
              <a:buNone/>
            </a:pPr>
            <a:endParaRPr lang="en-US" altLang="en-US" dirty="0"/>
          </a:p>
        </p:txBody>
      </p:sp>
    </p:spTree>
    <p:extLst>
      <p:ext uri="{BB962C8B-B14F-4D97-AF65-F5344CB8AC3E}">
        <p14:creationId xmlns:p14="http://schemas.microsoft.com/office/powerpoint/2010/main" val="200420398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11717E7E-0B77-4DA4-8E39-EDC0ACE79521}"/>
              </a:ext>
            </a:extLst>
          </p:cNvPr>
          <p:cNvSpPr>
            <a:spLocks noGrp="1"/>
          </p:cNvSpPr>
          <p:nvPr>
            <p:ph type="title"/>
          </p:nvPr>
        </p:nvSpPr>
        <p:spPr/>
        <p:txBody>
          <a:bodyPr/>
          <a:lstStyle/>
          <a:p>
            <a:pPr eaLnBrk="1" hangingPunct="1"/>
            <a:r>
              <a:rPr lang="en-US" altLang="en-US" dirty="0"/>
              <a:t>Grant in Summary</a:t>
            </a:r>
          </a:p>
        </p:txBody>
      </p:sp>
      <p:sp>
        <p:nvSpPr>
          <p:cNvPr id="32771" name="Content Placeholder 2">
            <a:extLst>
              <a:ext uri="{FF2B5EF4-FFF2-40B4-BE49-F238E27FC236}">
                <a16:creationId xmlns:a16="http://schemas.microsoft.com/office/drawing/2014/main" id="{95F56AD0-EB18-4525-B82E-8BE172913591}"/>
              </a:ext>
            </a:extLst>
          </p:cNvPr>
          <p:cNvSpPr>
            <a:spLocks noGrp="1"/>
          </p:cNvSpPr>
          <p:nvPr>
            <p:ph idx="1"/>
          </p:nvPr>
        </p:nvSpPr>
        <p:spPr/>
        <p:txBody>
          <a:bodyPr/>
          <a:lstStyle/>
          <a:p>
            <a:pPr eaLnBrk="1" hangingPunct="1"/>
            <a:r>
              <a:rPr lang="en-US" altLang="en-US" dirty="0"/>
              <a:t>Follow the Rule of “Specificity” in all Warrants</a:t>
            </a:r>
          </a:p>
          <a:p>
            <a:pPr eaLnBrk="1" hangingPunct="1"/>
            <a:r>
              <a:rPr lang="en-US" altLang="en-US" dirty="0"/>
              <a:t>Seek to describe all items</a:t>
            </a:r>
          </a:p>
          <a:p>
            <a:pPr eaLnBrk="1" hangingPunct="1"/>
            <a:r>
              <a:rPr lang="en-US" altLang="en-US" dirty="0"/>
              <a:t>Document plain view events and nexus for examinations of materials as evidence.</a:t>
            </a:r>
          </a:p>
          <a:p>
            <a:pPr eaLnBrk="1" hangingPunct="1"/>
            <a:r>
              <a:rPr lang="en-US" altLang="en-US" dirty="0"/>
              <a:t>Seek additional authority and amend warrant to extend scope</a:t>
            </a:r>
          </a:p>
          <a:p>
            <a:pPr eaLnBrk="1" hangingPunct="1"/>
            <a:endParaRPr lang="en-US" altLang="en-US" dirty="0"/>
          </a:p>
        </p:txBody>
      </p:sp>
    </p:spTree>
    <p:extLst>
      <p:ext uri="{BB962C8B-B14F-4D97-AF65-F5344CB8AC3E}">
        <p14:creationId xmlns:p14="http://schemas.microsoft.com/office/powerpoint/2010/main" val="64854682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BF9DC-2F73-4943-9651-AC6BC87D6033}"/>
              </a:ext>
            </a:extLst>
          </p:cNvPr>
          <p:cNvSpPr>
            <a:spLocks noGrp="1"/>
          </p:cNvSpPr>
          <p:nvPr>
            <p:ph type="title"/>
          </p:nvPr>
        </p:nvSpPr>
        <p:spPr/>
        <p:txBody>
          <a:bodyPr>
            <a:normAutofit/>
          </a:bodyPr>
          <a:lstStyle/>
          <a:p>
            <a:pPr>
              <a:defRPr/>
            </a:pPr>
            <a:r>
              <a:rPr lang="en-US" dirty="0"/>
              <a:t>Georgia Supreme Court Warning, Stephens Case</a:t>
            </a:r>
          </a:p>
        </p:txBody>
      </p:sp>
      <p:sp>
        <p:nvSpPr>
          <p:cNvPr id="3" name="Content Placeholder 2">
            <a:extLst>
              <a:ext uri="{FF2B5EF4-FFF2-40B4-BE49-F238E27FC236}">
                <a16:creationId xmlns:a16="http://schemas.microsoft.com/office/drawing/2014/main" id="{15E30ADC-3E27-4F94-9041-599ABD08D829}"/>
              </a:ext>
            </a:extLst>
          </p:cNvPr>
          <p:cNvSpPr>
            <a:spLocks noGrp="1"/>
          </p:cNvSpPr>
          <p:nvPr>
            <p:ph idx="1"/>
          </p:nvPr>
        </p:nvSpPr>
        <p:spPr/>
        <p:txBody>
          <a:bodyPr>
            <a:normAutofit/>
          </a:bodyPr>
          <a:lstStyle/>
          <a:p>
            <a:pPr marL="274320" indent="-274320">
              <a:buClr>
                <a:schemeClr val="accent3"/>
              </a:buClr>
              <a:buFont typeface="Wingdings 2"/>
              <a:buChar char=""/>
              <a:defRPr/>
            </a:pPr>
            <a:r>
              <a:rPr lang="en-US" dirty="0"/>
              <a:t>While we today adopt the rule of Illinois v. Gates, we do so not without caveat, for it is, at heart, a rule of subjectivity. One judge's "probable cause" can be another judge's "inarticulable suspicion" -- as witnessed by the thoughtful assessment of the Court of Appeals in this case, followed by our contrary view.</a:t>
            </a:r>
          </a:p>
          <a:p>
            <a:pPr marL="274320" indent="-274320">
              <a:buClr>
                <a:schemeClr val="accent3"/>
              </a:buClr>
              <a:buFont typeface="Wingdings 2"/>
              <a:buChar char=""/>
              <a:defRPr/>
            </a:pPr>
            <a:r>
              <a:rPr lang="en-US" dirty="0"/>
              <a:t>Prudence counsels that Gates be considered as the outer limit of probable cause. Accordingly, we urge that attesting officers and magistrates make every effort to see that supporting affidavits reflect the maximum indication of reliability, along the lines of Aguilar-Spinelli, whenever and wherever that shall be feasible.</a:t>
            </a:r>
          </a:p>
          <a:p>
            <a:pPr marL="274320" indent="-274320">
              <a:buClr>
                <a:schemeClr val="accent3"/>
              </a:buClr>
              <a:buFont typeface="Wingdings 2"/>
              <a:buChar char=""/>
              <a:defRPr/>
            </a:pPr>
            <a:endParaRPr lang="en-US" dirty="0"/>
          </a:p>
        </p:txBody>
      </p:sp>
    </p:spTree>
    <p:extLst>
      <p:ext uri="{BB962C8B-B14F-4D97-AF65-F5344CB8AC3E}">
        <p14:creationId xmlns:p14="http://schemas.microsoft.com/office/powerpoint/2010/main" val="145641263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8002" name="Group 4"/>
          <p:cNvGrpSpPr>
            <a:grpSpLocks/>
          </p:cNvGrpSpPr>
          <p:nvPr/>
        </p:nvGrpSpPr>
        <p:grpSpPr bwMode="auto">
          <a:xfrm>
            <a:off x="1982789" y="906464"/>
            <a:ext cx="7813675" cy="4503737"/>
            <a:chOff x="289" y="571"/>
            <a:chExt cx="4922" cy="2837"/>
          </a:xfrm>
        </p:grpSpPr>
        <p:sp>
          <p:nvSpPr>
            <p:cNvPr id="128003" name="AutoShape 5"/>
            <p:cNvSpPr>
              <a:spLocks noChangeAspect="1" noChangeArrowheads="1" noTextEdit="1"/>
            </p:cNvSpPr>
            <p:nvPr/>
          </p:nvSpPr>
          <p:spPr bwMode="auto">
            <a:xfrm>
              <a:off x="289" y="667"/>
              <a:ext cx="4922" cy="2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8004" name="Rectangle 6"/>
            <p:cNvSpPr>
              <a:spLocks noChangeArrowheads="1"/>
            </p:cNvSpPr>
            <p:nvPr/>
          </p:nvSpPr>
          <p:spPr bwMode="auto">
            <a:xfrm>
              <a:off x="2236" y="571"/>
              <a:ext cx="145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b="1"/>
                <a:t>TWO PRONG TEST</a:t>
              </a:r>
              <a:endParaRPr lang="en-US" altLang="en-US" sz="1800"/>
            </a:p>
          </p:txBody>
        </p:sp>
        <p:sp>
          <p:nvSpPr>
            <p:cNvPr id="128005" name="Rectangle 8"/>
            <p:cNvSpPr>
              <a:spLocks noChangeArrowheads="1"/>
            </p:cNvSpPr>
            <p:nvPr/>
          </p:nvSpPr>
          <p:spPr bwMode="auto">
            <a:xfrm>
              <a:off x="2163" y="1084"/>
              <a:ext cx="185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b="1"/>
                <a:t>BASIS OF KNOWLEDGE</a:t>
              </a:r>
              <a:endParaRPr lang="en-US" altLang="en-US" sz="1800"/>
            </a:p>
          </p:txBody>
        </p:sp>
        <p:sp>
          <p:nvSpPr>
            <p:cNvPr id="128006" name="Rectangle 9"/>
            <p:cNvSpPr>
              <a:spLocks noChangeArrowheads="1"/>
            </p:cNvSpPr>
            <p:nvPr/>
          </p:nvSpPr>
          <p:spPr bwMode="auto">
            <a:xfrm>
              <a:off x="1930" y="1379"/>
              <a:ext cx="2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b="1">
                  <a:solidFill>
                    <a:srgbClr val="000000"/>
                  </a:solidFill>
                </a:rPr>
                <a:t>     </a:t>
              </a:r>
              <a:endParaRPr lang="en-US" altLang="en-US" sz="1800"/>
            </a:p>
          </p:txBody>
        </p:sp>
        <p:sp>
          <p:nvSpPr>
            <p:cNvPr id="128007" name="Rectangle 10"/>
            <p:cNvSpPr>
              <a:spLocks noChangeArrowheads="1"/>
            </p:cNvSpPr>
            <p:nvPr/>
          </p:nvSpPr>
          <p:spPr bwMode="auto">
            <a:xfrm>
              <a:off x="2221" y="1276"/>
              <a:ext cx="178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700" b="1"/>
                <a:t>       HOW INFORMANT </a:t>
              </a:r>
              <a:br>
                <a:rPr lang="en-US" altLang="en-US" sz="1700" b="1"/>
              </a:br>
              <a:r>
                <a:rPr lang="en-US" altLang="en-US" sz="1700" b="1"/>
                <a:t>  OBTAINED INFORMATION</a:t>
              </a:r>
              <a:endParaRPr lang="en-US" altLang="en-US" sz="1800"/>
            </a:p>
          </p:txBody>
        </p:sp>
        <p:sp>
          <p:nvSpPr>
            <p:cNvPr id="128008" name="Rectangle 11"/>
            <p:cNvSpPr>
              <a:spLocks noChangeArrowheads="1"/>
            </p:cNvSpPr>
            <p:nvPr/>
          </p:nvSpPr>
          <p:spPr bwMode="auto">
            <a:xfrm>
              <a:off x="289" y="1933"/>
              <a:ext cx="2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a:solidFill>
                    <a:srgbClr val="000000"/>
                  </a:solidFill>
                </a:rPr>
                <a:t>     </a:t>
              </a:r>
              <a:endParaRPr lang="en-US" altLang="en-US" sz="1800"/>
            </a:p>
          </p:txBody>
        </p:sp>
        <p:sp>
          <p:nvSpPr>
            <p:cNvPr id="128009" name="Rectangle 12"/>
            <p:cNvSpPr>
              <a:spLocks noChangeArrowheads="1"/>
            </p:cNvSpPr>
            <p:nvPr/>
          </p:nvSpPr>
          <p:spPr bwMode="auto">
            <a:xfrm>
              <a:off x="480" y="1882"/>
              <a:ext cx="112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b="1"/>
                <a:t>INFORMATION</a:t>
              </a:r>
              <a:endParaRPr lang="en-US" altLang="en-US" sz="1800"/>
            </a:p>
          </p:txBody>
        </p:sp>
        <p:sp>
          <p:nvSpPr>
            <p:cNvPr id="128010" name="Rectangle 13"/>
            <p:cNvSpPr>
              <a:spLocks noChangeArrowheads="1"/>
            </p:cNvSpPr>
            <p:nvPr/>
          </p:nvSpPr>
          <p:spPr bwMode="auto">
            <a:xfrm>
              <a:off x="2755" y="2387"/>
              <a:ext cx="81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b="1"/>
                <a:t>VERACITY</a:t>
              </a:r>
              <a:endParaRPr lang="en-US" altLang="en-US" sz="1800"/>
            </a:p>
          </p:txBody>
        </p:sp>
        <p:sp>
          <p:nvSpPr>
            <p:cNvPr id="128011" name="Rectangle 14"/>
            <p:cNvSpPr>
              <a:spLocks noChangeArrowheads="1"/>
            </p:cNvSpPr>
            <p:nvPr/>
          </p:nvSpPr>
          <p:spPr bwMode="auto">
            <a:xfrm>
              <a:off x="2144" y="2563"/>
              <a:ext cx="21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b="1">
                  <a:solidFill>
                    <a:srgbClr val="000000"/>
                  </a:solidFill>
                </a:rPr>
                <a:t>   </a:t>
              </a:r>
              <a:r>
                <a:rPr lang="en-US" altLang="en-US" sz="2000" b="1"/>
                <a:t>RELIABILITY/CREDIBILITY</a:t>
              </a:r>
              <a:endParaRPr lang="en-US" altLang="en-US" sz="1800"/>
            </a:p>
          </p:txBody>
        </p:sp>
        <p:sp>
          <p:nvSpPr>
            <p:cNvPr id="128012" name="Line 15"/>
            <p:cNvSpPr>
              <a:spLocks noChangeShapeType="1"/>
            </p:cNvSpPr>
            <p:nvPr/>
          </p:nvSpPr>
          <p:spPr bwMode="auto">
            <a:xfrm>
              <a:off x="330" y="1785"/>
              <a:ext cx="1" cy="38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013" name="Line 16"/>
            <p:cNvSpPr>
              <a:spLocks noChangeShapeType="1"/>
            </p:cNvSpPr>
            <p:nvPr/>
          </p:nvSpPr>
          <p:spPr bwMode="auto">
            <a:xfrm>
              <a:off x="330" y="1785"/>
              <a:ext cx="1313"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014" name="Line 17"/>
            <p:cNvSpPr>
              <a:spLocks noChangeShapeType="1"/>
            </p:cNvSpPr>
            <p:nvPr/>
          </p:nvSpPr>
          <p:spPr bwMode="auto">
            <a:xfrm>
              <a:off x="330" y="2171"/>
              <a:ext cx="1313"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015" name="Line 18"/>
            <p:cNvSpPr>
              <a:spLocks noChangeShapeType="1"/>
            </p:cNvSpPr>
            <p:nvPr/>
          </p:nvSpPr>
          <p:spPr bwMode="auto">
            <a:xfrm flipV="1">
              <a:off x="1643" y="1053"/>
              <a:ext cx="1" cy="57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016" name="Line 19"/>
            <p:cNvSpPr>
              <a:spLocks noChangeShapeType="1"/>
            </p:cNvSpPr>
            <p:nvPr/>
          </p:nvSpPr>
          <p:spPr bwMode="auto">
            <a:xfrm>
              <a:off x="1643" y="1053"/>
              <a:ext cx="2953"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017" name="Line 20"/>
            <p:cNvSpPr>
              <a:spLocks noChangeShapeType="1"/>
            </p:cNvSpPr>
            <p:nvPr/>
          </p:nvSpPr>
          <p:spPr bwMode="auto">
            <a:xfrm>
              <a:off x="4596" y="1053"/>
              <a:ext cx="1" cy="6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018" name="Line 21"/>
            <p:cNvSpPr>
              <a:spLocks noChangeShapeType="1"/>
            </p:cNvSpPr>
            <p:nvPr/>
          </p:nvSpPr>
          <p:spPr bwMode="auto">
            <a:xfrm flipH="1">
              <a:off x="2381" y="1689"/>
              <a:ext cx="2215"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019" name="Line 22"/>
            <p:cNvSpPr>
              <a:spLocks noChangeShapeType="1"/>
            </p:cNvSpPr>
            <p:nvPr/>
          </p:nvSpPr>
          <p:spPr bwMode="auto">
            <a:xfrm>
              <a:off x="2381" y="1689"/>
              <a:ext cx="1" cy="6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020" name="Line 23"/>
            <p:cNvSpPr>
              <a:spLocks noChangeShapeType="1"/>
            </p:cNvSpPr>
            <p:nvPr/>
          </p:nvSpPr>
          <p:spPr bwMode="auto">
            <a:xfrm>
              <a:off x="1643" y="2171"/>
              <a:ext cx="1" cy="57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021" name="Line 24"/>
            <p:cNvSpPr>
              <a:spLocks noChangeShapeType="1"/>
            </p:cNvSpPr>
            <p:nvPr/>
          </p:nvSpPr>
          <p:spPr bwMode="auto">
            <a:xfrm>
              <a:off x="1643" y="2846"/>
              <a:ext cx="3035"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022" name="Line 25"/>
            <p:cNvSpPr>
              <a:spLocks noChangeShapeType="1"/>
            </p:cNvSpPr>
            <p:nvPr/>
          </p:nvSpPr>
          <p:spPr bwMode="auto">
            <a:xfrm>
              <a:off x="2381" y="2364"/>
              <a:ext cx="2297" cy="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023" name="Line 26"/>
            <p:cNvSpPr>
              <a:spLocks noChangeShapeType="1"/>
            </p:cNvSpPr>
            <p:nvPr/>
          </p:nvSpPr>
          <p:spPr bwMode="auto">
            <a:xfrm>
              <a:off x="4678" y="2364"/>
              <a:ext cx="1" cy="38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024" name="Line 27"/>
            <p:cNvSpPr>
              <a:spLocks noChangeShapeType="1"/>
            </p:cNvSpPr>
            <p:nvPr/>
          </p:nvSpPr>
          <p:spPr bwMode="auto">
            <a:xfrm flipV="1">
              <a:off x="1643" y="2653"/>
              <a:ext cx="1" cy="19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025" name="Line 28"/>
            <p:cNvSpPr>
              <a:spLocks noChangeShapeType="1"/>
            </p:cNvSpPr>
            <p:nvPr/>
          </p:nvSpPr>
          <p:spPr bwMode="auto">
            <a:xfrm>
              <a:off x="4678" y="2556"/>
              <a:ext cx="1" cy="29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8026" name="Line 29"/>
            <p:cNvSpPr>
              <a:spLocks noChangeShapeType="1"/>
            </p:cNvSpPr>
            <p:nvPr/>
          </p:nvSpPr>
          <p:spPr bwMode="auto">
            <a:xfrm>
              <a:off x="1643" y="1438"/>
              <a:ext cx="1" cy="34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242222188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3"/>
          <p:cNvSpPr>
            <a:spLocks noGrp="1" noChangeArrowheads="1"/>
          </p:cNvSpPr>
          <p:nvPr>
            <p:ph type="body" sz="half" idx="1"/>
          </p:nvPr>
        </p:nvSpPr>
        <p:spPr>
          <a:xfrm>
            <a:off x="1981200" y="838200"/>
            <a:ext cx="7696200" cy="1600200"/>
          </a:xfrm>
        </p:spPr>
        <p:txBody>
          <a:bodyPr>
            <a:normAutofit/>
          </a:bodyPr>
          <a:lstStyle/>
          <a:p>
            <a:pPr eaLnBrk="1" hangingPunct="1">
              <a:buFontTx/>
              <a:buNone/>
            </a:pPr>
            <a:r>
              <a:rPr lang="en-US" altLang="en-US" sz="2400"/>
              <a:t>Paramount in all of these assessments is what I call the three areas of probability.  These areas must be addressed and questions answered to compliment the officer’s theory of probable cause.</a:t>
            </a:r>
          </a:p>
        </p:txBody>
      </p:sp>
      <p:grpSp>
        <p:nvGrpSpPr>
          <p:cNvPr id="131075" name="Group 8"/>
          <p:cNvGrpSpPr>
            <a:grpSpLocks noChangeAspect="1"/>
          </p:cNvGrpSpPr>
          <p:nvPr/>
        </p:nvGrpSpPr>
        <p:grpSpPr bwMode="auto">
          <a:xfrm>
            <a:off x="2819400" y="1568450"/>
            <a:ext cx="5937250" cy="5257800"/>
            <a:chOff x="816" y="316"/>
            <a:chExt cx="3740" cy="3312"/>
          </a:xfrm>
        </p:grpSpPr>
        <p:sp>
          <p:nvSpPr>
            <p:cNvPr id="131076" name="AutoShape 9"/>
            <p:cNvSpPr>
              <a:spLocks noChangeAspect="1" noChangeArrowheads="1" noTextEdit="1"/>
            </p:cNvSpPr>
            <p:nvPr/>
          </p:nvSpPr>
          <p:spPr bwMode="auto">
            <a:xfrm>
              <a:off x="860" y="316"/>
              <a:ext cx="3696" cy="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1077" name="Rectangle 10"/>
            <p:cNvSpPr>
              <a:spLocks noChangeArrowheads="1"/>
            </p:cNvSpPr>
            <p:nvPr/>
          </p:nvSpPr>
          <p:spPr bwMode="auto">
            <a:xfrm>
              <a:off x="1087" y="1709"/>
              <a:ext cx="274"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900" b="1"/>
                <a:t>The</a:t>
              </a:r>
              <a:endParaRPr lang="en-US" altLang="en-US" sz="1800"/>
            </a:p>
          </p:txBody>
        </p:sp>
        <p:sp>
          <p:nvSpPr>
            <p:cNvPr id="131078" name="Rectangle 11"/>
            <p:cNvSpPr>
              <a:spLocks noChangeArrowheads="1"/>
            </p:cNvSpPr>
            <p:nvPr/>
          </p:nvSpPr>
          <p:spPr bwMode="auto">
            <a:xfrm>
              <a:off x="903" y="1872"/>
              <a:ext cx="709"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900" b="1"/>
                <a:t>Particular</a:t>
              </a:r>
              <a:endParaRPr lang="en-US" altLang="en-US" sz="1800"/>
            </a:p>
          </p:txBody>
        </p:sp>
        <p:sp>
          <p:nvSpPr>
            <p:cNvPr id="131079" name="Rectangle 12"/>
            <p:cNvSpPr>
              <a:spLocks noChangeArrowheads="1"/>
            </p:cNvSpPr>
            <p:nvPr/>
          </p:nvSpPr>
          <p:spPr bwMode="auto">
            <a:xfrm>
              <a:off x="1057" y="2023"/>
              <a:ext cx="402"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900" b="1"/>
                <a:t>Items</a:t>
              </a:r>
              <a:endParaRPr lang="en-US" altLang="en-US" sz="1800"/>
            </a:p>
          </p:txBody>
        </p:sp>
        <p:sp>
          <p:nvSpPr>
            <p:cNvPr id="131080" name="Freeform 13"/>
            <p:cNvSpPr>
              <a:spLocks/>
            </p:cNvSpPr>
            <p:nvPr/>
          </p:nvSpPr>
          <p:spPr bwMode="auto">
            <a:xfrm>
              <a:off x="816" y="1600"/>
              <a:ext cx="797" cy="715"/>
            </a:xfrm>
            <a:custGeom>
              <a:avLst/>
              <a:gdLst>
                <a:gd name="T0" fmla="*/ 686 w 797"/>
                <a:gd name="T1" fmla="*/ 606 h 715"/>
                <a:gd name="T2" fmla="*/ 723 w 797"/>
                <a:gd name="T3" fmla="*/ 565 h 715"/>
                <a:gd name="T4" fmla="*/ 754 w 797"/>
                <a:gd name="T5" fmla="*/ 520 h 715"/>
                <a:gd name="T6" fmla="*/ 776 w 797"/>
                <a:gd name="T7" fmla="*/ 472 h 715"/>
                <a:gd name="T8" fmla="*/ 791 w 797"/>
                <a:gd name="T9" fmla="*/ 420 h 715"/>
                <a:gd name="T10" fmla="*/ 797 w 797"/>
                <a:gd name="T11" fmla="*/ 368 h 715"/>
                <a:gd name="T12" fmla="*/ 795 w 797"/>
                <a:gd name="T13" fmla="*/ 316 h 715"/>
                <a:gd name="T14" fmla="*/ 784 w 797"/>
                <a:gd name="T15" fmla="*/ 265 h 715"/>
                <a:gd name="T16" fmla="*/ 764 w 797"/>
                <a:gd name="T17" fmla="*/ 215 h 715"/>
                <a:gd name="T18" fmla="*/ 737 w 797"/>
                <a:gd name="T19" fmla="*/ 168 h 715"/>
                <a:gd name="T20" fmla="*/ 702 w 797"/>
                <a:gd name="T21" fmla="*/ 125 h 715"/>
                <a:gd name="T22" fmla="*/ 662 w 797"/>
                <a:gd name="T23" fmla="*/ 89 h 715"/>
                <a:gd name="T24" fmla="*/ 615 w 797"/>
                <a:gd name="T25" fmla="*/ 57 h 715"/>
                <a:gd name="T26" fmla="*/ 563 w 797"/>
                <a:gd name="T27" fmla="*/ 32 h 715"/>
                <a:gd name="T28" fmla="*/ 508 w 797"/>
                <a:gd name="T29" fmla="*/ 14 h 715"/>
                <a:gd name="T30" fmla="*/ 451 w 797"/>
                <a:gd name="T31" fmla="*/ 3 h 715"/>
                <a:gd name="T32" fmla="*/ 392 w 797"/>
                <a:gd name="T33" fmla="*/ 0 h 715"/>
                <a:gd name="T34" fmla="*/ 334 w 797"/>
                <a:gd name="T35" fmla="*/ 5 h 715"/>
                <a:gd name="T36" fmla="*/ 276 w 797"/>
                <a:gd name="T37" fmla="*/ 17 h 715"/>
                <a:gd name="T38" fmla="*/ 222 w 797"/>
                <a:gd name="T39" fmla="*/ 37 h 715"/>
                <a:gd name="T40" fmla="*/ 171 w 797"/>
                <a:gd name="T41" fmla="*/ 64 h 715"/>
                <a:gd name="T42" fmla="*/ 126 w 797"/>
                <a:gd name="T43" fmla="*/ 96 h 715"/>
                <a:gd name="T44" fmla="*/ 86 w 797"/>
                <a:gd name="T45" fmla="*/ 134 h 715"/>
                <a:gd name="T46" fmla="*/ 53 w 797"/>
                <a:gd name="T47" fmla="*/ 178 h 715"/>
                <a:gd name="T48" fmla="*/ 27 w 797"/>
                <a:gd name="T49" fmla="*/ 226 h 715"/>
                <a:gd name="T50" fmla="*/ 10 w 797"/>
                <a:gd name="T51" fmla="*/ 276 h 715"/>
                <a:gd name="T52" fmla="*/ 1 w 797"/>
                <a:gd name="T53" fmla="*/ 327 h 715"/>
                <a:gd name="T54" fmla="*/ 0 w 797"/>
                <a:gd name="T55" fmla="*/ 379 h 715"/>
                <a:gd name="T56" fmla="*/ 9 w 797"/>
                <a:gd name="T57" fmla="*/ 432 h 715"/>
                <a:gd name="T58" fmla="*/ 25 w 797"/>
                <a:gd name="T59" fmla="*/ 482 h 715"/>
                <a:gd name="T60" fmla="*/ 49 w 797"/>
                <a:gd name="T61" fmla="*/ 531 h 715"/>
                <a:gd name="T62" fmla="*/ 81 w 797"/>
                <a:gd name="T63" fmla="*/ 574 h 715"/>
                <a:gd name="T64" fmla="*/ 120 w 797"/>
                <a:gd name="T65" fmla="*/ 613 h 715"/>
                <a:gd name="T66" fmla="*/ 165 w 797"/>
                <a:gd name="T67" fmla="*/ 648 h 715"/>
                <a:gd name="T68" fmla="*/ 214 w 797"/>
                <a:gd name="T69" fmla="*/ 675 h 715"/>
                <a:gd name="T70" fmla="*/ 269 w 797"/>
                <a:gd name="T71" fmla="*/ 695 h 715"/>
                <a:gd name="T72" fmla="*/ 325 w 797"/>
                <a:gd name="T73" fmla="*/ 708 h 715"/>
                <a:gd name="T74" fmla="*/ 383 w 797"/>
                <a:gd name="T75" fmla="*/ 715 h 715"/>
                <a:gd name="T76" fmla="*/ 442 w 797"/>
                <a:gd name="T77" fmla="*/ 713 h 715"/>
                <a:gd name="T78" fmla="*/ 500 w 797"/>
                <a:gd name="T79" fmla="*/ 703 h 715"/>
                <a:gd name="T80" fmla="*/ 556 w 797"/>
                <a:gd name="T81" fmla="*/ 686 h 715"/>
                <a:gd name="T82" fmla="*/ 607 w 797"/>
                <a:gd name="T83" fmla="*/ 662 h 715"/>
                <a:gd name="T84" fmla="*/ 654 w 797"/>
                <a:gd name="T85" fmla="*/ 631 h 715"/>
                <a:gd name="T86" fmla="*/ 686 w 797"/>
                <a:gd name="T87" fmla="*/ 606 h 71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97"/>
                <a:gd name="T133" fmla="*/ 0 h 715"/>
                <a:gd name="T134" fmla="*/ 797 w 797"/>
                <a:gd name="T135" fmla="*/ 715 h 71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97" h="715">
                  <a:moveTo>
                    <a:pt x="686" y="606"/>
                  </a:moveTo>
                  <a:lnTo>
                    <a:pt x="723" y="565"/>
                  </a:lnTo>
                  <a:lnTo>
                    <a:pt x="754" y="520"/>
                  </a:lnTo>
                  <a:lnTo>
                    <a:pt x="776" y="472"/>
                  </a:lnTo>
                  <a:lnTo>
                    <a:pt x="791" y="420"/>
                  </a:lnTo>
                  <a:lnTo>
                    <a:pt x="797" y="368"/>
                  </a:lnTo>
                  <a:lnTo>
                    <a:pt x="795" y="316"/>
                  </a:lnTo>
                  <a:lnTo>
                    <a:pt x="784" y="265"/>
                  </a:lnTo>
                  <a:lnTo>
                    <a:pt x="764" y="215"/>
                  </a:lnTo>
                  <a:lnTo>
                    <a:pt x="737" y="168"/>
                  </a:lnTo>
                  <a:lnTo>
                    <a:pt x="702" y="125"/>
                  </a:lnTo>
                  <a:lnTo>
                    <a:pt x="662" y="89"/>
                  </a:lnTo>
                  <a:lnTo>
                    <a:pt x="615" y="57"/>
                  </a:lnTo>
                  <a:lnTo>
                    <a:pt x="563" y="32"/>
                  </a:lnTo>
                  <a:lnTo>
                    <a:pt x="508" y="14"/>
                  </a:lnTo>
                  <a:lnTo>
                    <a:pt x="451" y="3"/>
                  </a:lnTo>
                  <a:lnTo>
                    <a:pt x="392" y="0"/>
                  </a:lnTo>
                  <a:lnTo>
                    <a:pt x="334" y="5"/>
                  </a:lnTo>
                  <a:lnTo>
                    <a:pt x="276" y="17"/>
                  </a:lnTo>
                  <a:lnTo>
                    <a:pt x="222" y="37"/>
                  </a:lnTo>
                  <a:lnTo>
                    <a:pt x="171" y="64"/>
                  </a:lnTo>
                  <a:lnTo>
                    <a:pt x="126" y="96"/>
                  </a:lnTo>
                  <a:lnTo>
                    <a:pt x="86" y="134"/>
                  </a:lnTo>
                  <a:lnTo>
                    <a:pt x="53" y="178"/>
                  </a:lnTo>
                  <a:lnTo>
                    <a:pt x="27" y="226"/>
                  </a:lnTo>
                  <a:lnTo>
                    <a:pt x="10" y="276"/>
                  </a:lnTo>
                  <a:lnTo>
                    <a:pt x="1" y="327"/>
                  </a:lnTo>
                  <a:lnTo>
                    <a:pt x="0" y="379"/>
                  </a:lnTo>
                  <a:lnTo>
                    <a:pt x="9" y="432"/>
                  </a:lnTo>
                  <a:lnTo>
                    <a:pt x="25" y="482"/>
                  </a:lnTo>
                  <a:lnTo>
                    <a:pt x="49" y="531"/>
                  </a:lnTo>
                  <a:lnTo>
                    <a:pt x="81" y="574"/>
                  </a:lnTo>
                  <a:lnTo>
                    <a:pt x="120" y="613"/>
                  </a:lnTo>
                  <a:lnTo>
                    <a:pt x="165" y="648"/>
                  </a:lnTo>
                  <a:lnTo>
                    <a:pt x="214" y="675"/>
                  </a:lnTo>
                  <a:lnTo>
                    <a:pt x="269" y="695"/>
                  </a:lnTo>
                  <a:lnTo>
                    <a:pt x="325" y="708"/>
                  </a:lnTo>
                  <a:lnTo>
                    <a:pt x="383" y="715"/>
                  </a:lnTo>
                  <a:lnTo>
                    <a:pt x="442" y="713"/>
                  </a:lnTo>
                  <a:lnTo>
                    <a:pt x="500" y="703"/>
                  </a:lnTo>
                  <a:lnTo>
                    <a:pt x="556" y="686"/>
                  </a:lnTo>
                  <a:lnTo>
                    <a:pt x="607" y="662"/>
                  </a:lnTo>
                  <a:lnTo>
                    <a:pt x="654" y="631"/>
                  </a:lnTo>
                  <a:lnTo>
                    <a:pt x="686" y="606"/>
                  </a:lnTo>
                </a:path>
              </a:pathLst>
            </a:cu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081" name="Freeform 14"/>
            <p:cNvSpPr>
              <a:spLocks/>
            </p:cNvSpPr>
            <p:nvPr/>
          </p:nvSpPr>
          <p:spPr bwMode="auto">
            <a:xfrm>
              <a:off x="2292" y="1572"/>
              <a:ext cx="797" cy="714"/>
            </a:xfrm>
            <a:custGeom>
              <a:avLst/>
              <a:gdLst>
                <a:gd name="T0" fmla="*/ 686 w 797"/>
                <a:gd name="T1" fmla="*/ 605 h 714"/>
                <a:gd name="T2" fmla="*/ 723 w 797"/>
                <a:gd name="T3" fmla="*/ 565 h 714"/>
                <a:gd name="T4" fmla="*/ 754 w 797"/>
                <a:gd name="T5" fmla="*/ 520 h 714"/>
                <a:gd name="T6" fmla="*/ 776 w 797"/>
                <a:gd name="T7" fmla="*/ 471 h 714"/>
                <a:gd name="T8" fmla="*/ 791 w 797"/>
                <a:gd name="T9" fmla="*/ 421 h 714"/>
                <a:gd name="T10" fmla="*/ 797 w 797"/>
                <a:gd name="T11" fmla="*/ 369 h 714"/>
                <a:gd name="T12" fmla="*/ 795 w 797"/>
                <a:gd name="T13" fmla="*/ 316 h 714"/>
                <a:gd name="T14" fmla="*/ 783 w 797"/>
                <a:gd name="T15" fmla="*/ 265 h 714"/>
                <a:gd name="T16" fmla="*/ 764 w 797"/>
                <a:gd name="T17" fmla="*/ 215 h 714"/>
                <a:gd name="T18" fmla="*/ 737 w 797"/>
                <a:gd name="T19" fmla="*/ 169 h 714"/>
                <a:gd name="T20" fmla="*/ 702 w 797"/>
                <a:gd name="T21" fmla="*/ 126 h 714"/>
                <a:gd name="T22" fmla="*/ 662 w 797"/>
                <a:gd name="T23" fmla="*/ 88 h 714"/>
                <a:gd name="T24" fmla="*/ 615 w 797"/>
                <a:gd name="T25" fmla="*/ 57 h 714"/>
                <a:gd name="T26" fmla="*/ 563 w 797"/>
                <a:gd name="T27" fmla="*/ 32 h 714"/>
                <a:gd name="T28" fmla="*/ 508 w 797"/>
                <a:gd name="T29" fmla="*/ 14 h 714"/>
                <a:gd name="T30" fmla="*/ 451 w 797"/>
                <a:gd name="T31" fmla="*/ 3 h 714"/>
                <a:gd name="T32" fmla="*/ 392 w 797"/>
                <a:gd name="T33" fmla="*/ 0 h 714"/>
                <a:gd name="T34" fmla="*/ 334 w 797"/>
                <a:gd name="T35" fmla="*/ 4 h 714"/>
                <a:gd name="T36" fmla="*/ 277 w 797"/>
                <a:gd name="T37" fmla="*/ 18 h 714"/>
                <a:gd name="T38" fmla="*/ 222 w 797"/>
                <a:gd name="T39" fmla="*/ 36 h 714"/>
                <a:gd name="T40" fmla="*/ 171 w 797"/>
                <a:gd name="T41" fmla="*/ 63 h 714"/>
                <a:gd name="T42" fmla="*/ 126 w 797"/>
                <a:gd name="T43" fmla="*/ 96 h 714"/>
                <a:gd name="T44" fmla="*/ 86 w 797"/>
                <a:gd name="T45" fmla="*/ 135 h 714"/>
                <a:gd name="T46" fmla="*/ 53 w 797"/>
                <a:gd name="T47" fmla="*/ 178 h 714"/>
                <a:gd name="T48" fmla="*/ 28 w 797"/>
                <a:gd name="T49" fmla="*/ 225 h 714"/>
                <a:gd name="T50" fmla="*/ 10 w 797"/>
                <a:gd name="T51" fmla="*/ 276 h 714"/>
                <a:gd name="T52" fmla="*/ 1 w 797"/>
                <a:gd name="T53" fmla="*/ 328 h 714"/>
                <a:gd name="T54" fmla="*/ 0 w 797"/>
                <a:gd name="T55" fmla="*/ 380 h 714"/>
                <a:gd name="T56" fmla="*/ 9 w 797"/>
                <a:gd name="T57" fmla="*/ 432 h 714"/>
                <a:gd name="T58" fmla="*/ 25 w 797"/>
                <a:gd name="T59" fmla="*/ 482 h 714"/>
                <a:gd name="T60" fmla="*/ 49 w 797"/>
                <a:gd name="T61" fmla="*/ 530 h 714"/>
                <a:gd name="T62" fmla="*/ 81 w 797"/>
                <a:gd name="T63" fmla="*/ 574 h 714"/>
                <a:gd name="T64" fmla="*/ 119 w 797"/>
                <a:gd name="T65" fmla="*/ 614 h 714"/>
                <a:gd name="T66" fmla="*/ 165 w 797"/>
                <a:gd name="T67" fmla="*/ 647 h 714"/>
                <a:gd name="T68" fmla="*/ 214 w 797"/>
                <a:gd name="T69" fmla="*/ 674 h 714"/>
                <a:gd name="T70" fmla="*/ 269 w 797"/>
                <a:gd name="T71" fmla="*/ 695 h 714"/>
                <a:gd name="T72" fmla="*/ 325 w 797"/>
                <a:gd name="T73" fmla="*/ 709 h 714"/>
                <a:gd name="T74" fmla="*/ 383 w 797"/>
                <a:gd name="T75" fmla="*/ 714 h 714"/>
                <a:gd name="T76" fmla="*/ 442 w 797"/>
                <a:gd name="T77" fmla="*/ 713 h 714"/>
                <a:gd name="T78" fmla="*/ 500 w 797"/>
                <a:gd name="T79" fmla="*/ 703 h 714"/>
                <a:gd name="T80" fmla="*/ 556 w 797"/>
                <a:gd name="T81" fmla="*/ 687 h 714"/>
                <a:gd name="T82" fmla="*/ 607 w 797"/>
                <a:gd name="T83" fmla="*/ 662 h 714"/>
                <a:gd name="T84" fmla="*/ 655 w 797"/>
                <a:gd name="T85" fmla="*/ 631 h 714"/>
                <a:gd name="T86" fmla="*/ 686 w 797"/>
                <a:gd name="T87" fmla="*/ 605 h 71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97"/>
                <a:gd name="T133" fmla="*/ 0 h 714"/>
                <a:gd name="T134" fmla="*/ 797 w 797"/>
                <a:gd name="T135" fmla="*/ 714 h 71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97" h="714">
                  <a:moveTo>
                    <a:pt x="686" y="605"/>
                  </a:moveTo>
                  <a:lnTo>
                    <a:pt x="723" y="565"/>
                  </a:lnTo>
                  <a:lnTo>
                    <a:pt x="754" y="520"/>
                  </a:lnTo>
                  <a:lnTo>
                    <a:pt x="776" y="471"/>
                  </a:lnTo>
                  <a:lnTo>
                    <a:pt x="791" y="421"/>
                  </a:lnTo>
                  <a:lnTo>
                    <a:pt x="797" y="369"/>
                  </a:lnTo>
                  <a:lnTo>
                    <a:pt x="795" y="316"/>
                  </a:lnTo>
                  <a:lnTo>
                    <a:pt x="783" y="265"/>
                  </a:lnTo>
                  <a:lnTo>
                    <a:pt x="764" y="215"/>
                  </a:lnTo>
                  <a:lnTo>
                    <a:pt x="737" y="169"/>
                  </a:lnTo>
                  <a:lnTo>
                    <a:pt x="702" y="126"/>
                  </a:lnTo>
                  <a:lnTo>
                    <a:pt x="662" y="88"/>
                  </a:lnTo>
                  <a:lnTo>
                    <a:pt x="615" y="57"/>
                  </a:lnTo>
                  <a:lnTo>
                    <a:pt x="563" y="32"/>
                  </a:lnTo>
                  <a:lnTo>
                    <a:pt x="508" y="14"/>
                  </a:lnTo>
                  <a:lnTo>
                    <a:pt x="451" y="3"/>
                  </a:lnTo>
                  <a:lnTo>
                    <a:pt x="392" y="0"/>
                  </a:lnTo>
                  <a:lnTo>
                    <a:pt x="334" y="4"/>
                  </a:lnTo>
                  <a:lnTo>
                    <a:pt x="277" y="18"/>
                  </a:lnTo>
                  <a:lnTo>
                    <a:pt x="222" y="36"/>
                  </a:lnTo>
                  <a:lnTo>
                    <a:pt x="171" y="63"/>
                  </a:lnTo>
                  <a:lnTo>
                    <a:pt x="126" y="96"/>
                  </a:lnTo>
                  <a:lnTo>
                    <a:pt x="86" y="135"/>
                  </a:lnTo>
                  <a:lnTo>
                    <a:pt x="53" y="178"/>
                  </a:lnTo>
                  <a:lnTo>
                    <a:pt x="28" y="225"/>
                  </a:lnTo>
                  <a:lnTo>
                    <a:pt x="10" y="276"/>
                  </a:lnTo>
                  <a:lnTo>
                    <a:pt x="1" y="328"/>
                  </a:lnTo>
                  <a:lnTo>
                    <a:pt x="0" y="380"/>
                  </a:lnTo>
                  <a:lnTo>
                    <a:pt x="9" y="432"/>
                  </a:lnTo>
                  <a:lnTo>
                    <a:pt x="25" y="482"/>
                  </a:lnTo>
                  <a:lnTo>
                    <a:pt x="49" y="530"/>
                  </a:lnTo>
                  <a:lnTo>
                    <a:pt x="81" y="574"/>
                  </a:lnTo>
                  <a:lnTo>
                    <a:pt x="119" y="614"/>
                  </a:lnTo>
                  <a:lnTo>
                    <a:pt x="165" y="647"/>
                  </a:lnTo>
                  <a:lnTo>
                    <a:pt x="214" y="674"/>
                  </a:lnTo>
                  <a:lnTo>
                    <a:pt x="269" y="695"/>
                  </a:lnTo>
                  <a:lnTo>
                    <a:pt x="325" y="709"/>
                  </a:lnTo>
                  <a:lnTo>
                    <a:pt x="383" y="714"/>
                  </a:lnTo>
                  <a:lnTo>
                    <a:pt x="442" y="713"/>
                  </a:lnTo>
                  <a:lnTo>
                    <a:pt x="500" y="703"/>
                  </a:lnTo>
                  <a:lnTo>
                    <a:pt x="556" y="687"/>
                  </a:lnTo>
                  <a:lnTo>
                    <a:pt x="607" y="662"/>
                  </a:lnTo>
                  <a:lnTo>
                    <a:pt x="655" y="631"/>
                  </a:lnTo>
                  <a:lnTo>
                    <a:pt x="686" y="605"/>
                  </a:lnTo>
                </a:path>
              </a:pathLst>
            </a:cu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082" name="Freeform 15"/>
            <p:cNvSpPr>
              <a:spLocks/>
            </p:cNvSpPr>
            <p:nvPr/>
          </p:nvSpPr>
          <p:spPr bwMode="auto">
            <a:xfrm>
              <a:off x="3715" y="1572"/>
              <a:ext cx="796" cy="714"/>
            </a:xfrm>
            <a:custGeom>
              <a:avLst/>
              <a:gdLst>
                <a:gd name="T0" fmla="*/ 685 w 796"/>
                <a:gd name="T1" fmla="*/ 605 h 714"/>
                <a:gd name="T2" fmla="*/ 722 w 796"/>
                <a:gd name="T3" fmla="*/ 565 h 714"/>
                <a:gd name="T4" fmla="*/ 753 w 796"/>
                <a:gd name="T5" fmla="*/ 520 h 714"/>
                <a:gd name="T6" fmla="*/ 776 w 796"/>
                <a:gd name="T7" fmla="*/ 471 h 714"/>
                <a:gd name="T8" fmla="*/ 790 w 796"/>
                <a:gd name="T9" fmla="*/ 421 h 714"/>
                <a:gd name="T10" fmla="*/ 796 w 796"/>
                <a:gd name="T11" fmla="*/ 369 h 714"/>
                <a:gd name="T12" fmla="*/ 793 w 796"/>
                <a:gd name="T13" fmla="*/ 316 h 714"/>
                <a:gd name="T14" fmla="*/ 782 w 796"/>
                <a:gd name="T15" fmla="*/ 265 h 714"/>
                <a:gd name="T16" fmla="*/ 764 w 796"/>
                <a:gd name="T17" fmla="*/ 215 h 714"/>
                <a:gd name="T18" fmla="*/ 737 w 796"/>
                <a:gd name="T19" fmla="*/ 169 h 714"/>
                <a:gd name="T20" fmla="*/ 701 w 796"/>
                <a:gd name="T21" fmla="*/ 126 h 714"/>
                <a:gd name="T22" fmla="*/ 660 w 796"/>
                <a:gd name="T23" fmla="*/ 88 h 714"/>
                <a:gd name="T24" fmla="*/ 613 w 796"/>
                <a:gd name="T25" fmla="*/ 57 h 714"/>
                <a:gd name="T26" fmla="*/ 562 w 796"/>
                <a:gd name="T27" fmla="*/ 32 h 714"/>
                <a:gd name="T28" fmla="*/ 507 w 796"/>
                <a:gd name="T29" fmla="*/ 14 h 714"/>
                <a:gd name="T30" fmla="*/ 450 w 796"/>
                <a:gd name="T31" fmla="*/ 3 h 714"/>
                <a:gd name="T32" fmla="*/ 392 w 796"/>
                <a:gd name="T33" fmla="*/ 0 h 714"/>
                <a:gd name="T34" fmla="*/ 333 w 796"/>
                <a:gd name="T35" fmla="*/ 4 h 714"/>
                <a:gd name="T36" fmla="*/ 276 w 796"/>
                <a:gd name="T37" fmla="*/ 18 h 714"/>
                <a:gd name="T38" fmla="*/ 222 w 796"/>
                <a:gd name="T39" fmla="*/ 36 h 714"/>
                <a:gd name="T40" fmla="*/ 171 w 796"/>
                <a:gd name="T41" fmla="*/ 63 h 714"/>
                <a:gd name="T42" fmla="*/ 126 w 796"/>
                <a:gd name="T43" fmla="*/ 96 h 714"/>
                <a:gd name="T44" fmla="*/ 85 w 796"/>
                <a:gd name="T45" fmla="*/ 135 h 714"/>
                <a:gd name="T46" fmla="*/ 53 w 796"/>
                <a:gd name="T47" fmla="*/ 178 h 714"/>
                <a:gd name="T48" fmla="*/ 27 w 796"/>
                <a:gd name="T49" fmla="*/ 225 h 714"/>
                <a:gd name="T50" fmla="*/ 10 w 796"/>
                <a:gd name="T51" fmla="*/ 276 h 714"/>
                <a:gd name="T52" fmla="*/ 0 w 796"/>
                <a:gd name="T53" fmla="*/ 328 h 714"/>
                <a:gd name="T54" fmla="*/ 0 w 796"/>
                <a:gd name="T55" fmla="*/ 380 h 714"/>
                <a:gd name="T56" fmla="*/ 7 w 796"/>
                <a:gd name="T57" fmla="*/ 432 h 714"/>
                <a:gd name="T58" fmla="*/ 23 w 796"/>
                <a:gd name="T59" fmla="*/ 482 h 714"/>
                <a:gd name="T60" fmla="*/ 48 w 796"/>
                <a:gd name="T61" fmla="*/ 530 h 714"/>
                <a:gd name="T62" fmla="*/ 80 w 796"/>
                <a:gd name="T63" fmla="*/ 574 h 714"/>
                <a:gd name="T64" fmla="*/ 119 w 796"/>
                <a:gd name="T65" fmla="*/ 614 h 714"/>
                <a:gd name="T66" fmla="*/ 164 w 796"/>
                <a:gd name="T67" fmla="*/ 647 h 714"/>
                <a:gd name="T68" fmla="*/ 214 w 796"/>
                <a:gd name="T69" fmla="*/ 674 h 714"/>
                <a:gd name="T70" fmla="*/ 267 w 796"/>
                <a:gd name="T71" fmla="*/ 695 h 714"/>
                <a:gd name="T72" fmla="*/ 324 w 796"/>
                <a:gd name="T73" fmla="*/ 709 h 714"/>
                <a:gd name="T74" fmla="*/ 383 w 796"/>
                <a:gd name="T75" fmla="*/ 714 h 714"/>
                <a:gd name="T76" fmla="*/ 441 w 796"/>
                <a:gd name="T77" fmla="*/ 713 h 714"/>
                <a:gd name="T78" fmla="*/ 499 w 796"/>
                <a:gd name="T79" fmla="*/ 703 h 714"/>
                <a:gd name="T80" fmla="*/ 554 w 796"/>
                <a:gd name="T81" fmla="*/ 687 h 714"/>
                <a:gd name="T82" fmla="*/ 606 w 796"/>
                <a:gd name="T83" fmla="*/ 662 h 714"/>
                <a:gd name="T84" fmla="*/ 654 w 796"/>
                <a:gd name="T85" fmla="*/ 631 h 714"/>
                <a:gd name="T86" fmla="*/ 685 w 796"/>
                <a:gd name="T87" fmla="*/ 605 h 71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96"/>
                <a:gd name="T133" fmla="*/ 0 h 714"/>
                <a:gd name="T134" fmla="*/ 796 w 796"/>
                <a:gd name="T135" fmla="*/ 714 h 71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96" h="714">
                  <a:moveTo>
                    <a:pt x="685" y="605"/>
                  </a:moveTo>
                  <a:lnTo>
                    <a:pt x="722" y="565"/>
                  </a:lnTo>
                  <a:lnTo>
                    <a:pt x="753" y="520"/>
                  </a:lnTo>
                  <a:lnTo>
                    <a:pt x="776" y="471"/>
                  </a:lnTo>
                  <a:lnTo>
                    <a:pt x="790" y="421"/>
                  </a:lnTo>
                  <a:lnTo>
                    <a:pt x="796" y="369"/>
                  </a:lnTo>
                  <a:lnTo>
                    <a:pt x="793" y="316"/>
                  </a:lnTo>
                  <a:lnTo>
                    <a:pt x="782" y="265"/>
                  </a:lnTo>
                  <a:lnTo>
                    <a:pt x="764" y="215"/>
                  </a:lnTo>
                  <a:lnTo>
                    <a:pt x="737" y="169"/>
                  </a:lnTo>
                  <a:lnTo>
                    <a:pt x="701" y="126"/>
                  </a:lnTo>
                  <a:lnTo>
                    <a:pt x="660" y="88"/>
                  </a:lnTo>
                  <a:lnTo>
                    <a:pt x="613" y="57"/>
                  </a:lnTo>
                  <a:lnTo>
                    <a:pt x="562" y="32"/>
                  </a:lnTo>
                  <a:lnTo>
                    <a:pt x="507" y="14"/>
                  </a:lnTo>
                  <a:lnTo>
                    <a:pt x="450" y="3"/>
                  </a:lnTo>
                  <a:lnTo>
                    <a:pt x="392" y="0"/>
                  </a:lnTo>
                  <a:lnTo>
                    <a:pt x="333" y="4"/>
                  </a:lnTo>
                  <a:lnTo>
                    <a:pt x="276" y="18"/>
                  </a:lnTo>
                  <a:lnTo>
                    <a:pt x="222" y="36"/>
                  </a:lnTo>
                  <a:lnTo>
                    <a:pt x="171" y="63"/>
                  </a:lnTo>
                  <a:lnTo>
                    <a:pt x="126" y="96"/>
                  </a:lnTo>
                  <a:lnTo>
                    <a:pt x="85" y="135"/>
                  </a:lnTo>
                  <a:lnTo>
                    <a:pt x="53" y="178"/>
                  </a:lnTo>
                  <a:lnTo>
                    <a:pt x="27" y="225"/>
                  </a:lnTo>
                  <a:lnTo>
                    <a:pt x="10" y="276"/>
                  </a:lnTo>
                  <a:lnTo>
                    <a:pt x="0" y="328"/>
                  </a:lnTo>
                  <a:lnTo>
                    <a:pt x="0" y="380"/>
                  </a:lnTo>
                  <a:lnTo>
                    <a:pt x="7" y="432"/>
                  </a:lnTo>
                  <a:lnTo>
                    <a:pt x="23" y="482"/>
                  </a:lnTo>
                  <a:lnTo>
                    <a:pt x="48" y="530"/>
                  </a:lnTo>
                  <a:lnTo>
                    <a:pt x="80" y="574"/>
                  </a:lnTo>
                  <a:lnTo>
                    <a:pt x="119" y="614"/>
                  </a:lnTo>
                  <a:lnTo>
                    <a:pt x="164" y="647"/>
                  </a:lnTo>
                  <a:lnTo>
                    <a:pt x="214" y="674"/>
                  </a:lnTo>
                  <a:lnTo>
                    <a:pt x="267" y="695"/>
                  </a:lnTo>
                  <a:lnTo>
                    <a:pt x="324" y="709"/>
                  </a:lnTo>
                  <a:lnTo>
                    <a:pt x="383" y="714"/>
                  </a:lnTo>
                  <a:lnTo>
                    <a:pt x="441" y="713"/>
                  </a:lnTo>
                  <a:lnTo>
                    <a:pt x="499" y="703"/>
                  </a:lnTo>
                  <a:lnTo>
                    <a:pt x="554" y="687"/>
                  </a:lnTo>
                  <a:lnTo>
                    <a:pt x="606" y="662"/>
                  </a:lnTo>
                  <a:lnTo>
                    <a:pt x="654" y="631"/>
                  </a:lnTo>
                  <a:lnTo>
                    <a:pt x="685" y="605"/>
                  </a:lnTo>
                </a:path>
              </a:pathLst>
            </a:cu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1083" name="Rectangle 16"/>
            <p:cNvSpPr>
              <a:spLocks noChangeArrowheads="1"/>
            </p:cNvSpPr>
            <p:nvPr/>
          </p:nvSpPr>
          <p:spPr bwMode="auto">
            <a:xfrm>
              <a:off x="2571" y="1698"/>
              <a:ext cx="274"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900" b="1"/>
                <a:t>The</a:t>
              </a:r>
              <a:endParaRPr lang="en-US" altLang="en-US" sz="1800"/>
            </a:p>
          </p:txBody>
        </p:sp>
        <p:sp>
          <p:nvSpPr>
            <p:cNvPr id="131084" name="Rectangle 17"/>
            <p:cNvSpPr>
              <a:spLocks noChangeArrowheads="1"/>
            </p:cNvSpPr>
            <p:nvPr/>
          </p:nvSpPr>
          <p:spPr bwMode="auto">
            <a:xfrm>
              <a:off x="2380" y="1837"/>
              <a:ext cx="709"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900" b="1"/>
                <a:t>Particular</a:t>
              </a:r>
              <a:endParaRPr lang="en-US" altLang="en-US" sz="1800"/>
            </a:p>
          </p:txBody>
        </p:sp>
        <p:sp>
          <p:nvSpPr>
            <p:cNvPr id="131085" name="Rectangle 18"/>
            <p:cNvSpPr>
              <a:spLocks noChangeArrowheads="1"/>
            </p:cNvSpPr>
            <p:nvPr/>
          </p:nvSpPr>
          <p:spPr bwMode="auto">
            <a:xfrm>
              <a:off x="2507" y="1974"/>
              <a:ext cx="402"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900" b="1"/>
                <a:t>Place</a:t>
              </a:r>
              <a:endParaRPr lang="en-US" altLang="en-US" sz="1800"/>
            </a:p>
          </p:txBody>
        </p:sp>
        <p:sp>
          <p:nvSpPr>
            <p:cNvPr id="131086" name="Rectangle 19"/>
            <p:cNvSpPr>
              <a:spLocks noChangeArrowheads="1"/>
            </p:cNvSpPr>
            <p:nvPr/>
          </p:nvSpPr>
          <p:spPr bwMode="auto">
            <a:xfrm>
              <a:off x="3998" y="1688"/>
              <a:ext cx="274"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900" b="1"/>
                <a:t>The</a:t>
              </a:r>
              <a:endParaRPr lang="en-US" altLang="en-US" sz="1800"/>
            </a:p>
          </p:txBody>
        </p:sp>
        <p:sp>
          <p:nvSpPr>
            <p:cNvPr id="131087" name="Rectangle 20"/>
            <p:cNvSpPr>
              <a:spLocks noChangeArrowheads="1"/>
            </p:cNvSpPr>
            <p:nvPr/>
          </p:nvSpPr>
          <p:spPr bwMode="auto">
            <a:xfrm>
              <a:off x="3800" y="1831"/>
              <a:ext cx="709"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900" b="1"/>
                <a:t>Particular</a:t>
              </a:r>
              <a:endParaRPr lang="en-US" altLang="en-US" sz="1800"/>
            </a:p>
          </p:txBody>
        </p:sp>
        <p:sp>
          <p:nvSpPr>
            <p:cNvPr id="131088" name="Rectangle 21"/>
            <p:cNvSpPr>
              <a:spLocks noChangeArrowheads="1"/>
            </p:cNvSpPr>
            <p:nvPr/>
          </p:nvSpPr>
          <p:spPr bwMode="auto">
            <a:xfrm>
              <a:off x="3935" y="1974"/>
              <a:ext cx="356"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900" b="1"/>
                <a:t>Time</a:t>
              </a:r>
              <a:endParaRPr lang="en-US" altLang="en-US" sz="1800"/>
            </a:p>
          </p:txBody>
        </p:sp>
        <p:sp>
          <p:nvSpPr>
            <p:cNvPr id="131089" name="Line 22"/>
            <p:cNvSpPr>
              <a:spLocks noChangeShapeType="1"/>
            </p:cNvSpPr>
            <p:nvPr/>
          </p:nvSpPr>
          <p:spPr bwMode="auto">
            <a:xfrm>
              <a:off x="1612" y="1880"/>
              <a:ext cx="690" cy="1"/>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090" name="Line 23"/>
            <p:cNvSpPr>
              <a:spLocks noChangeShapeType="1"/>
            </p:cNvSpPr>
            <p:nvPr/>
          </p:nvSpPr>
          <p:spPr bwMode="auto">
            <a:xfrm>
              <a:off x="1580" y="2074"/>
              <a:ext cx="764" cy="1"/>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091" name="Line 24"/>
            <p:cNvSpPr>
              <a:spLocks noChangeShapeType="1"/>
            </p:cNvSpPr>
            <p:nvPr/>
          </p:nvSpPr>
          <p:spPr bwMode="auto">
            <a:xfrm>
              <a:off x="3085" y="1871"/>
              <a:ext cx="639" cy="1"/>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092" name="Line 25"/>
            <p:cNvSpPr>
              <a:spLocks noChangeShapeType="1"/>
            </p:cNvSpPr>
            <p:nvPr/>
          </p:nvSpPr>
          <p:spPr bwMode="auto">
            <a:xfrm>
              <a:off x="3055" y="2074"/>
              <a:ext cx="720" cy="1"/>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1093" name="Rectangle 26"/>
            <p:cNvSpPr>
              <a:spLocks noChangeArrowheads="1"/>
            </p:cNvSpPr>
            <p:nvPr/>
          </p:nvSpPr>
          <p:spPr bwMode="auto">
            <a:xfrm>
              <a:off x="1802" y="1901"/>
              <a:ext cx="194"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900" b="1"/>
                <a:t>AT</a:t>
              </a:r>
              <a:endParaRPr lang="en-US" altLang="en-US" sz="1800"/>
            </a:p>
          </p:txBody>
        </p:sp>
        <p:sp>
          <p:nvSpPr>
            <p:cNvPr id="131094" name="Rectangle 27"/>
            <p:cNvSpPr>
              <a:spLocks noChangeArrowheads="1"/>
            </p:cNvSpPr>
            <p:nvPr/>
          </p:nvSpPr>
          <p:spPr bwMode="auto">
            <a:xfrm>
              <a:off x="3265" y="1901"/>
              <a:ext cx="194"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900" b="1"/>
                <a:t>AT</a:t>
              </a:r>
              <a:endParaRPr lang="en-US" altLang="en-US" sz="1800"/>
            </a:p>
          </p:txBody>
        </p:sp>
      </p:grpSp>
    </p:spTree>
    <p:extLst>
      <p:ext uri="{BB962C8B-B14F-4D97-AF65-F5344CB8AC3E}">
        <p14:creationId xmlns:p14="http://schemas.microsoft.com/office/powerpoint/2010/main" val="301445690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217DAAA1-D72B-4133-950E-500D7F96D8CA}"/>
              </a:ext>
            </a:extLst>
          </p:cNvPr>
          <p:cNvSpPr>
            <a:spLocks noGrp="1"/>
          </p:cNvSpPr>
          <p:nvPr>
            <p:ph type="title"/>
          </p:nvPr>
        </p:nvSpPr>
        <p:spPr/>
        <p:txBody>
          <a:bodyPr/>
          <a:lstStyle/>
          <a:p>
            <a:pPr eaLnBrk="1" hangingPunct="1"/>
            <a:r>
              <a:rPr lang="en-US" altLang="en-US" dirty="0"/>
              <a:t>PC Continued</a:t>
            </a:r>
          </a:p>
        </p:txBody>
      </p:sp>
      <p:sp>
        <p:nvSpPr>
          <p:cNvPr id="43011" name="Content Placeholder 2">
            <a:extLst>
              <a:ext uri="{FF2B5EF4-FFF2-40B4-BE49-F238E27FC236}">
                <a16:creationId xmlns:a16="http://schemas.microsoft.com/office/drawing/2014/main" id="{0F544D62-4221-4176-96A7-D3A7227FFEB6}"/>
              </a:ext>
            </a:extLst>
          </p:cNvPr>
          <p:cNvSpPr>
            <a:spLocks noGrp="1"/>
          </p:cNvSpPr>
          <p:nvPr>
            <p:ph idx="1"/>
          </p:nvPr>
        </p:nvSpPr>
        <p:spPr/>
        <p:txBody>
          <a:bodyPr/>
          <a:lstStyle/>
          <a:p>
            <a:pPr eaLnBrk="1" hangingPunct="1"/>
            <a:r>
              <a:rPr lang="en-US" altLang="en-US" dirty="0"/>
              <a:t>Appellate courts have consistently recognized the value of corroborating the details of a tip by independent police work. See Wood, supra; Burgess v. State, </a:t>
            </a:r>
            <a:r>
              <a:rPr lang="en-US" altLang="en-US" dirty="0">
                <a:hlinkClick r:id="rId2" action="ppaction://hlinkfile"/>
              </a:rPr>
              <a:t>232 Ga. App. 441</a:t>
            </a:r>
            <a:endParaRPr lang="en-US" altLang="en-US" dirty="0"/>
          </a:p>
        </p:txBody>
      </p:sp>
    </p:spTree>
    <p:extLst>
      <p:ext uri="{BB962C8B-B14F-4D97-AF65-F5344CB8AC3E}">
        <p14:creationId xmlns:p14="http://schemas.microsoft.com/office/powerpoint/2010/main" val="254378932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1A315599-E76E-4057-A5E6-F26AD24697A7}"/>
              </a:ext>
            </a:extLst>
          </p:cNvPr>
          <p:cNvSpPr>
            <a:spLocks noGrp="1"/>
          </p:cNvSpPr>
          <p:nvPr>
            <p:ph type="title"/>
          </p:nvPr>
        </p:nvSpPr>
        <p:spPr/>
        <p:txBody>
          <a:bodyPr/>
          <a:lstStyle/>
          <a:p>
            <a:pPr eaLnBrk="1" hangingPunct="1"/>
            <a:endParaRPr lang="en-US" altLang="en-US" dirty="0"/>
          </a:p>
        </p:txBody>
      </p:sp>
      <p:sp>
        <p:nvSpPr>
          <p:cNvPr id="3" name="Content Placeholder 2">
            <a:extLst>
              <a:ext uri="{FF2B5EF4-FFF2-40B4-BE49-F238E27FC236}">
                <a16:creationId xmlns:a16="http://schemas.microsoft.com/office/drawing/2014/main" id="{9FA53B79-C2D1-4853-B939-D8885F183C15}"/>
              </a:ext>
            </a:extLst>
          </p:cNvPr>
          <p:cNvSpPr>
            <a:spLocks noGrp="1"/>
          </p:cNvSpPr>
          <p:nvPr>
            <p:ph idx="1"/>
          </p:nvPr>
        </p:nvSpPr>
        <p:spPr/>
        <p:txBody>
          <a:bodyPr>
            <a:normAutofit/>
          </a:bodyPr>
          <a:lstStyle/>
          <a:p>
            <a:pPr marL="274320" indent="-274320">
              <a:buClr>
                <a:schemeClr val="accent3"/>
              </a:buClr>
              <a:buFont typeface="Wingdings 2"/>
              <a:buChar char=""/>
              <a:defRPr/>
            </a:pPr>
            <a:r>
              <a:rPr lang="en-US" dirty="0"/>
              <a:t> Multiple tips from confidential informants which are consistent with each other and with police investigation may constitute corroboration.  “Each informant's tip was consistent with information received from the other informants.   In addition, affiant's own investigation corroborated the information supplied by the informants.”  State v. Stephens, 252 Ga. 181, 183, 311 S.E.2d 823 (1984) (adopting “practical, common-sense approach to the requirement of probable cause” established in Illinois v. Gates, 462 U.S. 213, 103 S.Ct. 2317, 76 L.Ed.2d 527 (1983)).   See also Powers, supra, 261 Ga.App. at 302-303, 582 S.E.2d 237.</a:t>
            </a:r>
          </a:p>
          <a:p>
            <a:pPr marL="274320" indent="-274320">
              <a:buClr>
                <a:schemeClr val="accent3"/>
              </a:buClr>
              <a:buFont typeface="Wingdings 2"/>
              <a:buChar char=""/>
              <a:defRPr/>
            </a:pPr>
            <a:endParaRPr lang="en-US" dirty="0"/>
          </a:p>
        </p:txBody>
      </p:sp>
    </p:spTree>
    <p:extLst>
      <p:ext uri="{BB962C8B-B14F-4D97-AF65-F5344CB8AC3E}">
        <p14:creationId xmlns:p14="http://schemas.microsoft.com/office/powerpoint/2010/main" val="145146310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C9215301-CC99-4B6B-BF10-75344524B6A9}"/>
              </a:ext>
            </a:extLst>
          </p:cNvPr>
          <p:cNvSpPr>
            <a:spLocks noGrp="1"/>
          </p:cNvSpPr>
          <p:nvPr>
            <p:ph type="title"/>
          </p:nvPr>
        </p:nvSpPr>
        <p:spPr/>
        <p:txBody>
          <a:bodyPr/>
          <a:lstStyle/>
          <a:p>
            <a:pPr eaLnBrk="1" hangingPunct="1"/>
            <a:r>
              <a:rPr lang="en-US" altLang="en-US" dirty="0"/>
              <a:t>PC Cont.</a:t>
            </a:r>
          </a:p>
        </p:txBody>
      </p:sp>
      <p:sp>
        <p:nvSpPr>
          <p:cNvPr id="45059" name="Content Placeholder 2">
            <a:extLst>
              <a:ext uri="{FF2B5EF4-FFF2-40B4-BE49-F238E27FC236}">
                <a16:creationId xmlns:a16="http://schemas.microsoft.com/office/drawing/2014/main" id="{5DEE7007-9DD2-454B-989B-5A71C1CE7403}"/>
              </a:ext>
            </a:extLst>
          </p:cNvPr>
          <p:cNvSpPr>
            <a:spLocks noGrp="1"/>
          </p:cNvSpPr>
          <p:nvPr>
            <p:ph idx="1"/>
          </p:nvPr>
        </p:nvSpPr>
        <p:spPr/>
        <p:txBody>
          <a:bodyPr/>
          <a:lstStyle/>
          <a:p>
            <a:pPr eaLnBrk="1" hangingPunct="1"/>
            <a:r>
              <a:rPr lang="en-US" altLang="en-US" dirty="0"/>
              <a:t>Conclusory statements by officers are insufficient </a:t>
            </a:r>
          </a:p>
          <a:p>
            <a:pPr eaLnBrk="1" hangingPunct="1"/>
            <a:r>
              <a:rPr lang="en-US" altLang="en-US" dirty="0"/>
              <a:t>Officers must provide underlying facts and circumstances to magistrate</a:t>
            </a:r>
          </a:p>
          <a:p>
            <a:pPr eaLnBrk="1" hangingPunct="1">
              <a:buFont typeface="Wingdings 2" panose="05020102010507070707" pitchFamily="18" charset="2"/>
              <a:buNone/>
            </a:pPr>
            <a:r>
              <a:rPr lang="en-US" altLang="en-US" dirty="0"/>
              <a:t> “</a:t>
            </a:r>
            <a:r>
              <a:rPr lang="en-US" altLang="en-US" i="1" dirty="0"/>
              <a:t> Articulate basis of belief, lay the foundation, then use training and experience”</a:t>
            </a:r>
            <a:endParaRPr lang="en-US" altLang="en-US" dirty="0"/>
          </a:p>
        </p:txBody>
      </p:sp>
    </p:spTree>
    <p:extLst>
      <p:ext uri="{BB962C8B-B14F-4D97-AF65-F5344CB8AC3E}">
        <p14:creationId xmlns:p14="http://schemas.microsoft.com/office/powerpoint/2010/main" val="89640862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FD445621-DFD4-40BC-8888-CA3823F22134}"/>
              </a:ext>
            </a:extLst>
          </p:cNvPr>
          <p:cNvSpPr>
            <a:spLocks noGrp="1"/>
          </p:cNvSpPr>
          <p:nvPr>
            <p:ph type="title"/>
          </p:nvPr>
        </p:nvSpPr>
        <p:spPr/>
        <p:txBody>
          <a:bodyPr/>
          <a:lstStyle/>
          <a:p>
            <a:pPr eaLnBrk="1" hangingPunct="1"/>
            <a:r>
              <a:rPr lang="en-US" altLang="en-US" dirty="0"/>
              <a:t>PC Cont.</a:t>
            </a:r>
          </a:p>
        </p:txBody>
      </p:sp>
      <p:sp>
        <p:nvSpPr>
          <p:cNvPr id="46083" name="Content Placeholder 2">
            <a:extLst>
              <a:ext uri="{FF2B5EF4-FFF2-40B4-BE49-F238E27FC236}">
                <a16:creationId xmlns:a16="http://schemas.microsoft.com/office/drawing/2014/main" id="{945DE8B4-8ED9-4E7D-933D-7DFBC7725574}"/>
              </a:ext>
            </a:extLst>
          </p:cNvPr>
          <p:cNvSpPr>
            <a:spLocks noGrp="1"/>
          </p:cNvSpPr>
          <p:nvPr>
            <p:ph idx="1"/>
          </p:nvPr>
        </p:nvSpPr>
        <p:spPr/>
        <p:txBody>
          <a:bodyPr/>
          <a:lstStyle/>
          <a:p>
            <a:pPr eaLnBrk="1" hangingPunct="1"/>
            <a:r>
              <a:rPr lang="en-US" altLang="en-US" dirty="0"/>
              <a:t>Reliability and/or Credibility must be shown to the magistrate</a:t>
            </a:r>
          </a:p>
          <a:p>
            <a:pPr eaLnBrk="1" hangingPunct="1"/>
            <a:r>
              <a:rPr lang="en-US" altLang="en-US" dirty="0"/>
              <a:t>Bias of informer is “exculpatory information” and must be provided</a:t>
            </a:r>
          </a:p>
          <a:p>
            <a:pPr eaLnBrk="1" hangingPunct="1"/>
            <a:r>
              <a:rPr lang="en-US" altLang="en-US" dirty="0"/>
              <a:t>The omission of indicia of unreliability may be offset by independent corroboration by the investigation (Davis 281 Ga. 855)</a:t>
            </a:r>
          </a:p>
        </p:txBody>
      </p:sp>
    </p:spTree>
    <p:extLst>
      <p:ext uri="{BB962C8B-B14F-4D97-AF65-F5344CB8AC3E}">
        <p14:creationId xmlns:p14="http://schemas.microsoft.com/office/powerpoint/2010/main" val="1723733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128"/>
            <a:ext cx="10515600" cy="855024"/>
          </a:xfrm>
        </p:spPr>
        <p:txBody>
          <a:bodyPr/>
          <a:lstStyle/>
          <a:p>
            <a:pPr algn="ctr"/>
            <a:r>
              <a:rPr lang="en-US" b="1" dirty="0"/>
              <a:t>It all starts with our “Mindset”</a:t>
            </a:r>
          </a:p>
        </p:txBody>
      </p:sp>
      <p:sp>
        <p:nvSpPr>
          <p:cNvPr id="3" name="Content Placeholder 2"/>
          <p:cNvSpPr>
            <a:spLocks noGrp="1"/>
          </p:cNvSpPr>
          <p:nvPr>
            <p:ph idx="1"/>
          </p:nvPr>
        </p:nvSpPr>
        <p:spPr>
          <a:xfrm>
            <a:off x="838200" y="938152"/>
            <a:ext cx="10515600" cy="5238811"/>
          </a:xfrm>
        </p:spPr>
        <p:txBody>
          <a:bodyPr>
            <a:normAutofit/>
          </a:bodyPr>
          <a:lstStyle/>
          <a:p>
            <a:pPr>
              <a:buFont typeface="Wingdings" panose="05000000000000000000" pitchFamily="2" charset="2"/>
              <a:buChar char="§"/>
            </a:pPr>
            <a:r>
              <a:rPr lang="en-US" sz="3200" dirty="0"/>
              <a:t>Guides our way of thinking</a:t>
            </a:r>
          </a:p>
          <a:p>
            <a:pPr>
              <a:buFont typeface="Wingdings" panose="05000000000000000000" pitchFamily="2" charset="2"/>
              <a:buChar char="§"/>
            </a:pPr>
            <a:r>
              <a:rPr lang="en-US" sz="3200" dirty="0"/>
              <a:t>Frames our focus, importance and attention</a:t>
            </a:r>
          </a:p>
          <a:p>
            <a:pPr>
              <a:buFont typeface="Wingdings" panose="05000000000000000000" pitchFamily="2" charset="2"/>
              <a:buChar char="§"/>
            </a:pPr>
            <a:r>
              <a:rPr lang="en-US" sz="3200" dirty="0"/>
              <a:t>Develops our assumptions</a:t>
            </a:r>
          </a:p>
          <a:p>
            <a:pPr>
              <a:buFont typeface="Wingdings" panose="05000000000000000000" pitchFamily="2" charset="2"/>
              <a:buChar char="§"/>
            </a:pPr>
            <a:r>
              <a:rPr lang="en-US" sz="3200" dirty="0"/>
              <a:t>Defines ignorance, fights arrogance and promotes competence</a:t>
            </a:r>
          </a:p>
          <a:p>
            <a:pPr>
              <a:buFont typeface="Wingdings" panose="05000000000000000000" pitchFamily="2" charset="2"/>
              <a:buChar char="§"/>
            </a:pPr>
            <a:r>
              <a:rPr lang="en-US" sz="3200" dirty="0"/>
              <a:t>Shapes our attitude</a:t>
            </a:r>
          </a:p>
          <a:p>
            <a:pPr>
              <a:buFont typeface="Wingdings" panose="05000000000000000000" pitchFamily="2" charset="2"/>
              <a:buChar char="§"/>
            </a:pPr>
            <a:r>
              <a:rPr lang="en-US" sz="3200" dirty="0"/>
              <a:t>Forges our behavior</a:t>
            </a:r>
          </a:p>
          <a:p>
            <a:pPr>
              <a:buFont typeface="Wingdings" panose="05000000000000000000" pitchFamily="2" charset="2"/>
              <a:buChar char="§"/>
            </a:pPr>
            <a:r>
              <a:rPr lang="en-US" sz="3200" dirty="0"/>
              <a:t>Exacerbates or mitigates Risk </a:t>
            </a:r>
          </a:p>
          <a:p>
            <a:pPr>
              <a:buFont typeface="Wingdings" panose="05000000000000000000" pitchFamily="2" charset="2"/>
              <a:buChar char="§"/>
            </a:pPr>
            <a:r>
              <a:rPr lang="en-US" sz="3200" dirty="0"/>
              <a:t>Promotes results and consequences</a:t>
            </a:r>
          </a:p>
          <a:p>
            <a:pPr marL="0" indent="0">
              <a:buNone/>
            </a:pPr>
            <a:endParaRPr lang="en-US" dirty="0"/>
          </a:p>
        </p:txBody>
      </p:sp>
    </p:spTree>
    <p:extLst>
      <p:ext uri="{BB962C8B-B14F-4D97-AF65-F5344CB8AC3E}">
        <p14:creationId xmlns:p14="http://schemas.microsoft.com/office/powerpoint/2010/main" val="3257348406"/>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7E06BF77-6300-468A-AE53-DD28A11176DE}"/>
              </a:ext>
            </a:extLst>
          </p:cNvPr>
          <p:cNvSpPr>
            <a:spLocks noGrp="1"/>
          </p:cNvSpPr>
          <p:nvPr>
            <p:ph type="title"/>
          </p:nvPr>
        </p:nvSpPr>
        <p:spPr/>
        <p:txBody>
          <a:bodyPr/>
          <a:lstStyle/>
          <a:p>
            <a:pPr eaLnBrk="1" hangingPunct="1"/>
            <a:endParaRPr lang="en-US" altLang="en-US" dirty="0"/>
          </a:p>
        </p:txBody>
      </p:sp>
      <p:sp>
        <p:nvSpPr>
          <p:cNvPr id="3" name="Content Placeholder 2">
            <a:extLst>
              <a:ext uri="{FF2B5EF4-FFF2-40B4-BE49-F238E27FC236}">
                <a16:creationId xmlns:a16="http://schemas.microsoft.com/office/drawing/2014/main" id="{76E5252E-3C48-4238-8C30-E0AAE0156DE1}"/>
              </a:ext>
            </a:extLst>
          </p:cNvPr>
          <p:cNvSpPr>
            <a:spLocks noGrp="1"/>
          </p:cNvSpPr>
          <p:nvPr>
            <p:ph idx="1"/>
          </p:nvPr>
        </p:nvSpPr>
        <p:spPr/>
        <p:txBody>
          <a:bodyPr>
            <a:normAutofit/>
          </a:bodyPr>
          <a:lstStyle/>
          <a:p>
            <a:pPr marL="274320" indent="-274320">
              <a:buClr>
                <a:schemeClr val="accent3"/>
              </a:buClr>
              <a:buFont typeface="Wingdings 2"/>
              <a:buChar char=""/>
              <a:defRPr/>
            </a:pPr>
            <a:r>
              <a:rPr lang="en-US" dirty="0"/>
              <a:t>Because an informant's reliability is a major consideration, officers seeking warrants should provide the magistrate with any information they have relevant to an informant's reliability or motivation, including matters such as criminal records and payments made to the informant. See </a:t>
            </a:r>
            <a:r>
              <a:rPr lang="en-US" dirty="0">
                <a:solidFill>
                  <a:srgbClr val="C00000"/>
                </a:solidFill>
              </a:rPr>
              <a:t>Perkins v. State, </a:t>
            </a:r>
            <a:r>
              <a:rPr lang="en-US" dirty="0">
                <a:hlinkClick r:id="rId2" action="ppaction://hlinkfile"/>
              </a:rPr>
              <a:t>220 Ga. App. 524</a:t>
            </a:r>
            <a:r>
              <a:rPr lang="en-US" dirty="0"/>
              <a:t>, 525 (2) (</a:t>
            </a:r>
            <a:r>
              <a:rPr lang="en-US" dirty="0">
                <a:hlinkClick r:id="rId2" action="ppaction://hlinkfile"/>
              </a:rPr>
              <a:t>469 SE2d 796</a:t>
            </a:r>
            <a:r>
              <a:rPr lang="en-US" dirty="0"/>
              <a:t>) (1996). If material information is knowingly or recklessly omitted from the affidavit, the reviewing court should include it with other information provided the magistrate to determine whether probable cause to issue the warrant existed. Id.; see </a:t>
            </a:r>
            <a:r>
              <a:rPr lang="en-US" dirty="0">
                <a:solidFill>
                  <a:srgbClr val="C00000"/>
                </a:solidFill>
              </a:rPr>
              <a:t>Hockman v. State</a:t>
            </a:r>
            <a:r>
              <a:rPr lang="en-US" dirty="0"/>
              <a:t>, </a:t>
            </a:r>
            <a:r>
              <a:rPr lang="en-US" dirty="0">
                <a:hlinkClick r:id="rId3" action="ppaction://hlinkfile"/>
              </a:rPr>
              <a:t>226 Ga. App. 521</a:t>
            </a:r>
            <a:r>
              <a:rPr lang="en-US" dirty="0"/>
              <a:t>, 523 (1) (</a:t>
            </a:r>
            <a:r>
              <a:rPr lang="en-US" dirty="0">
                <a:hlinkClick r:id="rId3" action="ppaction://hlinkfile"/>
              </a:rPr>
              <a:t>487 SE2d 102</a:t>
            </a:r>
            <a:r>
              <a:rPr lang="en-US" dirty="0"/>
              <a:t>) (1997) (physical precedent only).</a:t>
            </a:r>
          </a:p>
          <a:p>
            <a:pPr marL="274320" indent="-274320">
              <a:buClr>
                <a:schemeClr val="accent3"/>
              </a:buClr>
              <a:buFont typeface="Wingdings 2"/>
              <a:buChar char=""/>
              <a:defRPr/>
            </a:pPr>
            <a:endParaRPr lang="en-US" dirty="0"/>
          </a:p>
        </p:txBody>
      </p:sp>
    </p:spTree>
    <p:extLst>
      <p:ext uri="{BB962C8B-B14F-4D97-AF65-F5344CB8AC3E}">
        <p14:creationId xmlns:p14="http://schemas.microsoft.com/office/powerpoint/2010/main" val="394344923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618A3DC2-8426-46EF-AD2A-1B11074AAEAA}"/>
              </a:ext>
            </a:extLst>
          </p:cNvPr>
          <p:cNvSpPr>
            <a:spLocks noGrp="1"/>
          </p:cNvSpPr>
          <p:nvPr>
            <p:ph type="title"/>
          </p:nvPr>
        </p:nvSpPr>
        <p:spPr/>
        <p:txBody>
          <a:bodyPr/>
          <a:lstStyle/>
          <a:p>
            <a:pPr eaLnBrk="1" hangingPunct="1"/>
            <a:endParaRPr lang="en-US" altLang="en-US" dirty="0"/>
          </a:p>
        </p:txBody>
      </p:sp>
      <p:sp>
        <p:nvSpPr>
          <p:cNvPr id="48131" name="Content Placeholder 2">
            <a:extLst>
              <a:ext uri="{FF2B5EF4-FFF2-40B4-BE49-F238E27FC236}">
                <a16:creationId xmlns:a16="http://schemas.microsoft.com/office/drawing/2014/main" id="{CE127360-05F3-439D-919F-67E6B48D16C5}"/>
              </a:ext>
            </a:extLst>
          </p:cNvPr>
          <p:cNvSpPr>
            <a:spLocks noGrp="1"/>
          </p:cNvSpPr>
          <p:nvPr>
            <p:ph idx="1"/>
          </p:nvPr>
        </p:nvSpPr>
        <p:spPr/>
        <p:txBody>
          <a:bodyPr/>
          <a:lstStyle/>
          <a:p>
            <a:pPr eaLnBrk="1" hangingPunct="1"/>
            <a:r>
              <a:rPr lang="en-US" altLang="en-US" dirty="0"/>
              <a:t>The officer's failure to inform the magistrate about the informant's criminal background, pending criminal charges and the possible revocation of his probation or parole, and his personal animosity toward Wade Robertson resulted in the magistrate being deprived of the opportunity to independently determine the reliability of the informant. Compare </a:t>
            </a:r>
            <a:r>
              <a:rPr lang="en-US" altLang="en-US" dirty="0">
                <a:solidFill>
                  <a:srgbClr val="C00000"/>
                </a:solidFill>
              </a:rPr>
              <a:t>Kessler v. State, </a:t>
            </a:r>
            <a:r>
              <a:rPr lang="en-US" altLang="en-US" dirty="0">
                <a:hlinkClick r:id="rId2" action="ppaction://hlinkfile"/>
              </a:rPr>
              <a:t>221 Ga. App. 368</a:t>
            </a:r>
            <a:r>
              <a:rPr lang="en-US" altLang="en-US" dirty="0"/>
              <a:t>, 370-371 (</a:t>
            </a:r>
            <a:r>
              <a:rPr lang="en-US" altLang="en-US" dirty="0">
                <a:hlinkClick r:id="rId2" action="ppaction://hlinkfile"/>
              </a:rPr>
              <a:t>471 SE2d 313</a:t>
            </a:r>
            <a:r>
              <a:rPr lang="en-US" altLang="en-US" dirty="0"/>
              <a:t>) (1996), where the officer knowingly omitted only the fact that the informant was a felon.</a:t>
            </a:r>
          </a:p>
          <a:p>
            <a:pPr marL="0" indent="0" eaLnBrk="1" hangingPunct="1">
              <a:buNone/>
            </a:pPr>
            <a:endParaRPr lang="en-US" altLang="en-US" dirty="0"/>
          </a:p>
        </p:txBody>
      </p:sp>
    </p:spTree>
    <p:extLst>
      <p:ext uri="{BB962C8B-B14F-4D97-AF65-F5344CB8AC3E}">
        <p14:creationId xmlns:p14="http://schemas.microsoft.com/office/powerpoint/2010/main" val="135333920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D54D3-BBE6-43BF-96BE-927ADC735F85}"/>
              </a:ext>
            </a:extLst>
          </p:cNvPr>
          <p:cNvSpPr>
            <a:spLocks noGrp="1"/>
          </p:cNvSpPr>
          <p:nvPr>
            <p:ph type="title"/>
          </p:nvPr>
        </p:nvSpPr>
        <p:spPr/>
        <p:txBody>
          <a:bodyPr>
            <a:normAutofit/>
          </a:bodyPr>
          <a:lstStyle/>
          <a:p>
            <a:pPr>
              <a:defRPr/>
            </a:pPr>
            <a:r>
              <a:rPr lang="en-US" dirty="0"/>
              <a:t>PC Cont.</a:t>
            </a:r>
            <a:br>
              <a:rPr lang="en-US" dirty="0"/>
            </a:br>
            <a:r>
              <a:rPr lang="en-US" dirty="0"/>
              <a:t>“False information in affidavit”</a:t>
            </a:r>
          </a:p>
        </p:txBody>
      </p:sp>
      <p:sp>
        <p:nvSpPr>
          <p:cNvPr id="49155" name="Content Placeholder 2">
            <a:extLst>
              <a:ext uri="{FF2B5EF4-FFF2-40B4-BE49-F238E27FC236}">
                <a16:creationId xmlns:a16="http://schemas.microsoft.com/office/drawing/2014/main" id="{99ACEA6C-CFF3-4948-899F-823E2E9EF81A}"/>
              </a:ext>
            </a:extLst>
          </p:cNvPr>
          <p:cNvSpPr>
            <a:spLocks noGrp="1"/>
          </p:cNvSpPr>
          <p:nvPr>
            <p:ph idx="1"/>
          </p:nvPr>
        </p:nvSpPr>
        <p:spPr/>
        <p:txBody>
          <a:bodyPr/>
          <a:lstStyle/>
          <a:p>
            <a:pPr eaLnBrk="1" hangingPunct="1">
              <a:buFont typeface="Wingdings 2" panose="05020102010507070707" pitchFamily="18" charset="2"/>
              <a:buNone/>
            </a:pPr>
            <a:r>
              <a:rPr lang="en-US" altLang="en-US" dirty="0"/>
              <a:t> “</a:t>
            </a:r>
            <a:r>
              <a:rPr lang="en-US" altLang="en-US" b="1" i="1" dirty="0"/>
              <a:t> if information is shown by preponderance of the evidence to deliberately false or presented in reckless disregard for the truth, then probable cause will be evaluated based upon the remaining information with the false information excised”  </a:t>
            </a:r>
            <a:r>
              <a:rPr lang="en-US" altLang="en-US" dirty="0"/>
              <a:t>(Franks</a:t>
            </a:r>
            <a:r>
              <a:rPr lang="en-US" altLang="en-US" i="1" dirty="0"/>
              <a:t> v. Delaware  438 U.S. 154 )</a:t>
            </a:r>
            <a:endParaRPr lang="en-US" altLang="en-US" dirty="0"/>
          </a:p>
        </p:txBody>
      </p:sp>
    </p:spTree>
    <p:extLst>
      <p:ext uri="{BB962C8B-B14F-4D97-AF65-F5344CB8AC3E}">
        <p14:creationId xmlns:p14="http://schemas.microsoft.com/office/powerpoint/2010/main" val="175141262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F8278-8D9A-40BF-9B93-BD5FF2CF8C95}"/>
              </a:ext>
            </a:extLst>
          </p:cNvPr>
          <p:cNvSpPr>
            <a:spLocks noGrp="1"/>
          </p:cNvSpPr>
          <p:nvPr>
            <p:ph type="title"/>
          </p:nvPr>
        </p:nvSpPr>
        <p:spPr/>
        <p:txBody>
          <a:bodyPr>
            <a:normAutofit/>
          </a:bodyPr>
          <a:lstStyle/>
          <a:p>
            <a:pPr>
              <a:defRPr/>
            </a:pPr>
            <a:r>
              <a:rPr lang="en-US" dirty="0"/>
              <a:t>PC Cont.</a:t>
            </a:r>
            <a:br>
              <a:rPr lang="en-US" dirty="0"/>
            </a:br>
            <a:r>
              <a:rPr lang="en-US" dirty="0"/>
              <a:t>“Anticipatory Search warrant”</a:t>
            </a:r>
          </a:p>
        </p:txBody>
      </p:sp>
      <p:sp>
        <p:nvSpPr>
          <p:cNvPr id="50179" name="Content Placeholder 2">
            <a:extLst>
              <a:ext uri="{FF2B5EF4-FFF2-40B4-BE49-F238E27FC236}">
                <a16:creationId xmlns:a16="http://schemas.microsoft.com/office/drawing/2014/main" id="{AD562EA5-C733-4B5F-9B38-5C52D933D266}"/>
              </a:ext>
            </a:extLst>
          </p:cNvPr>
          <p:cNvSpPr>
            <a:spLocks noGrp="1"/>
          </p:cNvSpPr>
          <p:nvPr>
            <p:ph idx="1"/>
          </p:nvPr>
        </p:nvSpPr>
        <p:spPr/>
        <p:txBody>
          <a:bodyPr/>
          <a:lstStyle/>
          <a:p>
            <a:pPr eaLnBrk="1" hangingPunct="1"/>
            <a:r>
              <a:rPr lang="en-US" altLang="en-US" i="1" dirty="0"/>
              <a:t>Requires</a:t>
            </a:r>
            <a:r>
              <a:rPr lang="en-US" altLang="en-US" dirty="0"/>
              <a:t> probable cause both that the triggering provision will happen </a:t>
            </a:r>
            <a:r>
              <a:rPr lang="en-US" altLang="en-US" b="1" i="1" dirty="0"/>
              <a:t>and </a:t>
            </a:r>
            <a:r>
              <a:rPr lang="en-US" altLang="en-US" dirty="0"/>
              <a:t>that the triggering event gives probable cause for the search</a:t>
            </a:r>
          </a:p>
          <a:p>
            <a:pPr eaLnBrk="1" hangingPunct="1"/>
            <a:endParaRPr lang="en-US" altLang="en-US" dirty="0"/>
          </a:p>
          <a:p>
            <a:pPr eaLnBrk="1" hangingPunct="1"/>
            <a:r>
              <a:rPr lang="en-US" altLang="en-US" dirty="0"/>
              <a:t>U.S. V. Grubbs 547 U.S. 90  (2006) immaterial that contraband is not present at time of issue as long as PC to believe contraband will be present at the time of execution of warrant</a:t>
            </a:r>
          </a:p>
          <a:p>
            <a:pPr eaLnBrk="1" hangingPunct="1">
              <a:buFont typeface="Wingdings 2" panose="05020102010507070707" pitchFamily="18" charset="2"/>
              <a:buNone/>
            </a:pPr>
            <a:endParaRPr lang="en-US" altLang="en-US" dirty="0"/>
          </a:p>
          <a:p>
            <a:pPr eaLnBrk="1" hangingPunct="1"/>
            <a:endParaRPr lang="en-US" altLang="en-US" b="1" dirty="0"/>
          </a:p>
        </p:txBody>
      </p:sp>
    </p:spTree>
    <p:extLst>
      <p:ext uri="{BB962C8B-B14F-4D97-AF65-F5344CB8AC3E}">
        <p14:creationId xmlns:p14="http://schemas.microsoft.com/office/powerpoint/2010/main" val="116659870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52918-CCED-45C6-83AD-16215230FD03}"/>
              </a:ext>
            </a:extLst>
          </p:cNvPr>
          <p:cNvSpPr>
            <a:spLocks noGrp="1"/>
          </p:cNvSpPr>
          <p:nvPr>
            <p:ph type="title"/>
          </p:nvPr>
        </p:nvSpPr>
        <p:spPr/>
        <p:txBody>
          <a:bodyPr>
            <a:normAutofit/>
          </a:bodyPr>
          <a:lstStyle/>
          <a:p>
            <a:pPr>
              <a:defRPr/>
            </a:pPr>
            <a:r>
              <a:rPr lang="en-US" dirty="0"/>
              <a:t>Known vs. unknown informants</a:t>
            </a:r>
            <a:br>
              <a:rPr lang="en-US" dirty="0"/>
            </a:br>
            <a:r>
              <a:rPr lang="en-US" dirty="0"/>
              <a:t>Named vs. unnamed informants</a:t>
            </a:r>
          </a:p>
        </p:txBody>
      </p:sp>
      <p:sp>
        <p:nvSpPr>
          <p:cNvPr id="51203" name="Content Placeholder 2">
            <a:extLst>
              <a:ext uri="{FF2B5EF4-FFF2-40B4-BE49-F238E27FC236}">
                <a16:creationId xmlns:a16="http://schemas.microsoft.com/office/drawing/2014/main" id="{C46934B7-889E-4B1E-8637-E0D2734F8188}"/>
              </a:ext>
            </a:extLst>
          </p:cNvPr>
          <p:cNvSpPr>
            <a:spLocks noGrp="1"/>
          </p:cNvSpPr>
          <p:nvPr>
            <p:ph idx="1"/>
          </p:nvPr>
        </p:nvSpPr>
        <p:spPr/>
        <p:txBody>
          <a:bodyPr>
            <a:normAutofit/>
          </a:bodyPr>
          <a:lstStyle/>
          <a:p>
            <a:pPr eaLnBrk="1" hangingPunct="1">
              <a:buFont typeface="Wingdings 2" panose="05020102010507070707" pitchFamily="18" charset="2"/>
              <a:buNone/>
            </a:pPr>
            <a:r>
              <a:rPr lang="en-US" altLang="en-US" sz="3600" dirty="0"/>
              <a:t>Known informants enjoy a greater degree of credibility due to the existence of a consequence</a:t>
            </a:r>
          </a:p>
          <a:p>
            <a:pPr eaLnBrk="1" hangingPunct="1">
              <a:buFont typeface="Wingdings 2" panose="05020102010507070707" pitchFamily="18" charset="2"/>
              <a:buNone/>
            </a:pPr>
            <a:endParaRPr lang="en-US" altLang="en-US" sz="3600" dirty="0"/>
          </a:p>
          <a:p>
            <a:pPr eaLnBrk="1" hangingPunct="1">
              <a:buFont typeface="Wingdings 2" panose="05020102010507070707" pitchFamily="18" charset="2"/>
              <a:buNone/>
            </a:pPr>
            <a:r>
              <a:rPr lang="en-US" altLang="en-US" sz="3600" dirty="0"/>
              <a:t>Named informants enjoy a greater degree due to their exposure to subpoena</a:t>
            </a:r>
          </a:p>
        </p:txBody>
      </p:sp>
    </p:spTree>
    <p:extLst>
      <p:ext uri="{BB962C8B-B14F-4D97-AF65-F5344CB8AC3E}">
        <p14:creationId xmlns:p14="http://schemas.microsoft.com/office/powerpoint/2010/main" val="1319864317"/>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FBEDD7FF-C7BE-471C-84FC-72E92C7CB826}"/>
              </a:ext>
            </a:extLst>
          </p:cNvPr>
          <p:cNvSpPr>
            <a:spLocks noGrp="1"/>
          </p:cNvSpPr>
          <p:nvPr>
            <p:ph type="title"/>
          </p:nvPr>
        </p:nvSpPr>
        <p:spPr/>
        <p:txBody>
          <a:bodyPr/>
          <a:lstStyle/>
          <a:p>
            <a:pPr eaLnBrk="1" hangingPunct="1"/>
            <a:r>
              <a:rPr lang="en-US" altLang="en-US" dirty="0"/>
              <a:t>Probable Cause Analysis</a:t>
            </a:r>
          </a:p>
        </p:txBody>
      </p:sp>
      <p:sp>
        <p:nvSpPr>
          <p:cNvPr id="52227" name="Content Placeholder 2">
            <a:extLst>
              <a:ext uri="{FF2B5EF4-FFF2-40B4-BE49-F238E27FC236}">
                <a16:creationId xmlns:a16="http://schemas.microsoft.com/office/drawing/2014/main" id="{B8A1AF5E-01C1-481F-ACFC-FD6497AE0216}"/>
              </a:ext>
            </a:extLst>
          </p:cNvPr>
          <p:cNvSpPr>
            <a:spLocks noGrp="1"/>
          </p:cNvSpPr>
          <p:nvPr>
            <p:ph idx="1"/>
          </p:nvPr>
        </p:nvSpPr>
        <p:spPr/>
        <p:txBody>
          <a:bodyPr/>
          <a:lstStyle/>
          <a:p>
            <a:pPr eaLnBrk="1" hangingPunct="1"/>
            <a:r>
              <a:rPr lang="en-US" altLang="en-US" dirty="0"/>
              <a:t>Future prediction of behavior/conduct can make information Credible</a:t>
            </a:r>
          </a:p>
          <a:p>
            <a:pPr eaLnBrk="1" hangingPunct="1"/>
            <a:r>
              <a:rPr lang="en-US" altLang="en-US" dirty="0"/>
              <a:t>Details of a crime and/or crime scene known only by the police and perpetrator</a:t>
            </a:r>
          </a:p>
          <a:p>
            <a:pPr eaLnBrk="1" hangingPunct="1"/>
            <a:r>
              <a:rPr lang="en-US" altLang="en-US" dirty="0"/>
              <a:t>Statements by Victims of the Crime</a:t>
            </a:r>
          </a:p>
          <a:p>
            <a:pPr eaLnBrk="1" hangingPunct="1"/>
            <a:r>
              <a:rPr lang="en-US" altLang="en-US" dirty="0"/>
              <a:t>Statements by “Named” informants given against their own </a:t>
            </a:r>
            <a:r>
              <a:rPr lang="en-US" altLang="en-US" i="1" dirty="0"/>
              <a:t>penal interest.</a:t>
            </a:r>
            <a:endParaRPr lang="en-US" altLang="en-US" dirty="0"/>
          </a:p>
        </p:txBody>
      </p:sp>
    </p:spTree>
    <p:extLst>
      <p:ext uri="{BB962C8B-B14F-4D97-AF65-F5344CB8AC3E}">
        <p14:creationId xmlns:p14="http://schemas.microsoft.com/office/powerpoint/2010/main" val="302275780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87A42D1A-06F3-4180-AB49-14BD0385A645}"/>
              </a:ext>
            </a:extLst>
          </p:cNvPr>
          <p:cNvSpPr>
            <a:spLocks noGrp="1"/>
          </p:cNvSpPr>
          <p:nvPr>
            <p:ph type="title"/>
          </p:nvPr>
        </p:nvSpPr>
        <p:spPr/>
        <p:txBody>
          <a:bodyPr/>
          <a:lstStyle/>
          <a:p>
            <a:pPr eaLnBrk="1" hangingPunct="1"/>
            <a:r>
              <a:rPr lang="en-US" altLang="en-US" dirty="0"/>
              <a:t>Prediction of Future Conduct</a:t>
            </a:r>
          </a:p>
        </p:txBody>
      </p:sp>
      <p:sp>
        <p:nvSpPr>
          <p:cNvPr id="53251" name="Content Placeholder 2">
            <a:extLst>
              <a:ext uri="{FF2B5EF4-FFF2-40B4-BE49-F238E27FC236}">
                <a16:creationId xmlns:a16="http://schemas.microsoft.com/office/drawing/2014/main" id="{C74CE72A-3AC2-4F27-9687-09DEB4EDA197}"/>
              </a:ext>
            </a:extLst>
          </p:cNvPr>
          <p:cNvSpPr>
            <a:spLocks noGrp="1"/>
          </p:cNvSpPr>
          <p:nvPr>
            <p:ph idx="1"/>
          </p:nvPr>
        </p:nvSpPr>
        <p:spPr/>
        <p:txBody>
          <a:bodyPr/>
          <a:lstStyle/>
          <a:p>
            <a:pPr eaLnBrk="1" hangingPunct="1"/>
            <a:r>
              <a:rPr lang="en-US" altLang="en-US" dirty="0"/>
              <a:t>The Court's opinion in Gates gave credit to the proposition that because an informant is shown to be right about some things, he is probably right about other facts that he has alleged, including the claim that the object of the tip is engaged in criminal activity. 462 U.S., at 244. Thus, it is not unreasonable to conclude in this case that the independent corroboration by the police of significant aspects of the informer's predictions imparted some degree of reliability to the other allegations made by the caller</a:t>
            </a:r>
          </a:p>
        </p:txBody>
      </p:sp>
    </p:spTree>
    <p:extLst>
      <p:ext uri="{BB962C8B-B14F-4D97-AF65-F5344CB8AC3E}">
        <p14:creationId xmlns:p14="http://schemas.microsoft.com/office/powerpoint/2010/main" val="266182467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9872BBF9-3891-4FD1-8488-0AE239E5EC35}"/>
              </a:ext>
            </a:extLst>
          </p:cNvPr>
          <p:cNvSpPr>
            <a:spLocks noGrp="1"/>
          </p:cNvSpPr>
          <p:nvPr>
            <p:ph type="title"/>
          </p:nvPr>
        </p:nvSpPr>
        <p:spPr/>
        <p:txBody>
          <a:bodyPr/>
          <a:lstStyle/>
          <a:p>
            <a:pPr eaLnBrk="1" hangingPunct="1"/>
            <a:r>
              <a:rPr lang="en-US" altLang="en-US" dirty="0"/>
              <a:t>Prediction of Future conduct</a:t>
            </a:r>
          </a:p>
        </p:txBody>
      </p:sp>
      <p:sp>
        <p:nvSpPr>
          <p:cNvPr id="3" name="Content Placeholder 2">
            <a:extLst>
              <a:ext uri="{FF2B5EF4-FFF2-40B4-BE49-F238E27FC236}">
                <a16:creationId xmlns:a16="http://schemas.microsoft.com/office/drawing/2014/main" id="{B14CDAB8-9B63-4952-91E2-04F1F2CD4051}"/>
              </a:ext>
            </a:extLst>
          </p:cNvPr>
          <p:cNvSpPr>
            <a:spLocks noGrp="1"/>
          </p:cNvSpPr>
          <p:nvPr>
            <p:ph idx="1"/>
          </p:nvPr>
        </p:nvSpPr>
        <p:spPr/>
        <p:txBody>
          <a:bodyPr>
            <a:normAutofit lnSpcReduction="10000"/>
          </a:bodyPr>
          <a:lstStyle/>
          <a:p>
            <a:pPr marL="274320" indent="-274320">
              <a:buClr>
                <a:schemeClr val="accent3"/>
              </a:buClr>
              <a:buFont typeface="Wingdings 2"/>
              <a:buChar char=""/>
              <a:defRPr/>
            </a:pPr>
            <a:r>
              <a:rPr lang="en-US" dirty="0"/>
              <a:t>We think it also important that, as in Gates, "the anonymous [tip] contained a range of details relating not just to easily obtained facts and conditions existing at the time of the tip, but to future actions of third parties ordinarily not easily predicted." Gates, 462 U.S., at 245. The fact that the officers found a car precisely matching the caller's description in front of the 235 building is an example of the former. Anyone could have "predicted" that fact because it was a condition presumably existing at the time of the call. What was important was the caller's ability to predict respondent's future behavior, because it demonstrated inside information -- a special familiarity with respondent's affairs. The general public would have had no way of knowing </a:t>
            </a:r>
          </a:p>
        </p:txBody>
      </p:sp>
    </p:spTree>
    <p:extLst>
      <p:ext uri="{BB962C8B-B14F-4D97-AF65-F5344CB8AC3E}">
        <p14:creationId xmlns:p14="http://schemas.microsoft.com/office/powerpoint/2010/main" val="4209584985"/>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87716-48BF-4D56-A7CC-8BE94E4A6650}"/>
              </a:ext>
            </a:extLst>
          </p:cNvPr>
          <p:cNvSpPr>
            <a:spLocks noGrp="1"/>
          </p:cNvSpPr>
          <p:nvPr>
            <p:ph type="title"/>
          </p:nvPr>
        </p:nvSpPr>
        <p:spPr/>
        <p:txBody>
          <a:bodyPr>
            <a:normAutofit/>
          </a:bodyPr>
          <a:lstStyle/>
          <a:p>
            <a:pPr>
              <a:defRPr/>
            </a:pPr>
            <a:r>
              <a:rPr lang="en-US" dirty="0"/>
              <a:t>Penal Interest “Named” Informants</a:t>
            </a:r>
          </a:p>
        </p:txBody>
      </p:sp>
      <p:sp>
        <p:nvSpPr>
          <p:cNvPr id="3" name="Content Placeholder 2">
            <a:extLst>
              <a:ext uri="{FF2B5EF4-FFF2-40B4-BE49-F238E27FC236}">
                <a16:creationId xmlns:a16="http://schemas.microsoft.com/office/drawing/2014/main" id="{4C08BD16-6018-4BB5-A436-54F3DC9BBDBC}"/>
              </a:ext>
            </a:extLst>
          </p:cNvPr>
          <p:cNvSpPr>
            <a:spLocks noGrp="1"/>
          </p:cNvSpPr>
          <p:nvPr>
            <p:ph idx="1"/>
          </p:nvPr>
        </p:nvSpPr>
        <p:spPr/>
        <p:txBody>
          <a:bodyPr>
            <a:normAutofit lnSpcReduction="10000"/>
          </a:bodyPr>
          <a:lstStyle/>
          <a:p>
            <a:pPr marL="274320" indent="-274320">
              <a:buClr>
                <a:schemeClr val="accent3"/>
              </a:buClr>
              <a:buFont typeface="Wingdings 2"/>
              <a:buChar char=""/>
              <a:defRPr/>
            </a:pPr>
            <a:r>
              <a:rPr lang="en-US" dirty="0"/>
              <a:t>“When a named informant makes a declaration against penal interest and based on personal observation, that in itself provides a substantial basis for the magistrate to credit that statement.”  (Punctuation and footnote omitted;  emphasis in original.)  Tomlinson v. State, 242 Ga.App. 117, 119, 527 S.E.2d 626 (2000);  see State v. Wesson, 237 Ga.App. 789, 791, 516 S.E.2d 826 (1999);  Sosebee v. State, 227 Ga.App. 21, 23 24, 488 S.E.2d 102 (1997).  [Graddy's] citation[s] to Robertson v. State, 236 Ga.App. 68, 510 S.E.2d 914 (1999) [and other cases cited in her brief are] inapplicable, as the informant[s] in [those] case[s were] not named to the magistrate.   See Wesson, supra, 237 Ga.App. at 791, 516 S.E.2d 826 (naming of informant to magistrate is key distinction).</a:t>
            </a:r>
          </a:p>
          <a:p>
            <a:pPr marL="274320" indent="-274320">
              <a:buClr>
                <a:schemeClr val="accent3"/>
              </a:buClr>
              <a:buFont typeface="Wingdings 2"/>
              <a:buChar char=""/>
              <a:defRPr/>
            </a:pPr>
            <a:endParaRPr lang="en-US" dirty="0"/>
          </a:p>
        </p:txBody>
      </p:sp>
    </p:spTree>
    <p:extLst>
      <p:ext uri="{BB962C8B-B14F-4D97-AF65-F5344CB8AC3E}">
        <p14:creationId xmlns:p14="http://schemas.microsoft.com/office/powerpoint/2010/main" val="2244111490"/>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1A2BCA08-5EFF-4787-9EAA-3D6F8EFCE33A}"/>
              </a:ext>
            </a:extLst>
          </p:cNvPr>
          <p:cNvSpPr>
            <a:spLocks noGrp="1"/>
          </p:cNvSpPr>
          <p:nvPr>
            <p:ph type="title"/>
          </p:nvPr>
        </p:nvSpPr>
        <p:spPr/>
        <p:txBody>
          <a:bodyPr/>
          <a:lstStyle/>
          <a:p>
            <a:pPr eaLnBrk="1" hangingPunct="1"/>
            <a:r>
              <a:rPr lang="en-US" altLang="en-US" dirty="0"/>
              <a:t>PC Analysis Cont.</a:t>
            </a:r>
          </a:p>
        </p:txBody>
      </p:sp>
      <p:sp>
        <p:nvSpPr>
          <p:cNvPr id="57347" name="Content Placeholder 2">
            <a:extLst>
              <a:ext uri="{FF2B5EF4-FFF2-40B4-BE49-F238E27FC236}">
                <a16:creationId xmlns:a16="http://schemas.microsoft.com/office/drawing/2014/main" id="{4CCD18B9-C951-411A-846D-D1842312E5ED}"/>
              </a:ext>
            </a:extLst>
          </p:cNvPr>
          <p:cNvSpPr>
            <a:spLocks noGrp="1"/>
          </p:cNvSpPr>
          <p:nvPr>
            <p:ph idx="1"/>
          </p:nvPr>
        </p:nvSpPr>
        <p:spPr/>
        <p:txBody>
          <a:bodyPr/>
          <a:lstStyle/>
          <a:p>
            <a:pPr eaLnBrk="1" hangingPunct="1"/>
            <a:r>
              <a:rPr lang="en-US" altLang="en-US" dirty="0"/>
              <a:t>Concerned citizens enjoy elevated credibility, but affidavit must show facts justifying such characterization; Conclusory statements are in sufficient</a:t>
            </a:r>
          </a:p>
          <a:p>
            <a:pPr eaLnBrk="1" hangingPunct="1"/>
            <a:r>
              <a:rPr lang="en-US" altLang="en-US" dirty="0"/>
              <a:t>Concerned citizens information not meaningful if based solely on hearsay</a:t>
            </a:r>
          </a:p>
        </p:txBody>
      </p:sp>
    </p:spTree>
    <p:extLst>
      <p:ext uri="{BB962C8B-B14F-4D97-AF65-F5344CB8AC3E}">
        <p14:creationId xmlns:p14="http://schemas.microsoft.com/office/powerpoint/2010/main" val="11913641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719447"/>
          </a:xfrm>
        </p:spPr>
        <p:txBody>
          <a:bodyPr>
            <a:normAutofit/>
          </a:bodyPr>
          <a:lstStyle/>
          <a:p>
            <a:pPr algn="ctr"/>
            <a:r>
              <a:rPr lang="en-US" b="1" dirty="0"/>
              <a:t>The Proper Mindset</a:t>
            </a:r>
          </a:p>
        </p:txBody>
      </p:sp>
      <p:sp>
        <p:nvSpPr>
          <p:cNvPr id="3" name="Content Placeholder 2"/>
          <p:cNvSpPr>
            <a:spLocks noGrp="1"/>
          </p:cNvSpPr>
          <p:nvPr>
            <p:ph idx="1"/>
          </p:nvPr>
        </p:nvSpPr>
        <p:spPr>
          <a:xfrm>
            <a:off x="1981200" y="914401"/>
            <a:ext cx="8229600" cy="5638800"/>
          </a:xfrm>
        </p:spPr>
        <p:txBody>
          <a:bodyPr>
            <a:normAutofit fontScale="92500" lnSpcReduction="10000"/>
          </a:bodyPr>
          <a:lstStyle/>
          <a:p>
            <a:pPr>
              <a:buFont typeface="Wingdings" panose="05000000000000000000" pitchFamily="2" charset="2"/>
              <a:buChar char="§"/>
            </a:pPr>
            <a:r>
              <a:rPr lang="en-US" sz="3200" dirty="0"/>
              <a:t>That we are servants to the constitution, and as a result a defender of </a:t>
            </a:r>
            <a:r>
              <a:rPr lang="en-US" sz="3200" b="1" dirty="0"/>
              <a:t>Individual Liberty </a:t>
            </a:r>
            <a:r>
              <a:rPr lang="en-US" sz="3200" dirty="0"/>
              <a:t>and </a:t>
            </a:r>
            <a:r>
              <a:rPr lang="en-US" sz="3200" b="1" dirty="0"/>
              <a:t>Civil Rights</a:t>
            </a:r>
          </a:p>
          <a:p>
            <a:pPr>
              <a:buFont typeface="Wingdings" panose="05000000000000000000" pitchFamily="2" charset="2"/>
              <a:buChar char="§"/>
            </a:pPr>
            <a:r>
              <a:rPr lang="en-US" sz="3200" dirty="0"/>
              <a:t>That seizing or arresting </a:t>
            </a:r>
            <a:r>
              <a:rPr lang="en-US" sz="3200" b="1" dirty="0"/>
              <a:t>“isn't about what you want but what you’ve got.”</a:t>
            </a:r>
          </a:p>
          <a:p>
            <a:pPr>
              <a:buFont typeface="Wingdings" panose="05000000000000000000" pitchFamily="2" charset="2"/>
              <a:buChar char="§"/>
            </a:pPr>
            <a:r>
              <a:rPr lang="en-US" sz="3200" dirty="0"/>
              <a:t>We must always keep it </a:t>
            </a:r>
            <a:r>
              <a:rPr lang="en-US" sz="3200" b="1" dirty="0"/>
              <a:t>“Professional and never let it become Personal”</a:t>
            </a:r>
          </a:p>
          <a:p>
            <a:pPr>
              <a:buFont typeface="Wingdings" panose="05000000000000000000" pitchFamily="2" charset="2"/>
              <a:buChar char="§"/>
            </a:pPr>
            <a:r>
              <a:rPr lang="en-US" sz="3200" b="1" dirty="0"/>
              <a:t>The ends </a:t>
            </a:r>
            <a:r>
              <a:rPr lang="en-US" sz="3200" b="1" u="sng" dirty="0"/>
              <a:t>never</a:t>
            </a:r>
            <a:r>
              <a:rPr lang="en-US" sz="3200" b="1" dirty="0"/>
              <a:t> justifies the means</a:t>
            </a:r>
          </a:p>
          <a:p>
            <a:pPr>
              <a:buFont typeface="Wingdings" panose="05000000000000000000" pitchFamily="2" charset="2"/>
              <a:buChar char="§"/>
            </a:pPr>
            <a:r>
              <a:rPr lang="en-US" sz="3200" b="1" dirty="0"/>
              <a:t>Manage Ignorance, don’t be victim to arrogance </a:t>
            </a:r>
          </a:p>
          <a:p>
            <a:pPr>
              <a:buFont typeface="Wingdings" panose="05000000000000000000" pitchFamily="2" charset="2"/>
              <a:buChar char="§"/>
            </a:pPr>
            <a:r>
              <a:rPr lang="en-US" sz="3200" dirty="0"/>
              <a:t>The law book does not have your name on the cover…</a:t>
            </a:r>
            <a:r>
              <a:rPr lang="en-US" sz="3200" b="1" dirty="0"/>
              <a:t>it’s</a:t>
            </a:r>
            <a:r>
              <a:rPr lang="en-US" sz="3200" dirty="0"/>
              <a:t> </a:t>
            </a:r>
            <a:r>
              <a:rPr lang="en-US" sz="3200" b="1" dirty="0"/>
              <a:t>not your law, it’s the State’s law</a:t>
            </a:r>
            <a:r>
              <a:rPr lang="en-US" sz="3200" dirty="0"/>
              <a:t>.</a:t>
            </a:r>
          </a:p>
          <a:p>
            <a:pPr>
              <a:buFont typeface="Wingdings" panose="05000000000000000000" pitchFamily="2" charset="2"/>
              <a:buChar char="§"/>
            </a:pPr>
            <a:r>
              <a:rPr lang="en-US" sz="3200" b="1" dirty="0"/>
              <a:t>Specificity</a:t>
            </a:r>
            <a:r>
              <a:rPr lang="en-US" sz="3200" dirty="0"/>
              <a:t> is the compass to guide you in the right direction</a:t>
            </a:r>
          </a:p>
          <a:p>
            <a:pPr marL="0" indent="0">
              <a:buNone/>
            </a:pPr>
            <a:endParaRPr lang="en-US" dirty="0"/>
          </a:p>
        </p:txBody>
      </p:sp>
    </p:spTree>
    <p:extLst>
      <p:ext uri="{BB962C8B-B14F-4D97-AF65-F5344CB8AC3E}">
        <p14:creationId xmlns:p14="http://schemas.microsoft.com/office/powerpoint/2010/main" val="4121380141"/>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FDDCD827-D365-4D0C-9ACC-BA5FC49F70BF}"/>
              </a:ext>
            </a:extLst>
          </p:cNvPr>
          <p:cNvSpPr>
            <a:spLocks noGrp="1"/>
          </p:cNvSpPr>
          <p:nvPr>
            <p:ph type="title"/>
          </p:nvPr>
        </p:nvSpPr>
        <p:spPr/>
        <p:txBody>
          <a:bodyPr/>
          <a:lstStyle/>
          <a:p>
            <a:pPr eaLnBrk="1" hangingPunct="1"/>
            <a:r>
              <a:rPr lang="en-US" altLang="en-US" dirty="0"/>
              <a:t>Concerned citizen</a:t>
            </a:r>
          </a:p>
        </p:txBody>
      </p:sp>
      <p:sp>
        <p:nvSpPr>
          <p:cNvPr id="3" name="Content Placeholder 2">
            <a:extLst>
              <a:ext uri="{FF2B5EF4-FFF2-40B4-BE49-F238E27FC236}">
                <a16:creationId xmlns:a16="http://schemas.microsoft.com/office/drawing/2014/main" id="{5075A285-7B34-4C1C-8FE0-D0434E5C9DA0}"/>
              </a:ext>
            </a:extLst>
          </p:cNvPr>
          <p:cNvSpPr>
            <a:spLocks noGrp="1"/>
          </p:cNvSpPr>
          <p:nvPr>
            <p:ph idx="1"/>
          </p:nvPr>
        </p:nvSpPr>
        <p:spPr/>
        <p:txBody>
          <a:bodyPr>
            <a:normAutofit fontScale="92500" lnSpcReduction="20000"/>
          </a:bodyPr>
          <a:lstStyle/>
          <a:p>
            <a:pPr marL="274320" indent="-274320">
              <a:buClr>
                <a:schemeClr val="accent3"/>
              </a:buClr>
              <a:buFont typeface="Wingdings 2"/>
              <a:buChar char=""/>
              <a:defRPr/>
            </a:pPr>
            <a:r>
              <a:rPr lang="en-US" dirty="0"/>
              <a:t>The informant described in this case is similar to that described in Davis, supra, a case in which we reversed the trial court's grant of defendant's motion to suppress. According to the affiant in that case, the informant was in good standing in the community, owned his own business, and had nothing to gain by providing information about the defendant. Davis, supra, 217 Ga. App. at 226. The affiant there was considered a "concerned citizen" and therefore was afforded "a preferred status insofar as testing the credibility of his information." (Punctuation omitted.) Id. at 227. Similarly, the affiant here stated that the informant was gainfully employed, had no criminal record, and appeared to have nothing to gain by providing information to the police. These statements by the affiant provided the magistrate with some facts forming the basis for the affiant's conclusion that the informant was truthful. Compare Gary v. State, </a:t>
            </a:r>
            <a:r>
              <a:rPr lang="en-US" dirty="0">
                <a:hlinkClick r:id="rId2" action="ppaction://hlinkfile"/>
              </a:rPr>
              <a:t>262 Ga. 573</a:t>
            </a:r>
            <a:r>
              <a:rPr lang="en-US" dirty="0"/>
              <a:t>, 577 (</a:t>
            </a:r>
            <a:r>
              <a:rPr lang="en-US" dirty="0">
                <a:hlinkClick r:id="rId2" action="ppaction://hlinkfile"/>
              </a:rPr>
              <a:t>422 SE2d 426</a:t>
            </a:r>
            <a:r>
              <a:rPr lang="en-US" dirty="0"/>
              <a:t>) (1992) (no facts supporting affiant's conclusion that informant was truthful presented to magistrate).</a:t>
            </a:r>
          </a:p>
          <a:p>
            <a:pPr marL="274320" indent="-274320">
              <a:buClr>
                <a:schemeClr val="accent3"/>
              </a:buClr>
              <a:buFont typeface="Wingdings 2"/>
              <a:buChar char=""/>
              <a:defRPr/>
            </a:pPr>
            <a:endParaRPr lang="en-US" dirty="0"/>
          </a:p>
        </p:txBody>
      </p:sp>
    </p:spTree>
    <p:extLst>
      <p:ext uri="{BB962C8B-B14F-4D97-AF65-F5344CB8AC3E}">
        <p14:creationId xmlns:p14="http://schemas.microsoft.com/office/powerpoint/2010/main" val="389605262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0DE4D58A-8B35-407B-AED0-6E539AC209A9}"/>
              </a:ext>
            </a:extLst>
          </p:cNvPr>
          <p:cNvSpPr>
            <a:spLocks noGrp="1"/>
          </p:cNvSpPr>
          <p:nvPr>
            <p:ph type="title"/>
          </p:nvPr>
        </p:nvSpPr>
        <p:spPr/>
        <p:txBody>
          <a:bodyPr/>
          <a:lstStyle/>
          <a:p>
            <a:pPr eaLnBrk="1" hangingPunct="1"/>
            <a:r>
              <a:rPr lang="en-US" altLang="en-US" dirty="0"/>
              <a:t>Concerned Citizen</a:t>
            </a:r>
          </a:p>
        </p:txBody>
      </p:sp>
      <p:sp>
        <p:nvSpPr>
          <p:cNvPr id="3" name="Content Placeholder 2">
            <a:extLst>
              <a:ext uri="{FF2B5EF4-FFF2-40B4-BE49-F238E27FC236}">
                <a16:creationId xmlns:a16="http://schemas.microsoft.com/office/drawing/2014/main" id="{9071B589-9E18-4FD1-BD16-EC960B7FE3B5}"/>
              </a:ext>
            </a:extLst>
          </p:cNvPr>
          <p:cNvSpPr>
            <a:spLocks noGrp="1"/>
          </p:cNvSpPr>
          <p:nvPr>
            <p:ph idx="1"/>
          </p:nvPr>
        </p:nvSpPr>
        <p:spPr/>
        <p:txBody>
          <a:bodyPr>
            <a:normAutofit fontScale="92500" lnSpcReduction="20000"/>
          </a:bodyPr>
          <a:lstStyle/>
          <a:p>
            <a:pPr marL="274320" indent="-274320">
              <a:buClr>
                <a:schemeClr val="accent3"/>
              </a:buClr>
              <a:buFont typeface="Wingdings 2"/>
              <a:buChar char=""/>
              <a:defRPr/>
            </a:pPr>
            <a:r>
              <a:rPr lang="en-US" dirty="0"/>
              <a:t>Eaton v. State, </a:t>
            </a:r>
            <a:r>
              <a:rPr lang="en-US" dirty="0">
                <a:hlinkClick r:id="rId2" action="ppaction://hlinkfile"/>
              </a:rPr>
              <a:t>210 Ga. App. 273 (435 SE2d 756) (1993)</a:t>
            </a:r>
            <a:r>
              <a:rPr lang="en-US" dirty="0"/>
              <a:t>, relied upon by Dearing, is not controlling. In that case, the affiant admitted on cross-examination at the motion to suppress hearing that he did not know the informant and that the only basis for his characterization of the informant as a concerned citizen was "what the informant himself told the officer on the phone." Id. at 275. See also Davis, supra, 217 Ga. App. at 226. In contrast, the affidavit here shows that this officer judged the citizen's demeanor. Moreover, as in Davis, Dearing offered nothing in opposition to the evidence produced by the State concerning the informant's reliability. "In this evidentiary posture, the state met its burden of proof as a matter of law and the denial of [Dearing's] motion to suppress was mandated. The resolution of doubtful or marginal cases in this area should be largely determined by the preference to be accorded to warrants." (Citations and punctuation omitted.) Davis, supra, 266 Ga. at 213.</a:t>
            </a:r>
          </a:p>
          <a:p>
            <a:pPr marL="274320" indent="-274320">
              <a:buClr>
                <a:schemeClr val="accent3"/>
              </a:buClr>
              <a:buFont typeface="Wingdings 2"/>
              <a:buChar char=""/>
              <a:defRPr/>
            </a:pPr>
            <a:endParaRPr lang="en-US" dirty="0"/>
          </a:p>
        </p:txBody>
      </p:sp>
    </p:spTree>
    <p:extLst>
      <p:ext uri="{BB962C8B-B14F-4D97-AF65-F5344CB8AC3E}">
        <p14:creationId xmlns:p14="http://schemas.microsoft.com/office/powerpoint/2010/main" val="1487685313"/>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F9B56319-D128-42B2-9CA3-5BB186C471D6}"/>
              </a:ext>
            </a:extLst>
          </p:cNvPr>
          <p:cNvSpPr>
            <a:spLocks noGrp="1"/>
          </p:cNvSpPr>
          <p:nvPr>
            <p:ph type="title"/>
          </p:nvPr>
        </p:nvSpPr>
        <p:spPr/>
        <p:txBody>
          <a:bodyPr/>
          <a:lstStyle/>
          <a:p>
            <a:pPr eaLnBrk="1" hangingPunct="1"/>
            <a:r>
              <a:rPr lang="en-US" altLang="en-US" dirty="0"/>
              <a:t>Informants</a:t>
            </a:r>
          </a:p>
        </p:txBody>
      </p:sp>
      <p:sp>
        <p:nvSpPr>
          <p:cNvPr id="62467" name="Content Placeholder 2">
            <a:extLst>
              <a:ext uri="{FF2B5EF4-FFF2-40B4-BE49-F238E27FC236}">
                <a16:creationId xmlns:a16="http://schemas.microsoft.com/office/drawing/2014/main" id="{E11C7B02-936C-4387-8D94-A4DE01178785}"/>
              </a:ext>
            </a:extLst>
          </p:cNvPr>
          <p:cNvSpPr>
            <a:spLocks noGrp="1"/>
          </p:cNvSpPr>
          <p:nvPr>
            <p:ph idx="1"/>
          </p:nvPr>
        </p:nvSpPr>
        <p:spPr/>
        <p:txBody>
          <a:bodyPr/>
          <a:lstStyle/>
          <a:p>
            <a:pPr eaLnBrk="1" hangingPunct="1"/>
            <a:r>
              <a:rPr lang="en-US" altLang="en-US" dirty="0"/>
              <a:t>The fact they are named ‘alone” does not establish the informants credibility</a:t>
            </a:r>
          </a:p>
          <a:p>
            <a:pPr eaLnBrk="1" hangingPunct="1"/>
            <a:r>
              <a:rPr lang="en-US" altLang="en-US" dirty="0"/>
              <a:t>Mere Conclusory statement that person is a reliable informant is not enough…must show:</a:t>
            </a:r>
          </a:p>
          <a:p>
            <a:pPr eaLnBrk="1" hangingPunct="1">
              <a:buFont typeface="Wingdings 2" panose="05020102010507070707" pitchFamily="18" charset="2"/>
              <a:buNone/>
            </a:pPr>
            <a:r>
              <a:rPr lang="en-US" altLang="en-US" dirty="0"/>
              <a:t>a.) type of information previously supplied</a:t>
            </a:r>
          </a:p>
          <a:p>
            <a:pPr eaLnBrk="1" hangingPunct="1">
              <a:buFont typeface="Wingdings 2" panose="05020102010507070707" pitchFamily="18" charset="2"/>
              <a:buNone/>
            </a:pPr>
            <a:r>
              <a:rPr lang="en-US" altLang="en-US" dirty="0"/>
              <a:t>b.) how information was used ( info in past has led to x amount of arrest</a:t>
            </a:r>
          </a:p>
          <a:p>
            <a:pPr eaLnBrk="1" hangingPunct="1">
              <a:buFont typeface="Wingdings 2" panose="05020102010507070707" pitchFamily="18" charset="2"/>
              <a:buNone/>
            </a:pPr>
            <a:r>
              <a:rPr lang="en-US" altLang="en-US" dirty="0"/>
              <a:t>c.) time elapsed since information obtained</a:t>
            </a:r>
          </a:p>
        </p:txBody>
      </p:sp>
    </p:spTree>
    <p:extLst>
      <p:ext uri="{BB962C8B-B14F-4D97-AF65-F5344CB8AC3E}">
        <p14:creationId xmlns:p14="http://schemas.microsoft.com/office/powerpoint/2010/main" val="4278221416"/>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68E2D868-AE32-4147-BCE1-DEA0D06A9840}"/>
              </a:ext>
            </a:extLst>
          </p:cNvPr>
          <p:cNvSpPr>
            <a:spLocks noGrp="1"/>
          </p:cNvSpPr>
          <p:nvPr>
            <p:ph type="title"/>
          </p:nvPr>
        </p:nvSpPr>
        <p:spPr/>
        <p:txBody>
          <a:bodyPr/>
          <a:lstStyle/>
          <a:p>
            <a:pPr eaLnBrk="1" hangingPunct="1"/>
            <a:r>
              <a:rPr lang="en-US" altLang="en-US" dirty="0"/>
              <a:t>Informants</a:t>
            </a:r>
          </a:p>
        </p:txBody>
      </p:sp>
      <p:sp>
        <p:nvSpPr>
          <p:cNvPr id="63491" name="Content Placeholder 2">
            <a:extLst>
              <a:ext uri="{FF2B5EF4-FFF2-40B4-BE49-F238E27FC236}">
                <a16:creationId xmlns:a16="http://schemas.microsoft.com/office/drawing/2014/main" id="{6996F586-6BCA-4DBA-93C1-A9FC7F83F524}"/>
              </a:ext>
            </a:extLst>
          </p:cNvPr>
          <p:cNvSpPr>
            <a:spLocks noGrp="1"/>
          </p:cNvSpPr>
          <p:nvPr>
            <p:ph idx="1"/>
          </p:nvPr>
        </p:nvSpPr>
        <p:spPr/>
        <p:txBody>
          <a:bodyPr/>
          <a:lstStyle/>
          <a:p>
            <a:pPr eaLnBrk="1" hangingPunct="1">
              <a:buFont typeface="Wingdings 2" panose="05020102010507070707" pitchFamily="18" charset="2"/>
              <a:buNone/>
            </a:pPr>
            <a:r>
              <a:rPr lang="en-US" altLang="en-US" b="1" i="1" dirty="0"/>
              <a:t>Lay the foundation </a:t>
            </a:r>
            <a:r>
              <a:rPr lang="en-US" altLang="en-US" dirty="0"/>
              <a:t>regarding </a:t>
            </a:r>
            <a:r>
              <a:rPr lang="en-US" altLang="en-US" b="1" i="1" dirty="0"/>
              <a:t>“Why” </a:t>
            </a:r>
            <a:r>
              <a:rPr lang="en-US" altLang="en-US" dirty="0"/>
              <a:t>the Court should believe this Source, this time, this place is worthy of belief…</a:t>
            </a:r>
          </a:p>
          <a:p>
            <a:pPr eaLnBrk="1" hangingPunct="1">
              <a:buFont typeface="Wingdings 2" panose="05020102010507070707" pitchFamily="18" charset="2"/>
              <a:buNone/>
            </a:pPr>
            <a:r>
              <a:rPr lang="en-US" altLang="en-US" b="1" i="1" dirty="0"/>
              <a:t>It’s Track Record, It’s corroboration by Police Surveillance and/or observations</a:t>
            </a:r>
          </a:p>
          <a:p>
            <a:pPr eaLnBrk="1" hangingPunct="1">
              <a:buFont typeface="Wingdings 2" panose="05020102010507070707" pitchFamily="18" charset="2"/>
              <a:buNone/>
            </a:pPr>
            <a:r>
              <a:rPr lang="en-US" altLang="en-US" b="1" i="1" dirty="0"/>
              <a:t>It’s corroboration through independent Police Investigation.</a:t>
            </a:r>
          </a:p>
        </p:txBody>
      </p:sp>
    </p:spTree>
    <p:extLst>
      <p:ext uri="{BB962C8B-B14F-4D97-AF65-F5344CB8AC3E}">
        <p14:creationId xmlns:p14="http://schemas.microsoft.com/office/powerpoint/2010/main" val="142236768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2009A4B6-A228-4B48-B9BC-EA60FC23B96B}"/>
              </a:ext>
            </a:extLst>
          </p:cNvPr>
          <p:cNvSpPr>
            <a:spLocks noGrp="1"/>
          </p:cNvSpPr>
          <p:nvPr>
            <p:ph type="title"/>
          </p:nvPr>
        </p:nvSpPr>
        <p:spPr/>
        <p:txBody>
          <a:bodyPr/>
          <a:lstStyle/>
          <a:p>
            <a:pPr eaLnBrk="1" hangingPunct="1"/>
            <a:r>
              <a:rPr lang="en-US" altLang="en-US" dirty="0"/>
              <a:t>Informants</a:t>
            </a:r>
          </a:p>
        </p:txBody>
      </p:sp>
      <p:sp>
        <p:nvSpPr>
          <p:cNvPr id="64515" name="Content Placeholder 2">
            <a:extLst>
              <a:ext uri="{FF2B5EF4-FFF2-40B4-BE49-F238E27FC236}">
                <a16:creationId xmlns:a16="http://schemas.microsoft.com/office/drawing/2014/main" id="{C7E207A8-9E86-4FDB-9C80-5BEBDCA37A9F}"/>
              </a:ext>
            </a:extLst>
          </p:cNvPr>
          <p:cNvSpPr>
            <a:spLocks noGrp="1"/>
          </p:cNvSpPr>
          <p:nvPr>
            <p:ph idx="1"/>
          </p:nvPr>
        </p:nvSpPr>
        <p:spPr/>
        <p:txBody>
          <a:bodyPr/>
          <a:lstStyle/>
          <a:p>
            <a:pPr eaLnBrk="1" hangingPunct="1">
              <a:buFont typeface="Wingdings 2" panose="05020102010507070707" pitchFamily="18" charset="2"/>
              <a:buNone/>
            </a:pPr>
            <a:r>
              <a:rPr lang="en-US" altLang="en-US" dirty="0"/>
              <a:t>Officer </a:t>
            </a:r>
            <a:r>
              <a:rPr lang="en-US" altLang="en-US" b="1" i="1" dirty="0"/>
              <a:t>“should”</a:t>
            </a:r>
            <a:r>
              <a:rPr lang="en-US" altLang="en-US" dirty="0"/>
              <a:t> inform the court if the informant was paid and advise of a known criminal record.</a:t>
            </a:r>
          </a:p>
          <a:p>
            <a:pPr eaLnBrk="1" hangingPunct="1">
              <a:buFont typeface="Wingdings 2" panose="05020102010507070707" pitchFamily="18" charset="2"/>
              <a:buNone/>
            </a:pPr>
            <a:r>
              <a:rPr lang="en-US" altLang="en-US" dirty="0"/>
              <a:t>Do not leave out information that would </a:t>
            </a:r>
            <a:r>
              <a:rPr lang="en-US" altLang="en-US" b="1" i="1" dirty="0"/>
              <a:t>mislead </a:t>
            </a:r>
            <a:r>
              <a:rPr lang="en-US" altLang="en-US" dirty="0"/>
              <a:t>the court regarding the informant and/or it’s information.</a:t>
            </a:r>
          </a:p>
        </p:txBody>
      </p:sp>
    </p:spTree>
    <p:extLst>
      <p:ext uri="{BB962C8B-B14F-4D97-AF65-F5344CB8AC3E}">
        <p14:creationId xmlns:p14="http://schemas.microsoft.com/office/powerpoint/2010/main" val="3968389198"/>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0C801118-F0E2-4D8A-8679-162E1DE44514}"/>
              </a:ext>
            </a:extLst>
          </p:cNvPr>
          <p:cNvSpPr>
            <a:spLocks noGrp="1"/>
          </p:cNvSpPr>
          <p:nvPr>
            <p:ph type="title"/>
          </p:nvPr>
        </p:nvSpPr>
        <p:spPr/>
        <p:txBody>
          <a:bodyPr/>
          <a:lstStyle/>
          <a:p>
            <a:pPr algn="ctr" eaLnBrk="1" hangingPunct="1"/>
            <a:r>
              <a:rPr lang="en-US" altLang="en-US" b="1" dirty="0"/>
              <a:t>Staleness of Information</a:t>
            </a:r>
          </a:p>
        </p:txBody>
      </p:sp>
      <p:sp>
        <p:nvSpPr>
          <p:cNvPr id="68611" name="Content Placeholder 2">
            <a:extLst>
              <a:ext uri="{FF2B5EF4-FFF2-40B4-BE49-F238E27FC236}">
                <a16:creationId xmlns:a16="http://schemas.microsoft.com/office/drawing/2014/main" id="{80B4E709-1C0F-40C3-814D-5B87AD5CE3F2}"/>
              </a:ext>
            </a:extLst>
          </p:cNvPr>
          <p:cNvSpPr>
            <a:spLocks noGrp="1"/>
          </p:cNvSpPr>
          <p:nvPr>
            <p:ph idx="1"/>
          </p:nvPr>
        </p:nvSpPr>
        <p:spPr/>
        <p:txBody>
          <a:bodyPr>
            <a:normAutofit/>
          </a:bodyPr>
          <a:lstStyle/>
          <a:p>
            <a:pPr eaLnBrk="1" hangingPunct="1"/>
            <a:r>
              <a:rPr lang="en-US" altLang="en-US" sz="3200" dirty="0"/>
              <a:t>Conditions described in the affidavit might yet prevail at the time of the issuance of the warrant</a:t>
            </a:r>
          </a:p>
          <a:p>
            <a:pPr eaLnBrk="1" hangingPunct="1"/>
            <a:r>
              <a:rPr lang="en-US" altLang="en-US" sz="3200" dirty="0"/>
              <a:t>Time is assuredly an element of the concept of probable cause</a:t>
            </a:r>
          </a:p>
          <a:p>
            <a:pPr eaLnBrk="1" hangingPunct="1"/>
            <a:r>
              <a:rPr lang="en-US" altLang="en-US" sz="3200" dirty="0"/>
              <a:t>Staleness is measured in “reason” not “case law”</a:t>
            </a:r>
          </a:p>
          <a:p>
            <a:pPr eaLnBrk="1" hangingPunct="1"/>
            <a:r>
              <a:rPr lang="en-US" altLang="en-US" sz="3200" dirty="0"/>
              <a:t>Disposable vs. of continuing utility, perishable vs. non-perishable, one time event vs. ongoing conduct.</a:t>
            </a:r>
          </a:p>
        </p:txBody>
      </p:sp>
    </p:spTree>
    <p:extLst>
      <p:ext uri="{BB962C8B-B14F-4D97-AF65-F5344CB8AC3E}">
        <p14:creationId xmlns:p14="http://schemas.microsoft.com/office/powerpoint/2010/main" val="3479106081"/>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5DB920C2-FC56-4CD3-B6B9-6CFF4191FD9E}"/>
              </a:ext>
            </a:extLst>
          </p:cNvPr>
          <p:cNvSpPr>
            <a:spLocks noGrp="1"/>
          </p:cNvSpPr>
          <p:nvPr>
            <p:ph type="title"/>
          </p:nvPr>
        </p:nvSpPr>
        <p:spPr>
          <a:xfrm>
            <a:off x="838200" y="2"/>
            <a:ext cx="10515600" cy="154378"/>
          </a:xfrm>
        </p:spPr>
        <p:txBody>
          <a:bodyPr>
            <a:normAutofit fontScale="90000"/>
          </a:bodyPr>
          <a:lstStyle/>
          <a:p>
            <a:pPr eaLnBrk="1" hangingPunct="1"/>
            <a:endParaRPr lang="en-US" altLang="en-US" dirty="0"/>
          </a:p>
        </p:txBody>
      </p:sp>
      <p:sp>
        <p:nvSpPr>
          <p:cNvPr id="3" name="Content Placeholder 2">
            <a:extLst>
              <a:ext uri="{FF2B5EF4-FFF2-40B4-BE49-F238E27FC236}">
                <a16:creationId xmlns:a16="http://schemas.microsoft.com/office/drawing/2014/main" id="{66AACE93-7A77-41A6-AE09-80ACC68BEB84}"/>
              </a:ext>
            </a:extLst>
          </p:cNvPr>
          <p:cNvSpPr>
            <a:spLocks noGrp="1"/>
          </p:cNvSpPr>
          <p:nvPr>
            <p:ph idx="1"/>
          </p:nvPr>
        </p:nvSpPr>
        <p:spPr>
          <a:xfrm>
            <a:off x="838200" y="249382"/>
            <a:ext cx="10515600" cy="6329548"/>
          </a:xfrm>
        </p:spPr>
        <p:txBody>
          <a:bodyPr>
            <a:normAutofit/>
          </a:bodyPr>
          <a:lstStyle/>
          <a:p>
            <a:pPr>
              <a:buClr>
                <a:schemeClr val="accent3"/>
              </a:buClr>
              <a:buFont typeface="Wingdings" panose="05000000000000000000" pitchFamily="2" charset="2"/>
              <a:buChar char="§"/>
              <a:defRPr/>
            </a:pPr>
            <a:r>
              <a:rPr lang="en-US" sz="3500" dirty="0"/>
              <a:t>The ultimate criterion in determining the degree of evaporation of probable cause, however, is not case law but reason</a:t>
            </a:r>
          </a:p>
          <a:p>
            <a:pPr>
              <a:buClr>
                <a:schemeClr val="accent3"/>
              </a:buClr>
              <a:buFont typeface="Wingdings" panose="05000000000000000000" pitchFamily="2" charset="2"/>
              <a:buChar char="§"/>
              <a:defRPr/>
            </a:pPr>
            <a:r>
              <a:rPr lang="en-US" sz="3500" dirty="0"/>
              <a:t>The likelihood that the evidence sought is still in place is a function not simply of watch and calendar but of variables that do not punch a clock: the character of the crime (chance encounter in the night or regenerating conspiracy?), of the criminal (nomadic or entrenched?), of the thing to be seized (perishable and easily transferable or of enduring utility to its holder?), of the place to be searched (mere criminal forum of convenience or secure operational base?), etc. </a:t>
            </a:r>
          </a:p>
          <a:p>
            <a:pPr marL="274320" indent="-274320">
              <a:buClr>
                <a:schemeClr val="accent3"/>
              </a:buClr>
              <a:buFont typeface="Wingdings 2"/>
              <a:buChar char=""/>
              <a:defRPr/>
            </a:pPr>
            <a:endParaRPr lang="en-US" sz="3800" dirty="0"/>
          </a:p>
        </p:txBody>
      </p:sp>
    </p:spTree>
    <p:extLst>
      <p:ext uri="{BB962C8B-B14F-4D97-AF65-F5344CB8AC3E}">
        <p14:creationId xmlns:p14="http://schemas.microsoft.com/office/powerpoint/2010/main" val="760674128"/>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90F5B-98D5-4DE5-AC48-03F40DD269C2}"/>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A4902A14-5608-431A-B389-305D66B95F9B}"/>
              </a:ext>
            </a:extLst>
          </p:cNvPr>
          <p:cNvSpPr>
            <a:spLocks noGrp="1"/>
          </p:cNvSpPr>
          <p:nvPr>
            <p:ph idx="1"/>
          </p:nvPr>
        </p:nvSpPr>
        <p:spPr/>
        <p:txBody>
          <a:bodyPr/>
          <a:lstStyle/>
          <a:p>
            <a:pPr marL="0" indent="0">
              <a:buNone/>
            </a:pPr>
            <a:r>
              <a:rPr lang="en-US" sz="3200" dirty="0"/>
              <a:t>The observation of a half-smoked marijuana cigarette in an ashtray at a cocktail party may well be stale the day after the cleaning lady has been in; the observation of the burial of a corpse in a cellar may well not be stale three decades later. The hare and the tortoise do not disappear at the same rate of speed. The massive records and files of the appellant-attorney and his protean corporate extensions in this case are more akin to the latter than to the former."</a:t>
            </a:r>
          </a:p>
          <a:p>
            <a:endParaRPr lang="en-US" dirty="0"/>
          </a:p>
        </p:txBody>
      </p:sp>
    </p:spTree>
    <p:extLst>
      <p:ext uri="{BB962C8B-B14F-4D97-AF65-F5344CB8AC3E}">
        <p14:creationId xmlns:p14="http://schemas.microsoft.com/office/powerpoint/2010/main" val="769474425"/>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844D9AC0-E402-4678-8431-860BD84CB066}"/>
              </a:ext>
            </a:extLst>
          </p:cNvPr>
          <p:cNvSpPr>
            <a:spLocks noGrp="1"/>
          </p:cNvSpPr>
          <p:nvPr>
            <p:ph type="title"/>
          </p:nvPr>
        </p:nvSpPr>
        <p:spPr/>
        <p:txBody>
          <a:bodyPr/>
          <a:lstStyle/>
          <a:p>
            <a:pPr eaLnBrk="1" hangingPunct="1"/>
            <a:r>
              <a:rPr lang="en-US" altLang="en-US" dirty="0"/>
              <a:t>State V. Luck</a:t>
            </a:r>
          </a:p>
        </p:txBody>
      </p:sp>
      <p:sp>
        <p:nvSpPr>
          <p:cNvPr id="3" name="Content Placeholder 2">
            <a:extLst>
              <a:ext uri="{FF2B5EF4-FFF2-40B4-BE49-F238E27FC236}">
                <a16:creationId xmlns:a16="http://schemas.microsoft.com/office/drawing/2014/main" id="{9C97A176-8FE4-42CC-9AA7-0C5F38D1FEB7}"/>
              </a:ext>
            </a:extLst>
          </p:cNvPr>
          <p:cNvSpPr>
            <a:spLocks noGrp="1"/>
          </p:cNvSpPr>
          <p:nvPr>
            <p:ph idx="1"/>
          </p:nvPr>
        </p:nvSpPr>
        <p:spPr/>
        <p:txBody>
          <a:bodyPr>
            <a:normAutofit/>
          </a:bodyPr>
          <a:lstStyle/>
          <a:p>
            <a:pPr marL="274320" indent="-274320">
              <a:buClr>
                <a:schemeClr val="accent3"/>
              </a:buClr>
              <a:buFont typeface="Wingdings 2"/>
              <a:buChar char=""/>
              <a:defRPr/>
            </a:pPr>
            <a:r>
              <a:rPr lang="en-US" dirty="0"/>
              <a:t>Time is assuredly an element of the concept of probable cause. Johnston v. State, 227 Ga. 387, 390 (181 SE2d 42) (1971). However, the precise date of an occurrence is not essential. Rather, the inquiry is as to whether the factual statements within the affidavit are sufficient to create a reasonable belief that the conditions described in the affidavit might yet prevail at the time of issuance of the search warrant. 227 Ga. at 390.</a:t>
            </a:r>
            <a:br>
              <a:rPr lang="en-US" dirty="0"/>
            </a:br>
            <a:br>
              <a:rPr lang="en-US" dirty="0"/>
            </a:br>
            <a:endParaRPr lang="en-US" dirty="0"/>
          </a:p>
        </p:txBody>
      </p:sp>
    </p:spTree>
    <p:extLst>
      <p:ext uri="{BB962C8B-B14F-4D97-AF65-F5344CB8AC3E}">
        <p14:creationId xmlns:p14="http://schemas.microsoft.com/office/powerpoint/2010/main" val="3759852451"/>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3036C04F-5EC1-4C9C-B42A-E33C98D5C6FB}"/>
              </a:ext>
            </a:extLst>
          </p:cNvPr>
          <p:cNvSpPr>
            <a:spLocks noGrp="1"/>
          </p:cNvSpPr>
          <p:nvPr>
            <p:ph type="title"/>
          </p:nvPr>
        </p:nvSpPr>
        <p:spPr/>
        <p:txBody>
          <a:bodyPr/>
          <a:lstStyle/>
          <a:p>
            <a:pPr eaLnBrk="1" hangingPunct="1"/>
            <a:r>
              <a:rPr lang="en-US" altLang="en-US" dirty="0"/>
              <a:t>Luck Continued</a:t>
            </a:r>
          </a:p>
        </p:txBody>
      </p:sp>
      <p:sp>
        <p:nvSpPr>
          <p:cNvPr id="75779" name="Content Placeholder 2">
            <a:extLst>
              <a:ext uri="{FF2B5EF4-FFF2-40B4-BE49-F238E27FC236}">
                <a16:creationId xmlns:a16="http://schemas.microsoft.com/office/drawing/2014/main" id="{91366304-B8D8-4FE2-89AE-BDF42E8CF243}"/>
              </a:ext>
            </a:extLst>
          </p:cNvPr>
          <p:cNvSpPr>
            <a:spLocks noGrp="1"/>
          </p:cNvSpPr>
          <p:nvPr>
            <p:ph idx="1"/>
          </p:nvPr>
        </p:nvSpPr>
        <p:spPr/>
        <p:txBody>
          <a:bodyPr/>
          <a:lstStyle/>
          <a:p>
            <a:pPr eaLnBrk="1" hangingPunct="1"/>
            <a:r>
              <a:rPr lang="en-US" altLang="en-US" dirty="0"/>
              <a:t>The totality of the circumstances -- including the circumstance that the informants had completed several drug sales at the residence over a period of time -- indicated the existence of reasonable probability that the conditions referred to in the affidavit would continue to pertain at the time of issuance of the search warrant.</a:t>
            </a:r>
            <a:br>
              <a:rPr lang="en-US" altLang="en-US" dirty="0"/>
            </a:br>
            <a:br>
              <a:rPr lang="en-US" altLang="en-US" dirty="0"/>
            </a:br>
            <a:endParaRPr lang="en-US" altLang="en-US" dirty="0"/>
          </a:p>
        </p:txBody>
      </p:sp>
    </p:spTree>
    <p:extLst>
      <p:ext uri="{BB962C8B-B14F-4D97-AF65-F5344CB8AC3E}">
        <p14:creationId xmlns:p14="http://schemas.microsoft.com/office/powerpoint/2010/main" val="27670889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1D55D-32B8-489D-A2A1-3B8498C62635}"/>
              </a:ext>
            </a:extLst>
          </p:cNvPr>
          <p:cNvSpPr>
            <a:spLocks noGrp="1"/>
          </p:cNvSpPr>
          <p:nvPr>
            <p:ph type="title"/>
          </p:nvPr>
        </p:nvSpPr>
        <p:spPr>
          <a:xfrm>
            <a:off x="838200" y="1"/>
            <a:ext cx="10515600" cy="1128155"/>
          </a:xfrm>
        </p:spPr>
        <p:txBody>
          <a:bodyPr/>
          <a:lstStyle/>
          <a:p>
            <a:pPr algn="ctr"/>
            <a:r>
              <a:rPr lang="en-US" b="1" dirty="0"/>
              <a:t>THE MATURE NARC</a:t>
            </a:r>
          </a:p>
        </p:txBody>
      </p:sp>
      <p:sp>
        <p:nvSpPr>
          <p:cNvPr id="3" name="Content Placeholder 2">
            <a:extLst>
              <a:ext uri="{FF2B5EF4-FFF2-40B4-BE49-F238E27FC236}">
                <a16:creationId xmlns:a16="http://schemas.microsoft.com/office/drawing/2014/main" id="{396CDF85-6A62-4692-B3B6-7D30176242FD}"/>
              </a:ext>
            </a:extLst>
          </p:cNvPr>
          <p:cNvSpPr>
            <a:spLocks noGrp="1"/>
          </p:cNvSpPr>
          <p:nvPr>
            <p:ph idx="1"/>
          </p:nvPr>
        </p:nvSpPr>
        <p:spPr>
          <a:xfrm>
            <a:off x="838200" y="1045029"/>
            <a:ext cx="10515600" cy="5131934"/>
          </a:xfrm>
        </p:spPr>
        <p:txBody>
          <a:bodyPr>
            <a:noAutofit/>
          </a:bodyPr>
          <a:lstStyle/>
          <a:p>
            <a:pPr>
              <a:buFont typeface="Wingdings" panose="05000000000000000000" pitchFamily="2" charset="2"/>
              <a:buChar char="§"/>
            </a:pPr>
            <a:r>
              <a:rPr lang="en-US" sz="3200" dirty="0"/>
              <a:t>Blends personal discipline and accountability with investigative discipline regarding behavior in tactics and strategies to sustain constitutional loyalty </a:t>
            </a:r>
          </a:p>
          <a:p>
            <a:pPr>
              <a:buFont typeface="Wingdings" panose="05000000000000000000" pitchFamily="2" charset="2"/>
              <a:buChar char="§"/>
            </a:pPr>
            <a:r>
              <a:rPr lang="en-US" sz="3200" dirty="0"/>
              <a:t>Creates policy grounded in operational reality, trains on that policy and ensures supervisors enforce the policy</a:t>
            </a:r>
          </a:p>
          <a:p>
            <a:pPr>
              <a:buFont typeface="Wingdings" panose="05000000000000000000" pitchFamily="2" charset="2"/>
              <a:buChar char="§"/>
            </a:pPr>
            <a:r>
              <a:rPr lang="en-US" sz="3200" dirty="0"/>
              <a:t>If the lower level personnel understand the vision and the values (How we do things) then it becomes accountability at the lowest level</a:t>
            </a:r>
          </a:p>
          <a:p>
            <a:pPr>
              <a:buFont typeface="Wingdings" panose="05000000000000000000" pitchFamily="2" charset="2"/>
              <a:buChar char="§"/>
            </a:pPr>
            <a:r>
              <a:rPr lang="en-US" sz="3200" dirty="0"/>
              <a:t>Understands with professional control comes officer safety</a:t>
            </a:r>
          </a:p>
          <a:p>
            <a:pPr>
              <a:buFont typeface="Wingdings" panose="05000000000000000000" pitchFamily="2" charset="2"/>
              <a:buChar char="§"/>
            </a:pPr>
            <a:r>
              <a:rPr lang="en-US" sz="3200" dirty="0"/>
              <a:t>Incorporates Procedural justice into all encounters when practical to promote legitimacy</a:t>
            </a:r>
          </a:p>
        </p:txBody>
      </p:sp>
    </p:spTree>
    <p:extLst>
      <p:ext uri="{BB962C8B-B14F-4D97-AF65-F5344CB8AC3E}">
        <p14:creationId xmlns:p14="http://schemas.microsoft.com/office/powerpoint/2010/main" val="182755724"/>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2027238" y="530226"/>
            <a:ext cx="8183562" cy="4837421"/>
          </a:xfrm>
        </p:spPr>
        <p:txBody>
          <a:bodyPr>
            <a:normAutofit/>
          </a:bodyPr>
          <a:lstStyle/>
          <a:p>
            <a:pPr marL="265176" indent="-265176">
              <a:buFont typeface="Wingdings 2"/>
              <a:buChar char=""/>
              <a:defRPr/>
            </a:pPr>
            <a:r>
              <a:rPr lang="en-US" sz="3200" b="1" i="1" dirty="0"/>
              <a:t>Police are required to make a good faith attempt to verbally announce their authority and purpose before entering a building to execute a Search Warrant</a:t>
            </a:r>
          </a:p>
          <a:p>
            <a:pPr marL="265176" indent="-265176">
              <a:buFont typeface="Wingdings 2"/>
              <a:buChar char=""/>
              <a:defRPr/>
            </a:pPr>
            <a:r>
              <a:rPr lang="en-US" sz="3200" i="1" dirty="0"/>
              <a:t>Exigent Circumstances that arise at the door can justify an entry without giving notice…</a:t>
            </a:r>
          </a:p>
          <a:p>
            <a:pPr marL="265176" indent="-265176">
              <a:buFont typeface="Wingdings 2"/>
              <a:buChar char=""/>
              <a:defRPr/>
            </a:pPr>
            <a:r>
              <a:rPr lang="en-US" sz="3200" i="1" dirty="0"/>
              <a:t>These Exigencies must be articulated by the executing Officers and be Reasonable</a:t>
            </a:r>
          </a:p>
        </p:txBody>
      </p:sp>
      <p:sp>
        <p:nvSpPr>
          <p:cNvPr id="3074" name="Title 1"/>
          <p:cNvSpPr>
            <a:spLocks noGrp="1"/>
          </p:cNvSpPr>
          <p:nvPr>
            <p:ph type="title"/>
          </p:nvPr>
        </p:nvSpPr>
        <p:spPr>
          <a:xfrm>
            <a:off x="2027238" y="4983163"/>
            <a:ext cx="8183562" cy="1052512"/>
          </a:xfrm>
        </p:spPr>
        <p:txBody>
          <a:bodyPr/>
          <a:lstStyle/>
          <a:p>
            <a:pPr>
              <a:defRPr/>
            </a:pPr>
            <a:r>
              <a:rPr lang="en-US">
                <a:solidFill>
                  <a:schemeClr val="accent1">
                    <a:tint val="88000"/>
                    <a:satMod val="150000"/>
                  </a:schemeClr>
                </a:solidFill>
              </a:rPr>
              <a:t>O.C.O.G. 17-5-27</a:t>
            </a:r>
          </a:p>
        </p:txBody>
      </p:sp>
    </p:spTree>
    <p:extLst>
      <p:ext uri="{BB962C8B-B14F-4D97-AF65-F5344CB8AC3E}">
        <p14:creationId xmlns:p14="http://schemas.microsoft.com/office/powerpoint/2010/main" val="3392693385"/>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2027238" y="530226"/>
            <a:ext cx="8183562" cy="4187825"/>
          </a:xfrm>
        </p:spPr>
        <p:txBody>
          <a:bodyPr>
            <a:normAutofit/>
          </a:bodyPr>
          <a:lstStyle/>
          <a:p>
            <a:pPr eaLnBrk="1" hangingPunct="1"/>
            <a:r>
              <a:rPr lang="en-US" altLang="en-US" sz="3200" dirty="0"/>
              <a:t>Compliance with the statutory requirement of forewarning prior to the execution of the Search Warrant is not required where the Police have a reasonable, good faith belief that forewarning would increase their peril or lead to the immediate destruction of Evidence.</a:t>
            </a:r>
          </a:p>
        </p:txBody>
      </p:sp>
      <p:sp>
        <p:nvSpPr>
          <p:cNvPr id="4098" name="Title 1"/>
          <p:cNvSpPr>
            <a:spLocks noGrp="1"/>
          </p:cNvSpPr>
          <p:nvPr>
            <p:ph type="title"/>
          </p:nvPr>
        </p:nvSpPr>
        <p:spPr>
          <a:xfrm>
            <a:off x="2027238" y="4983163"/>
            <a:ext cx="8183562" cy="1052512"/>
          </a:xfrm>
        </p:spPr>
        <p:txBody>
          <a:bodyPr/>
          <a:lstStyle/>
          <a:p>
            <a:pPr>
              <a:defRPr/>
            </a:pPr>
            <a:r>
              <a:rPr lang="en-US">
                <a:solidFill>
                  <a:schemeClr val="accent1">
                    <a:tint val="88000"/>
                    <a:satMod val="150000"/>
                  </a:schemeClr>
                </a:solidFill>
              </a:rPr>
              <a:t>O.C.O.G 17-5-27</a:t>
            </a:r>
          </a:p>
        </p:txBody>
      </p:sp>
    </p:spTree>
    <p:extLst>
      <p:ext uri="{BB962C8B-B14F-4D97-AF65-F5344CB8AC3E}">
        <p14:creationId xmlns:p14="http://schemas.microsoft.com/office/powerpoint/2010/main" val="1205092057"/>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nvPr>
        </p:nvSpPr>
        <p:spPr>
          <a:xfrm>
            <a:off x="2027238" y="530226"/>
            <a:ext cx="8183562" cy="4187825"/>
          </a:xfrm>
        </p:spPr>
        <p:txBody>
          <a:bodyPr/>
          <a:lstStyle/>
          <a:p>
            <a:pPr eaLnBrk="1" hangingPunct="1">
              <a:buFont typeface="Arial" charset="0"/>
              <a:buNone/>
            </a:pPr>
            <a:r>
              <a:rPr lang="en-US" altLang="en-US" dirty="0"/>
              <a:t> </a:t>
            </a:r>
            <a:r>
              <a:rPr lang="en-US" altLang="en-US" sz="3600" dirty="0"/>
              <a:t>“</a:t>
            </a:r>
            <a:r>
              <a:rPr lang="en-US" altLang="en-US" sz="3600" b="1" i="1" dirty="0"/>
              <a:t>The practice of allowing Magistrates to issue No Knock provisions in Search Warrants seems entirely reasonable when sufficient cause to do so can be demonstrated ahead of time.”</a:t>
            </a:r>
          </a:p>
          <a:p>
            <a:pPr eaLnBrk="1" hangingPunct="1">
              <a:buFont typeface="Arial" charset="0"/>
              <a:buNone/>
            </a:pPr>
            <a:endParaRPr lang="en-US" altLang="en-US" dirty="0"/>
          </a:p>
          <a:p>
            <a:pPr eaLnBrk="1" hangingPunct="1">
              <a:buFont typeface="Arial" charset="0"/>
              <a:buNone/>
            </a:pPr>
            <a:r>
              <a:rPr lang="en-US" altLang="en-US" dirty="0"/>
              <a:t>      </a:t>
            </a:r>
          </a:p>
        </p:txBody>
      </p:sp>
      <p:sp>
        <p:nvSpPr>
          <p:cNvPr id="2" name="Title 1"/>
          <p:cNvSpPr>
            <a:spLocks noGrp="1"/>
          </p:cNvSpPr>
          <p:nvPr>
            <p:ph type="title"/>
          </p:nvPr>
        </p:nvSpPr>
        <p:spPr>
          <a:xfrm>
            <a:off x="2027238" y="4983163"/>
            <a:ext cx="8183562" cy="1052512"/>
          </a:xfrm>
        </p:spPr>
        <p:txBody>
          <a:bodyPr rtlCol="0">
            <a:normAutofit fontScale="90000"/>
          </a:bodyPr>
          <a:lstStyle/>
          <a:p>
            <a:pPr>
              <a:defRPr/>
            </a:pPr>
            <a:r>
              <a:rPr lang="en-US" dirty="0">
                <a:solidFill>
                  <a:schemeClr val="accent1">
                    <a:tint val="88000"/>
                    <a:satMod val="150000"/>
                  </a:schemeClr>
                </a:solidFill>
              </a:rPr>
              <a:t>Richards V. Wisconsin 502 U.S. 385 1997</a:t>
            </a:r>
          </a:p>
        </p:txBody>
      </p:sp>
    </p:spTree>
    <p:extLst>
      <p:ext uri="{BB962C8B-B14F-4D97-AF65-F5344CB8AC3E}">
        <p14:creationId xmlns:p14="http://schemas.microsoft.com/office/powerpoint/2010/main" val="856653728"/>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2027238" y="530226"/>
            <a:ext cx="8183562" cy="4187825"/>
          </a:xfrm>
        </p:spPr>
        <p:txBody>
          <a:bodyPr/>
          <a:lstStyle/>
          <a:p>
            <a:pPr eaLnBrk="1" hangingPunct="1">
              <a:buFont typeface="Arial" charset="0"/>
              <a:buNone/>
            </a:pPr>
            <a:r>
              <a:rPr lang="en-US" altLang="en-US" dirty="0"/>
              <a:t> </a:t>
            </a:r>
            <a:r>
              <a:rPr lang="en-US" altLang="en-US" sz="3200" b="1" i="1" dirty="0"/>
              <a:t>“ In order to justify a “no knock” entry, the Police must have a reasonable suspicion that knocking and announcing their presence, under the particular circumstances, would be dangerous  or futile, or would inhibit the effective investigation of the crime by, for example, allowing the destruction of evidence.”</a:t>
            </a:r>
          </a:p>
        </p:txBody>
      </p:sp>
      <p:sp>
        <p:nvSpPr>
          <p:cNvPr id="2" name="Title 1"/>
          <p:cNvSpPr>
            <a:spLocks noGrp="1"/>
          </p:cNvSpPr>
          <p:nvPr>
            <p:ph type="title"/>
          </p:nvPr>
        </p:nvSpPr>
        <p:spPr>
          <a:xfrm>
            <a:off x="2027238" y="4983163"/>
            <a:ext cx="8183562" cy="1052512"/>
          </a:xfrm>
        </p:spPr>
        <p:txBody>
          <a:bodyPr rtlCol="0">
            <a:normAutofit fontScale="90000"/>
          </a:bodyPr>
          <a:lstStyle/>
          <a:p>
            <a:pPr>
              <a:defRPr/>
            </a:pPr>
            <a:r>
              <a:rPr lang="en-US" dirty="0">
                <a:solidFill>
                  <a:schemeClr val="accent1">
                    <a:tint val="88000"/>
                    <a:satMod val="150000"/>
                  </a:schemeClr>
                </a:solidFill>
              </a:rPr>
              <a:t>Poole V. State 266 Ga. App. 596 2004</a:t>
            </a:r>
          </a:p>
        </p:txBody>
      </p:sp>
    </p:spTree>
    <p:extLst>
      <p:ext uri="{BB962C8B-B14F-4D97-AF65-F5344CB8AC3E}">
        <p14:creationId xmlns:p14="http://schemas.microsoft.com/office/powerpoint/2010/main" val="291633479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2027238" y="530226"/>
            <a:ext cx="8183562" cy="4187825"/>
          </a:xfrm>
        </p:spPr>
        <p:txBody>
          <a:bodyPr/>
          <a:lstStyle/>
          <a:p>
            <a:pPr eaLnBrk="1" hangingPunct="1">
              <a:buFont typeface="Arial" charset="0"/>
              <a:buNone/>
            </a:pPr>
            <a:r>
              <a:rPr lang="en-US" altLang="en-US" dirty="0"/>
              <a:t> “ The testimony </a:t>
            </a:r>
            <a:r>
              <a:rPr lang="en-US" altLang="en-US" b="1" u="sng" dirty="0"/>
              <a:t>must </a:t>
            </a:r>
            <a:r>
              <a:rPr lang="en-US" altLang="en-US" dirty="0"/>
              <a:t>establish </a:t>
            </a:r>
            <a:r>
              <a:rPr lang="en-US" altLang="en-US" b="1" i="1" dirty="0"/>
              <a:t>reasonable</a:t>
            </a:r>
            <a:r>
              <a:rPr lang="en-US" altLang="en-US" i="1" dirty="0"/>
              <a:t> </a:t>
            </a:r>
            <a:r>
              <a:rPr lang="en-US" altLang="en-US" b="1" i="1" dirty="0"/>
              <a:t>grounds</a:t>
            </a:r>
            <a:r>
              <a:rPr lang="en-US" altLang="en-US" dirty="0"/>
              <a:t> to believe that, in this case, forewarning would have </a:t>
            </a:r>
            <a:r>
              <a:rPr lang="en-US" altLang="en-US" b="1" i="1" dirty="0"/>
              <a:t>either greatly increased the officers’ peril or led to the immediate destruction of the evidence.”</a:t>
            </a:r>
            <a:endParaRPr lang="en-US" altLang="en-US" b="1" i="1" u="sng" dirty="0"/>
          </a:p>
        </p:txBody>
      </p:sp>
      <p:sp>
        <p:nvSpPr>
          <p:cNvPr id="7170" name="Title 1"/>
          <p:cNvSpPr>
            <a:spLocks noGrp="1"/>
          </p:cNvSpPr>
          <p:nvPr>
            <p:ph type="title"/>
          </p:nvPr>
        </p:nvSpPr>
        <p:spPr>
          <a:xfrm>
            <a:off x="2027238" y="4983163"/>
            <a:ext cx="8183562" cy="1052512"/>
          </a:xfrm>
        </p:spPr>
        <p:txBody>
          <a:bodyPr/>
          <a:lstStyle/>
          <a:p>
            <a:pPr>
              <a:defRPr/>
            </a:pPr>
            <a:r>
              <a:rPr lang="en-US">
                <a:solidFill>
                  <a:schemeClr val="accent1">
                    <a:tint val="88000"/>
                    <a:satMod val="150000"/>
                  </a:schemeClr>
                </a:solidFill>
              </a:rPr>
              <a:t>Poole continued…</a:t>
            </a:r>
          </a:p>
        </p:txBody>
      </p:sp>
    </p:spTree>
    <p:extLst>
      <p:ext uri="{BB962C8B-B14F-4D97-AF65-F5344CB8AC3E}">
        <p14:creationId xmlns:p14="http://schemas.microsoft.com/office/powerpoint/2010/main" val="3326270183"/>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2027238" y="530226"/>
            <a:ext cx="8183562" cy="4187825"/>
          </a:xfrm>
        </p:spPr>
        <p:txBody>
          <a:bodyPr>
            <a:normAutofit/>
          </a:bodyPr>
          <a:lstStyle/>
          <a:p>
            <a:pPr marL="265176" indent="-265176">
              <a:buFont typeface="Wingdings 2"/>
              <a:buChar char=""/>
              <a:defRPr/>
            </a:pPr>
            <a:r>
              <a:rPr lang="en-US" sz="3200" dirty="0"/>
              <a:t>Officer should </a:t>
            </a:r>
            <a:r>
              <a:rPr lang="en-US" sz="3200" b="1" i="1" dirty="0"/>
              <a:t>document in the affidavit </a:t>
            </a:r>
            <a:r>
              <a:rPr lang="en-US" sz="3200" dirty="0"/>
              <a:t>a portion dedicated to the facts and </a:t>
            </a:r>
            <a:r>
              <a:rPr lang="en-US" sz="3200" b="1" i="1" dirty="0"/>
              <a:t>“specific reasons”</a:t>
            </a:r>
            <a:r>
              <a:rPr lang="en-US" sz="3200" dirty="0"/>
              <a:t> justifying the no knock request.</a:t>
            </a:r>
          </a:p>
          <a:p>
            <a:pPr marL="265176" indent="-265176">
              <a:buNone/>
              <a:defRPr/>
            </a:pPr>
            <a:endParaRPr lang="en-US" sz="3200" dirty="0"/>
          </a:p>
          <a:p>
            <a:pPr marL="265176" indent="-265176">
              <a:buFont typeface="Wingdings 2"/>
              <a:buChar char=""/>
              <a:defRPr/>
            </a:pPr>
            <a:r>
              <a:rPr lang="en-US" sz="3200" dirty="0"/>
              <a:t>Officer should outline a </a:t>
            </a:r>
            <a:r>
              <a:rPr lang="en-US" sz="3200" b="1" i="1" dirty="0"/>
              <a:t>“nexus”</a:t>
            </a:r>
            <a:r>
              <a:rPr lang="en-US" sz="3200" dirty="0"/>
              <a:t> between the facts in </a:t>
            </a:r>
            <a:r>
              <a:rPr lang="en-US" sz="3200" b="1" i="1" dirty="0"/>
              <a:t>“ this particular case “ </a:t>
            </a:r>
            <a:r>
              <a:rPr lang="en-US" sz="3200" dirty="0"/>
              <a:t>and why danger exist towards the officers and/or facts exist to believe evidence will be destroyed.</a:t>
            </a:r>
          </a:p>
        </p:txBody>
      </p:sp>
      <p:sp>
        <p:nvSpPr>
          <p:cNvPr id="2" name="Title 1"/>
          <p:cNvSpPr>
            <a:spLocks noGrp="1"/>
          </p:cNvSpPr>
          <p:nvPr>
            <p:ph type="title"/>
          </p:nvPr>
        </p:nvSpPr>
        <p:spPr>
          <a:xfrm>
            <a:off x="2027238" y="4983163"/>
            <a:ext cx="8183562" cy="1052512"/>
          </a:xfrm>
        </p:spPr>
        <p:txBody>
          <a:bodyPr rtlCol="0">
            <a:normAutofit fontScale="90000"/>
          </a:bodyPr>
          <a:lstStyle/>
          <a:p>
            <a:pPr>
              <a:defRPr/>
            </a:pPr>
            <a:r>
              <a:rPr lang="en-US" dirty="0">
                <a:solidFill>
                  <a:schemeClr val="accent1">
                    <a:tint val="88000"/>
                    <a:satMod val="150000"/>
                  </a:schemeClr>
                </a:solidFill>
              </a:rPr>
              <a:t>Proper requirements for a No knock provision</a:t>
            </a:r>
          </a:p>
        </p:txBody>
      </p:sp>
    </p:spTree>
    <p:extLst>
      <p:ext uri="{BB962C8B-B14F-4D97-AF65-F5344CB8AC3E}">
        <p14:creationId xmlns:p14="http://schemas.microsoft.com/office/powerpoint/2010/main" val="36658534"/>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27238" y="530226"/>
            <a:ext cx="8183562" cy="4187825"/>
          </a:xfrm>
        </p:spPr>
        <p:txBody>
          <a:bodyPr rtlCol="0">
            <a:noAutofit/>
          </a:bodyPr>
          <a:lstStyle/>
          <a:p>
            <a:pPr marL="265176" indent="-265176">
              <a:defRPr/>
            </a:pPr>
            <a:r>
              <a:rPr lang="en-US" sz="3200" dirty="0"/>
              <a:t>Officer should document the facts and circumstances that lead them to believe this particular execution of this particular search warrant will lead to:</a:t>
            </a:r>
          </a:p>
          <a:p>
            <a:pPr marL="265176" indent="-265176">
              <a:buNone/>
              <a:defRPr/>
            </a:pPr>
            <a:r>
              <a:rPr lang="en-US" sz="3200" dirty="0"/>
              <a:t>    1. Danger (peril) to the executing officers,   and/or…</a:t>
            </a:r>
          </a:p>
          <a:p>
            <a:pPr marL="265176" indent="-265176">
              <a:buNone/>
              <a:defRPr/>
            </a:pPr>
            <a:r>
              <a:rPr lang="en-US" sz="3200" dirty="0"/>
              <a:t>    2. Why evidence may be destroyed.</a:t>
            </a:r>
          </a:p>
          <a:p>
            <a:pPr marL="265176" indent="-265176">
              <a:buNone/>
              <a:defRPr/>
            </a:pPr>
            <a:r>
              <a:rPr lang="en-US" sz="3200" b="1" i="1" dirty="0"/>
              <a:t>At this particular premises by this particular person (s) at this particular time.</a:t>
            </a:r>
          </a:p>
        </p:txBody>
      </p:sp>
      <p:sp>
        <p:nvSpPr>
          <p:cNvPr id="14338" name="Title 1"/>
          <p:cNvSpPr>
            <a:spLocks noGrp="1"/>
          </p:cNvSpPr>
          <p:nvPr>
            <p:ph type="title"/>
          </p:nvPr>
        </p:nvSpPr>
        <p:spPr>
          <a:xfrm>
            <a:off x="2027238" y="4983163"/>
            <a:ext cx="8183562" cy="1052512"/>
          </a:xfrm>
        </p:spPr>
        <p:txBody>
          <a:bodyPr>
            <a:normAutofit/>
          </a:bodyPr>
          <a:lstStyle/>
          <a:p>
            <a:pPr>
              <a:defRPr/>
            </a:pPr>
            <a:r>
              <a:rPr lang="en-US">
                <a:solidFill>
                  <a:schemeClr val="accent1">
                    <a:tint val="88000"/>
                    <a:satMod val="150000"/>
                  </a:schemeClr>
                </a:solidFill>
              </a:rPr>
              <a:t>Proper requirements continued…</a:t>
            </a:r>
          </a:p>
        </p:txBody>
      </p:sp>
    </p:spTree>
    <p:extLst>
      <p:ext uri="{BB962C8B-B14F-4D97-AF65-F5344CB8AC3E}">
        <p14:creationId xmlns:p14="http://schemas.microsoft.com/office/powerpoint/2010/main" val="1435443838"/>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27238" y="530226"/>
            <a:ext cx="8183562" cy="4187825"/>
          </a:xfrm>
        </p:spPr>
        <p:txBody>
          <a:bodyPr rtlCol="0">
            <a:normAutofit/>
          </a:bodyPr>
          <a:lstStyle/>
          <a:p>
            <a:pPr marL="265176" indent="-265176">
              <a:defRPr/>
            </a:pPr>
            <a:r>
              <a:rPr lang="en-US" dirty="0"/>
              <a:t>Officers must articulate specific training and experiences ( or that provided by a fellow officer)</a:t>
            </a:r>
          </a:p>
          <a:p>
            <a:pPr marL="265176" indent="-265176">
              <a:defRPr/>
            </a:pPr>
            <a:r>
              <a:rPr lang="en-US" dirty="0"/>
              <a:t>Officers then must articulate the facts and circumstances </a:t>
            </a:r>
            <a:r>
              <a:rPr lang="en-US" b="1" i="1" dirty="0"/>
              <a:t>in this particular case and why such training and experience are connected</a:t>
            </a:r>
          </a:p>
          <a:p>
            <a:pPr marL="265176" indent="-265176">
              <a:defRPr/>
            </a:pPr>
            <a:r>
              <a:rPr lang="en-US" b="1" i="1" dirty="0"/>
              <a:t>After laying a foundation </a:t>
            </a:r>
            <a:r>
              <a:rPr lang="en-US" dirty="0"/>
              <a:t>regarding the specific facts and circumstances, then the Officer may draw conclusions to be tested by the Magistrate</a:t>
            </a:r>
          </a:p>
        </p:txBody>
      </p:sp>
      <p:sp>
        <p:nvSpPr>
          <p:cNvPr id="15362" name="Title 1"/>
          <p:cNvSpPr>
            <a:spLocks noGrp="1"/>
          </p:cNvSpPr>
          <p:nvPr>
            <p:ph type="title"/>
          </p:nvPr>
        </p:nvSpPr>
        <p:spPr>
          <a:xfrm>
            <a:off x="2027238" y="4983163"/>
            <a:ext cx="8183562" cy="1052512"/>
          </a:xfrm>
        </p:spPr>
        <p:txBody>
          <a:bodyPr>
            <a:normAutofit/>
          </a:bodyPr>
          <a:lstStyle/>
          <a:p>
            <a:pPr>
              <a:defRPr/>
            </a:pPr>
            <a:r>
              <a:rPr lang="en-US">
                <a:solidFill>
                  <a:schemeClr val="accent1">
                    <a:tint val="88000"/>
                    <a:satMod val="150000"/>
                  </a:schemeClr>
                </a:solidFill>
              </a:rPr>
              <a:t>Officer Experience and Training</a:t>
            </a:r>
          </a:p>
        </p:txBody>
      </p:sp>
    </p:spTree>
    <p:extLst>
      <p:ext uri="{BB962C8B-B14F-4D97-AF65-F5344CB8AC3E}">
        <p14:creationId xmlns:p14="http://schemas.microsoft.com/office/powerpoint/2010/main" val="540899143"/>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9D666-DFD2-40E6-A55F-C7F7F52F470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1C65256-C5CC-47DC-8A04-F6EA4E8AF2AF}"/>
              </a:ext>
            </a:extLst>
          </p:cNvPr>
          <p:cNvSpPr>
            <a:spLocks noGrp="1"/>
          </p:cNvSpPr>
          <p:nvPr>
            <p:ph idx="1"/>
          </p:nvPr>
        </p:nvSpPr>
        <p:spPr/>
        <p:txBody>
          <a:bodyPr>
            <a:normAutofit/>
          </a:bodyPr>
          <a:lstStyle/>
          <a:p>
            <a:pPr marL="0" indent="0" algn="ctr">
              <a:buNone/>
            </a:pPr>
            <a:r>
              <a:rPr lang="en-US" sz="9600" dirty="0"/>
              <a:t>CASE STUDIES</a:t>
            </a:r>
          </a:p>
        </p:txBody>
      </p:sp>
    </p:spTree>
    <p:extLst>
      <p:ext uri="{BB962C8B-B14F-4D97-AF65-F5344CB8AC3E}">
        <p14:creationId xmlns:p14="http://schemas.microsoft.com/office/powerpoint/2010/main" val="25991780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normAutofit/>
          </a:bodyPr>
          <a:lstStyle/>
          <a:p>
            <a:r>
              <a:rPr lang="en-US" sz="3200" b="1" dirty="0"/>
              <a:t>State V. Dukes 279 Ga app 247 (2006)</a:t>
            </a:r>
          </a:p>
        </p:txBody>
      </p:sp>
      <p:sp>
        <p:nvSpPr>
          <p:cNvPr id="3" name="Content Placeholder 2"/>
          <p:cNvSpPr>
            <a:spLocks noGrp="1"/>
          </p:cNvSpPr>
          <p:nvPr>
            <p:ph idx="1"/>
          </p:nvPr>
        </p:nvSpPr>
        <p:spPr>
          <a:xfrm>
            <a:off x="1905000" y="1066800"/>
            <a:ext cx="8229600" cy="5791200"/>
          </a:xfrm>
        </p:spPr>
        <p:txBody>
          <a:bodyPr>
            <a:noAutofit/>
          </a:bodyPr>
          <a:lstStyle/>
          <a:p>
            <a:pPr marL="0" indent="0">
              <a:buNone/>
            </a:pPr>
            <a:r>
              <a:rPr lang="en-US" b="1" dirty="0"/>
              <a:t>Since Dukes had the right to leave the encounter, his exercise of that right, even if accomplished by running, cannot constitute obstruction. That is to say, even though the officers were lawfully discharging their official duties at the time Dukes fled, those official duties during the first-tier encounter did not include detaining Dukes or preventing him from leaving. (5) Consequently, by exercising his right to leave the first-tier encounter, Dukes did not, as a matter of law or fact, hinder or obstruct the officers' lawful discharge of their duties. </a:t>
            </a:r>
          </a:p>
        </p:txBody>
      </p:sp>
    </p:spTree>
    <p:extLst>
      <p:ext uri="{BB962C8B-B14F-4D97-AF65-F5344CB8AC3E}">
        <p14:creationId xmlns:p14="http://schemas.microsoft.com/office/powerpoint/2010/main" val="3386779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5375B-8A64-44C4-B343-69B225D6A7A4}"/>
              </a:ext>
            </a:extLst>
          </p:cNvPr>
          <p:cNvSpPr>
            <a:spLocks noGrp="1"/>
          </p:cNvSpPr>
          <p:nvPr>
            <p:ph type="title"/>
          </p:nvPr>
        </p:nvSpPr>
        <p:spPr>
          <a:xfrm>
            <a:off x="838200" y="365125"/>
            <a:ext cx="10515600" cy="442397"/>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4EE77ABA-200F-4F67-87C8-91DF53282DBC}"/>
              </a:ext>
            </a:extLst>
          </p:cNvPr>
          <p:cNvSpPr>
            <a:spLocks noGrp="1"/>
          </p:cNvSpPr>
          <p:nvPr>
            <p:ph idx="1"/>
          </p:nvPr>
        </p:nvSpPr>
        <p:spPr>
          <a:xfrm>
            <a:off x="838200" y="1140031"/>
            <a:ext cx="10515600" cy="5036932"/>
          </a:xfrm>
        </p:spPr>
        <p:txBody>
          <a:bodyPr/>
          <a:lstStyle/>
          <a:p>
            <a:pPr marL="0" indent="0" algn="ctr">
              <a:buNone/>
            </a:pPr>
            <a:r>
              <a:rPr lang="en-US" sz="3600" b="1" dirty="0"/>
              <a:t>This four (4) hour course is designed to review key concepts and controversies as they relate to the narcotics officer’s competency while navigating practical fourth amendment issues</a:t>
            </a:r>
          </a:p>
          <a:p>
            <a:pPr marL="0" indent="0" algn="ctr">
              <a:buNone/>
            </a:pPr>
            <a:r>
              <a:rPr lang="en-US" sz="3600" b="1" dirty="0"/>
              <a:t> </a:t>
            </a:r>
          </a:p>
          <a:p>
            <a:pPr marL="0" indent="0" algn="ctr">
              <a:buNone/>
            </a:pPr>
            <a:r>
              <a:rPr lang="en-US" sz="3600" b="1" dirty="0"/>
              <a:t>The Course translates these concepts and controversies into operational realities within the context of dynamic drug enforcement operations.</a:t>
            </a:r>
          </a:p>
          <a:p>
            <a:endParaRPr lang="en-US" dirty="0"/>
          </a:p>
        </p:txBody>
      </p:sp>
    </p:spTree>
    <p:extLst>
      <p:ext uri="{BB962C8B-B14F-4D97-AF65-F5344CB8AC3E}">
        <p14:creationId xmlns:p14="http://schemas.microsoft.com/office/powerpoint/2010/main" val="156097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6883"/>
            <a:ext cx="10515600" cy="1714624"/>
          </a:xfrm>
        </p:spPr>
        <p:txBody>
          <a:bodyPr>
            <a:normAutofit fontScale="90000"/>
          </a:bodyPr>
          <a:lstStyle/>
          <a:p>
            <a:pPr algn="ctr"/>
            <a:r>
              <a:rPr lang="en-US" b="1" dirty="0"/>
              <a:t>The Facts, the Law and the Court</a:t>
            </a:r>
            <a:br>
              <a:rPr lang="en-US" b="1" dirty="0"/>
            </a:br>
            <a:r>
              <a:rPr lang="en-US" sz="3600" dirty="0"/>
              <a:t>From the Book: </a:t>
            </a:r>
            <a:br>
              <a:rPr lang="en-US" sz="3600" b="1" dirty="0"/>
            </a:br>
            <a:r>
              <a:rPr lang="en-US" sz="3600" b="1" dirty="0"/>
              <a:t>Thinking like a lawyer </a:t>
            </a:r>
            <a:br>
              <a:rPr lang="en-US" sz="3600" i="1" dirty="0"/>
            </a:br>
            <a:r>
              <a:rPr lang="en-US" sz="3100" i="1" dirty="0"/>
              <a:t>By: Frederick Schauer University of Virginia School of Law</a:t>
            </a:r>
          </a:p>
        </p:txBody>
      </p:sp>
      <p:sp>
        <p:nvSpPr>
          <p:cNvPr id="3" name="Content Placeholder 2"/>
          <p:cNvSpPr>
            <a:spLocks noGrp="1"/>
          </p:cNvSpPr>
          <p:nvPr>
            <p:ph idx="1"/>
          </p:nvPr>
        </p:nvSpPr>
        <p:spPr>
          <a:xfrm>
            <a:off x="2137558" y="2078182"/>
            <a:ext cx="8073242" cy="4398818"/>
          </a:xfrm>
        </p:spPr>
        <p:txBody>
          <a:bodyPr/>
          <a:lstStyle/>
          <a:p>
            <a:endParaRPr lang="en-US" dirty="0"/>
          </a:p>
        </p:txBody>
      </p:sp>
      <p:pic>
        <p:nvPicPr>
          <p:cNvPr id="5122" name="Picture 2" descr="C:\Users\John\AppData\Local\Microsoft\Windows\Temporary Internet Files\Content.IE5\Z38R0E2J\dictonnaire_141923764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2634616"/>
            <a:ext cx="3158836" cy="390906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John\AppData\Local\Microsoft\Windows\Temporary Internet Files\Content.IE5\Z38R0E2J\Goddess-of-Justice-17043-larg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7574" y="2315688"/>
            <a:ext cx="3171670" cy="4404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220317"/>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b="1" dirty="0"/>
              <a:t>The officers thus had no probable cause to arrest for obstruction by flight when the flight was from a first-tier encounter that Dukes had every right to terminate. </a:t>
            </a:r>
            <a:r>
              <a:rPr lang="en-US" b="1" dirty="0">
                <a:hlinkClick r:id="rId2"/>
              </a:rPr>
              <a:t> </a:t>
            </a:r>
            <a:r>
              <a:rPr lang="en-US" b="1" dirty="0"/>
              <a:t>(6) Because the officers arrested Dukes without probable cause, the evidence discovered as a result of that unlawful arrest must be suppressed. </a:t>
            </a:r>
          </a:p>
          <a:p>
            <a:pPr marL="0" indent="0">
              <a:buNone/>
            </a:pPr>
            <a:br>
              <a:rPr lang="en-US" b="1" dirty="0"/>
            </a:br>
            <a:endParaRPr lang="en-US" b="1" dirty="0"/>
          </a:p>
        </p:txBody>
      </p:sp>
    </p:spTree>
    <p:extLst>
      <p:ext uri="{BB962C8B-B14F-4D97-AF65-F5344CB8AC3E}">
        <p14:creationId xmlns:p14="http://schemas.microsoft.com/office/powerpoint/2010/main" val="178583330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981200" y="228601"/>
            <a:ext cx="8229600" cy="5897563"/>
          </a:xfrm>
        </p:spPr>
        <p:txBody>
          <a:bodyPr>
            <a:normAutofit/>
          </a:bodyPr>
          <a:lstStyle/>
          <a:p>
            <a:pPr marL="0" indent="0">
              <a:buNone/>
            </a:pPr>
            <a:r>
              <a:rPr lang="en-US" b="1" i="1" dirty="0" err="1">
                <a:hlinkClick r:id="rId2"/>
              </a:rPr>
              <a:t>Ewumi</a:t>
            </a:r>
            <a:r>
              <a:rPr lang="en-US" b="1" i="1" dirty="0">
                <a:hlinkClick r:id="rId2"/>
              </a:rPr>
              <a:t> v. State</a:t>
            </a:r>
            <a:r>
              <a:rPr lang="en-US" b="1" dirty="0">
                <a:hlinkClick r:id="rId2"/>
              </a:rPr>
              <a:t>, 315 Ga. App. 656, 658 (1) (727 SE2d 257) (2012)</a:t>
            </a:r>
            <a:r>
              <a:rPr lang="en-US" b="1" dirty="0"/>
              <a:t>. Therefore, when we analyze police-citizen encounters and determine whether defendants could lawfully leave those encounters, we follow </a:t>
            </a:r>
            <a:r>
              <a:rPr lang="en-US" b="1" i="1" dirty="0">
                <a:hlinkClick r:id="rId3"/>
              </a:rPr>
              <a:t>Terry v. Ohio</a:t>
            </a:r>
            <a:r>
              <a:rPr lang="en-US" b="1" dirty="0">
                <a:hlinkClick r:id="rId3"/>
              </a:rPr>
              <a:t>, 392 U. S. 1 (88 </a:t>
            </a:r>
            <a:r>
              <a:rPr lang="en-US" b="1" dirty="0" err="1">
                <a:hlinkClick r:id="rId3"/>
              </a:rPr>
              <a:t>SCt</a:t>
            </a:r>
            <a:r>
              <a:rPr lang="en-US" b="1" dirty="0">
                <a:hlinkClick r:id="rId3"/>
              </a:rPr>
              <a:t> 1868, 20 LE2d 889) (1968)</a:t>
            </a:r>
            <a:r>
              <a:rPr lang="en-US" b="1" dirty="0"/>
              <a:t>. For example, in </a:t>
            </a:r>
            <a:r>
              <a:rPr lang="en-US" b="1" i="1" dirty="0">
                <a:hlinkClick r:id="rId4"/>
              </a:rPr>
              <a:t>State v. Dukes</a:t>
            </a:r>
            <a:r>
              <a:rPr lang="en-US" b="1" dirty="0">
                <a:hlinkClick r:id="rId4"/>
              </a:rPr>
              <a:t>, 279 Ga. App. 247, 249 (630 SE2d 847) (2006)</a:t>
            </a:r>
            <a:r>
              <a:rPr lang="en-US" b="1" dirty="0"/>
              <a:t>, we applied the </a:t>
            </a:r>
            <a:r>
              <a:rPr lang="en-US" b="1" i="1" dirty="0"/>
              <a:t>Terry</a:t>
            </a:r>
            <a:r>
              <a:rPr lang="en-US" b="1" dirty="0"/>
              <a:t> analysis for two purposes: to determine whether the officers were engaged in lawful duties and also to determine whether their initial encounter with the defendant was a second-tier or first-tier encounter from which the defendant could lawfully flee. </a:t>
            </a:r>
          </a:p>
        </p:txBody>
      </p:sp>
    </p:spTree>
    <p:extLst>
      <p:ext uri="{BB962C8B-B14F-4D97-AF65-F5344CB8AC3E}">
        <p14:creationId xmlns:p14="http://schemas.microsoft.com/office/powerpoint/2010/main" val="1123730509"/>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3600" b="1" dirty="0"/>
              <a:t>See also </a:t>
            </a:r>
            <a:r>
              <a:rPr lang="en-US" sz="3600" b="1" i="1" dirty="0">
                <a:hlinkClick r:id="rId2"/>
              </a:rPr>
              <a:t>Black v. State</a:t>
            </a:r>
            <a:r>
              <a:rPr lang="en-US" sz="3600" b="1" dirty="0">
                <a:hlinkClick r:id="rId2"/>
              </a:rPr>
              <a:t>, 281 Ga. App. 40, 43-44 (635 SE2d 568) (2006)</a:t>
            </a:r>
            <a:r>
              <a:rPr lang="en-US" sz="3600" b="1" dirty="0"/>
              <a:t> (police-citizen encounter was a first-tier encounter as “clearly indicated” by police's actions, so citizen could walk away, and arrest for obstruction was not justified and could not support subsequent search).</a:t>
            </a:r>
          </a:p>
          <a:p>
            <a:endParaRPr lang="en-US" dirty="0"/>
          </a:p>
        </p:txBody>
      </p:sp>
    </p:spTree>
    <p:extLst>
      <p:ext uri="{BB962C8B-B14F-4D97-AF65-F5344CB8AC3E}">
        <p14:creationId xmlns:p14="http://schemas.microsoft.com/office/powerpoint/2010/main" val="393403626"/>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981200" y="228600"/>
            <a:ext cx="8229600" cy="6400800"/>
          </a:xfrm>
        </p:spPr>
        <p:txBody>
          <a:bodyPr>
            <a:normAutofit/>
          </a:bodyPr>
          <a:lstStyle/>
          <a:p>
            <a:pPr marL="0" indent="0">
              <a:buNone/>
            </a:pPr>
            <a:r>
              <a:rPr lang="en-US" b="1" dirty="0"/>
              <a:t>Under this analysis, if the encounter between Thomas and </a:t>
            </a:r>
            <a:r>
              <a:rPr lang="en-US" b="1" dirty="0" err="1"/>
              <a:t>Sublett</a:t>
            </a:r>
            <a:r>
              <a:rPr lang="en-US" b="1" dirty="0"/>
              <a:t> was a first-tier encounter — involving no detention but simply communication — then Thomas had the right to walk away. “[A] citizen's ability to walk away from or otherwise avoid a police officer is the touchstone of a first-tier encounter. Even running from police during a first-tier encounter is wholly permissible.” (Citations and punctuation omitted.) </a:t>
            </a:r>
            <a:r>
              <a:rPr lang="en-US" b="1" i="1" dirty="0">
                <a:hlinkClick r:id="rId2"/>
              </a:rPr>
              <a:t>Galindo-</a:t>
            </a:r>
            <a:r>
              <a:rPr lang="en-US" b="1" i="1" dirty="0" err="1">
                <a:hlinkClick r:id="rId2"/>
              </a:rPr>
              <a:t>Eriza</a:t>
            </a:r>
            <a:r>
              <a:rPr lang="en-US" b="1" dirty="0">
                <a:hlinkClick r:id="rId2"/>
              </a:rPr>
              <a:t>, supra, 306 Ga. App. at 22-23 (1)</a:t>
            </a:r>
            <a:r>
              <a:rPr lang="en-US" b="1" dirty="0"/>
              <a:t>.</a:t>
            </a:r>
          </a:p>
          <a:p>
            <a:endParaRPr lang="en-US" b="1" dirty="0"/>
          </a:p>
        </p:txBody>
      </p:sp>
    </p:spTree>
    <p:extLst>
      <p:ext uri="{BB962C8B-B14F-4D97-AF65-F5344CB8AC3E}">
        <p14:creationId xmlns:p14="http://schemas.microsoft.com/office/powerpoint/2010/main" val="26195597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a:t>If the encounter between Thomas and the officer was a second-tier encounter — involving a lawful attempt to seize Thomas briefly — then Thomas could not lawfully flee. But </a:t>
            </a:r>
            <a:r>
              <a:rPr lang="en-US" b="1" i="1" baseline="30000" dirty="0">
                <a:hlinkClick r:id="rId2"/>
              </a:rPr>
              <a:t>HN9</a:t>
            </a:r>
            <a:r>
              <a:rPr lang="en-US" b="1" dirty="0"/>
              <a:t> to initiate second-tier encounters, officers must make themselves clear, as by giving an order or command. </a:t>
            </a:r>
            <a:r>
              <a:rPr lang="en-US" b="1" i="1" dirty="0">
                <a:hlinkClick r:id="rId3"/>
              </a:rPr>
              <a:t>Dukes</a:t>
            </a:r>
            <a:r>
              <a:rPr lang="en-US" b="1" dirty="0">
                <a:hlinkClick r:id="rId3"/>
              </a:rPr>
              <a:t>, supra, 279 Ga. App. at 249</a:t>
            </a:r>
            <a:endParaRPr lang="en-US" b="1" dirty="0"/>
          </a:p>
        </p:txBody>
      </p:sp>
    </p:spTree>
    <p:extLst>
      <p:ext uri="{BB962C8B-B14F-4D97-AF65-F5344CB8AC3E}">
        <p14:creationId xmlns:p14="http://schemas.microsoft.com/office/powerpoint/2010/main" val="1060866561"/>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828800" y="685801"/>
            <a:ext cx="8229600" cy="5897563"/>
          </a:xfrm>
        </p:spPr>
        <p:txBody>
          <a:bodyPr>
            <a:normAutofit/>
          </a:bodyPr>
          <a:lstStyle/>
          <a:p>
            <a:pPr marL="0" indent="0">
              <a:buNone/>
            </a:pPr>
            <a:r>
              <a:rPr lang="en-US" b="1" dirty="0"/>
              <a:t>we concluded that there was “no probable cause to arrest for obstruction by flight when the flight was from a first-tier encounter that [defendant] had every right to terminate.” That holding, while founded in part on our determination that the evidence was insufficient to sustain a finding of a particularized and objective basis for suspicion, was “[a]</a:t>
            </a:r>
            <a:r>
              <a:rPr lang="en-US" b="1" dirty="0" err="1"/>
              <a:t>dditionally</a:t>
            </a:r>
            <a:r>
              <a:rPr lang="en-US" b="1" dirty="0"/>
              <a:t>” founded on our holding that “the officer did not explain to [defendant] that he wished to speak with him as part of a pending investigation, instead only asking that [defendant] come over to answer some questions.” </a:t>
            </a:r>
          </a:p>
        </p:txBody>
      </p:sp>
    </p:spTree>
    <p:extLst>
      <p:ext uri="{BB962C8B-B14F-4D97-AF65-F5344CB8AC3E}">
        <p14:creationId xmlns:p14="http://schemas.microsoft.com/office/powerpoint/2010/main" val="959492732"/>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981200" y="228600"/>
            <a:ext cx="8229600" cy="6400800"/>
          </a:xfrm>
        </p:spPr>
        <p:txBody>
          <a:bodyPr>
            <a:normAutofit/>
          </a:bodyPr>
          <a:lstStyle/>
          <a:p>
            <a:pPr marL="0" indent="0">
              <a:buNone/>
            </a:pPr>
            <a:r>
              <a:rPr lang="en-US" dirty="0"/>
              <a:t> </a:t>
            </a:r>
            <a:r>
              <a:rPr lang="en-US" b="1" dirty="0"/>
              <a:t>The officer here did have a particularized and objective basis for suspecting Thomas of criminal activity. Had he commanded Thomas to stop, the encounter would have been elevated to the second tier. But as there was no evidence of a command, we must conclude that the encounter was a first-tier encounter and therefore that Thomas did not knowingly obstruct the officer. See </a:t>
            </a:r>
            <a:r>
              <a:rPr lang="en-US" b="1" i="1" dirty="0">
                <a:hlinkClick r:id="rId2"/>
              </a:rPr>
              <a:t>Fisher</a:t>
            </a:r>
            <a:r>
              <a:rPr lang="en-US" b="1" dirty="0">
                <a:hlinkClick r:id="rId2"/>
              </a:rPr>
              <a:t>, supra, 293 Ga. App. at 231</a:t>
            </a:r>
            <a:r>
              <a:rPr lang="en-US" b="1" dirty="0"/>
              <a:t>.  [B]y exercising his right to leave a first-tier encounter, as a matter of law, [Thomas] did not hinder or obstruct the officer's lawful discharge of his duties. …” </a:t>
            </a:r>
            <a:r>
              <a:rPr lang="en-US" b="1" i="1" dirty="0" err="1">
                <a:hlinkClick r:id="rId3"/>
              </a:rPr>
              <a:t>Ewumi</a:t>
            </a:r>
            <a:r>
              <a:rPr lang="en-US" b="1" dirty="0">
                <a:hlinkClick r:id="rId3"/>
              </a:rPr>
              <a:t>, supra, 315 Ga. App. at 663 (1) (a)</a:t>
            </a:r>
            <a:r>
              <a:rPr lang="en-US" b="1" dirty="0"/>
              <a:t>.</a:t>
            </a:r>
          </a:p>
          <a:p>
            <a:endParaRPr lang="en-US" dirty="0"/>
          </a:p>
        </p:txBody>
      </p:sp>
    </p:spTree>
    <p:extLst>
      <p:ext uri="{BB962C8B-B14F-4D97-AF65-F5344CB8AC3E}">
        <p14:creationId xmlns:p14="http://schemas.microsoft.com/office/powerpoint/2010/main" val="1076124703"/>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981200" y="152400"/>
            <a:ext cx="8229600" cy="6553200"/>
          </a:xfrm>
        </p:spPr>
        <p:txBody>
          <a:bodyPr>
            <a:normAutofit/>
          </a:bodyPr>
          <a:lstStyle/>
          <a:p>
            <a:pPr marL="0" indent="0">
              <a:buNone/>
            </a:pPr>
            <a:r>
              <a:rPr lang="en-US" b="1" dirty="0"/>
              <a:t>the evidence shows only that [Thomas] fled at the sight of the police. While the officer gave chase, there simply is no evidence that [he], in a show of lawful authority, called out to the suspect to halt and that the defendant failed to submit to that lawful authority. Consequently, the evidence is not sufficient under the standard of </a:t>
            </a:r>
            <a:r>
              <a:rPr lang="en-US" b="1" i="1" dirty="0">
                <a:hlinkClick r:id="rId2"/>
              </a:rPr>
              <a:t>Jackson v. Virginia</a:t>
            </a:r>
            <a:r>
              <a:rPr lang="en-US" b="1" dirty="0">
                <a:hlinkClick r:id="rId2"/>
              </a:rPr>
              <a:t>, supra</a:t>
            </a:r>
            <a:r>
              <a:rPr lang="en-US" b="1" dirty="0"/>
              <a:t>, to sustain defendant's misdemeanor conviction for obstruction of an officer. …</a:t>
            </a:r>
          </a:p>
        </p:txBody>
      </p:sp>
    </p:spTree>
    <p:extLst>
      <p:ext uri="{BB962C8B-B14F-4D97-AF65-F5344CB8AC3E}">
        <p14:creationId xmlns:p14="http://schemas.microsoft.com/office/powerpoint/2010/main" val="3071379081"/>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0"/>
            <a:ext cx="8229600" cy="1239766"/>
          </a:xfrm>
        </p:spPr>
        <p:txBody>
          <a:bodyPr>
            <a:normAutofit fontScale="90000"/>
          </a:bodyPr>
          <a:lstStyle/>
          <a:p>
            <a:r>
              <a:rPr lang="en-US" dirty="0"/>
              <a:t>Walker v. State </a:t>
            </a:r>
            <a:r>
              <a:rPr lang="nb-NO" dirty="0"/>
              <a:t>323 Ga. App. 558; 747 S.E.2d 51; 2013 </a:t>
            </a:r>
            <a:endParaRPr lang="en-US" dirty="0">
              <a:solidFill>
                <a:srgbClr val="C00000"/>
              </a:solidFill>
            </a:endParaRPr>
          </a:p>
        </p:txBody>
      </p:sp>
      <p:sp>
        <p:nvSpPr>
          <p:cNvPr id="3" name="Content Placeholder 2"/>
          <p:cNvSpPr>
            <a:spLocks noGrp="1"/>
          </p:cNvSpPr>
          <p:nvPr>
            <p:ph idx="1"/>
          </p:nvPr>
        </p:nvSpPr>
        <p:spPr>
          <a:xfrm>
            <a:off x="2209800" y="1524001"/>
            <a:ext cx="8001000" cy="4602163"/>
          </a:xfrm>
        </p:spPr>
        <p:txBody>
          <a:bodyPr/>
          <a:lstStyle/>
          <a:p>
            <a:endParaRPr lang="en-US" dirty="0"/>
          </a:p>
        </p:txBody>
      </p:sp>
      <p:sp>
        <p:nvSpPr>
          <p:cNvPr id="4" name="Rectangle 3"/>
          <p:cNvSpPr/>
          <p:nvPr/>
        </p:nvSpPr>
        <p:spPr>
          <a:xfrm>
            <a:off x="1905000" y="1239766"/>
            <a:ext cx="8382000" cy="5693866"/>
          </a:xfrm>
          <a:prstGeom prst="rect">
            <a:avLst/>
          </a:prstGeom>
        </p:spPr>
        <p:txBody>
          <a:bodyPr wrap="square">
            <a:spAutoFit/>
          </a:bodyPr>
          <a:lstStyle/>
          <a:p>
            <a:r>
              <a:rPr lang="en-US" sz="2800" b="1" dirty="0"/>
              <a:t>At the hearing on Walker's motion to suppress, the arresting officer testified that, just after midnight on February 23, 2011, he was searching the area around Pearl Stephens Elementary School in Houston County, looking for an unidentified man who had been seen trying to steal a motorcycle nearby. The suspect in the attempted theft was described as an African American male in dark clothing. The officer saw Walker, who was wearing a blue sweatshirt and very light colored pants, walking off the school property. The officer approached Walker, who put his hands into his sweatshirt pockets. The officer commanded Walker to take his hands out of his pockets.</a:t>
            </a:r>
          </a:p>
        </p:txBody>
      </p:sp>
    </p:spTree>
    <p:extLst>
      <p:ext uri="{BB962C8B-B14F-4D97-AF65-F5344CB8AC3E}">
        <p14:creationId xmlns:p14="http://schemas.microsoft.com/office/powerpoint/2010/main" val="1241741738"/>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04800"/>
            <a:ext cx="8229600" cy="1143000"/>
          </a:xfrm>
        </p:spPr>
        <p:txBody>
          <a:bodyPr/>
          <a:lstStyle/>
          <a:p>
            <a:endParaRPr lang="en-US"/>
          </a:p>
        </p:txBody>
      </p:sp>
      <p:sp>
        <p:nvSpPr>
          <p:cNvPr id="3" name="Content Placeholder 2"/>
          <p:cNvSpPr>
            <a:spLocks noGrp="1"/>
          </p:cNvSpPr>
          <p:nvPr>
            <p:ph idx="1"/>
          </p:nvPr>
        </p:nvSpPr>
        <p:spPr>
          <a:xfrm>
            <a:off x="1981200" y="0"/>
            <a:ext cx="8229600" cy="6858000"/>
          </a:xfrm>
        </p:spPr>
        <p:txBody>
          <a:bodyPr>
            <a:noAutofit/>
          </a:bodyPr>
          <a:lstStyle/>
          <a:p>
            <a:pPr marL="0" indent="0">
              <a:buNone/>
            </a:pPr>
            <a:endParaRPr lang="en-US" sz="2400" b="1" dirty="0"/>
          </a:p>
          <a:p>
            <a:pPr marL="0" indent="0">
              <a:buNone/>
            </a:pPr>
            <a:r>
              <a:rPr lang="en-US" sz="2400" b="1" dirty="0"/>
              <a:t>Walker did not remove his hands from his pockets as instructed but yelled at the officer that he was just trying to get home. Walker then ran away from the officer, who gave chase. As they ran, the officer saw Walker throw a pill bottle and a paper towel to the ground. Eventually, the officer caught up with Walker in a backyard and again instructed Walker to remove his hands from his pockets. When Walker failed to comply, the officer </a:t>
            </a:r>
            <a:r>
              <a:rPr lang="en-US" sz="2400" b="1" dirty="0" err="1"/>
              <a:t>tasered</a:t>
            </a:r>
            <a:r>
              <a:rPr lang="en-US" sz="2400" b="1" dirty="0"/>
              <a:t> and subdued him. Other officers responded to assist, and they placed Walker  in custody. Officers found a pocket knife on the ground near Walker. Along the route of the chase, the arresting officer collected a pill bottle with Walker's name and address on it that contained five pieces of what was later determined to be solid cocaine and a “crack” pipe and clothespin that were wrapped in a paper towel.</a:t>
            </a:r>
          </a:p>
          <a:p>
            <a:endParaRPr lang="en-US" b="1" dirty="0"/>
          </a:p>
        </p:txBody>
      </p:sp>
    </p:spTree>
    <p:extLst>
      <p:ext uri="{BB962C8B-B14F-4D97-AF65-F5344CB8AC3E}">
        <p14:creationId xmlns:p14="http://schemas.microsoft.com/office/powerpoint/2010/main" val="1058637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AC4C4A-5EA1-4137-B5C6-AA4CB04DDA5D}"/>
              </a:ext>
            </a:extLst>
          </p:cNvPr>
          <p:cNvSpPr>
            <a:spLocks noGrp="1"/>
          </p:cNvSpPr>
          <p:nvPr>
            <p:ph type="title"/>
          </p:nvPr>
        </p:nvSpPr>
        <p:spPr/>
        <p:txBody>
          <a:bodyPr/>
          <a:lstStyle/>
          <a:p>
            <a:pPr algn="ctr"/>
            <a:r>
              <a:rPr lang="en-US" b="1" i="1" dirty="0"/>
              <a:t>Questions of fact and Questions of law…</a:t>
            </a:r>
            <a:endParaRPr lang="en-US" b="1" dirty="0"/>
          </a:p>
        </p:txBody>
      </p:sp>
      <p:sp>
        <p:nvSpPr>
          <p:cNvPr id="5" name="Text Placeholder 4">
            <a:extLst>
              <a:ext uri="{FF2B5EF4-FFF2-40B4-BE49-F238E27FC236}">
                <a16:creationId xmlns:a16="http://schemas.microsoft.com/office/drawing/2014/main" id="{F75C4114-2483-45B1-B72E-4D0BA4850A25}"/>
              </a:ext>
            </a:extLst>
          </p:cNvPr>
          <p:cNvSpPr>
            <a:spLocks noGrp="1"/>
          </p:cNvSpPr>
          <p:nvPr>
            <p:ph type="body" idx="1"/>
          </p:nvPr>
        </p:nvSpPr>
        <p:spPr/>
        <p:txBody>
          <a:bodyPr>
            <a:normAutofit/>
          </a:bodyPr>
          <a:lstStyle/>
          <a:p>
            <a:pPr algn="ctr"/>
            <a:r>
              <a:rPr lang="en-US" sz="4000" dirty="0"/>
              <a:t>FACTS</a:t>
            </a:r>
          </a:p>
        </p:txBody>
      </p:sp>
      <p:sp>
        <p:nvSpPr>
          <p:cNvPr id="6" name="Content Placeholder 5">
            <a:extLst>
              <a:ext uri="{FF2B5EF4-FFF2-40B4-BE49-F238E27FC236}">
                <a16:creationId xmlns:a16="http://schemas.microsoft.com/office/drawing/2014/main" id="{976E6E13-0C32-4821-8AE2-A0B57ADDEBDE}"/>
              </a:ext>
            </a:extLst>
          </p:cNvPr>
          <p:cNvSpPr>
            <a:spLocks noGrp="1"/>
          </p:cNvSpPr>
          <p:nvPr>
            <p:ph sz="half" idx="2"/>
          </p:nvPr>
        </p:nvSpPr>
        <p:spPr/>
        <p:txBody>
          <a:bodyPr>
            <a:normAutofit/>
          </a:bodyPr>
          <a:lstStyle/>
          <a:p>
            <a:r>
              <a:rPr lang="en-US" sz="3200" dirty="0"/>
              <a:t>What Happened</a:t>
            </a:r>
          </a:p>
          <a:p>
            <a:r>
              <a:rPr lang="en-US" sz="3200" dirty="0"/>
              <a:t>Filtered information through the rules of evidence</a:t>
            </a:r>
          </a:p>
          <a:p>
            <a:r>
              <a:rPr lang="en-US" sz="3200" dirty="0"/>
              <a:t>Judges and juries evaluate the veracity (credibility)</a:t>
            </a:r>
          </a:p>
        </p:txBody>
      </p:sp>
      <p:sp>
        <p:nvSpPr>
          <p:cNvPr id="7" name="Text Placeholder 6">
            <a:extLst>
              <a:ext uri="{FF2B5EF4-FFF2-40B4-BE49-F238E27FC236}">
                <a16:creationId xmlns:a16="http://schemas.microsoft.com/office/drawing/2014/main" id="{CD2B06C1-EA1E-4A97-BA74-A492043F587C}"/>
              </a:ext>
            </a:extLst>
          </p:cNvPr>
          <p:cNvSpPr>
            <a:spLocks noGrp="1"/>
          </p:cNvSpPr>
          <p:nvPr>
            <p:ph type="body" sz="quarter" idx="3"/>
          </p:nvPr>
        </p:nvSpPr>
        <p:spPr/>
        <p:txBody>
          <a:bodyPr>
            <a:normAutofit/>
          </a:bodyPr>
          <a:lstStyle/>
          <a:p>
            <a:pPr algn="ctr"/>
            <a:r>
              <a:rPr lang="en-US" sz="4000" dirty="0"/>
              <a:t>LAW</a:t>
            </a:r>
          </a:p>
        </p:txBody>
      </p:sp>
      <p:sp>
        <p:nvSpPr>
          <p:cNvPr id="8" name="Content Placeholder 7">
            <a:extLst>
              <a:ext uri="{FF2B5EF4-FFF2-40B4-BE49-F238E27FC236}">
                <a16:creationId xmlns:a16="http://schemas.microsoft.com/office/drawing/2014/main" id="{A5DE08C9-B8C8-4E61-8C10-F43C77F8AAC4}"/>
              </a:ext>
            </a:extLst>
          </p:cNvPr>
          <p:cNvSpPr>
            <a:spLocks noGrp="1"/>
          </p:cNvSpPr>
          <p:nvPr>
            <p:ph sz="quarter" idx="4"/>
          </p:nvPr>
        </p:nvSpPr>
        <p:spPr/>
        <p:txBody>
          <a:bodyPr>
            <a:normAutofit/>
          </a:bodyPr>
          <a:lstStyle/>
          <a:p>
            <a:r>
              <a:rPr lang="en-US" sz="3200" dirty="0"/>
              <a:t>What the law should do</a:t>
            </a:r>
          </a:p>
          <a:p>
            <a:r>
              <a:rPr lang="en-US" sz="3200" dirty="0"/>
              <a:t>Applied through evaluation, reasoning and precedent</a:t>
            </a:r>
          </a:p>
          <a:p>
            <a:r>
              <a:rPr lang="en-US" sz="3200" dirty="0"/>
              <a:t>Judges decide the law</a:t>
            </a:r>
          </a:p>
        </p:txBody>
      </p:sp>
    </p:spTree>
    <p:extLst>
      <p:ext uri="{BB962C8B-B14F-4D97-AF65-F5344CB8AC3E}">
        <p14:creationId xmlns:p14="http://schemas.microsoft.com/office/powerpoint/2010/main" val="1067321130"/>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981200" y="304801"/>
            <a:ext cx="8229600" cy="5821363"/>
          </a:xfrm>
        </p:spPr>
        <p:txBody>
          <a:bodyPr>
            <a:normAutofit/>
          </a:bodyPr>
          <a:lstStyle/>
          <a:p>
            <a:pPr marL="0" indent="0">
              <a:buNone/>
            </a:pPr>
            <a:r>
              <a:rPr lang="en-US" b="1" dirty="0"/>
              <a:t>When asked at what point during his encounter he decided to arrest Walker, the officer responded, “when he takes off running from me after I attempt to stop him, because what is he doing at Pearl Stephens Elementary School at twelve minutes after midnight?” The officer testified that, once he commanded Walker to remove his hands from his pockets, Walker was not free to leave. Further, the officer testified that he did not stop Walker based on any observation that Walker's race or clothing matched those in the report describing the theft suspect, nor did he identify any other factual  basis for stopping Walker, other than his presence at that time and place.</a:t>
            </a:r>
          </a:p>
          <a:p>
            <a:endParaRPr lang="en-US" b="1" dirty="0"/>
          </a:p>
        </p:txBody>
      </p:sp>
    </p:spTree>
    <p:extLst>
      <p:ext uri="{BB962C8B-B14F-4D97-AF65-F5344CB8AC3E}">
        <p14:creationId xmlns:p14="http://schemas.microsoft.com/office/powerpoint/2010/main" val="3156418085"/>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981200" y="304800"/>
            <a:ext cx="8229600" cy="6248400"/>
          </a:xfrm>
        </p:spPr>
        <p:txBody>
          <a:bodyPr>
            <a:normAutofit lnSpcReduction="10000"/>
          </a:bodyPr>
          <a:lstStyle/>
          <a:p>
            <a:pPr marL="0" indent="0">
              <a:buNone/>
            </a:pPr>
            <a:r>
              <a:rPr lang="en-US" b="1" dirty="0"/>
              <a:t>In this case, implicit in the officer's stated basis for detaining Walker is an assumption that Walker was trespassing on school property.</a:t>
            </a:r>
            <a:r>
              <a:rPr lang="en-US" b="1" baseline="30000" dirty="0">
                <a:hlinkClick r:id="rId2"/>
              </a:rPr>
              <a:t>4</a:t>
            </a:r>
            <a:r>
              <a:rPr lang="en-US" b="1" dirty="0"/>
              <a:t> The officer, however, simply lacked enough information to elevate such an assumption to a reasonable suspicion. Specifically, there is no evidence that the officer had any information that Walker was present on school property without the consent of the school, for an unlawful purpose, after receiving notice from the school that his presence was forbidden, after receiving notice from the school to depart, or without a legitimate cause or need to be there.</a:t>
            </a:r>
            <a:r>
              <a:rPr lang="en-US" b="1" baseline="30000" dirty="0">
                <a:hlinkClick r:id="rId2"/>
              </a:rPr>
              <a:t>5</a:t>
            </a:r>
            <a:r>
              <a:rPr lang="en-US" b="1" dirty="0"/>
              <a:t>  That is, the officer had no information that Walker's presence was connected with a criminal, rather than with an innocent, purpose, such as maintenance work that needed to be completed when the school was not open. Further,</a:t>
            </a:r>
          </a:p>
          <a:p>
            <a:pPr marL="0" indent="0">
              <a:buNone/>
            </a:pPr>
            <a:endParaRPr lang="en-US" b="1" dirty="0"/>
          </a:p>
        </p:txBody>
      </p:sp>
    </p:spTree>
    <p:extLst>
      <p:ext uri="{BB962C8B-B14F-4D97-AF65-F5344CB8AC3E}">
        <p14:creationId xmlns:p14="http://schemas.microsoft.com/office/powerpoint/2010/main" val="199943641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981200" y="304801"/>
            <a:ext cx="8229600" cy="5821363"/>
          </a:xfrm>
        </p:spPr>
        <p:txBody>
          <a:bodyPr>
            <a:normAutofit/>
          </a:bodyPr>
          <a:lstStyle/>
          <a:p>
            <a:pPr marL="0" indent="0">
              <a:buNone/>
            </a:pPr>
            <a:r>
              <a:rPr lang="en-US" b="1" dirty="0"/>
              <a:t>Based on the officer's testimony, the trial court concluded that, “the officer initially made contact with [Walker] and instructed him to take his hands out of his pockets. … This [was] a brief investigatory stop.” Further, the trial court concluded that, even though Walker's clothing did not match the suspect the officer was looking for, the investigatory stop was supported by a reasonable, articulable suspicion, based on the fact that Walker was walking on the grounds of an elementary school after midnight.</a:t>
            </a:r>
          </a:p>
          <a:p>
            <a:endParaRPr lang="en-US" dirty="0"/>
          </a:p>
        </p:txBody>
      </p:sp>
    </p:spTree>
    <p:extLst>
      <p:ext uri="{BB962C8B-B14F-4D97-AF65-F5344CB8AC3E}">
        <p14:creationId xmlns:p14="http://schemas.microsoft.com/office/powerpoint/2010/main" val="2803547246"/>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981200" y="304801"/>
            <a:ext cx="8229600" cy="5821363"/>
          </a:xfrm>
        </p:spPr>
        <p:txBody>
          <a:bodyPr>
            <a:noAutofit/>
          </a:bodyPr>
          <a:lstStyle/>
          <a:p>
            <a:pPr marL="0" indent="0">
              <a:buNone/>
            </a:pPr>
            <a:r>
              <a:rPr lang="en-US" b="1" dirty="0"/>
              <a:t>Under </a:t>
            </a:r>
            <a:r>
              <a:rPr lang="en-US" b="1" i="1" dirty="0">
                <a:hlinkClick r:id="rId2"/>
              </a:rPr>
              <a:t>Terry v. Ohio</a:t>
            </a:r>
            <a:r>
              <a:rPr lang="en-US" b="1" dirty="0"/>
              <a:t> and its progeny, the officer was entitled to approach Walker and to attempt to question him, and Walker was free to walk — or run — away and avoid such a first-tier encounter. </a:t>
            </a:r>
            <a:r>
              <a:rPr lang="en-US" b="1" i="1" dirty="0">
                <a:hlinkClick r:id="rId3"/>
              </a:rPr>
              <a:t>Brown v. State</a:t>
            </a:r>
            <a:r>
              <a:rPr lang="en-US" b="1" dirty="0">
                <a:hlinkClick r:id="rId3"/>
              </a:rPr>
              <a:t>, 301 Ga. App. at 84</a:t>
            </a:r>
            <a:r>
              <a:rPr lang="en-US" b="1" dirty="0"/>
              <a:t>.</a:t>
            </a:r>
            <a:r>
              <a:rPr lang="en-US" b="1" baseline="30000" dirty="0">
                <a:hlinkClick r:id="rId4"/>
              </a:rPr>
              <a:t>3</a:t>
            </a:r>
            <a:r>
              <a:rPr lang="en-US" b="1" dirty="0"/>
              <a:t> </a:t>
            </a:r>
          </a:p>
          <a:p>
            <a:pPr marL="0" indent="0">
              <a:buNone/>
            </a:pPr>
            <a:r>
              <a:rPr lang="en-US" b="1" dirty="0"/>
              <a:t>What the officer may have intended as a first-tier encounter, however, almost immediately escalated into a second-tier stop when the officer commanded Walker to remove his hands from his pockets; as such, the detention had to be supported by articulable suspicion. Id.</a:t>
            </a:r>
          </a:p>
          <a:p>
            <a:pPr marL="0" indent="0">
              <a:buNone/>
            </a:pPr>
            <a:br>
              <a:rPr lang="en-US" dirty="0"/>
            </a:br>
            <a:endParaRPr lang="en-US" dirty="0"/>
          </a:p>
        </p:txBody>
      </p:sp>
    </p:spTree>
    <p:extLst>
      <p:ext uri="{BB962C8B-B14F-4D97-AF65-F5344CB8AC3E}">
        <p14:creationId xmlns:p14="http://schemas.microsoft.com/office/powerpoint/2010/main" val="3420657489"/>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981200" y="228601"/>
            <a:ext cx="8229600" cy="5897563"/>
          </a:xfrm>
        </p:spPr>
        <p:txBody>
          <a:bodyPr>
            <a:normAutofit fontScale="85000" lnSpcReduction="10000"/>
          </a:bodyPr>
          <a:lstStyle/>
          <a:p>
            <a:pPr marL="0" indent="0">
              <a:buNone/>
            </a:pPr>
            <a:r>
              <a:rPr lang="en-US" sz="3300" b="1" dirty="0"/>
              <a:t>In this case, implicit in the officer's stated basis for detaining Walker is an assumption that Walker was trespassing on school property.</a:t>
            </a:r>
            <a:r>
              <a:rPr lang="en-US" sz="3300" b="1" baseline="30000" dirty="0">
                <a:hlinkClick r:id="rId2"/>
              </a:rPr>
              <a:t>4</a:t>
            </a:r>
            <a:r>
              <a:rPr lang="en-US" sz="3300" b="1" dirty="0"/>
              <a:t> The officer, however, simply lacked enough information to elevate such an assumption to a reasonable suspicion. Specifically, there is no evidence that the officer had any information that Walker was present on school property without the consent of the school, for an unlawful purpose, after receiving notice from the school that his presence was forbidden, after receiving notice from the school to depart, or without a legitimate cause or need to be there.</a:t>
            </a:r>
            <a:r>
              <a:rPr lang="en-US" sz="3300" b="1" baseline="30000" dirty="0">
                <a:hlinkClick r:id="rId2"/>
              </a:rPr>
              <a:t>5</a:t>
            </a:r>
            <a:r>
              <a:rPr lang="en-US" sz="3300" b="1" dirty="0"/>
              <a:t>  That is, the officer had no information that Walker's presence was connected with a criminal, rather than with an innocent, purpose, such as maintenance work that needed to be completed when the school was not open. Further,</a:t>
            </a:r>
          </a:p>
          <a:p>
            <a:endParaRPr lang="en-US" dirty="0"/>
          </a:p>
        </p:txBody>
      </p:sp>
    </p:spTree>
    <p:extLst>
      <p:ext uri="{BB962C8B-B14F-4D97-AF65-F5344CB8AC3E}">
        <p14:creationId xmlns:p14="http://schemas.microsoft.com/office/powerpoint/2010/main" val="1157416006"/>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981200" y="304801"/>
            <a:ext cx="8229600" cy="5821363"/>
          </a:xfrm>
        </p:spPr>
        <p:txBody>
          <a:bodyPr>
            <a:normAutofit/>
          </a:bodyPr>
          <a:lstStyle/>
          <a:p>
            <a:pPr marL="0" indent="0">
              <a:buNone/>
            </a:pPr>
            <a:r>
              <a:rPr lang="en-US" sz="3600" b="1" dirty="0"/>
              <a:t>In this case, even considering the totality of the circumstances, we conclude that the officer's observation of an unidentified person exiting school property shortly after midnight did not “amount to an objective, articulable suspicion of criminal activity. At best, they represent an officer's well-honed intuition, or hunch.” </a:t>
            </a:r>
          </a:p>
        </p:txBody>
      </p:sp>
    </p:spTree>
    <p:extLst>
      <p:ext uri="{BB962C8B-B14F-4D97-AF65-F5344CB8AC3E}">
        <p14:creationId xmlns:p14="http://schemas.microsoft.com/office/powerpoint/2010/main" val="2009401384"/>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981200" y="304801"/>
            <a:ext cx="8229600" cy="5821363"/>
          </a:xfrm>
        </p:spPr>
        <p:txBody>
          <a:bodyPr>
            <a:normAutofit/>
          </a:bodyPr>
          <a:lstStyle/>
          <a:p>
            <a:pPr marL="0" indent="0">
              <a:buNone/>
            </a:pPr>
            <a:r>
              <a:rPr lang="en-US" sz="3600" b="1" dirty="0"/>
              <a:t>See </a:t>
            </a:r>
            <a:r>
              <a:rPr lang="en-US" sz="3600" b="1" i="1" dirty="0" err="1">
                <a:hlinkClick r:id="rId2"/>
              </a:rPr>
              <a:t>Ewumi</a:t>
            </a:r>
            <a:r>
              <a:rPr lang="en-US" sz="3600" b="1" i="1" dirty="0">
                <a:hlinkClick r:id="rId2"/>
              </a:rPr>
              <a:t> v. State</a:t>
            </a:r>
            <a:r>
              <a:rPr lang="en-US" sz="3600" b="1" dirty="0">
                <a:hlinkClick r:id="rId2"/>
              </a:rPr>
              <a:t>, 315 Ga. App. 656, 659-663 (1)</a:t>
            </a:r>
            <a:r>
              <a:rPr lang="en-US" sz="3600" b="1" dirty="0"/>
              <a:t> (Where the defendant was present in a high-crime area, wore a hooded sweatshirt in early March, walked in a slumped position away from an officer's attempted first-tier questioning, and ignored the officer and refused to identify himself to the officer, such conduct did not justify an investigatory detention.);</a:t>
            </a:r>
          </a:p>
        </p:txBody>
      </p:sp>
    </p:spTree>
    <p:extLst>
      <p:ext uri="{BB962C8B-B14F-4D97-AF65-F5344CB8AC3E}">
        <p14:creationId xmlns:p14="http://schemas.microsoft.com/office/powerpoint/2010/main" val="3408700418"/>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981200" y="228601"/>
            <a:ext cx="8229600" cy="5897563"/>
          </a:xfrm>
        </p:spPr>
        <p:txBody>
          <a:bodyPr>
            <a:normAutofit/>
          </a:bodyPr>
          <a:lstStyle/>
          <a:p>
            <a:pPr marL="0" indent="0">
              <a:buNone/>
            </a:pPr>
            <a:r>
              <a:rPr lang="en-US" b="1" i="1" dirty="0">
                <a:hlinkClick r:id="rId2"/>
              </a:rPr>
              <a:t>Brown v. State</a:t>
            </a:r>
            <a:r>
              <a:rPr lang="en-US" b="1" dirty="0">
                <a:hlinkClick r:id="rId2"/>
              </a:rPr>
              <a:t>, 301 Ga. App. at 83-85</a:t>
            </a:r>
            <a:r>
              <a:rPr lang="en-US" b="1" dirty="0"/>
              <a:t> (The arresting officer's past experience with the defendant, the defendant's presence in an apartment complex where he was not a resident, the fact that the area was known for its drug and criminal activity, the fact that the defendant was wearing both a hooded sweatshirt and a jacket, and the defendant's actions in quickly walking in a direction that was away from his residence, taken together with their rational inferences, did not amount to articulable suspicion of criminal activity because there was no objective manifestation that the defendant was either committing, or was about to commit, a crime.); </a:t>
            </a:r>
          </a:p>
        </p:txBody>
      </p:sp>
    </p:spTree>
    <p:extLst>
      <p:ext uri="{BB962C8B-B14F-4D97-AF65-F5344CB8AC3E}">
        <p14:creationId xmlns:p14="http://schemas.microsoft.com/office/powerpoint/2010/main" val="490000951"/>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914400"/>
            <a:ext cx="8229600" cy="1143000"/>
          </a:xfrm>
        </p:spPr>
        <p:txBody>
          <a:bodyPr/>
          <a:lstStyle/>
          <a:p>
            <a:endParaRPr lang="en-US"/>
          </a:p>
        </p:txBody>
      </p:sp>
      <p:sp>
        <p:nvSpPr>
          <p:cNvPr id="3" name="Content Placeholder 2"/>
          <p:cNvSpPr>
            <a:spLocks noGrp="1"/>
          </p:cNvSpPr>
          <p:nvPr>
            <p:ph idx="1"/>
          </p:nvPr>
        </p:nvSpPr>
        <p:spPr>
          <a:xfrm>
            <a:off x="1981200" y="381001"/>
            <a:ext cx="8229600" cy="5745163"/>
          </a:xfrm>
        </p:spPr>
        <p:txBody>
          <a:bodyPr>
            <a:normAutofit/>
          </a:bodyPr>
          <a:lstStyle/>
          <a:p>
            <a:pPr marL="0" indent="0">
              <a:buNone/>
            </a:pPr>
            <a:r>
              <a:rPr lang="en-US" sz="3600" b="1" i="1" dirty="0">
                <a:hlinkClick r:id="rId2"/>
              </a:rPr>
              <a:t>State v. Harris</a:t>
            </a:r>
            <a:r>
              <a:rPr lang="en-US" sz="3600" b="1" dirty="0">
                <a:hlinkClick r:id="rId2"/>
              </a:rPr>
              <a:t>, 261 Ga. App. 119, 120-122 (581 SE2d 736) (2003)</a:t>
            </a:r>
            <a:r>
              <a:rPr lang="en-US" sz="3600" b="1" dirty="0"/>
              <a:t> (When a police officer approached the defendant after seeing him go into a hotel room and then walk back into the breezeway, the officer lacked the reasonable suspicion required to escalate the initial first-tier encounter, during which the defendant was nervous, stuttering, and unable to give coherent answers to the officer's questions, to an investigatory detention.).</a:t>
            </a:r>
            <a:r>
              <a:rPr lang="en-US" sz="3600" b="1" baseline="30000" dirty="0">
                <a:hlinkClick r:id="rId3"/>
              </a:rPr>
              <a:t>6</a:t>
            </a:r>
            <a:endParaRPr lang="en-US" sz="3600" b="1" dirty="0"/>
          </a:p>
          <a:p>
            <a:endParaRPr lang="en-US" dirty="0"/>
          </a:p>
        </p:txBody>
      </p:sp>
    </p:spTree>
    <p:extLst>
      <p:ext uri="{BB962C8B-B14F-4D97-AF65-F5344CB8AC3E}">
        <p14:creationId xmlns:p14="http://schemas.microsoft.com/office/powerpoint/2010/main" val="621444002"/>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838200"/>
            <a:ext cx="8229600" cy="1143000"/>
          </a:xfrm>
        </p:spPr>
        <p:txBody>
          <a:bodyPr/>
          <a:lstStyle/>
          <a:p>
            <a:endParaRPr lang="en-US"/>
          </a:p>
        </p:txBody>
      </p:sp>
      <p:sp>
        <p:nvSpPr>
          <p:cNvPr id="3" name="Content Placeholder 2"/>
          <p:cNvSpPr>
            <a:spLocks noGrp="1"/>
          </p:cNvSpPr>
          <p:nvPr>
            <p:ph idx="1"/>
          </p:nvPr>
        </p:nvSpPr>
        <p:spPr>
          <a:xfrm>
            <a:off x="1905000" y="1"/>
            <a:ext cx="8229600" cy="6659563"/>
          </a:xfrm>
        </p:spPr>
        <p:txBody>
          <a:bodyPr>
            <a:noAutofit/>
          </a:bodyPr>
          <a:lstStyle/>
          <a:p>
            <a:pPr marL="0" indent="0">
              <a:buNone/>
            </a:pPr>
            <a:r>
              <a:rPr lang="en-US" b="1" dirty="0"/>
              <a:t>Further, we note that, to the extent that flight from an officer might contribute to a suspicion of criminal activity where such behavior is not provoked by illegal police conduct,</a:t>
            </a:r>
            <a:r>
              <a:rPr lang="en-US" b="1" baseline="30000" dirty="0">
                <a:hlinkClick r:id="rId2"/>
              </a:rPr>
              <a:t>7</a:t>
            </a:r>
            <a:r>
              <a:rPr lang="en-US" b="1" dirty="0"/>
              <a:t> </a:t>
            </a:r>
            <a:r>
              <a:rPr lang="en-US" b="1" dirty="0" err="1"/>
              <a:t>Walker's</a:t>
            </a:r>
            <a:r>
              <a:rPr lang="en-US" b="1" i="1" baseline="30000" dirty="0" err="1">
                <a:hlinkClick r:id="rId2"/>
              </a:rPr>
              <a:t>GA</a:t>
            </a:r>
            <a:r>
              <a:rPr lang="en-US" b="1" i="1" baseline="30000" dirty="0">
                <a:hlinkClick r:id="rId2"/>
              </a:rPr>
              <a:t>(1)</a:t>
            </a:r>
            <a:r>
              <a:rPr lang="en-US" b="1" dirty="0">
                <a:hlinkClick r:id="rId2"/>
              </a:rPr>
              <a:t> </a:t>
            </a:r>
            <a:r>
              <a:rPr lang="en-US" b="1" dirty="0"/>
              <a:t>(1) flight happened </a:t>
            </a:r>
            <a:r>
              <a:rPr lang="en-US" b="1" i="1" dirty="0"/>
              <a:t>after</a:t>
            </a:r>
            <a:r>
              <a:rPr lang="en-US" b="1" dirty="0"/>
              <a:t> and as a result of the officer's violation of Walker's constitutional rights in initiating a second-tier investigatory detention without any reasonable suspicion of criminal activity. Walker's exercise of his right to avoid a first-tier encounter, “even if accomplished by running, cannot constitute obstruction.</a:t>
            </a:r>
            <a:r>
              <a:rPr lang="en-US" b="1" baseline="30000" dirty="0">
                <a:hlinkClick r:id="rId2"/>
              </a:rPr>
              <a:t>8</a:t>
            </a:r>
            <a:r>
              <a:rPr lang="en-US" b="1" dirty="0"/>
              <a:t> That  is to say, even though the officer was lawfully discharging his duties at the time [Walker] fled, those official duties during the first-tier encounter did not include detaining [Walker] or preventing him from leaving.” </a:t>
            </a:r>
          </a:p>
        </p:txBody>
      </p:sp>
    </p:spTree>
    <p:extLst>
      <p:ext uri="{BB962C8B-B14F-4D97-AF65-F5344CB8AC3E}">
        <p14:creationId xmlns:p14="http://schemas.microsoft.com/office/powerpoint/2010/main" val="2824077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97793-9213-4A07-B464-5451F5FC1FBB}"/>
              </a:ext>
            </a:extLst>
          </p:cNvPr>
          <p:cNvSpPr>
            <a:spLocks noGrp="1"/>
          </p:cNvSpPr>
          <p:nvPr>
            <p:ph type="title"/>
          </p:nvPr>
        </p:nvSpPr>
        <p:spPr>
          <a:xfrm>
            <a:off x="838200" y="154380"/>
            <a:ext cx="10515600" cy="914400"/>
          </a:xfrm>
        </p:spPr>
        <p:txBody>
          <a:bodyPr/>
          <a:lstStyle/>
          <a:p>
            <a:pPr algn="ctr"/>
            <a:r>
              <a:rPr lang="en-US" b="1" dirty="0"/>
              <a:t>LEGAL REASONING</a:t>
            </a:r>
          </a:p>
        </p:txBody>
      </p:sp>
      <p:sp>
        <p:nvSpPr>
          <p:cNvPr id="3" name="Content Placeholder 2">
            <a:extLst>
              <a:ext uri="{FF2B5EF4-FFF2-40B4-BE49-F238E27FC236}">
                <a16:creationId xmlns:a16="http://schemas.microsoft.com/office/drawing/2014/main" id="{552B8BE8-670A-4C35-877B-8F734E7FE242}"/>
              </a:ext>
            </a:extLst>
          </p:cNvPr>
          <p:cNvSpPr>
            <a:spLocks noGrp="1"/>
          </p:cNvSpPr>
          <p:nvPr>
            <p:ph idx="1"/>
          </p:nvPr>
        </p:nvSpPr>
        <p:spPr>
          <a:xfrm>
            <a:off x="838200" y="1068780"/>
            <a:ext cx="10515600" cy="5108183"/>
          </a:xfrm>
        </p:spPr>
        <p:txBody>
          <a:bodyPr>
            <a:normAutofit/>
          </a:bodyPr>
          <a:lstStyle/>
          <a:p>
            <a:pPr>
              <a:buFont typeface="Wingdings" panose="05000000000000000000" pitchFamily="2" charset="2"/>
              <a:buChar char="§"/>
            </a:pPr>
            <a:r>
              <a:rPr lang="en-US" sz="3200" dirty="0"/>
              <a:t>A heighten ability to see the other side of the argument</a:t>
            </a:r>
          </a:p>
          <a:p>
            <a:pPr>
              <a:buFont typeface="Wingdings" panose="05000000000000000000" pitchFamily="2" charset="2"/>
              <a:buChar char="§"/>
            </a:pPr>
            <a:r>
              <a:rPr lang="en-US" sz="3200" dirty="0"/>
              <a:t>Being empathetic to individuals views (Putting one’s self in the shoes or another)</a:t>
            </a:r>
          </a:p>
          <a:p>
            <a:pPr>
              <a:buFont typeface="Wingdings" panose="05000000000000000000" pitchFamily="2" charset="2"/>
              <a:buChar char="§"/>
            </a:pPr>
            <a:r>
              <a:rPr lang="en-US" sz="3200" dirty="0"/>
              <a:t>Be smart, sympathetic, analytic, rigorous, precise, open-minded and sensitive to factual nuances</a:t>
            </a:r>
          </a:p>
          <a:p>
            <a:pPr>
              <a:buFont typeface="Wingdings" panose="05000000000000000000" pitchFamily="2" charset="2"/>
              <a:buChar char="§"/>
            </a:pPr>
            <a:r>
              <a:rPr lang="en-US" sz="3200" dirty="0"/>
              <a:t>Make decisions according to rules, treating certain sources as </a:t>
            </a:r>
            <a:r>
              <a:rPr lang="en-US" sz="3200" dirty="0" err="1"/>
              <a:t>authoritive</a:t>
            </a:r>
            <a:r>
              <a:rPr lang="en-US" sz="3200" dirty="0"/>
              <a:t>, respecting precedent even when it appears to dictate the wrong outcome</a:t>
            </a:r>
          </a:p>
          <a:p>
            <a:pPr>
              <a:buFont typeface="Wingdings" panose="05000000000000000000" pitchFamily="2" charset="2"/>
              <a:buChar char="§"/>
            </a:pPr>
            <a:r>
              <a:rPr lang="en-US" sz="3200" dirty="0"/>
              <a:t>Be sensitive to burdens of proof</a:t>
            </a:r>
          </a:p>
        </p:txBody>
      </p:sp>
    </p:spTree>
    <p:extLst>
      <p:ext uri="{BB962C8B-B14F-4D97-AF65-F5344CB8AC3E}">
        <p14:creationId xmlns:p14="http://schemas.microsoft.com/office/powerpoint/2010/main" val="1524208750"/>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981200" y="228601"/>
            <a:ext cx="8229600" cy="5897563"/>
          </a:xfrm>
        </p:spPr>
        <p:txBody>
          <a:bodyPr>
            <a:normAutofit/>
          </a:bodyPr>
          <a:lstStyle/>
          <a:p>
            <a:pPr marL="0" indent="0">
              <a:buNone/>
            </a:pPr>
            <a:r>
              <a:rPr lang="en-US" b="1" i="1" dirty="0">
                <a:hlinkClick r:id="rId2"/>
              </a:rPr>
              <a:t>State v. Jones</a:t>
            </a:r>
            <a:r>
              <a:rPr lang="en-US" b="1" dirty="0">
                <a:hlinkClick r:id="rId2"/>
              </a:rPr>
              <a:t>, 303 Ga. App. 337, 340 (693 SE2d 583) (2010)</a:t>
            </a:r>
            <a:r>
              <a:rPr lang="en-US" b="1" dirty="0"/>
              <a:t> (A suspect's decision to exercise his or her right to avoid an officer in a first-tier encounter “can hardly give rise to a reasonable suspicion of criminal activity; otherwise, a citizen could </a:t>
            </a:r>
            <a:r>
              <a:rPr lang="en-US" b="1" i="1" dirty="0"/>
              <a:t>never</a:t>
            </a:r>
            <a:r>
              <a:rPr lang="en-US" b="1" dirty="0"/>
              <a:t> exercise his right to avoid an officer without that officer then claiming that the exercise of that right gave the officer a reasonable suspicion of criminal activity. Such logic would automatically escalate every first-tier encounter (where a citizen exercised his right to walk away or to ignore the officer) to a second-tier encounter.”) </a:t>
            </a:r>
          </a:p>
        </p:txBody>
      </p:sp>
    </p:spTree>
    <p:extLst>
      <p:ext uri="{BB962C8B-B14F-4D97-AF65-F5344CB8AC3E}">
        <p14:creationId xmlns:p14="http://schemas.microsoft.com/office/powerpoint/2010/main" val="1703218527"/>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28600"/>
            <a:ext cx="8229600" cy="1143000"/>
          </a:xfrm>
        </p:spPr>
        <p:txBody>
          <a:bodyPr/>
          <a:lstStyle/>
          <a:p>
            <a:endParaRPr lang="en-US"/>
          </a:p>
        </p:txBody>
      </p:sp>
      <p:sp>
        <p:nvSpPr>
          <p:cNvPr id="3" name="Content Placeholder 2"/>
          <p:cNvSpPr>
            <a:spLocks noGrp="1"/>
          </p:cNvSpPr>
          <p:nvPr>
            <p:ph idx="1"/>
          </p:nvPr>
        </p:nvSpPr>
        <p:spPr>
          <a:xfrm>
            <a:off x="1981200" y="228600"/>
            <a:ext cx="8229600" cy="6477000"/>
          </a:xfrm>
        </p:spPr>
        <p:txBody>
          <a:bodyPr>
            <a:normAutofit/>
          </a:bodyPr>
          <a:lstStyle/>
          <a:p>
            <a:pPr marL="0" indent="0">
              <a:buNone/>
            </a:pPr>
            <a:r>
              <a:rPr lang="en-US" b="1" i="1" dirty="0">
                <a:hlinkClick r:id="rId2"/>
              </a:rPr>
              <a:t>State v. Dukes</a:t>
            </a:r>
            <a:r>
              <a:rPr lang="en-US" b="1" dirty="0">
                <a:hlinkClick r:id="rId2"/>
              </a:rPr>
              <a:t>, 279 Ga. App. 247, 251 (630 SE2d 847) (2006)</a:t>
            </a:r>
            <a:r>
              <a:rPr lang="en-US" b="1" dirty="0"/>
              <a:t> (At the time the defendant fled from police officers, the officers were engaged in a proper first-tier encounter with him, and thus they were lawfully discharging their official duties. Nevertheless, the defendant's flight from that encounter did not obstruct or hinder the officers' discharge of their official duties, because the officers' duties during such a first-tier encounter did not include detaining the defendant or creating the impression that he was not free to leave.). Because Walker's flight at that juncture did not constitute the additional offense of obstruction, his flight was not relevant to the determination of whether the officer had reasonable suspicion of criminal activity when the officer escalated the encounter</a:t>
            </a:r>
          </a:p>
        </p:txBody>
      </p:sp>
    </p:spTree>
    <p:extLst>
      <p:ext uri="{BB962C8B-B14F-4D97-AF65-F5344CB8AC3E}">
        <p14:creationId xmlns:p14="http://schemas.microsoft.com/office/powerpoint/2010/main" val="2878089490"/>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a:t>
            </a:r>
            <a:r>
              <a:rPr lang="en-US" dirty="0" err="1"/>
              <a:t>i</a:t>
            </a:r>
            <a:r>
              <a:rPr lang="en-US" dirty="0"/>
              <a:t>]t is well established that mere presence in an area of suspected crime is not enough to support a reasonable, particularized suspicion that the person is committing a crime. Moreover, an officer's feeling that a person is acting in a suspicious way does not amount to a particularized and objective basis for suspecting him of criminal activity.</a:t>
            </a:r>
          </a:p>
          <a:p>
            <a:endParaRPr lang="en-US" dirty="0"/>
          </a:p>
        </p:txBody>
      </p:sp>
    </p:spTree>
    <p:extLst>
      <p:ext uri="{BB962C8B-B14F-4D97-AF65-F5344CB8AC3E}">
        <p14:creationId xmlns:p14="http://schemas.microsoft.com/office/powerpoint/2010/main" val="351927646"/>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981200" y="381000"/>
            <a:ext cx="8229600" cy="6172200"/>
          </a:xfrm>
        </p:spPr>
        <p:txBody>
          <a:bodyPr>
            <a:normAutofit/>
          </a:bodyPr>
          <a:lstStyle/>
          <a:p>
            <a:pPr marL="0" indent="0">
              <a:buNone/>
            </a:pPr>
            <a:r>
              <a:rPr lang="en-US" dirty="0"/>
              <a:t>Walker's conduct] as indicating  a possible threat to his safety.” The officer did not so testify, however, and, in fact made no comment about any feelings about his personal safety that he had </a:t>
            </a:r>
            <a:r>
              <a:rPr lang="en-US" i="1" dirty="0"/>
              <a:t>before</a:t>
            </a:r>
            <a:r>
              <a:rPr lang="en-US" dirty="0"/>
              <a:t> he escalated the encounter to a second-tier Terry stop. Cf. </a:t>
            </a:r>
            <a:r>
              <a:rPr lang="en-US" i="1" dirty="0">
                <a:hlinkClick r:id="rId2"/>
              </a:rPr>
              <a:t>Santos v. State</a:t>
            </a:r>
            <a:r>
              <a:rPr lang="en-US" dirty="0">
                <a:hlinkClick r:id="rId2"/>
              </a:rPr>
              <a:t>, 306 Ga. App. 772, 775-776 (1) (703 SE2d 140) (2010)</a:t>
            </a:r>
            <a:r>
              <a:rPr lang="en-US" dirty="0"/>
              <a:t>(Where a person approached by an officer chose to stop and talk to the officer, rather than to end the encounter, and nervously fidgeted with his hands, put his hands in his pockets, removed his jacket and threw it on the patrol car, and continued to put his hands in his pockets after the officer told him to keep his hands where the officer could see them, and where the officer testified that he became concerned for his personal safety</a:t>
            </a:r>
          </a:p>
        </p:txBody>
      </p:sp>
    </p:spTree>
    <p:extLst>
      <p:ext uri="{BB962C8B-B14F-4D97-AF65-F5344CB8AC3E}">
        <p14:creationId xmlns:p14="http://schemas.microsoft.com/office/powerpoint/2010/main" val="2310227130"/>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3600" b="1" dirty="0"/>
              <a:t>Thus, the second-tier encounter between Walker and the officer was unlawful for lack of articulable suspicion, and the seizure of the challenged evidence was directly and immediately related to the illegal detention.</a:t>
            </a:r>
          </a:p>
        </p:txBody>
      </p:sp>
    </p:spTree>
    <p:extLst>
      <p:ext uri="{BB962C8B-B14F-4D97-AF65-F5344CB8AC3E}">
        <p14:creationId xmlns:p14="http://schemas.microsoft.com/office/powerpoint/2010/main" val="99971077"/>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981200" y="304801"/>
            <a:ext cx="8229600" cy="5821363"/>
          </a:xfrm>
        </p:spPr>
        <p:txBody>
          <a:bodyPr/>
          <a:lstStyle/>
          <a:p>
            <a:pPr marL="0" indent="0">
              <a:buNone/>
            </a:pPr>
            <a:r>
              <a:rPr lang="en-US" sz="3600" b="1" dirty="0"/>
              <a:t>In its order denying Walker's motion to suppress the contraband, the trial court found that, as argued by the State, by pulling the contraband from his pocket and discarding it as he ran away from the officer, Walker “lost any [F]</a:t>
            </a:r>
            <a:r>
              <a:rPr lang="en-US" sz="3600" b="1" dirty="0" err="1"/>
              <a:t>ourth</a:t>
            </a:r>
            <a:r>
              <a:rPr lang="en-US" sz="3600" b="1" dirty="0"/>
              <a:t> [A]</a:t>
            </a:r>
            <a:r>
              <a:rPr lang="en-US" sz="3600" b="1" dirty="0" err="1"/>
              <a:t>mendment</a:t>
            </a:r>
            <a:r>
              <a:rPr lang="en-US" sz="3600" b="1" dirty="0"/>
              <a:t> protection, as [the contraband was] not recovered pursuant to a search but [was] picked up off the ground.”</a:t>
            </a:r>
          </a:p>
          <a:p>
            <a:endParaRPr lang="en-US" dirty="0"/>
          </a:p>
        </p:txBody>
      </p:sp>
    </p:spTree>
    <p:extLst>
      <p:ext uri="{BB962C8B-B14F-4D97-AF65-F5344CB8AC3E}">
        <p14:creationId xmlns:p14="http://schemas.microsoft.com/office/powerpoint/2010/main" val="2742688497"/>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828800" y="304801"/>
            <a:ext cx="8229600" cy="5897563"/>
          </a:xfrm>
        </p:spPr>
        <p:txBody>
          <a:bodyPr>
            <a:normAutofit/>
          </a:bodyPr>
          <a:lstStyle/>
          <a:p>
            <a:pPr marL="0" indent="0">
              <a:buNone/>
            </a:pPr>
            <a:r>
              <a:rPr lang="en-US" b="1" dirty="0"/>
              <a:t>While  it is true that a criminal defendant's voluntary abandonment of evidence can remove the taint of an illegal stop or arrest, it is equally true that for this to occur the abandonment must be truly voluntary and not merely the product of police misconduct.” </a:t>
            </a:r>
            <a:r>
              <a:rPr lang="en-US" b="1" i="1" dirty="0">
                <a:hlinkClick r:id="rId2"/>
              </a:rPr>
              <a:t>United States v. Beck</a:t>
            </a:r>
            <a:r>
              <a:rPr lang="en-US" b="1" dirty="0">
                <a:hlinkClick r:id="rId2"/>
              </a:rPr>
              <a:t>, 602 F2d 726, 729-730 (II) (5th Cir., 1979)</a:t>
            </a:r>
            <a:r>
              <a:rPr lang="en-US" b="1" dirty="0"/>
              <a:t>. Where a person, who has been unlawfully detained, is motivated by the expectation of an impending arrest to throw away contraband, which agents of the State later collect, there is no </a:t>
            </a:r>
            <a:r>
              <a:rPr lang="en-US" b="1" i="1" dirty="0"/>
              <a:t>voluntary</a:t>
            </a:r>
            <a:r>
              <a:rPr lang="en-US" b="1" dirty="0"/>
              <a:t> abandonment of the contraband sufficient to dissipate the taint of the illegal detention. </a:t>
            </a:r>
          </a:p>
        </p:txBody>
      </p:sp>
    </p:spTree>
    <p:extLst>
      <p:ext uri="{BB962C8B-B14F-4D97-AF65-F5344CB8AC3E}">
        <p14:creationId xmlns:p14="http://schemas.microsoft.com/office/powerpoint/2010/main" val="2428863832"/>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905000" y="762001"/>
            <a:ext cx="8229600" cy="5821363"/>
          </a:xfrm>
        </p:spPr>
        <p:txBody>
          <a:bodyPr>
            <a:normAutofit/>
          </a:bodyPr>
          <a:lstStyle/>
          <a:p>
            <a:pPr marL="0" indent="0">
              <a:buNone/>
            </a:pPr>
            <a:r>
              <a:rPr lang="en-US" b="1" dirty="0"/>
              <a:t>(Where police officers stopped an automobile without a reasonable suspicion of criminal activity, after which the occupants of the car threw a marijuana cigarette and a small plastic bag which contained more drugs and a syringe, the contraband was tainted by the illegal stop. The car's occupants' “acts of abandonment [did] not reflect the mere coincidental decision of [them] to discard their narcotics; it would be sheer fiction to presume they were caused by anything other than the illegal stop.”); </a:t>
            </a:r>
          </a:p>
        </p:txBody>
      </p:sp>
    </p:spTree>
    <p:extLst>
      <p:ext uri="{BB962C8B-B14F-4D97-AF65-F5344CB8AC3E}">
        <p14:creationId xmlns:p14="http://schemas.microsoft.com/office/powerpoint/2010/main" val="857761053"/>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057400" y="685801"/>
            <a:ext cx="8229600" cy="5973763"/>
          </a:xfrm>
        </p:spPr>
        <p:txBody>
          <a:bodyPr>
            <a:normAutofit fontScale="92500" lnSpcReduction="20000"/>
          </a:bodyPr>
          <a:lstStyle/>
          <a:p>
            <a:pPr marL="0" indent="0">
              <a:buNone/>
            </a:pPr>
            <a:r>
              <a:rPr lang="en-US" dirty="0"/>
              <a:t>(</a:t>
            </a:r>
            <a:r>
              <a:rPr lang="en-US" sz="3500" b="1" dirty="0"/>
              <a:t>Where police officers arrested the defendant without probable cause, and then found drug paraphernalia in the back of the patrol car used to transport the defendant to jail, the habeas court correctly determined that the illegal arrest prompted the defendant to conceal the contraband in the police vehicle and, therefore, that the defendant did not voluntarily abandon the drug paraphernalia, which should have been excluded from evidence at the defendant's trial as the fruit of the unlawful arrest.).</a:t>
            </a:r>
            <a:r>
              <a:rPr lang="en-US" sz="3500" b="1" baseline="30000" dirty="0">
                <a:hlinkClick r:id="rId2"/>
              </a:rPr>
              <a:t>10</a:t>
            </a:r>
            <a:r>
              <a:rPr lang="en-US" sz="3500" b="1" dirty="0"/>
              <a:t> Again, there was no attenuation of the taint because the seizure of the challenged evidence was directly and immediately related to the illegal detention.</a:t>
            </a:r>
            <a:br>
              <a:rPr lang="en-US" sz="3500" b="1" dirty="0"/>
            </a:br>
            <a:endParaRPr lang="en-US" sz="3500" b="1" dirty="0"/>
          </a:p>
        </p:txBody>
      </p:sp>
    </p:spTree>
    <p:extLst>
      <p:ext uri="{BB962C8B-B14F-4D97-AF65-F5344CB8AC3E}">
        <p14:creationId xmlns:p14="http://schemas.microsoft.com/office/powerpoint/2010/main" val="994712189"/>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981200" y="304801"/>
            <a:ext cx="8229600" cy="5821363"/>
          </a:xfrm>
        </p:spPr>
        <p:txBody>
          <a:bodyPr/>
          <a:lstStyle/>
          <a:p>
            <a:pPr marL="0" indent="0">
              <a:buNone/>
            </a:pPr>
            <a:r>
              <a:rPr lang="en-US" sz="4000" b="1" dirty="0"/>
              <a:t>Based on the foregoing, we conclude that the trial court erred in denying Walker's motion to suppress the evidence derived from the illegal second-tier detention. </a:t>
            </a:r>
            <a:r>
              <a:rPr lang="en-US" sz="4000" b="1" i="1" dirty="0" err="1">
                <a:hlinkClick r:id="rId2"/>
              </a:rPr>
              <a:t>Ewumi</a:t>
            </a:r>
            <a:r>
              <a:rPr lang="en-US" sz="4000" b="1" i="1" dirty="0">
                <a:hlinkClick r:id="rId2"/>
              </a:rPr>
              <a:t> v. State</a:t>
            </a:r>
            <a:r>
              <a:rPr lang="en-US" sz="4000" b="1" dirty="0">
                <a:hlinkClick r:id="rId2"/>
              </a:rPr>
              <a:t>, 315 Ga. App. at 660-661 (1)</a:t>
            </a:r>
            <a:r>
              <a:rPr lang="en-US" sz="4000" b="1" dirty="0"/>
              <a:t>; </a:t>
            </a:r>
            <a:r>
              <a:rPr lang="en-US" sz="4000" b="1" i="1" dirty="0">
                <a:hlinkClick r:id="rId3"/>
              </a:rPr>
              <a:t>Brown v. State</a:t>
            </a:r>
            <a:r>
              <a:rPr lang="en-US" sz="4000" b="1" dirty="0">
                <a:hlinkClick r:id="rId3"/>
              </a:rPr>
              <a:t>, 301 Ga. App. at 85-86</a:t>
            </a:r>
            <a:r>
              <a:rPr lang="en-US" sz="4000" b="1" dirty="0"/>
              <a:t>; </a:t>
            </a:r>
            <a:r>
              <a:rPr lang="en-US" sz="4000" b="1" i="1" dirty="0">
                <a:hlinkClick r:id="rId4"/>
              </a:rPr>
              <a:t>State v. Harris</a:t>
            </a:r>
            <a:r>
              <a:rPr lang="en-US" sz="4000" b="1" dirty="0">
                <a:hlinkClick r:id="rId4"/>
              </a:rPr>
              <a:t>, 261 Ga. App. at 122</a:t>
            </a:r>
            <a:r>
              <a:rPr lang="en-US" sz="4000" b="1" dirty="0"/>
              <a:t>.</a:t>
            </a:r>
          </a:p>
          <a:p>
            <a:endParaRPr lang="en-US" dirty="0"/>
          </a:p>
        </p:txBody>
      </p:sp>
    </p:spTree>
    <p:extLst>
      <p:ext uri="{BB962C8B-B14F-4D97-AF65-F5344CB8AC3E}">
        <p14:creationId xmlns:p14="http://schemas.microsoft.com/office/powerpoint/2010/main" val="21274310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6DED7-2D54-4991-863B-D4104D88A514}"/>
              </a:ext>
            </a:extLst>
          </p:cNvPr>
          <p:cNvSpPr>
            <a:spLocks noGrp="1"/>
          </p:cNvSpPr>
          <p:nvPr>
            <p:ph type="title"/>
          </p:nvPr>
        </p:nvSpPr>
        <p:spPr/>
        <p:txBody>
          <a:bodyPr/>
          <a:lstStyle/>
          <a:p>
            <a:pPr algn="ctr"/>
            <a:r>
              <a:rPr lang="en-US" b="1" dirty="0"/>
              <a:t>THE PRINCIPLE FEATURES OF RULES</a:t>
            </a:r>
          </a:p>
        </p:txBody>
      </p:sp>
      <p:sp>
        <p:nvSpPr>
          <p:cNvPr id="3" name="Content Placeholder 2">
            <a:extLst>
              <a:ext uri="{FF2B5EF4-FFF2-40B4-BE49-F238E27FC236}">
                <a16:creationId xmlns:a16="http://schemas.microsoft.com/office/drawing/2014/main" id="{711AD657-CA98-4657-820B-5F7414ABD82E}"/>
              </a:ext>
            </a:extLst>
          </p:cNvPr>
          <p:cNvSpPr>
            <a:spLocks noGrp="1"/>
          </p:cNvSpPr>
          <p:nvPr>
            <p:ph idx="1"/>
          </p:nvPr>
        </p:nvSpPr>
        <p:spPr/>
        <p:txBody>
          <a:bodyPr/>
          <a:lstStyle/>
          <a:p>
            <a:pPr>
              <a:buFont typeface="Wingdings" panose="05000000000000000000" pitchFamily="2" charset="2"/>
              <a:buChar char="§"/>
            </a:pPr>
            <a:r>
              <a:rPr lang="en-US" dirty="0"/>
              <a:t>What the rule says really matters</a:t>
            </a:r>
          </a:p>
          <a:p>
            <a:pPr>
              <a:buFont typeface="Wingdings" panose="05000000000000000000" pitchFamily="2" charset="2"/>
              <a:buChar char="§"/>
            </a:pPr>
            <a:r>
              <a:rPr lang="en-US" dirty="0"/>
              <a:t>A big part of the rules “</a:t>
            </a:r>
            <a:r>
              <a:rPr lang="en-US" dirty="0" err="1"/>
              <a:t>ruleness</a:t>
            </a:r>
            <a:r>
              <a:rPr lang="en-US" dirty="0"/>
              <a:t>” is tied up with the language in which the rule is written</a:t>
            </a:r>
          </a:p>
          <a:p>
            <a:pPr>
              <a:buFont typeface="Wingdings" panose="05000000000000000000" pitchFamily="2" charset="2"/>
              <a:buChar char="§"/>
            </a:pPr>
            <a:r>
              <a:rPr lang="en-US" dirty="0"/>
              <a:t>Central to what rules are and how they function is that what the rule says is the crucial factor, even if what the rule says seems wrong or inconsistent with the background justifications lying behind the rule.</a:t>
            </a:r>
          </a:p>
          <a:p>
            <a:pPr>
              <a:buFont typeface="Wingdings" panose="05000000000000000000" pitchFamily="2" charset="2"/>
              <a:buChar char="§"/>
            </a:pPr>
            <a:r>
              <a:rPr lang="en-US" dirty="0"/>
              <a:t>Rules have debatable fringes where there are good arguments on both sides of the question </a:t>
            </a:r>
          </a:p>
          <a:p>
            <a:pPr>
              <a:buFont typeface="Wingdings" panose="05000000000000000000" pitchFamily="2" charset="2"/>
              <a:buChar char="§"/>
            </a:pPr>
            <a:r>
              <a:rPr lang="en-US" dirty="0"/>
              <a:t>Rules also have clear </a:t>
            </a:r>
            <a:r>
              <a:rPr lang="en-US" dirty="0">
                <a:solidFill>
                  <a:srgbClr val="C00000"/>
                </a:solidFill>
              </a:rPr>
              <a:t>undebatable</a:t>
            </a:r>
            <a:r>
              <a:rPr lang="en-US" dirty="0"/>
              <a:t> cores</a:t>
            </a:r>
          </a:p>
          <a:p>
            <a:pPr>
              <a:buFont typeface="Wingdings" panose="05000000000000000000" pitchFamily="2" charset="2"/>
              <a:buChar char="§"/>
            </a:pPr>
            <a:endParaRPr lang="en-US" dirty="0"/>
          </a:p>
        </p:txBody>
      </p:sp>
    </p:spTree>
    <p:extLst>
      <p:ext uri="{BB962C8B-B14F-4D97-AF65-F5344CB8AC3E}">
        <p14:creationId xmlns:p14="http://schemas.microsoft.com/office/powerpoint/2010/main" val="3903022154"/>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3306762"/>
          </a:xfrm>
        </p:spPr>
        <p:txBody>
          <a:bodyPr/>
          <a:lstStyle/>
          <a:p>
            <a:pPr lvl="0" eaLnBrk="0" fontAlgn="base" hangingPunct="0">
              <a:spcAft>
                <a:spcPct val="0"/>
              </a:spcAft>
            </a:pPr>
            <a:r>
              <a:rPr lang="en-US" altLang="en-US" dirty="0">
                <a:latin typeface="Arial" pitchFamily="34" charset="0"/>
                <a:cs typeface="Arial" pitchFamily="34" charset="0"/>
              </a:rPr>
              <a:t>State v. Walker 295 Ga. 888</a:t>
            </a:r>
            <a:br>
              <a:rPr lang="en-US" altLang="en-US" dirty="0">
                <a:latin typeface="Arial" pitchFamily="34" charset="0"/>
                <a:cs typeface="Arial" pitchFamily="34" charset="0"/>
              </a:rPr>
            </a:br>
            <a:r>
              <a:rPr lang="en-US" altLang="en-US" sz="2800" dirty="0">
                <a:solidFill>
                  <a:srgbClr val="000000"/>
                </a:solidFill>
                <a:latin typeface="Verdana" pitchFamily="34" charset="0"/>
                <a:cs typeface="Arial" pitchFamily="34" charset="0"/>
              </a:rPr>
              <a:t>October 20, 2014, Decided</a:t>
            </a:r>
            <a:br>
              <a:rPr lang="en-US" altLang="en-US" sz="2800" dirty="0">
                <a:solidFill>
                  <a:srgbClr val="000000"/>
                </a:solidFill>
                <a:latin typeface="Verdana" pitchFamily="34" charset="0"/>
                <a:cs typeface="Arial" pitchFamily="34" charset="0"/>
              </a:rPr>
            </a:br>
            <a:endParaRPr lang="en-US" sz="2800" dirty="0"/>
          </a:p>
        </p:txBody>
      </p:sp>
      <p:sp>
        <p:nvSpPr>
          <p:cNvPr id="3" name="Content Placeholder 2"/>
          <p:cNvSpPr>
            <a:spLocks noGrp="1"/>
          </p:cNvSpPr>
          <p:nvPr>
            <p:ph idx="1"/>
          </p:nvPr>
        </p:nvSpPr>
        <p:spPr>
          <a:xfrm>
            <a:off x="1981200" y="4114801"/>
            <a:ext cx="8229600" cy="2011363"/>
          </a:xfrm>
        </p:spPr>
        <p:txBody>
          <a:bodyPr/>
          <a:lstStyle/>
          <a:p>
            <a:pPr marL="0" indent="0" algn="ctr">
              <a:buNone/>
            </a:pPr>
            <a:r>
              <a:rPr lang="en-US" b="1" dirty="0"/>
              <a:t>REVERSED BY GEORGIA SUPREME COURT</a:t>
            </a:r>
          </a:p>
        </p:txBody>
      </p:sp>
      <p:sp>
        <p:nvSpPr>
          <p:cNvPr id="4" name="Rectangle 1"/>
          <p:cNvSpPr>
            <a:spLocks noChangeArrowheads="1"/>
          </p:cNvSpPr>
          <p:nvPr/>
        </p:nvSpPr>
        <p:spPr bwMode="auto">
          <a:xfrm>
            <a:off x="6044357" y="-305055"/>
            <a:ext cx="255198" cy="133882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fontAlgn="base">
              <a:spcBef>
                <a:spcPct val="0"/>
              </a:spcBef>
              <a:spcAft>
                <a:spcPct val="0"/>
              </a:spcAft>
            </a:pPr>
            <a:r>
              <a:rPr lang="en-US" altLang="en-US" sz="900" dirty="0">
                <a:solidFill>
                  <a:srgbClr val="000000"/>
                </a:solidFill>
                <a:latin typeface="Verdana" pitchFamily="34" charset="0"/>
                <a:cs typeface="Arial" pitchFamily="34" charset="0"/>
              </a:rPr>
              <a:t>T</a:t>
            </a:r>
          </a:p>
          <a:p>
            <a:pPr algn="ctr" eaLnBrk="0" fontAlgn="base" hangingPunct="0">
              <a:spcBef>
                <a:spcPct val="0"/>
              </a:spcBef>
              <a:spcAft>
                <a:spcPct val="0"/>
              </a:spcAft>
            </a:pPr>
            <a:endParaRPr lang="en-US" altLang="en-US" sz="900" dirty="0">
              <a:solidFill>
                <a:srgbClr val="000000"/>
              </a:solidFill>
              <a:latin typeface="Verdana" pitchFamily="34" charset="0"/>
              <a:cs typeface="Arial" pitchFamily="34" charset="0"/>
            </a:endParaRPr>
          </a:p>
          <a:p>
            <a:pPr algn="ctr" eaLnBrk="0" fontAlgn="base" hangingPunct="0">
              <a:spcBef>
                <a:spcPct val="0"/>
              </a:spcBef>
              <a:spcAft>
                <a:spcPct val="0"/>
              </a:spcAft>
            </a:pPr>
            <a:endParaRPr lang="en-US" altLang="en-US" sz="900" dirty="0">
              <a:solidFill>
                <a:srgbClr val="000000"/>
              </a:solidFill>
              <a:latin typeface="Verdana" pitchFamily="34" charset="0"/>
              <a:cs typeface="Arial" pitchFamily="34" charset="0"/>
            </a:endParaRPr>
          </a:p>
          <a:p>
            <a:pPr algn="ctr" eaLnBrk="0" fontAlgn="base" hangingPunct="0">
              <a:spcBef>
                <a:spcPct val="0"/>
              </a:spcBef>
              <a:spcAft>
                <a:spcPct val="0"/>
              </a:spcAft>
            </a:pPr>
            <a:endParaRPr lang="en-US" altLang="en-US" sz="900" dirty="0">
              <a:solidFill>
                <a:srgbClr val="000000"/>
              </a:solidFill>
              <a:latin typeface="Verdana" pitchFamily="34" charset="0"/>
              <a:cs typeface="Arial" pitchFamily="34" charset="0"/>
            </a:endParaRPr>
          </a:p>
          <a:p>
            <a:pPr algn="ctr" eaLnBrk="0" fontAlgn="base" hangingPunct="0">
              <a:spcBef>
                <a:spcPct val="0"/>
              </a:spcBef>
              <a:spcAft>
                <a:spcPct val="0"/>
              </a:spcAft>
            </a:pPr>
            <a:endParaRPr lang="en-US" altLang="en-US" sz="900" dirty="0">
              <a:solidFill>
                <a:srgbClr val="000000"/>
              </a:solidFill>
              <a:latin typeface="Verdana" pitchFamily="34" charset="0"/>
              <a:cs typeface="Arial" pitchFamily="34" charset="0"/>
            </a:endParaRPr>
          </a:p>
          <a:p>
            <a:pPr algn="ctr" eaLnBrk="0" fontAlgn="base" hangingPunct="0">
              <a:spcBef>
                <a:spcPct val="0"/>
              </a:spcBef>
              <a:spcAft>
                <a:spcPct val="0"/>
              </a:spcAft>
            </a:pPr>
            <a:br>
              <a:rPr lang="en-US" altLang="en-US" sz="900" dirty="0">
                <a:solidFill>
                  <a:srgbClr val="000000"/>
                </a:solidFill>
                <a:latin typeface="Verdana" pitchFamily="34" charset="0"/>
                <a:cs typeface="Arial" pitchFamily="34" charset="0"/>
              </a:rPr>
            </a:br>
            <a:br>
              <a:rPr lang="en-US" altLang="en-US" sz="900" dirty="0">
                <a:solidFill>
                  <a:srgbClr val="000000"/>
                </a:solidFill>
                <a:latin typeface="Verdana" pitchFamily="34" charset="0"/>
                <a:cs typeface="Arial" pitchFamily="34" charset="0"/>
              </a:rPr>
            </a:br>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2468032057"/>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1981200" y="304800"/>
            <a:ext cx="8229600" cy="6477000"/>
          </a:xfrm>
        </p:spPr>
        <p:txBody>
          <a:bodyPr>
            <a:normAutofit fontScale="92500" lnSpcReduction="10000"/>
          </a:bodyPr>
          <a:lstStyle/>
          <a:p>
            <a:pPr marL="0" indent="0">
              <a:buNone/>
            </a:pPr>
            <a:r>
              <a:rPr lang="en-US" dirty="0"/>
              <a:t>In doing so, the Court of Appeals went astray; as it properly recognized in its citation to </a:t>
            </a:r>
            <a:r>
              <a:rPr lang="en-US" i="1" dirty="0"/>
              <a:t>Terry</a:t>
            </a:r>
            <a:r>
              <a:rPr lang="en-US" dirty="0"/>
              <a:t>, it is </a:t>
            </a:r>
            <a:r>
              <a:rPr lang="en-US" b="1" i="1" baseline="30000" dirty="0">
                <a:hlinkClick r:id="rId2"/>
              </a:rPr>
              <a:t>HN2</a:t>
            </a:r>
            <a:r>
              <a:rPr lang="en-US" dirty="0"/>
              <a:t>a </a:t>
            </a:r>
            <a:r>
              <a:rPr lang="en-US" i="1" dirty="0"/>
              <a:t>seizure</a:t>
            </a:r>
            <a:r>
              <a:rPr lang="en-US" dirty="0"/>
              <a:t> of a person that must be supported by articulable suspicion. And, it is clear from the facts of this case, that </a:t>
            </a:r>
            <a:r>
              <a:rPr lang="en-US" b="1" i="1" baseline="30000" dirty="0">
                <a:hlinkClick r:id="rId2"/>
              </a:rPr>
              <a:t>GA(1)</a:t>
            </a:r>
            <a:r>
              <a:rPr lang="en-US" b="1" dirty="0"/>
              <a:t>(1) </a:t>
            </a:r>
            <a:r>
              <a:rPr lang="en-US" dirty="0"/>
              <a:t>Walker was not </a:t>
            </a:r>
            <a:r>
              <a:rPr lang="en-US" i="1" dirty="0"/>
              <a:t>seized</a:t>
            </a:r>
            <a:r>
              <a:rPr lang="en-US" dirty="0"/>
              <a:t> within the meaning of the </a:t>
            </a:r>
            <a:r>
              <a:rPr lang="en-US" dirty="0">
                <a:hlinkClick r:id="rId3"/>
              </a:rPr>
              <a:t>Fourth Amendment</a:t>
            </a:r>
            <a:r>
              <a:rPr lang="en-US" dirty="0"/>
              <a:t> by Officer </a:t>
            </a:r>
            <a:r>
              <a:rPr lang="en-US" dirty="0" err="1"/>
              <a:t>Adriance's</a:t>
            </a:r>
            <a:r>
              <a:rPr lang="en-US" dirty="0"/>
              <a:t> direction that he remove his hands from his pockets; </a:t>
            </a:r>
            <a:r>
              <a:rPr lang="en-US" b="1" i="1" baseline="30000" dirty="0">
                <a:hlinkClick r:id="rId2"/>
              </a:rPr>
              <a:t>HN3</a:t>
            </a:r>
            <a:r>
              <a:rPr lang="en-US" dirty="0"/>
              <a:t>a command from a law enforcement officer, alone, is not sufficient to constitute a seizure for purposes of the </a:t>
            </a:r>
            <a:r>
              <a:rPr lang="en-US" u="sng" dirty="0">
                <a:hlinkClick r:id="rId3"/>
              </a:rPr>
              <a:t>Fourth Amendment</a:t>
            </a:r>
            <a:r>
              <a:rPr lang="en-US" dirty="0"/>
              <a:t>. Rather, under the </a:t>
            </a:r>
            <a:r>
              <a:rPr lang="en-US" dirty="0">
                <a:hlinkClick r:id="rId3"/>
              </a:rPr>
              <a:t>Fourth Amendment</a:t>
            </a:r>
            <a:r>
              <a:rPr lang="en-US" dirty="0"/>
              <a:t>, a seizure occurs “[o]</a:t>
            </a:r>
            <a:r>
              <a:rPr lang="en-US" dirty="0" err="1"/>
              <a:t>nly</a:t>
            </a:r>
            <a:r>
              <a:rPr lang="en-US" dirty="0"/>
              <a:t> when the officer, by means of physical force or show of authority, has in some way restrained the liberty of a citizen.” </a:t>
            </a:r>
            <a:r>
              <a:rPr lang="en-US" i="1" dirty="0">
                <a:hlinkClick r:id="rId4"/>
              </a:rPr>
              <a:t>Terry</a:t>
            </a:r>
            <a:r>
              <a:rPr lang="en-US" dirty="0">
                <a:hlinkClick r:id="rId4"/>
              </a:rPr>
              <a:t>, supra at 19, n. 16</a:t>
            </a:r>
            <a:r>
              <a:rPr lang="en-US" dirty="0"/>
              <a:t>. And, it is unquestioned that Officer </a:t>
            </a:r>
            <a:r>
              <a:rPr lang="en-US" dirty="0" err="1"/>
              <a:t>Adriance</a:t>
            </a:r>
            <a:r>
              <a:rPr lang="en-US" dirty="0"/>
              <a:t> did not apply any physical force to restrain Walker's liberty until after Walker discarded the items he sought to suppress; he did [***6]  not touch Walker or display a weapon, nor were other officers there such as might constitute a “threatening presence.” See </a:t>
            </a:r>
            <a:r>
              <a:rPr lang="en-US" i="1" dirty="0">
                <a:hlinkClick r:id="rId5"/>
              </a:rPr>
              <a:t>United States v. Mendenhall</a:t>
            </a:r>
            <a:r>
              <a:rPr lang="en-US" dirty="0">
                <a:hlinkClick r:id="rId5"/>
              </a:rPr>
              <a:t>, 446 U. S. 544, 554 (100 </a:t>
            </a:r>
            <a:r>
              <a:rPr lang="en-US" dirty="0" err="1">
                <a:hlinkClick r:id="rId5"/>
              </a:rPr>
              <a:t>SCt</a:t>
            </a:r>
            <a:r>
              <a:rPr lang="en-US" dirty="0">
                <a:hlinkClick r:id="rId5"/>
              </a:rPr>
              <a:t> 1870, 64 LE2d 497) (1980)</a:t>
            </a:r>
            <a:r>
              <a:rPr lang="en-US" dirty="0"/>
              <a:t>.</a:t>
            </a:r>
          </a:p>
        </p:txBody>
      </p:sp>
    </p:spTree>
    <p:extLst>
      <p:ext uri="{BB962C8B-B14F-4D97-AF65-F5344CB8AC3E}">
        <p14:creationId xmlns:p14="http://schemas.microsoft.com/office/powerpoint/2010/main" val="4004835436"/>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82562"/>
          </a:xfrm>
        </p:spPr>
        <p:txBody>
          <a:bodyPr>
            <a:normAutofit fontScale="90000"/>
          </a:bodyPr>
          <a:lstStyle/>
          <a:p>
            <a:endParaRPr lang="en-US" dirty="0"/>
          </a:p>
        </p:txBody>
      </p:sp>
      <p:sp>
        <p:nvSpPr>
          <p:cNvPr id="3" name="Content Placeholder 2"/>
          <p:cNvSpPr>
            <a:spLocks noGrp="1"/>
          </p:cNvSpPr>
          <p:nvPr>
            <p:ph idx="1"/>
          </p:nvPr>
        </p:nvSpPr>
        <p:spPr>
          <a:xfrm>
            <a:off x="1981200" y="457200"/>
            <a:ext cx="8229600" cy="6248400"/>
          </a:xfrm>
        </p:spPr>
        <p:txBody>
          <a:bodyPr>
            <a:normAutofit/>
          </a:bodyPr>
          <a:lstStyle/>
          <a:p>
            <a:r>
              <a:rPr lang="en-US" dirty="0"/>
              <a:t>Accordingly, whether Walker was seized before he abandoned the [*891]  items depends upon whether he had been seized through a show of authority on Officer </a:t>
            </a:r>
            <a:r>
              <a:rPr lang="en-US" dirty="0" err="1"/>
              <a:t>Adriance's</a:t>
            </a:r>
            <a:r>
              <a:rPr lang="en-US" dirty="0"/>
              <a:t> part; if he was not thus seized, his abandonment of the property was not the fruit of a seizure, and the motion to suppress the evidence was properly denied. </a:t>
            </a:r>
            <a:r>
              <a:rPr lang="en-US" i="1" dirty="0">
                <a:hlinkClick r:id="rId2"/>
              </a:rPr>
              <a:t>California v. </a:t>
            </a:r>
            <a:r>
              <a:rPr lang="en-US" i="1" dirty="0" err="1">
                <a:hlinkClick r:id="rId2"/>
              </a:rPr>
              <a:t>Hodari</a:t>
            </a:r>
            <a:r>
              <a:rPr lang="en-US" i="1" dirty="0">
                <a:hlinkClick r:id="rId2"/>
              </a:rPr>
              <a:t> D</a:t>
            </a:r>
            <a:r>
              <a:rPr lang="en-US" dirty="0">
                <a:hlinkClick r:id="rId2"/>
              </a:rPr>
              <a:t>., 499 U. S. 621, 629 (111 </a:t>
            </a:r>
            <a:r>
              <a:rPr lang="en-US" dirty="0" err="1">
                <a:hlinkClick r:id="rId2"/>
              </a:rPr>
              <a:t>SCt</a:t>
            </a:r>
            <a:r>
              <a:rPr lang="en-US" dirty="0">
                <a:hlinkClick r:id="rId2"/>
              </a:rPr>
              <a:t> 1547, 113 LE2d 690) (1991)</a:t>
            </a:r>
            <a:r>
              <a:rPr lang="en-US" dirty="0"/>
              <a:t>. See also </a:t>
            </a:r>
            <a:r>
              <a:rPr lang="en-US" i="1" dirty="0">
                <a:hlinkClick r:id="rId3"/>
              </a:rPr>
              <a:t>Brown v. State</a:t>
            </a:r>
            <a:r>
              <a:rPr lang="en-US" dirty="0">
                <a:hlinkClick r:id="rId3"/>
              </a:rPr>
              <a:t>, 239 Ga. App. 674, 676 (1) (522 SE2d 41) (1999)</a:t>
            </a:r>
            <a:r>
              <a:rPr lang="en-US" dirty="0"/>
              <a:t> (“[D]</a:t>
            </a:r>
            <a:r>
              <a:rPr lang="en-US" dirty="0" err="1"/>
              <a:t>efendant</a:t>
            </a:r>
            <a:r>
              <a:rPr lang="en-US" dirty="0"/>
              <a:t> was not ‘seized’ when the cocaine was abandoned. He had not been touched by the officers; he did not submit to the officers' ‘show of authority’ — the flashing blue lights. Simply put, defendant was in a state of flight when the cocaine was discarded and it cannot be said that it was the fruit of an illegal arrest.”)</a:t>
            </a:r>
          </a:p>
        </p:txBody>
      </p:sp>
    </p:spTree>
    <p:extLst>
      <p:ext uri="{BB962C8B-B14F-4D97-AF65-F5344CB8AC3E}">
        <p14:creationId xmlns:p14="http://schemas.microsoft.com/office/powerpoint/2010/main" val="4005863226"/>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14400"/>
          </a:xfrm>
        </p:spPr>
        <p:txBody>
          <a:bodyPr>
            <a:normAutofit fontScale="90000"/>
          </a:bodyPr>
          <a:lstStyle/>
          <a:p>
            <a:br>
              <a:rPr lang="en-US" sz="1200" dirty="0"/>
            </a:br>
            <a:br>
              <a:rPr lang="en-US" sz="1200" dirty="0"/>
            </a:br>
            <a:r>
              <a:rPr lang="en-US" sz="3600" b="1" dirty="0"/>
              <a:t>REYNOLDS v. THE STATE.</a:t>
            </a:r>
            <a:br>
              <a:rPr lang="en-US" sz="3600" b="1" dirty="0"/>
            </a:br>
            <a:r>
              <a:rPr lang="en-US" sz="3600" b="1" dirty="0"/>
              <a:t>280 Ga. App. 712 (2006)</a:t>
            </a:r>
            <a:br>
              <a:rPr lang="en-US" sz="1200" b="1" dirty="0"/>
            </a:br>
            <a:br>
              <a:rPr lang="en-US" sz="1200" dirty="0"/>
            </a:br>
            <a:endParaRPr lang="en-US" sz="1200" dirty="0"/>
          </a:p>
        </p:txBody>
      </p:sp>
      <p:sp>
        <p:nvSpPr>
          <p:cNvPr id="3" name="Content Placeholder 2"/>
          <p:cNvSpPr>
            <a:spLocks noGrp="1"/>
          </p:cNvSpPr>
          <p:nvPr>
            <p:ph idx="1"/>
          </p:nvPr>
        </p:nvSpPr>
        <p:spPr>
          <a:xfrm>
            <a:off x="1981200" y="914401"/>
            <a:ext cx="8229600" cy="5821363"/>
          </a:xfrm>
        </p:spPr>
        <p:txBody>
          <a:bodyPr>
            <a:normAutofit fontScale="85000" lnSpcReduction="20000"/>
          </a:bodyPr>
          <a:lstStyle/>
          <a:p>
            <a:pPr marL="0" indent="0">
              <a:buNone/>
            </a:pPr>
            <a:r>
              <a:rPr lang="en-US" b="1" dirty="0"/>
              <a:t>OVERVIEW:</a:t>
            </a:r>
            <a:r>
              <a:rPr lang="en-US" dirty="0"/>
              <a:t> Defendant argued that the police did not have a reasonable articulable suspicion to justify his detention and that his flight was lawful. The appellate court held that defendant was subjected to a Terry stop when he was stopped and ordered to exit his vehicle. The police did not have specific articulable facts sufficient to give rise to a reasonable suspicion that defendant was engaged in criminal conduct as he was not a subject of a search warrant the officers were executing and he had not committed any traffic violations. Further, defendant's vehicle was not within the curtilage of the home subject to the search warrant. Thus, the Terry stop was improper. </a:t>
            </a:r>
          </a:p>
          <a:p>
            <a:pPr marL="0" indent="0">
              <a:buNone/>
            </a:pPr>
            <a:r>
              <a:rPr lang="en-US" dirty="0"/>
              <a:t>However, the methamphetamine was not found in defendant's vehicle or on his person during the course of the improper Terry stop. It was discarded prior to his apprehension and was found after defendant fled from the officers. </a:t>
            </a:r>
          </a:p>
          <a:p>
            <a:pPr marL="0" indent="0">
              <a:buNone/>
            </a:pPr>
            <a:r>
              <a:rPr lang="en-US" dirty="0"/>
              <a:t>As defendant's flight from the Terry stop provided an independent basis for his arrest, the methamphetamine found in close proximity was admissible. The motion to suppress was properly denied. Defendant's claim that his flight did not provide the officers with reasonable articulable suspicion was rejected.</a:t>
            </a:r>
          </a:p>
        </p:txBody>
      </p:sp>
    </p:spTree>
    <p:extLst>
      <p:ext uri="{BB962C8B-B14F-4D97-AF65-F5344CB8AC3E}">
        <p14:creationId xmlns:p14="http://schemas.microsoft.com/office/powerpoint/2010/main" val="3489048920"/>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SELLERS v. THE STATE</a:t>
            </a:r>
            <a:br>
              <a:rPr lang="en-US" sz="3200" b="1" dirty="0"/>
            </a:br>
            <a:r>
              <a:rPr lang="en-US" sz="3200" b="1" dirty="0"/>
              <a:t>332 Ga. App. 14; 770 S.E.2d 31; 2015 </a:t>
            </a:r>
            <a:br>
              <a:rPr lang="en-US" sz="3200" b="1" dirty="0"/>
            </a:br>
            <a:r>
              <a:rPr lang="en-US" sz="3200" b="1" dirty="0"/>
              <a:t>March 26, 2015, Decided</a:t>
            </a:r>
          </a:p>
        </p:txBody>
      </p:sp>
      <p:sp>
        <p:nvSpPr>
          <p:cNvPr id="3" name="Content Placeholder 2"/>
          <p:cNvSpPr>
            <a:spLocks noGrp="1"/>
          </p:cNvSpPr>
          <p:nvPr>
            <p:ph idx="1"/>
          </p:nvPr>
        </p:nvSpPr>
        <p:spPr>
          <a:xfrm>
            <a:off x="1981200" y="1828801"/>
            <a:ext cx="8229600" cy="4297363"/>
          </a:xfrm>
        </p:spPr>
        <p:txBody>
          <a:bodyPr>
            <a:normAutofit/>
          </a:bodyPr>
          <a:lstStyle/>
          <a:p>
            <a:pPr marL="0" indent="0">
              <a:buNone/>
            </a:pPr>
            <a:r>
              <a:rPr lang="en-US" dirty="0"/>
              <a:t>“To hold otherwise could encourage persons to resist the police and [***16]  create potentially violent and dangerous confrontations.” (Citation and punctuation omitted.) </a:t>
            </a:r>
            <a:r>
              <a:rPr lang="en-US" i="1" u="sng" dirty="0">
                <a:hlinkClick r:id="rId2"/>
              </a:rPr>
              <a:t>Faulkner v. State</a:t>
            </a:r>
            <a:r>
              <a:rPr lang="en-US" u="sng" dirty="0">
                <a:hlinkClick r:id="rId2"/>
              </a:rPr>
              <a:t>, 277 Ga. App. 702, 705 (1) (627 SE2d 423) (2006)</a:t>
            </a:r>
            <a:r>
              <a:rPr lang="en-US" dirty="0"/>
              <a:t>. It follows that </a:t>
            </a:r>
            <a:r>
              <a:rPr lang="en-US" b="1" i="1" baseline="30000" dirty="0">
                <a:hlinkClick r:id="rId3"/>
              </a:rPr>
              <a:t>GA(2)</a:t>
            </a:r>
            <a:r>
              <a:rPr lang="en-US" b="1" dirty="0"/>
              <a:t>(2) </a:t>
            </a:r>
            <a:r>
              <a:rPr lang="en-US" dirty="0"/>
              <a:t>Sellers's flight from the traffic stop, even if the duration of the stop was unreasonable, was a new crime, and thus constituted an intervening act that purged the taint flowing from any illegality. </a:t>
            </a:r>
          </a:p>
        </p:txBody>
      </p:sp>
    </p:spTree>
    <p:extLst>
      <p:ext uri="{BB962C8B-B14F-4D97-AF65-F5344CB8AC3E}">
        <p14:creationId xmlns:p14="http://schemas.microsoft.com/office/powerpoint/2010/main" val="393350356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Walker V. State</a:t>
            </a:r>
            <a:br>
              <a:rPr lang="en-US" dirty="0"/>
            </a:br>
            <a:r>
              <a:rPr lang="en-US" dirty="0"/>
              <a:t>322 Ga. App. 821 (June 12</a:t>
            </a:r>
            <a:r>
              <a:rPr lang="en-US" baseline="30000" dirty="0"/>
              <a:t>th</a:t>
            </a:r>
            <a:r>
              <a:rPr lang="en-US" dirty="0"/>
              <a:t> 2013)</a:t>
            </a:r>
          </a:p>
        </p:txBody>
      </p:sp>
      <p:sp>
        <p:nvSpPr>
          <p:cNvPr id="3" name="Content Placeholder 2"/>
          <p:cNvSpPr>
            <a:spLocks noGrp="1"/>
          </p:cNvSpPr>
          <p:nvPr>
            <p:ph idx="1"/>
          </p:nvPr>
        </p:nvSpPr>
        <p:spPr/>
        <p:txBody>
          <a:bodyPr/>
          <a:lstStyle/>
          <a:p>
            <a:pPr marL="0" indent="0">
              <a:buNone/>
            </a:pPr>
            <a:r>
              <a:rPr lang="en-US" b="1" dirty="0"/>
              <a:t>Walker first argues that the stop of his car was illegal, because Chapeau was using the alleged window tint violation as a pretext for the traffic stop in the hopes of finding drugs. This argument finds no support in the law.</a:t>
            </a:r>
          </a:p>
          <a:p>
            <a:pPr marL="0" indent="0">
              <a:buNone/>
            </a:pPr>
            <a:endParaRPr lang="en-US" b="1" dirty="0"/>
          </a:p>
        </p:txBody>
      </p:sp>
    </p:spTree>
    <p:extLst>
      <p:ext uri="{BB962C8B-B14F-4D97-AF65-F5344CB8AC3E}">
        <p14:creationId xmlns:p14="http://schemas.microsoft.com/office/powerpoint/2010/main" val="2106864167"/>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b="1" i="1" dirty="0" err="1">
                <a:hlinkClick r:id="rId2"/>
              </a:rPr>
              <a:t>Whren</a:t>
            </a:r>
            <a:r>
              <a:rPr lang="en-US" b="1" i="1" dirty="0">
                <a:hlinkClick r:id="rId2"/>
              </a:rPr>
              <a:t> v. United States</a:t>
            </a:r>
            <a:r>
              <a:rPr lang="en-US" b="1" dirty="0">
                <a:hlinkClick r:id="rId2"/>
              </a:rPr>
              <a:t>, 517 U. S. 806 (116 </a:t>
            </a:r>
            <a:r>
              <a:rPr lang="en-US" b="1" dirty="0" err="1">
                <a:hlinkClick r:id="rId2"/>
              </a:rPr>
              <a:t>SCt</a:t>
            </a:r>
            <a:r>
              <a:rPr lang="en-US" b="1" dirty="0">
                <a:hlinkClick r:id="rId2"/>
              </a:rPr>
              <a:t> 1769, 135 LE2d 89) (1996)</a:t>
            </a:r>
            <a:r>
              <a:rPr lang="en-US" b="1" dirty="0"/>
              <a:t>, the United States Supreme Court held that </a:t>
            </a:r>
            <a:r>
              <a:rPr lang="en-US" b="1" i="1" baseline="30000" dirty="0">
                <a:hlinkClick r:id="rId3"/>
              </a:rPr>
              <a:t>HN4</a:t>
            </a:r>
            <a:r>
              <a:rPr lang="en-US" b="1" dirty="0"/>
              <a:t> when an officer witnesses a traffic offense, the resulting traffic stop does not violate the </a:t>
            </a:r>
            <a:r>
              <a:rPr lang="en-US" b="1" dirty="0">
                <a:hlinkClick r:id="rId4"/>
              </a:rPr>
              <a:t>Fourth Amendment</a:t>
            </a:r>
            <a:r>
              <a:rPr lang="en-US" b="1" dirty="0"/>
              <a:t> even if the officer has ulterior motives in initiating the stop. Thus, where a traffic stop is based on a police officer's observation of “even a minor traffic violation, a suppression motion arguing that the stop was </a:t>
            </a:r>
            <a:r>
              <a:rPr lang="en-US" b="1" dirty="0" err="1"/>
              <a:t>pretextual</a:t>
            </a:r>
            <a:r>
              <a:rPr lang="en-US" b="1" dirty="0"/>
              <a:t> must fail.”</a:t>
            </a:r>
          </a:p>
        </p:txBody>
      </p:sp>
    </p:spTree>
    <p:extLst>
      <p:ext uri="{BB962C8B-B14F-4D97-AF65-F5344CB8AC3E}">
        <p14:creationId xmlns:p14="http://schemas.microsoft.com/office/powerpoint/2010/main" val="3856302641"/>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a:t>“the standard for measuring </a:t>
            </a:r>
            <a:r>
              <a:rPr lang="en-US" b="1" dirty="0" err="1"/>
              <a:t>pretextual</a:t>
            </a:r>
            <a:r>
              <a:rPr lang="en-US" b="1" dirty="0"/>
              <a:t> stops is” whether the officer had a valid basis for the stop, “not whether the officer's primary motivation for stopping a car was to interdict drugs”</a:t>
            </a:r>
          </a:p>
        </p:txBody>
      </p:sp>
    </p:spTree>
    <p:extLst>
      <p:ext uri="{BB962C8B-B14F-4D97-AF65-F5344CB8AC3E}">
        <p14:creationId xmlns:p14="http://schemas.microsoft.com/office/powerpoint/2010/main" val="4187526933"/>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981200" y="381001"/>
            <a:ext cx="8229600" cy="5745163"/>
          </a:xfrm>
        </p:spPr>
        <p:txBody>
          <a:bodyPr>
            <a:normAutofit/>
          </a:bodyPr>
          <a:lstStyle/>
          <a:p>
            <a:pPr marL="0" indent="0">
              <a:buNone/>
            </a:pPr>
            <a:r>
              <a:rPr lang="en-US" b="1" dirty="0"/>
              <a:t>Here, the evidence showed that Chapeau (1) stopped Walker's car because he believed (correctly) that the car's window tint violated state law. And because the officer had a valid basis for the stopping of Walker's car, that stop did not violate the </a:t>
            </a:r>
            <a:r>
              <a:rPr lang="en-US" b="1" dirty="0">
                <a:hlinkClick r:id="rId2"/>
              </a:rPr>
              <a:t>Fourth Amendment</a:t>
            </a:r>
            <a:r>
              <a:rPr lang="en-US" b="1" dirty="0"/>
              <a:t>. </a:t>
            </a:r>
            <a:r>
              <a:rPr lang="en-US" b="1" i="1" dirty="0">
                <a:hlinkClick r:id="rId3"/>
              </a:rPr>
              <a:t>Quick</a:t>
            </a:r>
            <a:r>
              <a:rPr lang="en-US" b="1" dirty="0">
                <a:hlinkClick r:id="rId3"/>
              </a:rPr>
              <a:t>, supra.</a:t>
            </a:r>
            <a:r>
              <a:rPr lang="en-US" b="1" dirty="0"/>
              <a:t> See also </a:t>
            </a:r>
            <a:r>
              <a:rPr lang="en-US" b="1" i="1" dirty="0">
                <a:hlinkClick r:id="rId4"/>
              </a:rPr>
              <a:t>Gonzalez</a:t>
            </a:r>
            <a:r>
              <a:rPr lang="en-US" b="1" dirty="0">
                <a:hlinkClick r:id="rId4"/>
              </a:rPr>
              <a:t>, supra at 779 (1)</a:t>
            </a:r>
            <a:r>
              <a:rPr lang="en-US" b="1" dirty="0"/>
              <a:t> (rejecting defendant's argument that the stop of his car for a traffic violation was illegal “because officers followed him with the admitted intent of stopping him for a traffic violation so that they could conduct a drug investigation”).</a:t>
            </a:r>
          </a:p>
          <a:p>
            <a:pPr marL="0" indent="0">
              <a:buNone/>
            </a:pPr>
            <a:endParaRPr lang="en-US" b="1" dirty="0"/>
          </a:p>
        </p:txBody>
      </p:sp>
    </p:spTree>
    <p:extLst>
      <p:ext uri="{BB962C8B-B14F-4D97-AF65-F5344CB8AC3E}">
        <p14:creationId xmlns:p14="http://schemas.microsoft.com/office/powerpoint/2010/main" val="3792531356"/>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981200" y="152400"/>
            <a:ext cx="8229600" cy="6400800"/>
          </a:xfrm>
        </p:spPr>
        <p:txBody>
          <a:bodyPr>
            <a:normAutofit/>
          </a:bodyPr>
          <a:lstStyle/>
          <a:p>
            <a:pPr marL="0" indent="0">
              <a:buNone/>
            </a:pPr>
            <a:r>
              <a:rPr lang="en-US" b="1" dirty="0"/>
              <a:t>As a general rule, </a:t>
            </a:r>
            <a:r>
              <a:rPr lang="en-US" b="1" i="1" baseline="30000" dirty="0">
                <a:hlinkClick r:id="rId2"/>
              </a:rPr>
              <a:t>HN5</a:t>
            </a:r>
            <a:r>
              <a:rPr lang="en-US" b="1" dirty="0"/>
              <a:t> an officer who has initiated a valid traffic stop may detain the driver only so long as is necessary to accomplish the [*825]  purpose of the stop. </a:t>
            </a:r>
            <a:r>
              <a:rPr lang="en-US" b="1" i="1" dirty="0">
                <a:hlinkClick r:id="rId3"/>
              </a:rPr>
              <a:t>Young v. State</a:t>
            </a:r>
            <a:r>
              <a:rPr lang="en-US" b="1" dirty="0">
                <a:hlinkClick r:id="rId3"/>
              </a:rPr>
              <a:t>, 310 Ga. App. 270, 272 (712 SE2d 652) (2011)</a:t>
            </a:r>
            <a:r>
              <a:rPr lang="en-US" b="1" dirty="0"/>
              <a:t> (“[o]</a:t>
            </a:r>
            <a:r>
              <a:rPr lang="en-US" b="1" dirty="0" err="1"/>
              <a:t>nce</a:t>
            </a:r>
            <a:r>
              <a:rPr lang="en-US" b="1" dirty="0"/>
              <a:t> a valid traffic stop has  [***8] been effected, the </a:t>
            </a:r>
            <a:r>
              <a:rPr lang="en-US" b="1" dirty="0">
                <a:hlinkClick r:id="rId4"/>
              </a:rPr>
              <a:t>Fourth Amendment</a:t>
            </a:r>
            <a:r>
              <a:rPr lang="en-US" b="1" dirty="0"/>
              <a:t> prohibits the officer from unreasonably prolonging the stop beyond the time required to fulfill the purpose of the stop”). Thus, “[a] seizure that is justified solely by the interest in issuing a warning ticket to the driver can become unlawful if it is prolonged beyond the time reasonably required to complete that mission.” </a:t>
            </a:r>
            <a:r>
              <a:rPr lang="en-US" b="1" i="1" dirty="0">
                <a:hlinkClick r:id="rId5"/>
              </a:rPr>
              <a:t>Illinois v. </a:t>
            </a:r>
            <a:r>
              <a:rPr lang="en-US" b="1" i="1" dirty="0" err="1">
                <a:hlinkClick r:id="rId5"/>
              </a:rPr>
              <a:t>Caballes</a:t>
            </a:r>
            <a:r>
              <a:rPr lang="en-US" b="1" dirty="0">
                <a:hlinkClick r:id="rId5"/>
              </a:rPr>
              <a:t>, 543 U. S. 405, 407 (125 </a:t>
            </a:r>
            <a:r>
              <a:rPr lang="en-US" b="1" dirty="0" err="1">
                <a:hlinkClick r:id="rId5"/>
              </a:rPr>
              <a:t>SCt</a:t>
            </a:r>
            <a:r>
              <a:rPr lang="en-US" b="1" dirty="0">
                <a:hlinkClick r:id="rId5"/>
              </a:rPr>
              <a:t> 834, 160 LE2d 842) (2005)</a:t>
            </a:r>
            <a:r>
              <a:rPr lang="en-US" b="1" dirty="0"/>
              <a:t>.</a:t>
            </a:r>
          </a:p>
          <a:p>
            <a:endParaRPr lang="en-US" dirty="0"/>
          </a:p>
        </p:txBody>
      </p:sp>
    </p:spTree>
    <p:extLst>
      <p:ext uri="{BB962C8B-B14F-4D97-AF65-F5344CB8AC3E}">
        <p14:creationId xmlns:p14="http://schemas.microsoft.com/office/powerpoint/2010/main" val="2503960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37536-BFF2-4D8A-B2C5-CD3FC851E6B4}"/>
              </a:ext>
            </a:extLst>
          </p:cNvPr>
          <p:cNvSpPr>
            <a:spLocks noGrp="1"/>
          </p:cNvSpPr>
          <p:nvPr>
            <p:ph type="title"/>
          </p:nvPr>
        </p:nvSpPr>
        <p:spPr>
          <a:xfrm>
            <a:off x="838200" y="142505"/>
            <a:ext cx="10515600" cy="1068778"/>
          </a:xfrm>
        </p:spPr>
        <p:txBody>
          <a:bodyPr/>
          <a:lstStyle/>
          <a:p>
            <a:pPr algn="ctr"/>
            <a:r>
              <a:rPr lang="en-US" b="1" dirty="0"/>
              <a:t>Precedent: the basic concept</a:t>
            </a:r>
          </a:p>
        </p:txBody>
      </p:sp>
      <p:sp>
        <p:nvSpPr>
          <p:cNvPr id="3" name="Content Placeholder 2">
            <a:extLst>
              <a:ext uri="{FF2B5EF4-FFF2-40B4-BE49-F238E27FC236}">
                <a16:creationId xmlns:a16="http://schemas.microsoft.com/office/drawing/2014/main" id="{D748811D-1882-4993-9757-ABF4BA9857E5}"/>
              </a:ext>
            </a:extLst>
          </p:cNvPr>
          <p:cNvSpPr>
            <a:spLocks noGrp="1"/>
          </p:cNvSpPr>
          <p:nvPr>
            <p:ph idx="1"/>
          </p:nvPr>
        </p:nvSpPr>
        <p:spPr>
          <a:xfrm>
            <a:off x="838200" y="1092530"/>
            <a:ext cx="10515600" cy="5676405"/>
          </a:xfrm>
        </p:spPr>
        <p:txBody>
          <a:bodyPr>
            <a:normAutofit lnSpcReduction="10000"/>
          </a:bodyPr>
          <a:lstStyle/>
          <a:p>
            <a:pPr>
              <a:buFont typeface="Wingdings" panose="05000000000000000000" pitchFamily="2" charset="2"/>
              <a:buChar char="§"/>
            </a:pPr>
            <a:r>
              <a:rPr lang="en-US" sz="3200" dirty="0"/>
              <a:t>The law characteristically faces backward</a:t>
            </a:r>
          </a:p>
          <a:p>
            <a:pPr>
              <a:buFont typeface="Wingdings" panose="05000000000000000000" pitchFamily="2" charset="2"/>
              <a:buChar char="§"/>
            </a:pPr>
            <a:r>
              <a:rPr lang="en-US" sz="3200" dirty="0"/>
              <a:t>Unlike most forms of policy-making, which are concerned with a proposed policies future consequences, legal decision-making is preoccupied with looking over its shoulder</a:t>
            </a:r>
          </a:p>
          <a:p>
            <a:pPr>
              <a:buFont typeface="Wingdings" panose="05000000000000000000" pitchFamily="2" charset="2"/>
              <a:buChar char="§"/>
            </a:pPr>
            <a:r>
              <a:rPr lang="en-US" sz="3200" dirty="0"/>
              <a:t>It is not enough that a decision produces desirable results in the future; the decision must also follow from or at least be consistent with previous decisions on similar questions</a:t>
            </a:r>
          </a:p>
          <a:p>
            <a:pPr>
              <a:buFont typeface="Wingdings" panose="05000000000000000000" pitchFamily="2" charset="2"/>
              <a:buChar char="§"/>
            </a:pPr>
            <a:r>
              <a:rPr lang="en-US" sz="3200" dirty="0"/>
              <a:t>The law is committed to the view that it is often better for a decision to accord with precedent than to be right, and that it is frequently more important for a decision to be consistent with precedent than to have the best consequences</a:t>
            </a:r>
          </a:p>
          <a:p>
            <a:pPr>
              <a:buFont typeface="Wingdings" panose="05000000000000000000" pitchFamily="2" charset="2"/>
              <a:buChar char="§"/>
            </a:pPr>
            <a:endParaRPr lang="en-US" dirty="0"/>
          </a:p>
        </p:txBody>
      </p:sp>
    </p:spTree>
    <p:extLst>
      <p:ext uri="{BB962C8B-B14F-4D97-AF65-F5344CB8AC3E}">
        <p14:creationId xmlns:p14="http://schemas.microsoft.com/office/powerpoint/2010/main" val="158943092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981200" y="990601"/>
            <a:ext cx="8229600" cy="5135563"/>
          </a:xfrm>
        </p:spPr>
        <p:txBody>
          <a:bodyPr>
            <a:normAutofit/>
          </a:bodyPr>
          <a:lstStyle/>
          <a:p>
            <a:pPr marL="0" indent="0">
              <a:buNone/>
            </a:pPr>
            <a:r>
              <a:rPr lang="en-US" b="1" dirty="0"/>
              <a:t>In this case, Walker contends that Chapeau illegally prolonged the traffic stop by requiring him to exit the car; asking him a number of questions that were unrelated to the window tint violation; interrupting the writing of the warning to change his portable radio; and delaying the retrieval of his window tint testing equipment until several minutes into the stop. This evidence, however, does not demand a finding that Chapeau illegally prolonged Walker's detention.</a:t>
            </a:r>
          </a:p>
          <a:p>
            <a:pPr marL="0" indent="0">
              <a:buNone/>
            </a:pPr>
            <a:endParaRPr lang="en-US" dirty="0"/>
          </a:p>
        </p:txBody>
      </p:sp>
    </p:spTree>
    <p:extLst>
      <p:ext uri="{BB962C8B-B14F-4D97-AF65-F5344CB8AC3E}">
        <p14:creationId xmlns:p14="http://schemas.microsoft.com/office/powerpoint/2010/main" val="2814400018"/>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981200" y="76200"/>
            <a:ext cx="8229600" cy="6553200"/>
          </a:xfrm>
        </p:spPr>
        <p:txBody>
          <a:bodyPr>
            <a:normAutofit/>
          </a:bodyPr>
          <a:lstStyle/>
          <a:p>
            <a:pPr marL="0" indent="0">
              <a:buNone/>
            </a:pPr>
            <a:r>
              <a:rPr lang="en-US" b="1" dirty="0"/>
              <a:t>A police officer's request that a driver exit his car to speak with the officer represents a legitimate “extension of the constitutionally valid detention resulting from [a] traffic stop.” </a:t>
            </a:r>
            <a:r>
              <a:rPr lang="en-US" b="1" i="1" dirty="0" err="1">
                <a:hlinkClick r:id="rId2"/>
              </a:rPr>
              <a:t>Salmeron</a:t>
            </a:r>
            <a:r>
              <a:rPr lang="en-US" b="1" i="1" dirty="0">
                <a:hlinkClick r:id="rId2"/>
              </a:rPr>
              <a:t> v. State</a:t>
            </a:r>
            <a:r>
              <a:rPr lang="en-US" b="1" dirty="0">
                <a:hlinkClick r:id="rId2"/>
              </a:rPr>
              <a:t>, 280 Ga. 735, 737 (1) (632 SE2d 645) (2006)</a:t>
            </a:r>
            <a:r>
              <a:rPr lang="en-US" b="1" dirty="0"/>
              <a:t>. Additionally, “so long as the questioning does not unreasonably prolong the detention” an officer may “question the vehicle's driver … during the course of the stop, and even … ask questions unrelated to the purpose of a valid traffic stop.” (Punctuation and footnote omitted.) </a:t>
            </a:r>
            <a:r>
              <a:rPr lang="en-US" b="1" i="1" dirty="0">
                <a:hlinkClick r:id="rId3"/>
              </a:rPr>
              <a:t>Young</a:t>
            </a:r>
            <a:r>
              <a:rPr lang="en-US" b="1" dirty="0">
                <a:hlinkClick r:id="rId3"/>
              </a:rPr>
              <a:t>, supra at 272-273</a:t>
            </a:r>
            <a:r>
              <a:rPr lang="en-US" b="1" dirty="0"/>
              <a:t>. In determining whether such questioning impermissibly prolonged a traffic stop, </a:t>
            </a:r>
          </a:p>
        </p:txBody>
      </p:sp>
    </p:spTree>
    <p:extLst>
      <p:ext uri="{BB962C8B-B14F-4D97-AF65-F5344CB8AC3E}">
        <p14:creationId xmlns:p14="http://schemas.microsoft.com/office/powerpoint/2010/main" val="425921160"/>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981200" y="228600"/>
            <a:ext cx="8229600" cy="6400800"/>
          </a:xfrm>
        </p:spPr>
        <p:txBody>
          <a:bodyPr>
            <a:normAutofit/>
          </a:bodyPr>
          <a:lstStyle/>
          <a:p>
            <a:pPr marL="0" indent="0">
              <a:buNone/>
            </a:pPr>
            <a:r>
              <a:rPr lang="en-US" b="1" dirty="0"/>
              <a:t>“the dispositive factor … is not the nature or subject of the officer's questioning, but whether that questioning took place during [the driver's] otherwise lawful detention for committing the traffic violations in the officer's presence.” </a:t>
            </a:r>
            <a:r>
              <a:rPr lang="en-US" b="1" i="1" dirty="0" err="1">
                <a:hlinkClick r:id="rId2"/>
              </a:rPr>
              <a:t>Salmeron</a:t>
            </a:r>
            <a:r>
              <a:rPr lang="en-US" b="1" dirty="0">
                <a:hlinkClick r:id="rId2"/>
              </a:rPr>
              <a:t>, supra at 736 (1)</a:t>
            </a:r>
            <a:r>
              <a:rPr lang="en-US" b="1" dirty="0"/>
              <a:t>. Similarly, any other incidental conduct of the officer, such as retrieving necessary items from his patrol car, will not impermissibly prolong the stop and result in an illegal detention as long as the officer is working to accomplish the purpose of the traffic stop. </a:t>
            </a:r>
            <a:r>
              <a:rPr lang="en-US" b="1" dirty="0">
                <a:hlinkClick r:id="rId2"/>
              </a:rPr>
              <a:t>Id. at 736</a:t>
            </a:r>
            <a:r>
              <a:rPr lang="en-US" b="1" dirty="0"/>
              <a:t>. See </a:t>
            </a:r>
            <a:r>
              <a:rPr lang="en-US" b="1" dirty="0" err="1"/>
              <a:t>also</a:t>
            </a:r>
            <a:r>
              <a:rPr lang="en-US" b="1" i="1" dirty="0" err="1">
                <a:hlinkClick r:id="rId3"/>
              </a:rPr>
              <a:t>Young</a:t>
            </a:r>
            <a:r>
              <a:rPr lang="en-US" b="1" dirty="0">
                <a:hlinkClick r:id="rId3"/>
              </a:rPr>
              <a:t>, supra at 272</a:t>
            </a:r>
            <a:r>
              <a:rPr lang="en-US" b="1" dirty="0"/>
              <a:t> (“a reasonable time to conduct a traffic stop includes the time necessary for the officer to run a computer check on the validity of the driver's license and registration, and to check for outstanding warrants and/or criminal histories  on the driver and other occupants”) </a:t>
            </a:r>
          </a:p>
          <a:p>
            <a:endParaRPr lang="en-US" dirty="0"/>
          </a:p>
        </p:txBody>
      </p:sp>
    </p:spTree>
    <p:extLst>
      <p:ext uri="{BB962C8B-B14F-4D97-AF65-F5344CB8AC3E}">
        <p14:creationId xmlns:p14="http://schemas.microsoft.com/office/powerpoint/2010/main" val="262465475"/>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GEORGIA ROAD CHECKS</a:t>
            </a:r>
          </a:p>
        </p:txBody>
      </p:sp>
      <p:sp>
        <p:nvSpPr>
          <p:cNvPr id="3" name="Content Placeholder 2"/>
          <p:cNvSpPr>
            <a:spLocks noGrp="1"/>
          </p:cNvSpPr>
          <p:nvPr>
            <p:ph idx="1"/>
          </p:nvPr>
        </p:nvSpPr>
        <p:spPr>
          <a:xfrm>
            <a:off x="1981200" y="1524001"/>
            <a:ext cx="8229600" cy="4525963"/>
          </a:xfrm>
        </p:spPr>
        <p:txBody>
          <a:bodyPr>
            <a:normAutofit/>
          </a:bodyPr>
          <a:lstStyle/>
          <a:p>
            <a:pPr>
              <a:buFont typeface="Wingdings" panose="05000000000000000000" pitchFamily="2" charset="2"/>
              <a:buChar char="Ø"/>
            </a:pPr>
            <a:r>
              <a:rPr lang="en-US" b="1" dirty="0"/>
              <a:t>Georgia Supreme Court  Justice David </a:t>
            </a:r>
            <a:r>
              <a:rPr lang="en-US" b="1" dirty="0" err="1"/>
              <a:t>Nahmias</a:t>
            </a:r>
            <a:endParaRPr lang="en-US" b="1" dirty="0"/>
          </a:p>
          <a:p>
            <a:pPr marL="0" indent="0">
              <a:buNone/>
            </a:pPr>
            <a:r>
              <a:rPr lang="en-US" b="1" i="1" dirty="0"/>
              <a:t>(Former clerk for USSC John Roberts and former US Attorney for Northern District of Georgia)</a:t>
            </a:r>
          </a:p>
          <a:p>
            <a:pPr>
              <a:buFont typeface="Wingdings" panose="05000000000000000000" pitchFamily="2" charset="2"/>
              <a:buChar char="Ø"/>
            </a:pPr>
            <a:r>
              <a:rPr lang="en-US" b="1" dirty="0"/>
              <a:t>Both cases decided the same day Oct. 21</a:t>
            </a:r>
            <a:r>
              <a:rPr lang="en-US" b="1" baseline="30000" dirty="0"/>
              <a:t>st</a:t>
            </a:r>
            <a:r>
              <a:rPr lang="en-US" b="1" dirty="0"/>
              <a:t> 2013</a:t>
            </a:r>
          </a:p>
          <a:p>
            <a:pPr>
              <a:buFont typeface="Wingdings" panose="05000000000000000000" pitchFamily="2" charset="2"/>
              <a:buChar char="Ø"/>
            </a:pPr>
            <a:r>
              <a:rPr lang="en-US" b="1" dirty="0"/>
              <a:t>Brown v. State  S12G1287 (Cobb)</a:t>
            </a:r>
          </a:p>
          <a:p>
            <a:pPr>
              <a:buFont typeface="Wingdings" panose="05000000000000000000" pitchFamily="2" charset="2"/>
              <a:buChar char="Ø"/>
            </a:pPr>
            <a:r>
              <a:rPr lang="en-US" b="1" dirty="0"/>
              <a:t>Williams v. State  S13G0178  (Bibb)</a:t>
            </a:r>
          </a:p>
        </p:txBody>
      </p:sp>
    </p:spTree>
    <p:extLst>
      <p:ext uri="{BB962C8B-B14F-4D97-AF65-F5344CB8AC3E}">
        <p14:creationId xmlns:p14="http://schemas.microsoft.com/office/powerpoint/2010/main" val="3100787222"/>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S12G1287. BROWN v. THE STATE</a:t>
            </a:r>
          </a:p>
        </p:txBody>
      </p:sp>
      <p:sp>
        <p:nvSpPr>
          <p:cNvPr id="5" name="Content Placeholder 4"/>
          <p:cNvSpPr>
            <a:spLocks noGrp="1"/>
          </p:cNvSpPr>
          <p:nvPr>
            <p:ph idx="1"/>
          </p:nvPr>
        </p:nvSpPr>
        <p:spPr>
          <a:xfrm>
            <a:off x="1981200" y="1524001"/>
            <a:ext cx="8229600" cy="4525963"/>
          </a:xfrm>
        </p:spPr>
        <p:txBody>
          <a:bodyPr>
            <a:normAutofit/>
          </a:bodyPr>
          <a:lstStyle/>
          <a:p>
            <a:pPr marL="0" indent="0">
              <a:buNone/>
            </a:pPr>
            <a:r>
              <a:rPr lang="en-US" b="1" dirty="0"/>
              <a:t>The distinct requirement that a law enforcement agency’s checkpoint </a:t>
            </a:r>
            <a:r>
              <a:rPr lang="en-US" b="1" i="1" dirty="0"/>
              <a:t>program </a:t>
            </a:r>
            <a:r>
              <a:rPr lang="en-US" b="1" dirty="0"/>
              <a:t>have an appropriate primary purpose other than the general interest in crime control, which requires review at the “programmatic level” and may involve evidence relating to agency policy and practice and policy-makers other than the supervisor who decided to implement the particular checkpoint at issue…</a:t>
            </a:r>
          </a:p>
        </p:txBody>
      </p:sp>
    </p:spTree>
    <p:extLst>
      <p:ext uri="{BB962C8B-B14F-4D97-AF65-F5344CB8AC3E}">
        <p14:creationId xmlns:p14="http://schemas.microsoft.com/office/powerpoint/2010/main" val="4156440311"/>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S12G1287. BROWN v. THE STATE</a:t>
            </a:r>
          </a:p>
        </p:txBody>
      </p:sp>
      <p:sp>
        <p:nvSpPr>
          <p:cNvPr id="5" name="Content Placeholder 4"/>
          <p:cNvSpPr>
            <a:spLocks noGrp="1"/>
          </p:cNvSpPr>
          <p:nvPr>
            <p:ph idx="1"/>
          </p:nvPr>
        </p:nvSpPr>
        <p:spPr>
          <a:xfrm>
            <a:off x="1676400" y="1600200"/>
            <a:ext cx="8839200" cy="4953000"/>
          </a:xfrm>
        </p:spPr>
        <p:txBody>
          <a:bodyPr>
            <a:noAutofit/>
          </a:bodyPr>
          <a:lstStyle/>
          <a:p>
            <a:pPr marL="0" indent="0">
              <a:buNone/>
            </a:pPr>
            <a:r>
              <a:rPr lang="en-US" sz="4000" b="1" dirty="0"/>
              <a:t>There is no dispute in this case that the Cobb County Police Department’s traffic safety checkpoint policy satisfies the </a:t>
            </a:r>
            <a:r>
              <a:rPr lang="en-US" sz="4000" b="1" i="1" dirty="0"/>
              <a:t>Edmond</a:t>
            </a:r>
            <a:r>
              <a:rPr lang="en-US" sz="4000" b="1" dirty="0"/>
              <a:t> requirement, and we adhere to </a:t>
            </a:r>
            <a:r>
              <a:rPr lang="en-US" sz="4000" b="1" i="1" dirty="0" err="1"/>
              <a:t>LaFontaine’s</a:t>
            </a:r>
            <a:r>
              <a:rPr lang="en-US" sz="4000" b="1" dirty="0"/>
              <a:t> holding that the decision to implement a particular checkpoint may be made by any authorized supervisor.</a:t>
            </a:r>
          </a:p>
        </p:txBody>
      </p:sp>
    </p:spTree>
    <p:extLst>
      <p:ext uri="{BB962C8B-B14F-4D97-AF65-F5344CB8AC3E}">
        <p14:creationId xmlns:p14="http://schemas.microsoft.com/office/powerpoint/2010/main" val="1617310625"/>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flipV="1">
            <a:off x="1981200" y="0"/>
            <a:ext cx="8229600" cy="274638"/>
          </a:xfrm>
        </p:spPr>
        <p:txBody>
          <a:bodyPr>
            <a:normAutofit fontScale="90000"/>
          </a:bodyPr>
          <a:lstStyle/>
          <a:p>
            <a:br>
              <a:rPr lang="en-US" dirty="0"/>
            </a:br>
            <a:endParaRPr lang="en-US" dirty="0"/>
          </a:p>
        </p:txBody>
      </p:sp>
      <p:sp>
        <p:nvSpPr>
          <p:cNvPr id="5" name="Content Placeholder 4"/>
          <p:cNvSpPr>
            <a:spLocks noGrp="1"/>
          </p:cNvSpPr>
          <p:nvPr>
            <p:ph idx="1"/>
          </p:nvPr>
        </p:nvSpPr>
        <p:spPr>
          <a:xfrm>
            <a:off x="1676400" y="152400"/>
            <a:ext cx="8534400" cy="6705600"/>
          </a:xfrm>
        </p:spPr>
        <p:txBody>
          <a:bodyPr>
            <a:normAutofit/>
          </a:bodyPr>
          <a:lstStyle/>
          <a:p>
            <a:pPr marL="0" indent="0">
              <a:buNone/>
            </a:pPr>
            <a:r>
              <a:rPr lang="en-US" b="1" dirty="0"/>
              <a:t>A roadblock is satisfactory where [1] the decision to implement the roadblock was made by supervisory personnel rather than the officers in the field; </a:t>
            </a:r>
          </a:p>
          <a:p>
            <a:pPr marL="0" indent="0">
              <a:buNone/>
            </a:pPr>
            <a:r>
              <a:rPr lang="en-US" b="1" dirty="0"/>
              <a:t>[2] all vehicles are stopped as opposed to random vehicle stops;</a:t>
            </a:r>
          </a:p>
          <a:p>
            <a:pPr marL="0" indent="0">
              <a:buNone/>
            </a:pPr>
            <a:r>
              <a:rPr lang="en-US" b="1" dirty="0"/>
              <a:t>[3] the delay to motorists is minimal; </a:t>
            </a:r>
          </a:p>
          <a:p>
            <a:pPr marL="0" indent="0">
              <a:buNone/>
            </a:pPr>
            <a:r>
              <a:rPr lang="en-US" b="1" dirty="0"/>
              <a:t>[4] the roadblock operation is well identified as a police checkpoint; and</a:t>
            </a:r>
          </a:p>
          <a:p>
            <a:pPr marL="0" indent="0">
              <a:buNone/>
            </a:pPr>
            <a:r>
              <a:rPr lang="en-US" b="1" dirty="0"/>
              <a:t>[5] the “screening” officer’s training and experience is sufficient to qualify him to make an initial determination as to which motorists should be given field tests for intoxication.</a:t>
            </a:r>
          </a:p>
          <a:p>
            <a:pPr marL="0" indent="0">
              <a:buNone/>
            </a:pPr>
            <a:r>
              <a:rPr lang="en-US" b="1" i="1" dirty="0" err="1"/>
              <a:t>LaFontaine</a:t>
            </a:r>
            <a:r>
              <a:rPr lang="en-US" b="1" i="1" dirty="0"/>
              <a:t> v. State</a:t>
            </a:r>
            <a:r>
              <a:rPr lang="en-US" b="1" dirty="0"/>
              <a:t>, 269 Ga. 251, 253 (497 SE2d 367) (1998).</a:t>
            </a:r>
          </a:p>
        </p:txBody>
      </p:sp>
    </p:spTree>
    <p:extLst>
      <p:ext uri="{BB962C8B-B14F-4D97-AF65-F5344CB8AC3E}">
        <p14:creationId xmlns:p14="http://schemas.microsoft.com/office/powerpoint/2010/main" val="2572737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838200"/>
            <a:ext cx="8229600" cy="1143000"/>
          </a:xfrm>
        </p:spPr>
        <p:txBody>
          <a:bodyPr>
            <a:normAutofit/>
          </a:bodyPr>
          <a:lstStyle/>
          <a:p>
            <a:endParaRPr lang="en-US" dirty="0"/>
          </a:p>
        </p:txBody>
      </p:sp>
      <p:sp>
        <p:nvSpPr>
          <p:cNvPr id="5" name="Content Placeholder 4"/>
          <p:cNvSpPr>
            <a:spLocks noGrp="1"/>
          </p:cNvSpPr>
          <p:nvPr>
            <p:ph idx="1"/>
          </p:nvPr>
        </p:nvSpPr>
        <p:spPr>
          <a:xfrm>
            <a:off x="1981200" y="381001"/>
            <a:ext cx="8229600" cy="5745163"/>
          </a:xfrm>
        </p:spPr>
        <p:txBody>
          <a:bodyPr>
            <a:normAutofit/>
          </a:bodyPr>
          <a:lstStyle/>
          <a:p>
            <a:pPr marL="0" indent="0">
              <a:buNone/>
            </a:pPr>
            <a:r>
              <a:rPr lang="en-US" b="1" dirty="0"/>
              <a:t>However, Appellant’s fallback argument – that </a:t>
            </a:r>
            <a:r>
              <a:rPr lang="en-US" b="1" i="1" dirty="0" err="1"/>
              <a:t>LaFontaine’s</a:t>
            </a:r>
            <a:r>
              <a:rPr lang="en-US" b="1" dirty="0"/>
              <a:t> “supervisory personnel” requirement was not satisfied in this case, rendering the checkpoint at which he was stopped unconstitutional – has merit. As the dissent below correctly recognized, the dispositive issue in this case is whether the police sergeant decided to implement the roadblock as a supervisor in advance or as an officer in the field.</a:t>
            </a:r>
          </a:p>
        </p:txBody>
      </p:sp>
    </p:spTree>
    <p:extLst>
      <p:ext uri="{BB962C8B-B14F-4D97-AF65-F5344CB8AC3E}">
        <p14:creationId xmlns:p14="http://schemas.microsoft.com/office/powerpoint/2010/main" val="2922253071"/>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5000" y="228601"/>
            <a:ext cx="8229600" cy="45719"/>
          </a:xfrm>
        </p:spPr>
        <p:txBody>
          <a:bodyPr>
            <a:normAutofit fontScale="90000"/>
          </a:bodyPr>
          <a:lstStyle/>
          <a:p>
            <a:br>
              <a:rPr lang="en-US" dirty="0"/>
            </a:br>
            <a:endParaRPr lang="en-US" dirty="0"/>
          </a:p>
        </p:txBody>
      </p:sp>
      <p:sp>
        <p:nvSpPr>
          <p:cNvPr id="5" name="Content Placeholder 4"/>
          <p:cNvSpPr>
            <a:spLocks noGrp="1"/>
          </p:cNvSpPr>
          <p:nvPr>
            <p:ph idx="1"/>
          </p:nvPr>
        </p:nvSpPr>
        <p:spPr>
          <a:xfrm>
            <a:off x="1981200" y="152400"/>
            <a:ext cx="8229600" cy="6324600"/>
          </a:xfrm>
        </p:spPr>
        <p:txBody>
          <a:bodyPr>
            <a:normAutofit/>
          </a:bodyPr>
          <a:lstStyle/>
          <a:p>
            <a:pPr marL="0" indent="0">
              <a:buNone/>
            </a:pPr>
            <a:r>
              <a:rPr lang="en-US" b="1" dirty="0"/>
              <a:t>And as the dissent correctly concluded, the trial court’s factual determination that the </a:t>
            </a:r>
            <a:r>
              <a:rPr lang="en-US" b="1" u="sng" dirty="0"/>
              <a:t>sergeant made the decision while acting as a field officer rather than in advance as a supervisor </a:t>
            </a:r>
            <a:r>
              <a:rPr lang="en-US" b="1" dirty="0"/>
              <a:t>was supported by some evidence and therefore was not clearly erroneous, and the trial court’s suppression order should have been affirmed on this basis... Accordingly, we reverse the Court of Appeals’ judgment.</a:t>
            </a:r>
          </a:p>
        </p:txBody>
      </p:sp>
    </p:spTree>
    <p:extLst>
      <p:ext uri="{BB962C8B-B14F-4D97-AF65-F5344CB8AC3E}">
        <p14:creationId xmlns:p14="http://schemas.microsoft.com/office/powerpoint/2010/main" val="526530211"/>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8229600" cy="106362"/>
          </a:xfrm>
        </p:spPr>
        <p:txBody>
          <a:bodyPr>
            <a:normAutofit fontScale="90000"/>
          </a:bodyPr>
          <a:lstStyle/>
          <a:p>
            <a:endParaRPr lang="en-US" dirty="0"/>
          </a:p>
        </p:txBody>
      </p:sp>
      <p:sp>
        <p:nvSpPr>
          <p:cNvPr id="5" name="Content Placeholder 4"/>
          <p:cNvSpPr>
            <a:spLocks noGrp="1"/>
          </p:cNvSpPr>
          <p:nvPr>
            <p:ph idx="1"/>
          </p:nvPr>
        </p:nvSpPr>
        <p:spPr>
          <a:xfrm>
            <a:off x="1981200" y="685801"/>
            <a:ext cx="8229600" cy="5440363"/>
          </a:xfrm>
        </p:spPr>
        <p:txBody>
          <a:bodyPr/>
          <a:lstStyle/>
          <a:p>
            <a:pPr marL="0" indent="0">
              <a:buNone/>
            </a:pPr>
            <a:r>
              <a:rPr lang="en-US" b="1" dirty="0"/>
              <a:t>Examining the Indianapolis narcotics checkpoint program at this “programmatic level,” the Court found that its “primary purpose . . . is ultimately indistinguishable from the general interest in crime control” and therefore held that “the checkpoints violate the Fourth Amendment</a:t>
            </a:r>
            <a:r>
              <a:rPr lang="en-US" dirty="0"/>
              <a:t>.”</a:t>
            </a:r>
          </a:p>
        </p:txBody>
      </p:sp>
    </p:spTree>
    <p:extLst>
      <p:ext uri="{BB962C8B-B14F-4D97-AF65-F5344CB8AC3E}">
        <p14:creationId xmlns:p14="http://schemas.microsoft.com/office/powerpoint/2010/main" val="1418542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9B42A-3F20-4390-9443-F1831F747CAD}"/>
              </a:ext>
            </a:extLst>
          </p:cNvPr>
          <p:cNvSpPr>
            <a:spLocks noGrp="1"/>
          </p:cNvSpPr>
          <p:nvPr>
            <p:ph type="title"/>
          </p:nvPr>
        </p:nvSpPr>
        <p:spPr/>
        <p:txBody>
          <a:bodyPr/>
          <a:lstStyle/>
          <a:p>
            <a:pPr algn="ctr"/>
            <a:r>
              <a:rPr lang="en-US" b="1" dirty="0"/>
              <a:t>Precedent: the basic concept</a:t>
            </a:r>
            <a:endParaRPr lang="en-US" dirty="0"/>
          </a:p>
        </p:txBody>
      </p:sp>
      <p:sp>
        <p:nvSpPr>
          <p:cNvPr id="3" name="Content Placeholder 2">
            <a:extLst>
              <a:ext uri="{FF2B5EF4-FFF2-40B4-BE49-F238E27FC236}">
                <a16:creationId xmlns:a16="http://schemas.microsoft.com/office/drawing/2014/main" id="{7DCCCADE-7C01-4B18-BE0F-0C62EB0EC7DE}"/>
              </a:ext>
            </a:extLst>
          </p:cNvPr>
          <p:cNvSpPr>
            <a:spLocks noGrp="1"/>
          </p:cNvSpPr>
          <p:nvPr>
            <p:ph idx="1"/>
          </p:nvPr>
        </p:nvSpPr>
        <p:spPr/>
        <p:txBody>
          <a:bodyPr/>
          <a:lstStyle/>
          <a:p>
            <a:pPr>
              <a:buFont typeface="Wingdings" panose="05000000000000000000" pitchFamily="2" charset="2"/>
              <a:buChar char="§"/>
            </a:pPr>
            <a:r>
              <a:rPr lang="en-US" dirty="0"/>
              <a:t>The core principle of decision making according to precedent is that courts should follow previous decisions-that they should give the same answers to legal questions that higher or earlier courts have given in the past</a:t>
            </a:r>
          </a:p>
          <a:p>
            <a:pPr>
              <a:buFont typeface="Courier New" panose="02070309020205020404" pitchFamily="49" charset="0"/>
              <a:buChar char="o"/>
            </a:pPr>
            <a:r>
              <a:rPr lang="en-US" dirty="0"/>
              <a:t>Learning from the past</a:t>
            </a:r>
          </a:p>
          <a:p>
            <a:pPr>
              <a:buFont typeface="Courier New" panose="02070309020205020404" pitchFamily="49" charset="0"/>
              <a:buChar char="o"/>
            </a:pPr>
            <a:r>
              <a:rPr lang="en-US" dirty="0"/>
              <a:t>Following from the past</a:t>
            </a:r>
          </a:p>
          <a:p>
            <a:pPr>
              <a:buFont typeface="Courier New" panose="02070309020205020404" pitchFamily="49" charset="0"/>
              <a:buChar char="o"/>
            </a:pPr>
            <a:r>
              <a:rPr lang="en-US" dirty="0"/>
              <a:t>Persuaded by an earlier decision</a:t>
            </a:r>
          </a:p>
        </p:txBody>
      </p:sp>
    </p:spTree>
    <p:extLst>
      <p:ext uri="{BB962C8B-B14F-4D97-AF65-F5344CB8AC3E}">
        <p14:creationId xmlns:p14="http://schemas.microsoft.com/office/powerpoint/2010/main" val="50981888"/>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838200"/>
            <a:ext cx="8229600" cy="1143000"/>
          </a:xfrm>
        </p:spPr>
        <p:txBody>
          <a:bodyPr>
            <a:normAutofit/>
          </a:bodyPr>
          <a:lstStyle/>
          <a:p>
            <a:endParaRPr lang="en-US" dirty="0"/>
          </a:p>
        </p:txBody>
      </p:sp>
      <p:sp>
        <p:nvSpPr>
          <p:cNvPr id="5" name="Content Placeholder 4"/>
          <p:cNvSpPr>
            <a:spLocks noGrp="1"/>
          </p:cNvSpPr>
          <p:nvPr>
            <p:ph idx="1"/>
          </p:nvPr>
        </p:nvSpPr>
        <p:spPr>
          <a:xfrm>
            <a:off x="1905000" y="533401"/>
            <a:ext cx="8229600" cy="5364163"/>
          </a:xfrm>
        </p:spPr>
        <p:txBody>
          <a:bodyPr>
            <a:normAutofit/>
          </a:bodyPr>
          <a:lstStyle/>
          <a:p>
            <a:pPr marL="0" indent="0">
              <a:buNone/>
            </a:pPr>
            <a:r>
              <a:rPr lang="en-US" b="1" i="1" dirty="0" err="1"/>
              <a:t>LaFontaine’s</a:t>
            </a:r>
            <a:r>
              <a:rPr lang="en-US" b="1" dirty="0"/>
              <a:t> requirement that the decision to implement a particular roadblock be made by “supervisory personnel” is distinct from  </a:t>
            </a:r>
            <a:r>
              <a:rPr lang="en-US" b="1" i="1" dirty="0"/>
              <a:t>Edmond’s</a:t>
            </a:r>
            <a:r>
              <a:rPr lang="en-US" b="1" dirty="0"/>
              <a:t> requirement that the roadblock program have a primary purpose other than the general interest in crime control. They involve different factual inquiries, and they serve different objectives in the Fourth Amendment scheme.</a:t>
            </a:r>
          </a:p>
        </p:txBody>
      </p:sp>
    </p:spTree>
    <p:extLst>
      <p:ext uri="{BB962C8B-B14F-4D97-AF65-F5344CB8AC3E}">
        <p14:creationId xmlns:p14="http://schemas.microsoft.com/office/powerpoint/2010/main" val="3055365951"/>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5000" y="228600"/>
            <a:ext cx="8229600" cy="76200"/>
          </a:xfrm>
        </p:spPr>
        <p:txBody>
          <a:bodyPr>
            <a:normAutofit fontScale="90000"/>
          </a:bodyPr>
          <a:lstStyle/>
          <a:p>
            <a:endParaRPr lang="en-US" dirty="0"/>
          </a:p>
        </p:txBody>
      </p:sp>
      <p:sp>
        <p:nvSpPr>
          <p:cNvPr id="5" name="Content Placeholder 4"/>
          <p:cNvSpPr>
            <a:spLocks noGrp="1"/>
          </p:cNvSpPr>
          <p:nvPr>
            <p:ph idx="1"/>
          </p:nvPr>
        </p:nvSpPr>
        <p:spPr>
          <a:xfrm>
            <a:off x="1981200" y="533401"/>
            <a:ext cx="8229600" cy="5592763"/>
          </a:xfrm>
        </p:spPr>
        <p:txBody>
          <a:bodyPr>
            <a:normAutofit/>
          </a:bodyPr>
          <a:lstStyle/>
          <a:p>
            <a:pPr>
              <a:buFont typeface="Wingdings" panose="05000000000000000000" pitchFamily="2" charset="2"/>
              <a:buChar char="Ø"/>
            </a:pPr>
            <a:r>
              <a:rPr lang="en-US" b="1" dirty="0"/>
              <a:t>When not conflated, the first </a:t>
            </a:r>
            <a:r>
              <a:rPr lang="en-US" b="1" i="1" dirty="0" err="1"/>
              <a:t>LaFontaine</a:t>
            </a:r>
            <a:r>
              <a:rPr lang="en-US" b="1" dirty="0"/>
              <a:t> requirement and </a:t>
            </a:r>
            <a:r>
              <a:rPr lang="en-US" b="1" i="1" dirty="0"/>
              <a:t>Edmond’s</a:t>
            </a:r>
            <a:r>
              <a:rPr lang="en-US" b="1" dirty="0"/>
              <a:t> appropriate primary purpose requirement can be more easily understood and applied. Two distinct questions are presented:</a:t>
            </a:r>
          </a:p>
          <a:p>
            <a:endParaRPr lang="en-US" b="1" dirty="0"/>
          </a:p>
          <a:p>
            <a:pPr>
              <a:buFont typeface="Wingdings" panose="05000000000000000000" pitchFamily="2" charset="2"/>
              <a:buChar char="Ø"/>
            </a:pPr>
            <a:r>
              <a:rPr lang="en-US" b="1" dirty="0"/>
              <a:t>(1) Was the police checkpoint at issue implemented pursuant to a checkpoint program that had, when viewed at that programmatic level, an appropriate primary purpose other than general crime control?</a:t>
            </a:r>
          </a:p>
          <a:p>
            <a:pPr>
              <a:buFont typeface="Wingdings" panose="05000000000000000000" pitchFamily="2" charset="2"/>
              <a:buChar char="Ø"/>
            </a:pPr>
            <a:r>
              <a:rPr lang="en-US" b="1" dirty="0"/>
              <a:t>(2) If so, was the decision to implement that specific checkpoint made by a supervisor in advance rather than by an officer in the field?</a:t>
            </a:r>
          </a:p>
        </p:txBody>
      </p:sp>
    </p:spTree>
    <p:extLst>
      <p:ext uri="{BB962C8B-B14F-4D97-AF65-F5344CB8AC3E}">
        <p14:creationId xmlns:p14="http://schemas.microsoft.com/office/powerpoint/2010/main" val="202380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274638"/>
            <a:ext cx="8229600" cy="106362"/>
          </a:xfrm>
        </p:spPr>
        <p:txBody>
          <a:bodyPr>
            <a:normAutofit fontScale="90000"/>
          </a:bodyPr>
          <a:lstStyle/>
          <a:p>
            <a:endParaRPr lang="en-US" dirty="0"/>
          </a:p>
        </p:txBody>
      </p:sp>
      <p:sp>
        <p:nvSpPr>
          <p:cNvPr id="5" name="Content Placeholder 4"/>
          <p:cNvSpPr>
            <a:spLocks noGrp="1"/>
          </p:cNvSpPr>
          <p:nvPr>
            <p:ph idx="1"/>
          </p:nvPr>
        </p:nvSpPr>
        <p:spPr>
          <a:xfrm>
            <a:off x="1981200" y="609600"/>
            <a:ext cx="8229600" cy="5943600"/>
          </a:xfrm>
        </p:spPr>
        <p:txBody>
          <a:bodyPr>
            <a:normAutofit/>
          </a:bodyPr>
          <a:lstStyle/>
          <a:p>
            <a:pPr marL="0" indent="0">
              <a:buNone/>
            </a:pPr>
            <a:r>
              <a:rPr lang="en-US" b="1" dirty="0"/>
              <a:t>Traffic safety checkpoints can be a valid and important means of law enforcement. However, police checkpoint programs must have an appropriate primary purpose other than general crime control, and each checkpoint must also be implemented and operated so as to control the risks of unconstrained discretion that “would be abused by some officers in the field,”… and of “oppressive interference by enforcement officials with the privacy and personal security of individuals,” …</a:t>
            </a:r>
          </a:p>
        </p:txBody>
      </p:sp>
    </p:spTree>
    <p:extLst>
      <p:ext uri="{BB962C8B-B14F-4D97-AF65-F5344CB8AC3E}">
        <p14:creationId xmlns:p14="http://schemas.microsoft.com/office/powerpoint/2010/main" val="681027165"/>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916048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CF07B-B8AB-4C0E-9E8C-32EDA0EC8F3D}"/>
              </a:ext>
            </a:extLst>
          </p:cNvPr>
          <p:cNvSpPr>
            <a:spLocks noGrp="1"/>
          </p:cNvSpPr>
          <p:nvPr>
            <p:ph type="title"/>
          </p:nvPr>
        </p:nvSpPr>
        <p:spPr/>
        <p:txBody>
          <a:bodyPr/>
          <a:lstStyle/>
          <a:p>
            <a:pPr algn="ctr"/>
            <a:r>
              <a:rPr lang="en-US" b="1" dirty="0"/>
              <a:t>Rules, standards and the question of discretion</a:t>
            </a:r>
          </a:p>
        </p:txBody>
      </p:sp>
      <p:sp>
        <p:nvSpPr>
          <p:cNvPr id="3" name="Content Placeholder 2">
            <a:extLst>
              <a:ext uri="{FF2B5EF4-FFF2-40B4-BE49-F238E27FC236}">
                <a16:creationId xmlns:a16="http://schemas.microsoft.com/office/drawing/2014/main" id="{E089AFDC-C4A2-4079-8FB0-7D1C611D3250}"/>
              </a:ext>
            </a:extLst>
          </p:cNvPr>
          <p:cNvSpPr>
            <a:spLocks noGrp="1"/>
          </p:cNvSpPr>
          <p:nvPr>
            <p:ph idx="1"/>
          </p:nvPr>
        </p:nvSpPr>
        <p:spPr/>
        <p:txBody>
          <a:bodyPr/>
          <a:lstStyle/>
          <a:p>
            <a:pPr>
              <a:buFont typeface="Wingdings" panose="05000000000000000000" pitchFamily="2" charset="2"/>
              <a:buChar char="§"/>
            </a:pPr>
            <a:r>
              <a:rPr lang="en-US" dirty="0"/>
              <a:t>The rules-standards continuum is important for many reasons, foremost is the way in which selecting the point on the spectrum can be highly effective device for the management of discretion</a:t>
            </a:r>
          </a:p>
          <a:p>
            <a:pPr>
              <a:buFont typeface="Wingdings" panose="05000000000000000000" pitchFamily="2" charset="2"/>
              <a:buChar char="§"/>
            </a:pPr>
            <a:r>
              <a:rPr lang="en-US" dirty="0"/>
              <a:t>We must identify when we have the freedom to exercise our own judgements and make our own choices, and under what circumstances will that freedom be constrained or eliminated</a:t>
            </a:r>
          </a:p>
          <a:p>
            <a:pPr>
              <a:buFont typeface="Wingdings" panose="05000000000000000000" pitchFamily="2" charset="2"/>
              <a:buChar char="§"/>
            </a:pPr>
            <a:r>
              <a:rPr lang="en-US" dirty="0"/>
              <a:t>When the directives/ standards rule/law is expressed in broad and vague terms, it grants discretion to and empowers those who interpret and apply the rule</a:t>
            </a:r>
          </a:p>
        </p:txBody>
      </p:sp>
    </p:spTree>
    <p:extLst>
      <p:ext uri="{BB962C8B-B14F-4D97-AF65-F5344CB8AC3E}">
        <p14:creationId xmlns:p14="http://schemas.microsoft.com/office/powerpoint/2010/main" val="34506016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FFE8E-C8D1-4F51-B5CE-06779F9D5E1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E0BEB0E-BBE8-4629-8C07-687D2CFD96AF}"/>
              </a:ext>
            </a:extLst>
          </p:cNvPr>
          <p:cNvSpPr>
            <a:spLocks noGrp="1"/>
          </p:cNvSpPr>
          <p:nvPr>
            <p:ph idx="1"/>
          </p:nvPr>
        </p:nvSpPr>
        <p:spPr/>
        <p:txBody>
          <a:bodyPr/>
          <a:lstStyle/>
          <a:p>
            <a:pPr>
              <a:buFont typeface="Wingdings" panose="05000000000000000000" pitchFamily="2" charset="2"/>
              <a:buChar char="§"/>
            </a:pPr>
            <a:r>
              <a:rPr lang="en-US" dirty="0"/>
              <a:t>Highly specific directives/standards/rules/law will maximize certainty, constraint and predictability, but they do so at the cost of  retaining the ability to achieve exactly the correct result in some currently unanticipated case or situation</a:t>
            </a:r>
          </a:p>
          <a:p>
            <a:pPr>
              <a:buFont typeface="Wingdings" panose="05000000000000000000" pitchFamily="2" charset="2"/>
              <a:buChar char="§"/>
            </a:pPr>
            <a:r>
              <a:rPr lang="en-US" dirty="0"/>
              <a:t>Vaguer non-specific directives/standards/rules/law hold open the ability of some future decision-maker to make just the right decision (assuming they will do so) but, at the cost of providing very little certainty, predictability and decision making constraint.</a:t>
            </a:r>
          </a:p>
        </p:txBody>
      </p:sp>
    </p:spTree>
    <p:extLst>
      <p:ext uri="{BB962C8B-B14F-4D97-AF65-F5344CB8AC3E}">
        <p14:creationId xmlns:p14="http://schemas.microsoft.com/office/powerpoint/2010/main" val="34244850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70DF4-1DA9-47E5-B6A3-D0D806AE5E76}"/>
              </a:ext>
            </a:extLst>
          </p:cNvPr>
          <p:cNvSpPr>
            <a:spLocks noGrp="1"/>
          </p:cNvSpPr>
          <p:nvPr>
            <p:ph type="title"/>
          </p:nvPr>
        </p:nvSpPr>
        <p:spPr>
          <a:xfrm>
            <a:off x="838200" y="83128"/>
            <a:ext cx="10515600" cy="1092530"/>
          </a:xfrm>
        </p:spPr>
        <p:txBody>
          <a:bodyPr/>
          <a:lstStyle/>
          <a:p>
            <a:pPr algn="ctr"/>
            <a:r>
              <a:rPr lang="en-US" b="1" dirty="0"/>
              <a:t>Arguing analogies to precedent</a:t>
            </a:r>
          </a:p>
        </p:txBody>
      </p:sp>
      <p:sp>
        <p:nvSpPr>
          <p:cNvPr id="3" name="Content Placeholder 2">
            <a:extLst>
              <a:ext uri="{FF2B5EF4-FFF2-40B4-BE49-F238E27FC236}">
                <a16:creationId xmlns:a16="http://schemas.microsoft.com/office/drawing/2014/main" id="{B099AA01-5CA7-458E-8BDF-481773CCEC4B}"/>
              </a:ext>
            </a:extLst>
          </p:cNvPr>
          <p:cNvSpPr>
            <a:spLocks noGrp="1"/>
          </p:cNvSpPr>
          <p:nvPr>
            <p:ph idx="1"/>
          </p:nvPr>
        </p:nvSpPr>
        <p:spPr>
          <a:xfrm>
            <a:off x="838200" y="1080655"/>
            <a:ext cx="10515600" cy="5628903"/>
          </a:xfrm>
        </p:spPr>
        <p:txBody>
          <a:bodyPr>
            <a:noAutofit/>
          </a:bodyPr>
          <a:lstStyle/>
          <a:p>
            <a:pPr>
              <a:buFont typeface="Wingdings" panose="05000000000000000000" pitchFamily="2" charset="2"/>
              <a:buChar char="Ø"/>
            </a:pPr>
            <a:r>
              <a:rPr lang="en-US" sz="3200" dirty="0"/>
              <a:t>The earlier case is the </a:t>
            </a:r>
            <a:r>
              <a:rPr lang="en-US" sz="3200" b="1" dirty="0"/>
              <a:t>source</a:t>
            </a:r>
          </a:p>
          <a:p>
            <a:pPr>
              <a:buFont typeface="Wingdings" panose="05000000000000000000" pitchFamily="2" charset="2"/>
              <a:buChar char="Ø"/>
            </a:pPr>
            <a:r>
              <a:rPr lang="en-US" sz="3200" dirty="0"/>
              <a:t>The new case is the </a:t>
            </a:r>
            <a:r>
              <a:rPr lang="en-US" sz="3200" b="1" dirty="0"/>
              <a:t>target</a:t>
            </a:r>
          </a:p>
          <a:p>
            <a:pPr>
              <a:buFont typeface="Wingdings" panose="05000000000000000000" pitchFamily="2" charset="2"/>
              <a:buChar char="§"/>
            </a:pPr>
            <a:r>
              <a:rPr lang="en-US" sz="3200" dirty="0"/>
              <a:t>When you use an analogy in an argument, you are claiming that some feature of the source case </a:t>
            </a:r>
            <a:r>
              <a:rPr lang="en-US" sz="3200" b="1" dirty="0"/>
              <a:t>(example</a:t>
            </a:r>
            <a:r>
              <a:rPr lang="en-US" sz="3200" dirty="0"/>
              <a:t>: </a:t>
            </a:r>
            <a:r>
              <a:rPr lang="en-US" sz="3200" b="1" dirty="0"/>
              <a:t>treating people differently because of their conduct) </a:t>
            </a:r>
            <a:r>
              <a:rPr lang="en-US" sz="3200" dirty="0"/>
              <a:t>is present in the target case, and accordingly the target case should be decided in the same way as the source case</a:t>
            </a:r>
          </a:p>
          <a:p>
            <a:pPr>
              <a:buFont typeface="Wingdings" panose="05000000000000000000" pitchFamily="2" charset="2"/>
              <a:buChar char="§"/>
            </a:pPr>
            <a:r>
              <a:rPr lang="en-US" sz="3200" dirty="0"/>
              <a:t>The person drawing the analogy has a choice of source analogs and selects one from among multiple possibilities on the basis of its being the most useful in making a decision or the most valuable for persuading someone else of the wisdom of a decision already made</a:t>
            </a:r>
          </a:p>
        </p:txBody>
      </p:sp>
    </p:spTree>
    <p:extLst>
      <p:ext uri="{BB962C8B-B14F-4D97-AF65-F5344CB8AC3E}">
        <p14:creationId xmlns:p14="http://schemas.microsoft.com/office/powerpoint/2010/main" val="6138477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CC8E-4AD3-4FA0-B79C-F39414297386}"/>
              </a:ext>
            </a:extLst>
          </p:cNvPr>
          <p:cNvSpPr>
            <a:spLocks noGrp="1"/>
          </p:cNvSpPr>
          <p:nvPr>
            <p:ph type="title"/>
          </p:nvPr>
        </p:nvSpPr>
        <p:spPr>
          <a:xfrm>
            <a:off x="838200" y="365125"/>
            <a:ext cx="10515600" cy="869909"/>
          </a:xfrm>
        </p:spPr>
        <p:txBody>
          <a:bodyPr/>
          <a:lstStyle/>
          <a:p>
            <a:pPr algn="ctr"/>
            <a:r>
              <a:rPr lang="en-US" b="1" dirty="0"/>
              <a:t>Arguing analogies to precedent</a:t>
            </a:r>
          </a:p>
        </p:txBody>
      </p:sp>
      <p:sp>
        <p:nvSpPr>
          <p:cNvPr id="3" name="Content Placeholder 2">
            <a:extLst>
              <a:ext uri="{FF2B5EF4-FFF2-40B4-BE49-F238E27FC236}">
                <a16:creationId xmlns:a16="http://schemas.microsoft.com/office/drawing/2014/main" id="{43C6FE71-BEFD-462A-A95F-2022DA63A71C}"/>
              </a:ext>
            </a:extLst>
          </p:cNvPr>
          <p:cNvSpPr>
            <a:spLocks noGrp="1"/>
          </p:cNvSpPr>
          <p:nvPr>
            <p:ph idx="1"/>
          </p:nvPr>
        </p:nvSpPr>
        <p:spPr>
          <a:xfrm>
            <a:off x="838200" y="1353787"/>
            <a:ext cx="10515600" cy="5320145"/>
          </a:xfrm>
        </p:spPr>
        <p:txBody>
          <a:bodyPr>
            <a:normAutofit/>
          </a:bodyPr>
          <a:lstStyle/>
          <a:p>
            <a:pPr>
              <a:buFont typeface="Wingdings" panose="05000000000000000000" pitchFamily="2" charset="2"/>
              <a:buChar char="§"/>
            </a:pPr>
            <a:r>
              <a:rPr lang="en-US" sz="3200" dirty="0"/>
              <a:t>The crux of an analogical argument is the claim that some act or event or thing that we encounter is now similar to something we have encountered previously</a:t>
            </a:r>
          </a:p>
          <a:p>
            <a:pPr>
              <a:buFont typeface="Wingdings" panose="05000000000000000000" pitchFamily="2" charset="2"/>
              <a:buChar char="§"/>
            </a:pPr>
            <a:r>
              <a:rPr lang="en-US" sz="3200" dirty="0"/>
              <a:t>In law, the typical use of analogy involves an argument by a lawyer or a justification of a result by a judge that a current case is similar to another case in the past</a:t>
            </a:r>
          </a:p>
          <a:p>
            <a:pPr>
              <a:buFont typeface="Wingdings" panose="05000000000000000000" pitchFamily="2" charset="2"/>
              <a:buChar char="§"/>
            </a:pPr>
            <a:r>
              <a:rPr lang="en-US" sz="3200" dirty="0"/>
              <a:t>We must remember the fact that any two things are in some respects are similar and in others different</a:t>
            </a:r>
          </a:p>
        </p:txBody>
      </p:sp>
    </p:spTree>
    <p:extLst>
      <p:ext uri="{BB962C8B-B14F-4D97-AF65-F5344CB8AC3E}">
        <p14:creationId xmlns:p14="http://schemas.microsoft.com/office/powerpoint/2010/main" val="2204836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A835B-78DA-447A-B2E2-B18F994E32B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AAA54748-143F-4B46-A328-93CFAA5E8755}"/>
              </a:ext>
            </a:extLst>
          </p:cNvPr>
          <p:cNvSpPr>
            <a:spLocks noGrp="1"/>
          </p:cNvSpPr>
          <p:nvPr>
            <p:ph idx="1"/>
          </p:nvPr>
        </p:nvSpPr>
        <p:spPr/>
        <p:txBody>
          <a:bodyPr>
            <a:normAutofit/>
          </a:bodyPr>
          <a:lstStyle/>
          <a:p>
            <a:pPr marL="0" indent="0" algn="ctr">
              <a:buNone/>
            </a:pPr>
            <a:r>
              <a:rPr lang="en-US" sz="9600" dirty="0"/>
              <a:t>CONCEPTS</a:t>
            </a:r>
          </a:p>
        </p:txBody>
      </p:sp>
    </p:spTree>
    <p:extLst>
      <p:ext uri="{BB962C8B-B14F-4D97-AF65-F5344CB8AC3E}">
        <p14:creationId xmlns:p14="http://schemas.microsoft.com/office/powerpoint/2010/main" val="34751644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BD488-E013-4708-B518-BAF29D8BA02F}"/>
              </a:ext>
            </a:extLst>
          </p:cNvPr>
          <p:cNvSpPr>
            <a:spLocks noGrp="1"/>
          </p:cNvSpPr>
          <p:nvPr>
            <p:ph type="title"/>
          </p:nvPr>
        </p:nvSpPr>
        <p:spPr>
          <a:xfrm>
            <a:off x="838200" y="365126"/>
            <a:ext cx="10515600" cy="703654"/>
          </a:xfrm>
        </p:spPr>
        <p:txBody>
          <a:bodyPr/>
          <a:lstStyle/>
          <a:p>
            <a:pPr algn="ctr"/>
            <a:r>
              <a:rPr lang="en-US" b="1" dirty="0"/>
              <a:t>Arguing analogies to precedent</a:t>
            </a:r>
            <a:endParaRPr lang="en-US" dirty="0"/>
          </a:p>
        </p:txBody>
      </p:sp>
      <p:sp>
        <p:nvSpPr>
          <p:cNvPr id="3" name="Content Placeholder 2">
            <a:extLst>
              <a:ext uri="{FF2B5EF4-FFF2-40B4-BE49-F238E27FC236}">
                <a16:creationId xmlns:a16="http://schemas.microsoft.com/office/drawing/2014/main" id="{BF74ABAA-1304-4840-97DB-FCB986FEDC48}"/>
              </a:ext>
            </a:extLst>
          </p:cNvPr>
          <p:cNvSpPr>
            <a:spLocks noGrp="1"/>
          </p:cNvSpPr>
          <p:nvPr>
            <p:ph idx="1"/>
          </p:nvPr>
        </p:nvSpPr>
        <p:spPr>
          <a:xfrm>
            <a:off x="838200" y="1068780"/>
            <a:ext cx="10515600" cy="5355772"/>
          </a:xfrm>
        </p:spPr>
        <p:txBody>
          <a:bodyPr>
            <a:noAutofit/>
          </a:bodyPr>
          <a:lstStyle/>
          <a:p>
            <a:pPr>
              <a:buFont typeface="Wingdings" panose="05000000000000000000" pitchFamily="2" charset="2"/>
              <a:buChar char="§"/>
            </a:pPr>
            <a:r>
              <a:rPr lang="en-US" sz="3200" dirty="0"/>
              <a:t>When arguments about the relevance or irrelevance of various similarities and differences occur, the determination may hinge on the extent to which a previous case, especially a controlling one, has announced which similarities are relevant and which are not.</a:t>
            </a:r>
          </a:p>
          <a:p>
            <a:pPr>
              <a:buFont typeface="Wingdings" panose="05000000000000000000" pitchFamily="2" charset="2"/>
              <a:buChar char="§"/>
            </a:pPr>
            <a:r>
              <a:rPr lang="en-US" sz="3200" dirty="0"/>
              <a:t>Thus, the more the question of legal relevance has already been settled by a general rule-the more an argument from analogy will turn into an argument from precedent</a:t>
            </a:r>
          </a:p>
          <a:p>
            <a:pPr>
              <a:buFont typeface="Wingdings" panose="05000000000000000000" pitchFamily="2" charset="2"/>
              <a:buChar char="§"/>
            </a:pPr>
            <a:r>
              <a:rPr lang="en-US" sz="3200" dirty="0"/>
              <a:t>Analogical reasoning in law is important, but its importance resides in its pervasiveness </a:t>
            </a:r>
            <a:r>
              <a:rPr lang="en-US" sz="3200" b="1" dirty="0"/>
              <a:t>(existing in or spreading through every part of something) </a:t>
            </a:r>
            <a:r>
              <a:rPr lang="en-US" sz="3200" dirty="0"/>
              <a:t>and not in its distinctness to or in law</a:t>
            </a:r>
          </a:p>
        </p:txBody>
      </p:sp>
    </p:spTree>
    <p:extLst>
      <p:ext uri="{BB962C8B-B14F-4D97-AF65-F5344CB8AC3E}">
        <p14:creationId xmlns:p14="http://schemas.microsoft.com/office/powerpoint/2010/main" val="25139817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B650C-6E8B-48DF-8F7F-823A2866CD31}"/>
              </a:ext>
            </a:extLst>
          </p:cNvPr>
          <p:cNvSpPr>
            <a:spLocks noGrp="1"/>
          </p:cNvSpPr>
          <p:nvPr>
            <p:ph type="title"/>
          </p:nvPr>
        </p:nvSpPr>
        <p:spPr>
          <a:xfrm>
            <a:off x="838200" y="179145"/>
            <a:ext cx="10515600" cy="1325563"/>
          </a:xfrm>
        </p:spPr>
        <p:txBody>
          <a:bodyPr/>
          <a:lstStyle/>
          <a:p>
            <a:r>
              <a:rPr lang="en-US" dirty="0"/>
              <a:t>http://www.pacga.org/</a:t>
            </a:r>
          </a:p>
        </p:txBody>
      </p:sp>
      <p:pic>
        <p:nvPicPr>
          <p:cNvPr id="7" name="Content Placeholder 6">
            <a:extLst>
              <a:ext uri="{FF2B5EF4-FFF2-40B4-BE49-F238E27FC236}">
                <a16:creationId xmlns:a16="http://schemas.microsoft.com/office/drawing/2014/main" id="{C8EAC4A5-DF62-474C-A80F-ED35B02AB8F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377326"/>
            <a:ext cx="10515600" cy="5007976"/>
          </a:xfrm>
        </p:spPr>
      </p:pic>
    </p:spTree>
    <p:extLst>
      <p:ext uri="{BB962C8B-B14F-4D97-AF65-F5344CB8AC3E}">
        <p14:creationId xmlns:p14="http://schemas.microsoft.com/office/powerpoint/2010/main" val="35911655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7A411-8341-4978-BEE6-09AF3B28FD11}"/>
              </a:ext>
            </a:extLst>
          </p:cNvPr>
          <p:cNvSpPr>
            <a:spLocks noGrp="1"/>
          </p:cNvSpPr>
          <p:nvPr>
            <p:ph type="title"/>
          </p:nvPr>
        </p:nvSpPr>
        <p:spPr>
          <a:xfrm>
            <a:off x="838200" y="190938"/>
            <a:ext cx="10515600" cy="1325563"/>
          </a:xfrm>
        </p:spPr>
        <p:txBody>
          <a:bodyPr/>
          <a:lstStyle/>
          <a:p>
            <a:r>
              <a:rPr lang="en-US" dirty="0"/>
              <a:t>http://www.pacga.org/</a:t>
            </a:r>
          </a:p>
        </p:txBody>
      </p:sp>
      <p:pic>
        <p:nvPicPr>
          <p:cNvPr id="5" name="Content Placeholder 4">
            <a:extLst>
              <a:ext uri="{FF2B5EF4-FFF2-40B4-BE49-F238E27FC236}">
                <a16:creationId xmlns:a16="http://schemas.microsoft.com/office/drawing/2014/main" id="{9073FB84-9BB9-4392-9FA2-C510D5E304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332854"/>
            <a:ext cx="10227590" cy="4844109"/>
          </a:xfrm>
        </p:spPr>
      </p:pic>
    </p:spTree>
    <p:extLst>
      <p:ext uri="{BB962C8B-B14F-4D97-AF65-F5344CB8AC3E}">
        <p14:creationId xmlns:p14="http://schemas.microsoft.com/office/powerpoint/2010/main" val="26073860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6CBE6-0AEB-4B90-8847-604586AB3CA8}"/>
              </a:ext>
            </a:extLst>
          </p:cNvPr>
          <p:cNvSpPr>
            <a:spLocks noGrp="1"/>
          </p:cNvSpPr>
          <p:nvPr>
            <p:ph type="title"/>
          </p:nvPr>
        </p:nvSpPr>
        <p:spPr>
          <a:xfrm>
            <a:off x="838200" y="240300"/>
            <a:ext cx="10515600" cy="1325563"/>
          </a:xfrm>
        </p:spPr>
        <p:txBody>
          <a:bodyPr/>
          <a:lstStyle/>
          <a:p>
            <a:r>
              <a:rPr lang="en-US" dirty="0"/>
              <a:t>http://www.pacga.org/</a:t>
            </a:r>
          </a:p>
        </p:txBody>
      </p:sp>
      <p:pic>
        <p:nvPicPr>
          <p:cNvPr id="5" name="Content Placeholder 4">
            <a:extLst>
              <a:ext uri="{FF2B5EF4-FFF2-40B4-BE49-F238E27FC236}">
                <a16:creationId xmlns:a16="http://schemas.microsoft.com/office/drawing/2014/main" id="{E5417448-968A-4C85-9470-C8540554F9E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1" y="1456841"/>
            <a:ext cx="10072606" cy="4720122"/>
          </a:xfrm>
        </p:spPr>
      </p:pic>
    </p:spTree>
    <p:extLst>
      <p:ext uri="{BB962C8B-B14F-4D97-AF65-F5344CB8AC3E}">
        <p14:creationId xmlns:p14="http://schemas.microsoft.com/office/powerpoint/2010/main" val="21059718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FE6A5-E14A-4343-8E76-53E3CBDD4E24}"/>
              </a:ext>
            </a:extLst>
          </p:cNvPr>
          <p:cNvSpPr>
            <a:spLocks noGrp="1"/>
          </p:cNvSpPr>
          <p:nvPr>
            <p:ph type="title"/>
          </p:nvPr>
        </p:nvSpPr>
        <p:spPr>
          <a:xfrm>
            <a:off x="946688" y="178230"/>
            <a:ext cx="10515600" cy="1325563"/>
          </a:xfrm>
        </p:spPr>
        <p:txBody>
          <a:bodyPr/>
          <a:lstStyle/>
          <a:p>
            <a:r>
              <a:rPr lang="en-US" dirty="0"/>
              <a:t>http://www.pacga.org/</a:t>
            </a:r>
          </a:p>
        </p:txBody>
      </p:sp>
      <p:pic>
        <p:nvPicPr>
          <p:cNvPr id="6" name="Content Placeholder 5">
            <a:extLst>
              <a:ext uri="{FF2B5EF4-FFF2-40B4-BE49-F238E27FC236}">
                <a16:creationId xmlns:a16="http://schemas.microsoft.com/office/drawing/2014/main" id="{2388EE69-122C-41AF-B281-CD9C31459EC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5363" y="1317356"/>
            <a:ext cx="8958019" cy="4859607"/>
          </a:xfrm>
        </p:spPr>
      </p:pic>
    </p:spTree>
    <p:extLst>
      <p:ext uri="{BB962C8B-B14F-4D97-AF65-F5344CB8AC3E}">
        <p14:creationId xmlns:p14="http://schemas.microsoft.com/office/powerpoint/2010/main" val="7663073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03DFB-77FC-4006-A5E1-986F8997961F}"/>
              </a:ext>
            </a:extLst>
          </p:cNvPr>
          <p:cNvSpPr>
            <a:spLocks noGrp="1"/>
          </p:cNvSpPr>
          <p:nvPr>
            <p:ph type="title"/>
          </p:nvPr>
        </p:nvSpPr>
        <p:spPr>
          <a:xfrm>
            <a:off x="636721" y="16871"/>
            <a:ext cx="10515600" cy="1325563"/>
          </a:xfrm>
        </p:spPr>
        <p:txBody>
          <a:bodyPr/>
          <a:lstStyle/>
          <a:p>
            <a:r>
              <a:rPr lang="en-US" dirty="0"/>
              <a:t>http://www.pacga.org/</a:t>
            </a:r>
          </a:p>
        </p:txBody>
      </p:sp>
      <p:pic>
        <p:nvPicPr>
          <p:cNvPr id="5" name="Content Placeholder 4">
            <a:extLst>
              <a:ext uri="{FF2B5EF4-FFF2-40B4-BE49-F238E27FC236}">
                <a16:creationId xmlns:a16="http://schemas.microsoft.com/office/drawing/2014/main" id="{9373E3DF-6E44-4A04-804D-D43AA9B2929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1409" y="1117251"/>
            <a:ext cx="9732936" cy="5185071"/>
          </a:xfrm>
        </p:spPr>
      </p:pic>
    </p:spTree>
    <p:extLst>
      <p:ext uri="{BB962C8B-B14F-4D97-AF65-F5344CB8AC3E}">
        <p14:creationId xmlns:p14="http://schemas.microsoft.com/office/powerpoint/2010/main" val="33265536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2392362"/>
          </a:xfrm>
        </p:spPr>
        <p:txBody>
          <a:bodyPr>
            <a:normAutofit/>
          </a:bodyPr>
          <a:lstStyle/>
          <a:p>
            <a:r>
              <a:rPr lang="en-US" b="1" dirty="0"/>
              <a:t>We must Know and Understand Five Central Tenets Regarding Constitutional Policing </a:t>
            </a:r>
          </a:p>
        </p:txBody>
      </p:sp>
      <p:sp>
        <p:nvSpPr>
          <p:cNvPr id="3" name="Content Placeholder 2"/>
          <p:cNvSpPr>
            <a:spLocks noGrp="1"/>
          </p:cNvSpPr>
          <p:nvPr>
            <p:ph idx="1"/>
          </p:nvPr>
        </p:nvSpPr>
        <p:spPr>
          <a:xfrm>
            <a:off x="1981200" y="2819400"/>
            <a:ext cx="8229600" cy="3886200"/>
          </a:xfrm>
        </p:spPr>
        <p:txBody>
          <a:bodyPr>
            <a:normAutofit lnSpcReduction="10000"/>
          </a:bodyPr>
          <a:lstStyle/>
          <a:p>
            <a:pPr>
              <a:buFont typeface="Wingdings" panose="05000000000000000000" pitchFamily="2" charset="2"/>
              <a:buChar char="v"/>
            </a:pPr>
            <a:r>
              <a:rPr lang="en-US" sz="4800" b="1" dirty="0"/>
              <a:t>The Standard</a:t>
            </a:r>
          </a:p>
          <a:p>
            <a:pPr>
              <a:buFont typeface="Wingdings" panose="05000000000000000000" pitchFamily="2" charset="2"/>
              <a:buChar char="v"/>
            </a:pPr>
            <a:r>
              <a:rPr lang="en-US" sz="4800" b="1" dirty="0"/>
              <a:t>The Structure</a:t>
            </a:r>
          </a:p>
          <a:p>
            <a:pPr>
              <a:buFont typeface="Wingdings" panose="05000000000000000000" pitchFamily="2" charset="2"/>
              <a:buChar char="v"/>
            </a:pPr>
            <a:r>
              <a:rPr lang="en-US" sz="4800" b="1" dirty="0"/>
              <a:t>The Function</a:t>
            </a:r>
          </a:p>
          <a:p>
            <a:pPr>
              <a:buFont typeface="Wingdings" panose="05000000000000000000" pitchFamily="2" charset="2"/>
              <a:buChar char="v"/>
            </a:pPr>
            <a:r>
              <a:rPr lang="en-US" sz="4800" b="1" dirty="0"/>
              <a:t>The Process</a:t>
            </a:r>
          </a:p>
          <a:p>
            <a:pPr>
              <a:buFont typeface="Wingdings" panose="05000000000000000000" pitchFamily="2" charset="2"/>
              <a:buChar char="v"/>
            </a:pPr>
            <a:r>
              <a:rPr lang="en-US" sz="4800" b="1" dirty="0"/>
              <a:t>The System</a:t>
            </a:r>
          </a:p>
          <a:p>
            <a:pPr>
              <a:buFont typeface="Wingdings" panose="05000000000000000000" pitchFamily="2" charset="2"/>
              <a:buChar char="v"/>
            </a:pPr>
            <a:endParaRPr lang="en-US" dirty="0"/>
          </a:p>
        </p:txBody>
      </p:sp>
    </p:spTree>
    <p:extLst>
      <p:ext uri="{BB962C8B-B14F-4D97-AF65-F5344CB8AC3E}">
        <p14:creationId xmlns:p14="http://schemas.microsoft.com/office/powerpoint/2010/main" val="14133590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4800" b="1" dirty="0"/>
              <a:t>THE STANDARD</a:t>
            </a:r>
          </a:p>
        </p:txBody>
      </p:sp>
      <p:sp>
        <p:nvSpPr>
          <p:cNvPr id="8" name="Content Placeholder 7"/>
          <p:cNvSpPr>
            <a:spLocks noGrp="1"/>
          </p:cNvSpPr>
          <p:nvPr>
            <p:ph idx="1"/>
          </p:nvPr>
        </p:nvSpPr>
        <p:spPr/>
        <p:txBody>
          <a:bodyPr>
            <a:normAutofit/>
          </a:bodyPr>
          <a:lstStyle/>
          <a:p>
            <a:pPr marL="0" indent="0">
              <a:buNone/>
            </a:pPr>
            <a:r>
              <a:rPr lang="en-US" sz="4000" b="1" dirty="0"/>
              <a:t>“We measure what is reasonable on </a:t>
            </a:r>
          </a:p>
          <a:p>
            <a:pPr marL="0" indent="0">
              <a:buNone/>
            </a:pPr>
            <a:r>
              <a:rPr lang="en-US" sz="4000" b="1" dirty="0"/>
              <a:t>   the part of the Police by looking at </a:t>
            </a:r>
          </a:p>
          <a:p>
            <a:pPr marL="0" indent="0">
              <a:buNone/>
            </a:pPr>
            <a:r>
              <a:rPr lang="en-US" sz="4000" b="1" dirty="0"/>
              <a:t>    what they know.”    </a:t>
            </a:r>
          </a:p>
          <a:p>
            <a:pPr marL="0" indent="0">
              <a:buNone/>
            </a:pPr>
            <a:endParaRPr lang="en-US" sz="4000" b="1" dirty="0"/>
          </a:p>
          <a:p>
            <a:pPr marL="0" indent="0">
              <a:buNone/>
            </a:pPr>
            <a:r>
              <a:rPr lang="en-US" dirty="0"/>
              <a:t>                      Paula K. Smith,     </a:t>
            </a:r>
          </a:p>
          <a:p>
            <a:pPr marL="0" indent="0">
              <a:buNone/>
            </a:pPr>
            <a:r>
              <a:rPr lang="en-US" dirty="0"/>
              <a:t>                      Georgia v. Randolph 547 US 2006</a:t>
            </a:r>
          </a:p>
          <a:p>
            <a:endParaRPr lang="en-US" dirty="0"/>
          </a:p>
        </p:txBody>
      </p:sp>
    </p:spTree>
    <p:extLst>
      <p:ext uri="{BB962C8B-B14F-4D97-AF65-F5344CB8AC3E}">
        <p14:creationId xmlns:p14="http://schemas.microsoft.com/office/powerpoint/2010/main" val="29510903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t>THE STRUCTURE</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4800" b="1" dirty="0"/>
              <a:t>The Law  </a:t>
            </a:r>
            <a:r>
              <a:rPr lang="en-US" sz="4800" dirty="0"/>
              <a:t>    (Rules)</a:t>
            </a:r>
          </a:p>
          <a:p>
            <a:pPr marL="514350" indent="-514350">
              <a:buFont typeface="+mj-lt"/>
              <a:buAutoNum type="arabicPeriod"/>
            </a:pPr>
            <a:r>
              <a:rPr lang="en-US" sz="4800" b="1" dirty="0"/>
              <a:t>The Facts    </a:t>
            </a:r>
            <a:r>
              <a:rPr lang="en-US" sz="4800" dirty="0"/>
              <a:t>(What we know)</a:t>
            </a:r>
          </a:p>
          <a:p>
            <a:pPr marL="0" indent="0">
              <a:buNone/>
            </a:pPr>
            <a:endParaRPr lang="en-US" sz="4800" b="1" dirty="0"/>
          </a:p>
        </p:txBody>
      </p:sp>
    </p:spTree>
    <p:extLst>
      <p:ext uri="{BB962C8B-B14F-4D97-AF65-F5344CB8AC3E}">
        <p14:creationId xmlns:p14="http://schemas.microsoft.com/office/powerpoint/2010/main" val="21639178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76200"/>
            <a:ext cx="8229600" cy="1341438"/>
          </a:xfrm>
        </p:spPr>
        <p:txBody>
          <a:bodyPr>
            <a:normAutofit fontScale="90000"/>
          </a:bodyPr>
          <a:lstStyle/>
          <a:p>
            <a:r>
              <a:rPr lang="en-US" sz="5300" b="1" dirty="0"/>
              <a:t>THE FUNCTION </a:t>
            </a:r>
            <a:br>
              <a:rPr lang="en-US" sz="5300" b="1" dirty="0"/>
            </a:br>
            <a:r>
              <a:rPr lang="en-US" sz="3600" i="1" dirty="0"/>
              <a:t>Determines through evaluation what is legal</a:t>
            </a:r>
          </a:p>
        </p:txBody>
      </p:sp>
      <p:sp>
        <p:nvSpPr>
          <p:cNvPr id="5" name="Text Placeholder 4"/>
          <p:cNvSpPr>
            <a:spLocks noGrp="1"/>
          </p:cNvSpPr>
          <p:nvPr>
            <p:ph type="body" idx="1"/>
          </p:nvPr>
        </p:nvSpPr>
        <p:spPr>
          <a:xfrm>
            <a:off x="1981200" y="1676401"/>
            <a:ext cx="4040188" cy="761999"/>
          </a:xfrm>
        </p:spPr>
        <p:txBody>
          <a:bodyPr>
            <a:noAutofit/>
          </a:bodyPr>
          <a:lstStyle/>
          <a:p>
            <a:r>
              <a:rPr lang="en-US" sz="4800" dirty="0"/>
              <a:t>BAD Facts</a:t>
            </a:r>
          </a:p>
        </p:txBody>
      </p:sp>
      <p:sp>
        <p:nvSpPr>
          <p:cNvPr id="6" name="Content Placeholder 5"/>
          <p:cNvSpPr>
            <a:spLocks noGrp="1"/>
          </p:cNvSpPr>
          <p:nvPr>
            <p:ph sz="half" idx="2"/>
          </p:nvPr>
        </p:nvSpPr>
        <p:spPr>
          <a:xfrm>
            <a:off x="1981200" y="2590800"/>
            <a:ext cx="4040188" cy="3535363"/>
          </a:xfrm>
        </p:spPr>
        <p:txBody>
          <a:bodyPr>
            <a:normAutofit/>
          </a:bodyPr>
          <a:lstStyle/>
          <a:p>
            <a:r>
              <a:rPr lang="en-US" sz="4400" i="1" dirty="0"/>
              <a:t>Subjective</a:t>
            </a:r>
          </a:p>
          <a:p>
            <a:r>
              <a:rPr lang="en-US" sz="4400" i="1" dirty="0"/>
              <a:t>General</a:t>
            </a:r>
          </a:p>
          <a:p>
            <a:r>
              <a:rPr lang="en-US" sz="4400" i="1" dirty="0"/>
              <a:t>Marginal</a:t>
            </a:r>
          </a:p>
          <a:p>
            <a:r>
              <a:rPr lang="en-US" sz="4400" i="1" dirty="0"/>
              <a:t>Unreasonable</a:t>
            </a:r>
          </a:p>
          <a:p>
            <a:endParaRPr lang="en-US" sz="4400" dirty="0"/>
          </a:p>
        </p:txBody>
      </p:sp>
      <p:sp>
        <p:nvSpPr>
          <p:cNvPr id="7" name="Text Placeholder 6"/>
          <p:cNvSpPr>
            <a:spLocks noGrp="1"/>
          </p:cNvSpPr>
          <p:nvPr>
            <p:ph type="body" sz="quarter" idx="3"/>
          </p:nvPr>
        </p:nvSpPr>
        <p:spPr>
          <a:xfrm>
            <a:off x="6169026" y="1752601"/>
            <a:ext cx="4041775" cy="685799"/>
          </a:xfrm>
        </p:spPr>
        <p:txBody>
          <a:bodyPr>
            <a:noAutofit/>
          </a:bodyPr>
          <a:lstStyle/>
          <a:p>
            <a:r>
              <a:rPr lang="en-US" sz="4800" dirty="0"/>
              <a:t>GOOD Facts</a:t>
            </a:r>
          </a:p>
        </p:txBody>
      </p:sp>
      <p:sp>
        <p:nvSpPr>
          <p:cNvPr id="8" name="Content Placeholder 7"/>
          <p:cNvSpPr>
            <a:spLocks noGrp="1"/>
          </p:cNvSpPr>
          <p:nvPr>
            <p:ph sz="quarter" idx="4"/>
          </p:nvPr>
        </p:nvSpPr>
        <p:spPr>
          <a:xfrm>
            <a:off x="6169026" y="2590801"/>
            <a:ext cx="4041775" cy="3535362"/>
          </a:xfrm>
        </p:spPr>
        <p:txBody>
          <a:bodyPr>
            <a:normAutofit/>
          </a:bodyPr>
          <a:lstStyle/>
          <a:p>
            <a:r>
              <a:rPr lang="en-US" sz="4400" i="1" dirty="0"/>
              <a:t>Objective</a:t>
            </a:r>
          </a:p>
          <a:p>
            <a:r>
              <a:rPr lang="en-US" sz="4400" i="1" dirty="0"/>
              <a:t>Specific</a:t>
            </a:r>
          </a:p>
          <a:p>
            <a:r>
              <a:rPr lang="en-US" sz="4400" i="1" dirty="0"/>
              <a:t>Sound</a:t>
            </a:r>
          </a:p>
          <a:p>
            <a:r>
              <a:rPr lang="en-US" sz="4400" i="1" dirty="0"/>
              <a:t>Reasonable</a:t>
            </a:r>
          </a:p>
        </p:txBody>
      </p:sp>
    </p:spTree>
    <p:extLst>
      <p:ext uri="{BB962C8B-B14F-4D97-AF65-F5344CB8AC3E}">
        <p14:creationId xmlns:p14="http://schemas.microsoft.com/office/powerpoint/2010/main" val="1918626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Why is it important to learn about Search and Seizure Concepts</a:t>
            </a:r>
          </a:p>
        </p:txBody>
      </p:sp>
      <p:sp>
        <p:nvSpPr>
          <p:cNvPr id="3" name="Content Placeholder 2"/>
          <p:cNvSpPr>
            <a:spLocks noGrp="1"/>
          </p:cNvSpPr>
          <p:nvPr>
            <p:ph idx="1"/>
          </p:nvPr>
        </p:nvSpPr>
        <p:spPr>
          <a:xfrm>
            <a:off x="838200" y="2133600"/>
            <a:ext cx="10515600" cy="4346713"/>
          </a:xfrm>
        </p:spPr>
        <p:txBody>
          <a:bodyPr/>
          <a:lstStyle/>
          <a:p>
            <a:pPr marL="0" indent="0">
              <a:buNone/>
            </a:pPr>
            <a:r>
              <a:rPr lang="en-US" dirty="0"/>
              <a:t> </a:t>
            </a:r>
            <a:r>
              <a:rPr lang="en-US" sz="4000" b="1" dirty="0"/>
              <a:t>The influence on our three (3) primary roles </a:t>
            </a:r>
          </a:p>
          <a:p>
            <a:pPr marL="514350" indent="-514350">
              <a:buFont typeface="+mj-lt"/>
              <a:buAutoNum type="arabicParenR"/>
            </a:pPr>
            <a:r>
              <a:rPr lang="en-US" sz="3600" dirty="0"/>
              <a:t>Processing Information and Intelligence</a:t>
            </a:r>
          </a:p>
          <a:p>
            <a:pPr marL="514350" indent="-514350">
              <a:buFont typeface="+mj-lt"/>
              <a:buAutoNum type="arabicParenR"/>
            </a:pPr>
            <a:r>
              <a:rPr lang="en-US" sz="3600" dirty="0"/>
              <a:t>Interacting with citizens, suspects, informants, prosecutors, defense attorney’s, the courts and other police officers</a:t>
            </a:r>
          </a:p>
          <a:p>
            <a:pPr marL="514350" indent="-514350">
              <a:buFont typeface="+mj-lt"/>
              <a:buAutoNum type="arabicParenR"/>
            </a:pPr>
            <a:r>
              <a:rPr lang="en-US" sz="3600" dirty="0"/>
              <a:t>Making Investigative and Constitutional Decisions for sound and solid prosecution</a:t>
            </a:r>
          </a:p>
        </p:txBody>
      </p:sp>
    </p:spTree>
    <p:extLst>
      <p:ext uri="{BB962C8B-B14F-4D97-AF65-F5344CB8AC3E}">
        <p14:creationId xmlns:p14="http://schemas.microsoft.com/office/powerpoint/2010/main" val="25145663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981200" y="76200"/>
            <a:ext cx="8229600" cy="1905000"/>
          </a:xfrm>
        </p:spPr>
        <p:txBody>
          <a:bodyPr>
            <a:normAutofit/>
          </a:bodyPr>
          <a:lstStyle/>
          <a:p>
            <a:r>
              <a:rPr lang="en-US" sz="5300" b="1" dirty="0"/>
              <a:t>THE PROCESS</a:t>
            </a:r>
            <a:br>
              <a:rPr lang="en-US" sz="5300" dirty="0"/>
            </a:br>
            <a:r>
              <a:rPr lang="en-US" sz="3600" dirty="0"/>
              <a:t>Providing </a:t>
            </a:r>
            <a:r>
              <a:rPr lang="en-US" sz="3600" i="1" u="sng" dirty="0"/>
              <a:t>Context</a:t>
            </a:r>
            <a:r>
              <a:rPr lang="en-US" sz="3600" dirty="0"/>
              <a:t> within the paradigm of Social and Legal </a:t>
            </a:r>
            <a:r>
              <a:rPr lang="en-US" sz="3600" i="1" u="sng" dirty="0"/>
              <a:t>Construct </a:t>
            </a:r>
            <a:r>
              <a:rPr lang="en-US" sz="3600" dirty="0"/>
              <a:t>Development</a:t>
            </a:r>
          </a:p>
        </p:txBody>
      </p:sp>
      <p:sp>
        <p:nvSpPr>
          <p:cNvPr id="8" name="Content Placeholder 7"/>
          <p:cNvSpPr>
            <a:spLocks noGrp="1"/>
          </p:cNvSpPr>
          <p:nvPr>
            <p:ph idx="1"/>
          </p:nvPr>
        </p:nvSpPr>
        <p:spPr>
          <a:xfrm>
            <a:off x="1981200" y="2133600"/>
            <a:ext cx="8229600" cy="4419600"/>
          </a:xfrm>
        </p:spPr>
        <p:txBody>
          <a:bodyPr>
            <a:normAutofit/>
          </a:bodyPr>
          <a:lstStyle/>
          <a:p>
            <a:pPr marL="514350" indent="-514350">
              <a:buFont typeface="+mj-lt"/>
              <a:buAutoNum type="arabicPeriod"/>
            </a:pPr>
            <a:r>
              <a:rPr lang="en-US" b="1" dirty="0"/>
              <a:t>What we see and How we see it </a:t>
            </a:r>
            <a:r>
              <a:rPr lang="en-US" dirty="0"/>
              <a:t>(Our perception of the facts and circumstances)</a:t>
            </a:r>
          </a:p>
          <a:p>
            <a:pPr marL="514350" indent="-514350">
              <a:buFont typeface="+mj-lt"/>
              <a:buAutoNum type="arabicPeriod"/>
            </a:pPr>
            <a:r>
              <a:rPr lang="en-US" b="1" dirty="0"/>
              <a:t>What we say </a:t>
            </a:r>
            <a:r>
              <a:rPr lang="en-US" dirty="0"/>
              <a:t>(Our words and their meaning)</a:t>
            </a:r>
          </a:p>
          <a:p>
            <a:pPr marL="514350" indent="-514350">
              <a:buFont typeface="+mj-lt"/>
              <a:buAutoNum type="arabicPeriod"/>
            </a:pPr>
            <a:r>
              <a:rPr lang="en-US" b="1" dirty="0"/>
              <a:t>How we act </a:t>
            </a:r>
            <a:r>
              <a:rPr lang="en-US" dirty="0"/>
              <a:t>(Our behavior and conduct)</a:t>
            </a:r>
          </a:p>
          <a:p>
            <a:pPr marL="514350" indent="-514350">
              <a:buFont typeface="+mj-lt"/>
              <a:buAutoNum type="arabicPeriod"/>
            </a:pPr>
            <a:r>
              <a:rPr lang="en-US" b="1" dirty="0"/>
              <a:t>What we do, based upon what we know </a:t>
            </a:r>
            <a:r>
              <a:rPr lang="en-US" dirty="0"/>
              <a:t>(The cause and results of our actions)</a:t>
            </a:r>
          </a:p>
          <a:p>
            <a:pPr marL="514350" indent="-514350">
              <a:buFont typeface="+mj-lt"/>
              <a:buAutoNum type="arabicPeriod"/>
            </a:pPr>
            <a:r>
              <a:rPr lang="en-US" b="1" dirty="0"/>
              <a:t>How we describe it all </a:t>
            </a:r>
            <a:r>
              <a:rPr lang="en-US" dirty="0"/>
              <a:t>(How we articulate facts)</a:t>
            </a:r>
          </a:p>
          <a:p>
            <a:pPr marL="514350" indent="-514350">
              <a:buFont typeface="+mj-lt"/>
              <a:buAutoNum type="arabicPeriod"/>
            </a:pPr>
            <a:r>
              <a:rPr lang="en-US" b="1" dirty="0"/>
              <a:t>How we document it all </a:t>
            </a:r>
            <a:r>
              <a:rPr lang="en-US" dirty="0"/>
              <a:t>(How we record those specific facts and underlying circumstances)</a:t>
            </a:r>
          </a:p>
          <a:p>
            <a:endParaRPr lang="en-US" dirty="0"/>
          </a:p>
        </p:txBody>
      </p:sp>
    </p:spTree>
    <p:extLst>
      <p:ext uri="{BB962C8B-B14F-4D97-AF65-F5344CB8AC3E}">
        <p14:creationId xmlns:p14="http://schemas.microsoft.com/office/powerpoint/2010/main" val="537837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5003"/>
            <a:ext cx="10515600" cy="1246909"/>
          </a:xfrm>
        </p:spPr>
        <p:txBody>
          <a:bodyPr/>
          <a:lstStyle/>
          <a:p>
            <a:pPr algn="ctr"/>
            <a:r>
              <a:rPr lang="en-US" b="1" dirty="0"/>
              <a:t>THE SYSTEM</a:t>
            </a:r>
          </a:p>
        </p:txBody>
      </p:sp>
      <p:sp>
        <p:nvSpPr>
          <p:cNvPr id="3" name="Content Placeholder 2"/>
          <p:cNvSpPr>
            <a:spLocks noGrp="1"/>
          </p:cNvSpPr>
          <p:nvPr>
            <p:ph idx="1"/>
          </p:nvPr>
        </p:nvSpPr>
        <p:spPr>
          <a:xfrm>
            <a:off x="838200" y="1104405"/>
            <a:ext cx="10515600" cy="5486400"/>
          </a:xfrm>
        </p:spPr>
        <p:txBody>
          <a:bodyPr>
            <a:normAutofit/>
          </a:bodyPr>
          <a:lstStyle/>
          <a:p>
            <a:pPr>
              <a:buFont typeface="Wingdings" panose="05000000000000000000" pitchFamily="2" charset="2"/>
              <a:buChar char="§"/>
            </a:pPr>
            <a:r>
              <a:rPr lang="en-US" sz="3200" dirty="0"/>
              <a:t>There exists a natural tension between the constitution and government intervention </a:t>
            </a:r>
          </a:p>
          <a:p>
            <a:pPr>
              <a:buFont typeface="Wingdings" panose="05000000000000000000" pitchFamily="2" charset="2"/>
              <a:buChar char="§"/>
            </a:pPr>
            <a:r>
              <a:rPr lang="en-US" sz="3200" dirty="0"/>
              <a:t>Law is process, justice is a result</a:t>
            </a:r>
          </a:p>
          <a:p>
            <a:pPr>
              <a:buFont typeface="Wingdings" panose="05000000000000000000" pitchFamily="2" charset="2"/>
              <a:buChar char="§"/>
            </a:pPr>
            <a:r>
              <a:rPr lang="en-US" sz="3200" dirty="0"/>
              <a:t>The law is not always logical</a:t>
            </a:r>
          </a:p>
          <a:p>
            <a:pPr>
              <a:buFont typeface="Wingdings" panose="05000000000000000000" pitchFamily="2" charset="2"/>
              <a:buChar char="§"/>
            </a:pPr>
            <a:r>
              <a:rPr lang="en-US" sz="3200" dirty="0"/>
              <a:t>The judicial system does not operate in a vacuum </a:t>
            </a:r>
          </a:p>
          <a:p>
            <a:pPr>
              <a:buFont typeface="Wingdings" panose="05000000000000000000" pitchFamily="2" charset="2"/>
              <a:buChar char="§"/>
            </a:pPr>
            <a:r>
              <a:rPr lang="en-US" sz="3200" dirty="0"/>
              <a:t>Cases are decided on a case by case basis</a:t>
            </a:r>
          </a:p>
          <a:p>
            <a:pPr>
              <a:buFont typeface="Wingdings" panose="05000000000000000000" pitchFamily="2" charset="2"/>
              <a:buChar char="§"/>
            </a:pPr>
            <a:r>
              <a:rPr lang="en-US" sz="3200" dirty="0"/>
              <a:t>Nuisances paint paths</a:t>
            </a:r>
          </a:p>
          <a:p>
            <a:pPr>
              <a:buFont typeface="Wingdings" panose="05000000000000000000" pitchFamily="2" charset="2"/>
              <a:buChar char="§"/>
            </a:pPr>
            <a:r>
              <a:rPr lang="en-US" sz="3200" dirty="0"/>
              <a:t>Prosecutors look for truth, jurors look for doubt</a:t>
            </a:r>
          </a:p>
          <a:p>
            <a:pPr>
              <a:buFont typeface="Wingdings" panose="05000000000000000000" pitchFamily="2" charset="2"/>
              <a:buChar char="§"/>
            </a:pPr>
            <a:r>
              <a:rPr lang="en-US" sz="3200" dirty="0">
                <a:solidFill>
                  <a:srgbClr val="C00000"/>
                </a:solidFill>
              </a:rPr>
              <a:t>Bad facts make bad law</a:t>
            </a:r>
          </a:p>
          <a:p>
            <a:pPr>
              <a:buFont typeface="Wingdings" panose="05000000000000000000" pitchFamily="2" charset="2"/>
              <a:buChar char="q"/>
            </a:pPr>
            <a:endParaRPr lang="en-US" dirty="0"/>
          </a:p>
        </p:txBody>
      </p:sp>
    </p:spTree>
    <p:extLst>
      <p:ext uri="{BB962C8B-B14F-4D97-AF65-F5344CB8AC3E}">
        <p14:creationId xmlns:p14="http://schemas.microsoft.com/office/powerpoint/2010/main" val="27755283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8229600" cy="1417638"/>
          </a:xfrm>
        </p:spPr>
        <p:txBody>
          <a:bodyPr/>
          <a:lstStyle/>
          <a:p>
            <a:pPr algn="ctr"/>
            <a:r>
              <a:rPr lang="en-US" b="1" dirty="0"/>
              <a:t>NOTE</a:t>
            </a:r>
          </a:p>
        </p:txBody>
      </p:sp>
      <p:sp>
        <p:nvSpPr>
          <p:cNvPr id="3" name="Content Placeholder 2"/>
          <p:cNvSpPr>
            <a:spLocks noGrp="1"/>
          </p:cNvSpPr>
          <p:nvPr>
            <p:ph idx="1"/>
          </p:nvPr>
        </p:nvSpPr>
        <p:spPr>
          <a:xfrm>
            <a:off x="1223158" y="534391"/>
            <a:ext cx="9714016" cy="6095010"/>
          </a:xfrm>
        </p:spPr>
        <p:txBody>
          <a:bodyPr>
            <a:noAutofit/>
          </a:bodyPr>
          <a:lstStyle/>
          <a:p>
            <a:r>
              <a:rPr lang="en-US" sz="3200" dirty="0"/>
              <a:t>Police officers are </a:t>
            </a:r>
            <a:r>
              <a:rPr lang="en-US" sz="3200" b="1" dirty="0"/>
              <a:t>“Peace Officers”…</a:t>
            </a:r>
            <a:r>
              <a:rPr lang="en-US" sz="3200" dirty="0"/>
              <a:t>fact-finders, gatekeepers and guardians of the constitution </a:t>
            </a:r>
          </a:p>
          <a:p>
            <a:r>
              <a:rPr lang="en-US" sz="3200" dirty="0"/>
              <a:t>Prosecutors are truth-seekers, evidence evaluators and advocates for the State against crime</a:t>
            </a:r>
          </a:p>
          <a:p>
            <a:r>
              <a:rPr lang="en-US" sz="3200" dirty="0"/>
              <a:t>Judges are referees and captains for fairness and due process</a:t>
            </a:r>
          </a:p>
          <a:p>
            <a:r>
              <a:rPr lang="en-US" sz="3200" dirty="0"/>
              <a:t>Defense attorneys are advocates for their clients, creators of smoke screens, developers of confusion, designers and promoters of doubt</a:t>
            </a:r>
          </a:p>
          <a:p>
            <a:r>
              <a:rPr lang="en-US" sz="3200" dirty="0"/>
              <a:t>Jurors are “human beings” limited in information and guided by the court in insight, with a legally mandated and ingrained intended slant on behalf of the defendant charged</a:t>
            </a:r>
          </a:p>
        </p:txBody>
      </p:sp>
    </p:spTree>
    <p:extLst>
      <p:ext uri="{BB962C8B-B14F-4D97-AF65-F5344CB8AC3E}">
        <p14:creationId xmlns:p14="http://schemas.microsoft.com/office/powerpoint/2010/main" val="32810923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8754"/>
            <a:ext cx="10515600" cy="878774"/>
          </a:xfrm>
        </p:spPr>
        <p:txBody>
          <a:bodyPr/>
          <a:lstStyle/>
          <a:p>
            <a:pPr algn="ctr"/>
            <a:r>
              <a:rPr lang="en-US" b="1" dirty="0"/>
              <a:t>We Typically Have One Perspective</a:t>
            </a:r>
          </a:p>
        </p:txBody>
      </p:sp>
      <p:sp>
        <p:nvSpPr>
          <p:cNvPr id="3" name="Content Placeholder 2"/>
          <p:cNvSpPr>
            <a:spLocks noGrp="1"/>
          </p:cNvSpPr>
          <p:nvPr>
            <p:ph idx="1"/>
          </p:nvPr>
        </p:nvSpPr>
        <p:spPr>
          <a:xfrm>
            <a:off x="838200" y="997528"/>
            <a:ext cx="10515600" cy="5700155"/>
          </a:xfrm>
        </p:spPr>
        <p:txBody>
          <a:bodyPr>
            <a:normAutofit/>
          </a:bodyPr>
          <a:lstStyle/>
          <a:p>
            <a:r>
              <a:rPr lang="en-US" sz="3200" dirty="0"/>
              <a:t>One way of viewing things, that intertwines with our thoughts, emotions and builds a narrative</a:t>
            </a:r>
          </a:p>
          <a:p>
            <a:r>
              <a:rPr lang="en-US" sz="3200" dirty="0"/>
              <a:t>That one perspective, becomes the foundation for our thinking, dominates us, shapes our attitudes and translates into our actions and behavior</a:t>
            </a:r>
          </a:p>
          <a:p>
            <a:r>
              <a:rPr lang="en-US" sz="3200" dirty="0"/>
              <a:t>It also takes away our ability to be flexible, open minded and adaptable</a:t>
            </a:r>
          </a:p>
          <a:p>
            <a:r>
              <a:rPr lang="en-US" sz="3200" b="1" dirty="0"/>
              <a:t>When you see the same thing from a different view, you become sensitive to the context, that allows you to see more interpretations and enable you to be more objective in your thinking and response</a:t>
            </a:r>
          </a:p>
        </p:txBody>
      </p:sp>
    </p:spTree>
    <p:extLst>
      <p:ext uri="{BB962C8B-B14F-4D97-AF65-F5344CB8AC3E}">
        <p14:creationId xmlns:p14="http://schemas.microsoft.com/office/powerpoint/2010/main" val="14122876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017"/>
            <a:ext cx="10515600" cy="1584671"/>
          </a:xfrm>
        </p:spPr>
        <p:txBody>
          <a:bodyPr>
            <a:normAutofit fontScale="90000"/>
          </a:bodyPr>
          <a:lstStyle/>
          <a:p>
            <a:pPr algn="ctr"/>
            <a:r>
              <a:rPr lang="en-US" sz="4000" b="1" dirty="0"/>
              <a:t>Social action, like physical action is steered by perception</a:t>
            </a:r>
            <a:br>
              <a:rPr lang="en-US" sz="4000" b="1" dirty="0"/>
            </a:br>
            <a:r>
              <a:rPr lang="en-US" sz="2400" i="1" dirty="0"/>
              <a:t>A Unifying Theory of Systems Thinking with Psychosocial Applications </a:t>
            </a:r>
            <a:br>
              <a:rPr lang="en-US" sz="2400" i="1" dirty="0"/>
            </a:br>
            <a:r>
              <a:rPr lang="en-US" sz="2400" dirty="0"/>
              <a:t>Cabrera, D. Cabrera, L. and Powers, E. </a:t>
            </a:r>
            <a:br>
              <a:rPr lang="en-US" sz="2400" dirty="0"/>
            </a:br>
            <a:r>
              <a:rPr lang="en-US" sz="2400" dirty="0"/>
              <a:t>Systems Research and Behavior Science. Wiley Publications LTD, 2015</a:t>
            </a:r>
            <a:endParaRPr lang="en-US" sz="4000" dirty="0"/>
          </a:p>
        </p:txBody>
      </p:sp>
      <p:sp>
        <p:nvSpPr>
          <p:cNvPr id="3" name="Content Placeholder 2"/>
          <p:cNvSpPr>
            <a:spLocks noGrp="1"/>
          </p:cNvSpPr>
          <p:nvPr>
            <p:ph idx="1"/>
          </p:nvPr>
        </p:nvSpPr>
        <p:spPr/>
        <p:txBody>
          <a:bodyPr>
            <a:normAutofit lnSpcReduction="10000"/>
          </a:bodyPr>
          <a:lstStyle/>
          <a:p>
            <a:r>
              <a:rPr lang="en-US" sz="3200" b="1" dirty="0"/>
              <a:t>Perceptions: </a:t>
            </a:r>
            <a:r>
              <a:rPr lang="en-US" sz="3200" dirty="0"/>
              <a:t>consist of a point (the vantage point or the “looker”) and a view (that which is seen or “looked at”)</a:t>
            </a:r>
          </a:p>
          <a:p>
            <a:r>
              <a:rPr lang="en-US" sz="3200" b="1" dirty="0"/>
              <a:t>Parts and wholes: </a:t>
            </a:r>
            <a:r>
              <a:rPr lang="en-US" sz="3200" dirty="0"/>
              <a:t>may have </a:t>
            </a:r>
            <a:r>
              <a:rPr lang="en-US" sz="3200" i="1" dirty="0"/>
              <a:t>different meanings </a:t>
            </a:r>
            <a:r>
              <a:rPr lang="en-US" sz="3200" dirty="0"/>
              <a:t>from </a:t>
            </a:r>
            <a:r>
              <a:rPr lang="en-US" sz="3200" i="1" dirty="0"/>
              <a:t>different points of view</a:t>
            </a:r>
          </a:p>
          <a:p>
            <a:r>
              <a:rPr lang="en-US" sz="3200" b="1" dirty="0"/>
              <a:t>Perspectives</a:t>
            </a:r>
            <a:r>
              <a:rPr lang="en-US" sz="3200" dirty="0"/>
              <a:t> may be used to expand our thinking and include more option or to restrict our thinking and cause greater focus when necessary</a:t>
            </a:r>
          </a:p>
          <a:p>
            <a:r>
              <a:rPr lang="en-US" sz="3200" b="1" dirty="0">
                <a:solidFill>
                  <a:srgbClr val="C00000"/>
                </a:solidFill>
              </a:rPr>
              <a:t>When we change the way we look at things, the things we look at change</a:t>
            </a:r>
          </a:p>
          <a:p>
            <a:endParaRPr lang="en-US" b="1" i="1" dirty="0"/>
          </a:p>
        </p:txBody>
      </p:sp>
    </p:spTree>
    <p:extLst>
      <p:ext uri="{BB962C8B-B14F-4D97-AF65-F5344CB8AC3E}">
        <p14:creationId xmlns:p14="http://schemas.microsoft.com/office/powerpoint/2010/main" val="40096353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99849"/>
          </a:xfrm>
        </p:spPr>
        <p:txBody>
          <a:bodyPr>
            <a:normAutofit/>
          </a:bodyPr>
          <a:lstStyle/>
          <a:p>
            <a:pPr algn="ctr"/>
            <a:r>
              <a:rPr lang="en-US" sz="4000" b="1" dirty="0"/>
              <a:t>PERSPECTIVES</a:t>
            </a:r>
          </a:p>
        </p:txBody>
      </p:sp>
      <p:sp>
        <p:nvSpPr>
          <p:cNvPr id="3" name="Content Placeholder 2"/>
          <p:cNvSpPr>
            <a:spLocks noGrp="1"/>
          </p:cNvSpPr>
          <p:nvPr>
            <p:ph idx="1"/>
          </p:nvPr>
        </p:nvSpPr>
        <p:spPr>
          <a:xfrm>
            <a:off x="838200" y="1364975"/>
            <a:ext cx="10515600" cy="4811988"/>
          </a:xfrm>
        </p:spPr>
        <p:txBody>
          <a:bodyPr>
            <a:noAutofit/>
          </a:bodyPr>
          <a:lstStyle/>
          <a:p>
            <a:r>
              <a:rPr lang="en-US" sz="3200" dirty="0"/>
              <a:t>A perspective can be seen as a lens through which we view the world, it’s objects and ideas.</a:t>
            </a:r>
          </a:p>
          <a:p>
            <a:r>
              <a:rPr lang="en-US" sz="3200" dirty="0"/>
              <a:t>True awareness of our perspectives is akin to unmasking our mental models of reality, which ideally enable us to better appropriate that reality (and this view holds that the product of systems thinking, our mental models, is always tightly coupled with, and inseparable from, our actions and behaviors)</a:t>
            </a:r>
          </a:p>
          <a:p>
            <a:r>
              <a:rPr lang="en-US" sz="3200" dirty="0"/>
              <a:t>Problems result from our mismatch between reality and our perspectives of reality</a:t>
            </a:r>
          </a:p>
        </p:txBody>
      </p:sp>
    </p:spTree>
    <p:extLst>
      <p:ext uri="{BB962C8B-B14F-4D97-AF65-F5344CB8AC3E}">
        <p14:creationId xmlns:p14="http://schemas.microsoft.com/office/powerpoint/2010/main" val="8783294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0010"/>
            <a:ext cx="8229600" cy="762990"/>
          </a:xfrm>
        </p:spPr>
        <p:txBody>
          <a:bodyPr>
            <a:noAutofit/>
          </a:bodyPr>
          <a:lstStyle/>
          <a:p>
            <a:r>
              <a:rPr lang="en-US" sz="4800" b="1" dirty="0"/>
              <a:t>We see through the prism we already have…</a:t>
            </a:r>
          </a:p>
        </p:txBody>
      </p:sp>
      <p:sp>
        <p:nvSpPr>
          <p:cNvPr id="3" name="Content Placeholder 2"/>
          <p:cNvSpPr>
            <a:spLocks noGrp="1"/>
          </p:cNvSpPr>
          <p:nvPr>
            <p:ph idx="1"/>
          </p:nvPr>
        </p:nvSpPr>
        <p:spPr>
          <a:xfrm>
            <a:off x="1981200" y="1591294"/>
            <a:ext cx="8229600" cy="5038106"/>
          </a:xfrm>
        </p:spPr>
        <p:txBody>
          <a:bodyPr>
            <a:normAutofit/>
          </a:bodyPr>
          <a:lstStyle/>
          <a:p>
            <a:pPr>
              <a:buFont typeface="Wingdings" panose="05000000000000000000" pitchFamily="2" charset="2"/>
              <a:buChar char="v"/>
            </a:pPr>
            <a:r>
              <a:rPr lang="en-US" sz="3900" dirty="0"/>
              <a:t>We only know what we know and don’t know what we don’t know…</a:t>
            </a:r>
          </a:p>
          <a:p>
            <a:pPr>
              <a:buFont typeface="Wingdings" panose="05000000000000000000" pitchFamily="2" charset="2"/>
              <a:buChar char="v"/>
            </a:pPr>
            <a:r>
              <a:rPr lang="en-US" sz="3900" dirty="0"/>
              <a:t>We are biased toward a police perspective</a:t>
            </a:r>
          </a:p>
          <a:p>
            <a:pPr>
              <a:buFont typeface="Wingdings" panose="05000000000000000000" pitchFamily="2" charset="2"/>
              <a:buChar char="v"/>
            </a:pPr>
            <a:r>
              <a:rPr lang="en-US" sz="3900" dirty="0"/>
              <a:t>We must discipline ourselves to be able to see things in a different way </a:t>
            </a:r>
          </a:p>
          <a:p>
            <a:pPr>
              <a:buFont typeface="Wingdings" panose="05000000000000000000" pitchFamily="2" charset="2"/>
              <a:buChar char="v"/>
            </a:pPr>
            <a:r>
              <a:rPr lang="en-US" sz="3900" dirty="0"/>
              <a:t>Contextual understanding is a requirement in today’s police work</a:t>
            </a:r>
          </a:p>
          <a:p>
            <a:pPr>
              <a:buFont typeface="Wingdings" panose="05000000000000000000" pitchFamily="2" charset="2"/>
              <a:buChar char="v"/>
            </a:pPr>
            <a:endParaRPr lang="en-US" dirty="0"/>
          </a:p>
        </p:txBody>
      </p:sp>
      <p:sp>
        <p:nvSpPr>
          <p:cNvPr id="4" name="Slide Number Placeholder 3"/>
          <p:cNvSpPr>
            <a:spLocks noGrp="1"/>
          </p:cNvSpPr>
          <p:nvPr>
            <p:ph type="sldNum" sz="quarter" idx="12"/>
          </p:nvPr>
        </p:nvSpPr>
        <p:spPr/>
        <p:txBody>
          <a:bodyPr/>
          <a:lstStyle/>
          <a:p>
            <a:fld id="{8A8D1F8B-566B-49F2-865B-EEF93E92EFE1}" type="slidenum">
              <a:rPr lang="en-US" smtClean="0">
                <a:solidFill>
                  <a:prstClr val="black">
                    <a:tint val="75000"/>
                  </a:prstClr>
                </a:solidFill>
              </a:rPr>
              <a:pPr/>
              <a:t>46</a:t>
            </a:fld>
            <a:endParaRPr lang="en-US">
              <a:solidFill>
                <a:prstClr val="black">
                  <a:tint val="75000"/>
                </a:prstClr>
              </a:solidFill>
            </a:endParaRPr>
          </a:p>
        </p:txBody>
      </p:sp>
    </p:spTree>
    <p:extLst>
      <p:ext uri="{BB962C8B-B14F-4D97-AF65-F5344CB8AC3E}">
        <p14:creationId xmlns:p14="http://schemas.microsoft.com/office/powerpoint/2010/main" val="11877940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219200"/>
          </a:xfrm>
        </p:spPr>
        <p:txBody>
          <a:bodyPr>
            <a:normAutofit/>
          </a:bodyPr>
          <a:lstStyle/>
          <a:p>
            <a:pPr algn="ctr"/>
            <a:r>
              <a:rPr lang="en-US" sz="3600" b="1" dirty="0"/>
              <a:t>It is tremendously important to remember how people see reality</a:t>
            </a:r>
          </a:p>
        </p:txBody>
      </p:sp>
      <p:sp>
        <p:nvSpPr>
          <p:cNvPr id="3" name="Content Placeholder 2"/>
          <p:cNvSpPr>
            <a:spLocks noGrp="1"/>
          </p:cNvSpPr>
          <p:nvPr>
            <p:ph idx="1"/>
          </p:nvPr>
        </p:nvSpPr>
        <p:spPr>
          <a:xfrm>
            <a:off x="1981200" y="1389412"/>
            <a:ext cx="8229600" cy="5316187"/>
          </a:xfrm>
        </p:spPr>
        <p:txBody>
          <a:bodyPr>
            <a:normAutofit fontScale="92500" lnSpcReduction="10000"/>
          </a:bodyPr>
          <a:lstStyle/>
          <a:p>
            <a:pPr>
              <a:buFont typeface="Wingdings" panose="05000000000000000000" pitchFamily="2" charset="2"/>
              <a:buChar char="q"/>
            </a:pPr>
            <a:r>
              <a:rPr lang="en-US" dirty="0"/>
              <a:t> </a:t>
            </a:r>
            <a:r>
              <a:rPr lang="en-US" sz="3600" dirty="0"/>
              <a:t>Often, people see reality totally different than each other…</a:t>
            </a:r>
          </a:p>
          <a:p>
            <a:pPr>
              <a:buFont typeface="Wingdings" panose="05000000000000000000" pitchFamily="2" charset="2"/>
              <a:buChar char="q"/>
            </a:pPr>
            <a:r>
              <a:rPr lang="en-US" sz="3600" dirty="0"/>
              <a:t>People can see the same things and come to entirely different conclusions</a:t>
            </a:r>
          </a:p>
          <a:p>
            <a:pPr>
              <a:buFont typeface="Wingdings" panose="05000000000000000000" pitchFamily="2" charset="2"/>
              <a:buChar char="q"/>
            </a:pPr>
            <a:r>
              <a:rPr lang="en-US" sz="3600" dirty="0"/>
              <a:t> People often do not see </a:t>
            </a:r>
            <a:r>
              <a:rPr lang="en-US" sz="3600" u="sng" dirty="0"/>
              <a:t>what we see </a:t>
            </a:r>
            <a:r>
              <a:rPr lang="en-US" sz="3600" dirty="0"/>
              <a:t>or </a:t>
            </a:r>
            <a:r>
              <a:rPr lang="en-US" sz="3600" u="sng" dirty="0"/>
              <a:t>what we expect them to see…</a:t>
            </a:r>
          </a:p>
          <a:p>
            <a:pPr>
              <a:buFont typeface="Wingdings" panose="05000000000000000000" pitchFamily="2" charset="2"/>
              <a:buChar char="q"/>
            </a:pPr>
            <a:r>
              <a:rPr lang="en-US" sz="3600" dirty="0"/>
              <a:t> People see reality different based upon their different views, education or lack there of, cultures, beliefs, biases and feelings.</a:t>
            </a:r>
          </a:p>
          <a:p>
            <a:pPr marL="0" indent="0">
              <a:buNone/>
            </a:pPr>
            <a:r>
              <a:rPr lang="en-US" sz="3600" b="1" i="1" dirty="0">
                <a:solidFill>
                  <a:srgbClr val="C00000"/>
                </a:solidFill>
              </a:rPr>
              <a:t>What really is the reality and who’s reality is it?</a:t>
            </a:r>
          </a:p>
        </p:txBody>
      </p:sp>
    </p:spTree>
    <p:extLst>
      <p:ext uri="{BB962C8B-B14F-4D97-AF65-F5344CB8AC3E}">
        <p14:creationId xmlns:p14="http://schemas.microsoft.com/office/powerpoint/2010/main" val="26235783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p:cNvGraphicFramePr>
            <a:graphicFrameLocks noGrp="1"/>
          </p:cNvGraphicFramePr>
          <p:nvPr>
            <p:ph type="tbl" idx="1"/>
            <p:extLst/>
          </p:nvPr>
        </p:nvGraphicFramePr>
        <p:xfrm>
          <a:off x="2865782" y="2002972"/>
          <a:ext cx="6430618" cy="3086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008908" y="3575191"/>
            <a:ext cx="2114550" cy="584775"/>
          </a:xfrm>
          <a:prstGeom prst="rect">
            <a:avLst/>
          </a:prstGeom>
          <a:noFill/>
        </p:spPr>
        <p:txBody>
          <a:bodyPr wrap="square" rtlCol="0">
            <a:spAutoFit/>
          </a:bodyPr>
          <a:lstStyle/>
          <a:p>
            <a:r>
              <a:rPr lang="en-US" sz="2100" b="1" dirty="0">
                <a:solidFill>
                  <a:srgbClr val="FF0000"/>
                </a:solidFill>
              </a:rPr>
              <a:t>              </a:t>
            </a:r>
            <a:r>
              <a:rPr lang="en-US" sz="3200" b="1" dirty="0">
                <a:solidFill>
                  <a:srgbClr val="FF0000"/>
                </a:solidFill>
              </a:rPr>
              <a:t>Belief</a:t>
            </a:r>
          </a:p>
        </p:txBody>
      </p:sp>
      <p:sp>
        <p:nvSpPr>
          <p:cNvPr id="2" name="Slide Number Placeholder 1"/>
          <p:cNvSpPr>
            <a:spLocks noGrp="1"/>
          </p:cNvSpPr>
          <p:nvPr>
            <p:ph type="sldNum" sz="quarter" idx="12"/>
          </p:nvPr>
        </p:nvSpPr>
        <p:spPr/>
        <p:txBody>
          <a:bodyPr/>
          <a:lstStyle/>
          <a:p>
            <a:pPr>
              <a:defRPr/>
            </a:pPr>
            <a:fld id="{D039F742-2731-42F7-98DA-E83D75F07EC7}" type="slidenum">
              <a:rPr lang="en-US" smtClean="0"/>
              <a:pPr>
                <a:defRPr/>
              </a:pPr>
              <a:t>48</a:t>
            </a:fld>
            <a:endParaRPr lang="en-US"/>
          </a:p>
        </p:txBody>
      </p:sp>
      <p:sp>
        <p:nvSpPr>
          <p:cNvPr id="3" name="TextBox 2"/>
          <p:cNvSpPr txBox="1"/>
          <p:nvPr/>
        </p:nvSpPr>
        <p:spPr>
          <a:xfrm>
            <a:off x="3909392" y="1443660"/>
            <a:ext cx="2126324" cy="461665"/>
          </a:xfrm>
          <a:prstGeom prst="rect">
            <a:avLst/>
          </a:prstGeom>
          <a:noFill/>
        </p:spPr>
        <p:txBody>
          <a:bodyPr wrap="square" rtlCol="0">
            <a:spAutoFit/>
          </a:bodyPr>
          <a:lstStyle/>
          <a:p>
            <a:r>
              <a:rPr lang="en-US" b="1" dirty="0"/>
              <a:t>      </a:t>
            </a:r>
            <a:r>
              <a:rPr lang="en-US" sz="2400" b="1" dirty="0"/>
              <a:t>IGNORANCE</a:t>
            </a:r>
          </a:p>
        </p:txBody>
      </p:sp>
      <p:sp>
        <p:nvSpPr>
          <p:cNvPr id="6" name="TextBox 5"/>
          <p:cNvSpPr txBox="1"/>
          <p:nvPr/>
        </p:nvSpPr>
        <p:spPr>
          <a:xfrm>
            <a:off x="3909392" y="5302137"/>
            <a:ext cx="2262808" cy="461665"/>
          </a:xfrm>
          <a:prstGeom prst="rect">
            <a:avLst/>
          </a:prstGeom>
          <a:noFill/>
        </p:spPr>
        <p:txBody>
          <a:bodyPr wrap="square" rtlCol="0">
            <a:spAutoFit/>
          </a:bodyPr>
          <a:lstStyle/>
          <a:p>
            <a:r>
              <a:rPr lang="en-US" b="1" dirty="0"/>
              <a:t>     </a:t>
            </a:r>
            <a:r>
              <a:rPr lang="en-US" sz="2400" b="1" dirty="0"/>
              <a:t>SUBJECTIVITY</a:t>
            </a:r>
          </a:p>
        </p:txBody>
      </p:sp>
      <p:sp>
        <p:nvSpPr>
          <p:cNvPr id="7" name="TextBox 6"/>
          <p:cNvSpPr txBox="1"/>
          <p:nvPr/>
        </p:nvSpPr>
        <p:spPr>
          <a:xfrm>
            <a:off x="6566444" y="1443660"/>
            <a:ext cx="2436329" cy="461665"/>
          </a:xfrm>
          <a:prstGeom prst="rect">
            <a:avLst/>
          </a:prstGeom>
          <a:noFill/>
        </p:spPr>
        <p:txBody>
          <a:bodyPr wrap="square" rtlCol="0">
            <a:spAutoFit/>
          </a:bodyPr>
          <a:lstStyle/>
          <a:p>
            <a:r>
              <a:rPr lang="en-US" sz="2400" b="1" dirty="0"/>
              <a:t>EDUCATION</a:t>
            </a:r>
          </a:p>
        </p:txBody>
      </p:sp>
      <p:sp>
        <p:nvSpPr>
          <p:cNvPr id="8" name="TextBox 7"/>
          <p:cNvSpPr txBox="1"/>
          <p:nvPr/>
        </p:nvSpPr>
        <p:spPr>
          <a:xfrm>
            <a:off x="6566444" y="4973154"/>
            <a:ext cx="1994462" cy="738664"/>
          </a:xfrm>
          <a:prstGeom prst="rect">
            <a:avLst/>
          </a:prstGeom>
          <a:noFill/>
        </p:spPr>
        <p:txBody>
          <a:bodyPr wrap="square" rtlCol="0">
            <a:spAutoFit/>
          </a:bodyPr>
          <a:lstStyle/>
          <a:p>
            <a:r>
              <a:rPr lang="en-US" b="1" dirty="0"/>
              <a:t>         </a:t>
            </a:r>
          </a:p>
          <a:p>
            <a:r>
              <a:rPr lang="en-US" sz="2400" b="1" dirty="0"/>
              <a:t>  OBJECTIVITY</a:t>
            </a:r>
          </a:p>
        </p:txBody>
      </p:sp>
      <mc:AlternateContent xmlns:mc="http://schemas.openxmlformats.org/markup-compatibility/2006" xmlns:p14="http://schemas.microsoft.com/office/powerpoint/2010/main">
        <mc:Choice Requires="p14">
          <p:contentPart p14:bwMode="auto" r:id="rId7">
            <p14:nvContentPartPr>
              <p14:cNvPr id="37" name="Ink 36"/>
              <p14:cNvContentPartPr/>
              <p14:nvPr/>
            </p14:nvContentPartPr>
            <p14:xfrm>
              <a:off x="9633916" y="3321611"/>
              <a:ext cx="270" cy="270"/>
            </p14:xfrm>
          </p:contentPart>
        </mc:Choice>
        <mc:Fallback xmlns="">
          <p:pic>
            <p:nvPicPr>
              <p:cNvPr id="37" name="Ink 36"/>
              <p:cNvPicPr/>
              <p:nvPr/>
            </p:nvPicPr>
            <p:blipFill/>
            <p:spPr/>
          </p:pic>
        </mc:Fallback>
      </mc:AlternateContent>
      <mc:AlternateContent xmlns:mc="http://schemas.openxmlformats.org/markup-compatibility/2006" xmlns:p14="http://schemas.microsoft.com/office/powerpoint/2010/main">
        <mc:Choice Requires="p14">
          <p:contentPart p14:bwMode="auto" r:id="rId8">
            <p14:nvContentPartPr>
              <p14:cNvPr id="83" name="Ink 82"/>
              <p14:cNvContentPartPr/>
              <p14:nvPr/>
            </p14:nvContentPartPr>
            <p14:xfrm>
              <a:off x="2624716" y="1631951"/>
              <a:ext cx="1463130" cy="3847500"/>
            </p14:xfrm>
          </p:contentPart>
        </mc:Choice>
        <mc:Fallback xmlns="">
          <p:pic>
            <p:nvPicPr>
              <p:cNvPr id="83" name="Ink 82"/>
              <p:cNvPicPr/>
              <p:nvPr/>
            </p:nvPicPr>
            <p:blipFill>
              <a:blip r:embed="rId9"/>
              <a:stretch>
                <a:fillRect/>
              </a:stretch>
            </p:blipFill>
            <p:spPr>
              <a:xfrm>
                <a:off x="2600595" y="1607832"/>
                <a:ext cx="1511373" cy="3895738"/>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5" name="Ink 94"/>
              <p14:cNvContentPartPr/>
              <p14:nvPr/>
            </p14:nvContentPartPr>
            <p14:xfrm>
              <a:off x="8371666" y="1642211"/>
              <a:ext cx="270" cy="270"/>
            </p14:xfrm>
          </p:contentPart>
        </mc:Choice>
        <mc:Fallback xmlns="">
          <p:pic>
            <p:nvPicPr>
              <p:cNvPr id="95" name="Ink 94"/>
              <p:cNvPicPr/>
              <p:nvPr/>
            </p:nvPicPr>
            <p:blipFill/>
            <p:spPr/>
          </p:pic>
        </mc:Fallback>
      </mc:AlternateContent>
      <mc:AlternateContent xmlns:mc="http://schemas.openxmlformats.org/markup-compatibility/2006" xmlns:p14="http://schemas.microsoft.com/office/powerpoint/2010/main">
        <mc:Choice Requires="p14">
          <p:contentPart p14:bwMode="auto" r:id="rId11">
            <p14:nvContentPartPr>
              <p14:cNvPr id="96" name="Ink 95"/>
              <p14:cNvContentPartPr/>
              <p14:nvPr/>
            </p14:nvContentPartPr>
            <p14:xfrm>
              <a:off x="8371666" y="1662191"/>
              <a:ext cx="1473660" cy="3757860"/>
            </p14:xfrm>
          </p:contentPart>
        </mc:Choice>
        <mc:Fallback xmlns="">
          <p:pic>
            <p:nvPicPr>
              <p:cNvPr id="96" name="Ink 95"/>
              <p:cNvPicPr/>
              <p:nvPr/>
            </p:nvPicPr>
            <p:blipFill>
              <a:blip r:embed="rId12"/>
              <a:stretch>
                <a:fillRect/>
              </a:stretch>
            </p:blipFill>
            <p:spPr>
              <a:xfrm>
                <a:off x="8347543" y="1638072"/>
                <a:ext cx="1521906" cy="3806098"/>
              </a:xfrm>
              <a:prstGeom prst="rect">
                <a:avLst/>
              </a:prstGeom>
            </p:spPr>
          </p:pic>
        </mc:Fallback>
      </mc:AlternateContent>
      <p:sp>
        <p:nvSpPr>
          <p:cNvPr id="97" name="TextBox 96"/>
          <p:cNvSpPr txBox="1"/>
          <p:nvPr/>
        </p:nvSpPr>
        <p:spPr>
          <a:xfrm>
            <a:off x="4167809" y="2499890"/>
            <a:ext cx="4025348" cy="584775"/>
          </a:xfrm>
          <a:prstGeom prst="rect">
            <a:avLst/>
          </a:prstGeom>
          <a:noFill/>
        </p:spPr>
        <p:txBody>
          <a:bodyPr wrap="square" rtlCol="0">
            <a:spAutoFit/>
          </a:bodyPr>
          <a:lstStyle/>
          <a:p>
            <a:r>
              <a:rPr lang="en-US" sz="1350" dirty="0"/>
              <a:t>                              </a:t>
            </a:r>
            <a:r>
              <a:rPr lang="en-US" sz="3200" b="1" dirty="0">
                <a:solidFill>
                  <a:schemeClr val="accent2">
                    <a:lumMod val="75000"/>
                  </a:schemeClr>
                </a:solidFill>
              </a:rPr>
              <a:t>SPECIFICITY</a:t>
            </a:r>
          </a:p>
        </p:txBody>
      </p:sp>
      <p:sp>
        <p:nvSpPr>
          <p:cNvPr id="9" name="TextBox 8"/>
          <p:cNvSpPr txBox="1"/>
          <p:nvPr/>
        </p:nvSpPr>
        <p:spPr>
          <a:xfrm>
            <a:off x="4724401" y="4538239"/>
            <a:ext cx="3468757" cy="461665"/>
          </a:xfrm>
          <a:prstGeom prst="rect">
            <a:avLst/>
          </a:prstGeom>
          <a:noFill/>
        </p:spPr>
        <p:txBody>
          <a:bodyPr wrap="square" rtlCol="0">
            <a:spAutoFit/>
          </a:bodyPr>
          <a:lstStyle/>
          <a:p>
            <a:r>
              <a:rPr lang="en-US" b="1" dirty="0"/>
              <a:t>      </a:t>
            </a:r>
            <a:r>
              <a:rPr lang="en-US" sz="2400" b="1" dirty="0"/>
              <a:t>BASIS OF KNOWLEDGE </a:t>
            </a:r>
          </a:p>
        </p:txBody>
      </p:sp>
    </p:spTree>
    <p:extLst>
      <p:ext uri="{BB962C8B-B14F-4D97-AF65-F5344CB8AC3E}">
        <p14:creationId xmlns:p14="http://schemas.microsoft.com/office/powerpoint/2010/main" val="8004476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172928" y="304799"/>
            <a:ext cx="7772400" cy="5943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a:stCxn id="4" idx="0"/>
            <a:endCxn id="4" idx="4"/>
          </p:cNvCxnSpPr>
          <p:nvPr/>
        </p:nvCxnSpPr>
        <p:spPr>
          <a:xfrm>
            <a:off x="6059128" y="304799"/>
            <a:ext cx="0" cy="5943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4" idx="2"/>
            <a:endCxn id="4" idx="6"/>
          </p:cNvCxnSpPr>
          <p:nvPr/>
        </p:nvCxnSpPr>
        <p:spPr>
          <a:xfrm>
            <a:off x="2172928" y="3276599"/>
            <a:ext cx="777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4" idx="1"/>
            <a:endCxn id="4" idx="5"/>
          </p:cNvCxnSpPr>
          <p:nvPr/>
        </p:nvCxnSpPr>
        <p:spPr>
          <a:xfrm>
            <a:off x="3311170" y="1175219"/>
            <a:ext cx="5495916" cy="42027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4" idx="7"/>
            <a:endCxn id="4" idx="3"/>
          </p:cNvCxnSpPr>
          <p:nvPr/>
        </p:nvCxnSpPr>
        <p:spPr>
          <a:xfrm flipH="1">
            <a:off x="3311170" y="1175219"/>
            <a:ext cx="5495916" cy="420276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953001" y="2768769"/>
            <a:ext cx="2438399" cy="1200329"/>
          </a:xfrm>
          <a:prstGeom prst="rect">
            <a:avLst/>
          </a:prstGeom>
          <a:noFill/>
        </p:spPr>
        <p:txBody>
          <a:bodyPr wrap="square" rtlCol="0">
            <a:spAutoFit/>
          </a:bodyPr>
          <a:lstStyle/>
          <a:p>
            <a:r>
              <a:rPr lang="en-US" sz="2000" b="1" dirty="0"/>
              <a:t>     </a:t>
            </a:r>
            <a:r>
              <a:rPr lang="en-US" sz="2400" b="1" dirty="0">
                <a:solidFill>
                  <a:srgbClr val="FF0000"/>
                </a:solidFill>
              </a:rPr>
              <a:t>ELEMENTS </a:t>
            </a:r>
          </a:p>
          <a:p>
            <a:r>
              <a:rPr lang="en-US" sz="2400" b="1" dirty="0">
                <a:solidFill>
                  <a:srgbClr val="FF0000"/>
                </a:solidFill>
              </a:rPr>
              <a:t>           OF     </a:t>
            </a:r>
          </a:p>
          <a:p>
            <a:r>
              <a:rPr lang="en-US" sz="2400" b="1" dirty="0">
                <a:solidFill>
                  <a:srgbClr val="FF0000"/>
                </a:solidFill>
              </a:rPr>
              <a:t>     THOUGHT</a:t>
            </a:r>
          </a:p>
        </p:txBody>
      </p:sp>
      <p:sp>
        <p:nvSpPr>
          <p:cNvPr id="35" name="TextBox 34"/>
          <p:cNvSpPr txBox="1"/>
          <p:nvPr/>
        </p:nvSpPr>
        <p:spPr>
          <a:xfrm>
            <a:off x="3657601" y="1021031"/>
            <a:ext cx="2285999" cy="461665"/>
          </a:xfrm>
          <a:prstGeom prst="rect">
            <a:avLst/>
          </a:prstGeom>
          <a:noFill/>
        </p:spPr>
        <p:txBody>
          <a:bodyPr wrap="square" rtlCol="0">
            <a:spAutoFit/>
          </a:bodyPr>
          <a:lstStyle/>
          <a:p>
            <a:r>
              <a:rPr lang="en-US" sz="2400" dirty="0"/>
              <a:t>     </a:t>
            </a:r>
            <a:r>
              <a:rPr lang="en-US" sz="2400" b="1" dirty="0"/>
              <a:t>Point of View</a:t>
            </a:r>
          </a:p>
        </p:txBody>
      </p:sp>
      <p:sp>
        <p:nvSpPr>
          <p:cNvPr id="36" name="TextBox 35"/>
          <p:cNvSpPr txBox="1"/>
          <p:nvPr/>
        </p:nvSpPr>
        <p:spPr>
          <a:xfrm>
            <a:off x="6073877" y="1175220"/>
            <a:ext cx="2209800" cy="461665"/>
          </a:xfrm>
          <a:prstGeom prst="rect">
            <a:avLst/>
          </a:prstGeom>
          <a:noFill/>
        </p:spPr>
        <p:txBody>
          <a:bodyPr wrap="square" rtlCol="0">
            <a:spAutoFit/>
          </a:bodyPr>
          <a:lstStyle/>
          <a:p>
            <a:r>
              <a:rPr lang="en-US" dirty="0"/>
              <a:t>            </a:t>
            </a:r>
            <a:r>
              <a:rPr lang="en-US" sz="2400" b="1" dirty="0"/>
              <a:t>Purpose</a:t>
            </a:r>
          </a:p>
        </p:txBody>
      </p:sp>
      <p:sp>
        <p:nvSpPr>
          <p:cNvPr id="37" name="TextBox 36"/>
          <p:cNvSpPr txBox="1"/>
          <p:nvPr/>
        </p:nvSpPr>
        <p:spPr>
          <a:xfrm>
            <a:off x="7010401" y="2399437"/>
            <a:ext cx="2743200" cy="461665"/>
          </a:xfrm>
          <a:prstGeom prst="rect">
            <a:avLst/>
          </a:prstGeom>
          <a:noFill/>
        </p:spPr>
        <p:txBody>
          <a:bodyPr wrap="square" rtlCol="0">
            <a:spAutoFit/>
          </a:bodyPr>
          <a:lstStyle/>
          <a:p>
            <a:r>
              <a:rPr lang="en-US" sz="2400" b="1" dirty="0"/>
              <a:t>   Questions at Issue</a:t>
            </a:r>
          </a:p>
        </p:txBody>
      </p:sp>
      <p:sp>
        <p:nvSpPr>
          <p:cNvPr id="38" name="TextBox 37"/>
          <p:cNvSpPr txBox="1"/>
          <p:nvPr/>
        </p:nvSpPr>
        <p:spPr>
          <a:xfrm>
            <a:off x="2172929" y="2445603"/>
            <a:ext cx="3008673" cy="830997"/>
          </a:xfrm>
          <a:prstGeom prst="rect">
            <a:avLst/>
          </a:prstGeom>
          <a:noFill/>
        </p:spPr>
        <p:txBody>
          <a:bodyPr wrap="square" rtlCol="0">
            <a:spAutoFit/>
          </a:bodyPr>
          <a:lstStyle/>
          <a:p>
            <a:r>
              <a:rPr lang="en-US" sz="2000" b="1" dirty="0"/>
              <a:t>           </a:t>
            </a:r>
            <a:r>
              <a:rPr lang="en-US" sz="2400" b="1" dirty="0"/>
              <a:t>Implications and                  </a:t>
            </a:r>
          </a:p>
          <a:p>
            <a:r>
              <a:rPr lang="en-US" sz="2400" b="1" dirty="0"/>
              <a:t>            Consequences</a:t>
            </a:r>
          </a:p>
        </p:txBody>
      </p:sp>
      <p:sp>
        <p:nvSpPr>
          <p:cNvPr id="43" name="TextBox 42"/>
          <p:cNvSpPr txBox="1"/>
          <p:nvPr/>
        </p:nvSpPr>
        <p:spPr>
          <a:xfrm>
            <a:off x="2590801" y="3969098"/>
            <a:ext cx="2057399" cy="461665"/>
          </a:xfrm>
          <a:prstGeom prst="rect">
            <a:avLst/>
          </a:prstGeom>
          <a:noFill/>
        </p:spPr>
        <p:txBody>
          <a:bodyPr wrap="square" rtlCol="0">
            <a:spAutoFit/>
          </a:bodyPr>
          <a:lstStyle/>
          <a:p>
            <a:r>
              <a:rPr lang="en-US" sz="2400" b="1" dirty="0"/>
              <a:t>Assumptions</a:t>
            </a:r>
          </a:p>
        </p:txBody>
      </p:sp>
      <p:sp>
        <p:nvSpPr>
          <p:cNvPr id="45" name="TextBox 44"/>
          <p:cNvSpPr txBox="1"/>
          <p:nvPr/>
        </p:nvSpPr>
        <p:spPr>
          <a:xfrm flipH="1">
            <a:off x="4419600" y="4572000"/>
            <a:ext cx="1523999" cy="738664"/>
          </a:xfrm>
          <a:prstGeom prst="rect">
            <a:avLst/>
          </a:prstGeom>
          <a:noFill/>
        </p:spPr>
        <p:txBody>
          <a:bodyPr wrap="square" rtlCol="0">
            <a:spAutoFit/>
          </a:bodyPr>
          <a:lstStyle/>
          <a:p>
            <a:r>
              <a:rPr lang="en-US" b="1" dirty="0"/>
              <a:t>    </a:t>
            </a:r>
            <a:r>
              <a:rPr lang="en-US" sz="2400" b="1" dirty="0"/>
              <a:t>Concepts</a:t>
            </a:r>
          </a:p>
        </p:txBody>
      </p:sp>
      <p:sp>
        <p:nvSpPr>
          <p:cNvPr id="46" name="TextBox 45"/>
          <p:cNvSpPr txBox="1"/>
          <p:nvPr/>
        </p:nvSpPr>
        <p:spPr>
          <a:xfrm>
            <a:off x="6073878" y="4941333"/>
            <a:ext cx="2308123" cy="830997"/>
          </a:xfrm>
          <a:prstGeom prst="rect">
            <a:avLst/>
          </a:prstGeom>
          <a:noFill/>
        </p:spPr>
        <p:txBody>
          <a:bodyPr wrap="square" rtlCol="0">
            <a:spAutoFit/>
          </a:bodyPr>
          <a:lstStyle/>
          <a:p>
            <a:r>
              <a:rPr lang="en-US" sz="2400" b="1" dirty="0"/>
              <a:t>Interpretation and Inference</a:t>
            </a:r>
          </a:p>
        </p:txBody>
      </p:sp>
      <p:sp>
        <p:nvSpPr>
          <p:cNvPr id="47" name="TextBox 46"/>
          <p:cNvSpPr txBox="1"/>
          <p:nvPr/>
        </p:nvSpPr>
        <p:spPr>
          <a:xfrm>
            <a:off x="7543801" y="4050525"/>
            <a:ext cx="2209800" cy="461665"/>
          </a:xfrm>
          <a:prstGeom prst="rect">
            <a:avLst/>
          </a:prstGeom>
          <a:noFill/>
        </p:spPr>
        <p:txBody>
          <a:bodyPr wrap="square" rtlCol="0">
            <a:spAutoFit/>
          </a:bodyPr>
          <a:lstStyle/>
          <a:p>
            <a:r>
              <a:rPr lang="en-US" sz="2400" b="1" dirty="0"/>
              <a:t>    Information</a:t>
            </a:r>
          </a:p>
        </p:txBody>
      </p:sp>
      <p:sp>
        <p:nvSpPr>
          <p:cNvPr id="2" name="TextBox 1"/>
          <p:cNvSpPr txBox="1"/>
          <p:nvPr/>
        </p:nvSpPr>
        <p:spPr>
          <a:xfrm>
            <a:off x="1600200" y="5772330"/>
            <a:ext cx="4343399" cy="1015663"/>
          </a:xfrm>
          <a:prstGeom prst="rect">
            <a:avLst/>
          </a:prstGeom>
          <a:solidFill>
            <a:srgbClr val="FFFF00"/>
          </a:solidFill>
        </p:spPr>
        <p:txBody>
          <a:bodyPr wrap="square" rtlCol="0">
            <a:spAutoFit/>
          </a:bodyPr>
          <a:lstStyle/>
          <a:p>
            <a:r>
              <a:rPr lang="en-US" sz="2000" b="1" i="1" dirty="0">
                <a:solidFill>
                  <a:srgbClr val="C00000"/>
                </a:solidFill>
              </a:rPr>
              <a:t>“Thinking about your thinking, while </a:t>
            </a:r>
          </a:p>
          <a:p>
            <a:r>
              <a:rPr lang="en-US" sz="2000" b="1" i="1" dirty="0">
                <a:solidFill>
                  <a:srgbClr val="C00000"/>
                </a:solidFill>
              </a:rPr>
              <a:t>   your thinking, in order to make your </a:t>
            </a:r>
          </a:p>
          <a:p>
            <a:r>
              <a:rPr lang="en-US" sz="2000" b="1" i="1" dirty="0">
                <a:solidFill>
                  <a:srgbClr val="C00000"/>
                </a:solidFill>
              </a:rPr>
              <a:t>   thinking better”</a:t>
            </a:r>
          </a:p>
        </p:txBody>
      </p:sp>
      <p:sp>
        <p:nvSpPr>
          <p:cNvPr id="15" name="TextBox 14"/>
          <p:cNvSpPr txBox="1"/>
          <p:nvPr/>
        </p:nvSpPr>
        <p:spPr>
          <a:xfrm>
            <a:off x="8648701" y="304799"/>
            <a:ext cx="2019299" cy="2862322"/>
          </a:xfrm>
          <a:prstGeom prst="rect">
            <a:avLst/>
          </a:prstGeom>
          <a:solidFill>
            <a:srgbClr val="FFFF00"/>
          </a:solidFill>
        </p:spPr>
        <p:txBody>
          <a:bodyPr wrap="square" rtlCol="0">
            <a:spAutoFit/>
          </a:bodyPr>
          <a:lstStyle/>
          <a:p>
            <a:r>
              <a:rPr lang="en-US" sz="2000" b="1" dirty="0">
                <a:solidFill>
                  <a:schemeClr val="accent6">
                    <a:lumMod val="50000"/>
                  </a:schemeClr>
                </a:solidFill>
              </a:rPr>
              <a:t>There are 8 structures that define thinking. Learning to analyze  thinking requires practice in identifying these structures in use.</a:t>
            </a:r>
          </a:p>
        </p:txBody>
      </p:sp>
      <p:sp>
        <p:nvSpPr>
          <p:cNvPr id="19" name="TextBox 18"/>
          <p:cNvSpPr txBox="1"/>
          <p:nvPr/>
        </p:nvSpPr>
        <p:spPr>
          <a:xfrm>
            <a:off x="1541418" y="716624"/>
            <a:ext cx="2344783" cy="707886"/>
          </a:xfrm>
          <a:prstGeom prst="rect">
            <a:avLst/>
          </a:prstGeom>
          <a:solidFill>
            <a:schemeClr val="bg1">
              <a:lumMod val="95000"/>
            </a:schemeClr>
          </a:solidFill>
        </p:spPr>
        <p:txBody>
          <a:bodyPr wrap="square" rtlCol="0">
            <a:spAutoFit/>
          </a:bodyPr>
          <a:lstStyle/>
          <a:p>
            <a:r>
              <a:rPr lang="en-US" sz="2000" b="1" i="1" dirty="0">
                <a:solidFill>
                  <a:srgbClr val="00B0F0"/>
                </a:solidFill>
              </a:rPr>
              <a:t>From Dr. Richard W. Paul Guide to CT</a:t>
            </a:r>
          </a:p>
        </p:txBody>
      </p:sp>
      <p:sp>
        <p:nvSpPr>
          <p:cNvPr id="23" name="TextBox 22"/>
          <p:cNvSpPr txBox="1"/>
          <p:nvPr/>
        </p:nvSpPr>
        <p:spPr>
          <a:xfrm>
            <a:off x="8534400" y="5310665"/>
            <a:ext cx="2133600" cy="1323439"/>
          </a:xfrm>
          <a:prstGeom prst="rect">
            <a:avLst/>
          </a:prstGeom>
          <a:solidFill>
            <a:srgbClr val="FFFF00"/>
          </a:solidFill>
        </p:spPr>
        <p:txBody>
          <a:bodyPr wrap="square" rtlCol="0">
            <a:spAutoFit/>
          </a:bodyPr>
          <a:lstStyle/>
          <a:p>
            <a:r>
              <a:rPr lang="en-US" sz="2000" b="1" dirty="0">
                <a:solidFill>
                  <a:schemeClr val="accent6">
                    <a:lumMod val="50000"/>
                  </a:schemeClr>
                </a:solidFill>
              </a:rPr>
              <a:t>Each of these structures has implications for the others.</a:t>
            </a:r>
          </a:p>
        </p:txBody>
      </p:sp>
    </p:spTree>
    <p:extLst>
      <p:ext uri="{BB962C8B-B14F-4D97-AF65-F5344CB8AC3E}">
        <p14:creationId xmlns:p14="http://schemas.microsoft.com/office/powerpoint/2010/main" val="406071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22407"/>
          </a:xfrm>
        </p:spPr>
        <p:txBody>
          <a:bodyPr>
            <a:noAutofit/>
          </a:bodyPr>
          <a:lstStyle/>
          <a:p>
            <a:pPr algn="ctr"/>
            <a:r>
              <a:rPr lang="en-US" sz="4800" b="1" dirty="0"/>
              <a:t>SEARCH AND SEIZURE IN GEORGIA FIVE (5) Mandatory priorities </a:t>
            </a:r>
          </a:p>
        </p:txBody>
      </p:sp>
      <p:sp>
        <p:nvSpPr>
          <p:cNvPr id="3" name="Content Placeholder 2"/>
          <p:cNvSpPr>
            <a:spLocks noGrp="1"/>
          </p:cNvSpPr>
          <p:nvPr>
            <p:ph idx="1"/>
          </p:nvPr>
        </p:nvSpPr>
        <p:spPr>
          <a:xfrm>
            <a:off x="1905000" y="1638795"/>
            <a:ext cx="8229600" cy="4928260"/>
          </a:xfrm>
        </p:spPr>
        <p:txBody>
          <a:bodyPr>
            <a:normAutofit fontScale="92500" lnSpcReduction="10000"/>
          </a:bodyPr>
          <a:lstStyle/>
          <a:p>
            <a:pPr marL="514350" indent="-514350">
              <a:buAutoNum type="arabicPeriod"/>
            </a:pPr>
            <a:r>
              <a:rPr lang="en-US" sz="4200" dirty="0"/>
              <a:t>Professional mindset and culture</a:t>
            </a:r>
          </a:p>
          <a:p>
            <a:pPr marL="514350" indent="-514350">
              <a:buAutoNum type="arabicPeriod"/>
            </a:pPr>
            <a:r>
              <a:rPr lang="en-US" sz="4200" dirty="0"/>
              <a:t>Knowledge of the law</a:t>
            </a:r>
          </a:p>
          <a:p>
            <a:pPr marL="514350" indent="-514350">
              <a:buAutoNum type="arabicPeriod"/>
            </a:pPr>
            <a:r>
              <a:rPr lang="en-US" sz="4200" dirty="0"/>
              <a:t>Obeying the law and applying the law correctly</a:t>
            </a:r>
          </a:p>
          <a:p>
            <a:pPr marL="514350" indent="-514350">
              <a:buAutoNum type="arabicPeriod"/>
            </a:pPr>
            <a:r>
              <a:rPr lang="en-US" sz="4200" dirty="0"/>
              <a:t>Articulation and specific documentation of actions</a:t>
            </a:r>
          </a:p>
          <a:p>
            <a:pPr marL="514350" indent="-514350">
              <a:buAutoNum type="arabicPeriod"/>
            </a:pPr>
            <a:r>
              <a:rPr lang="en-US" sz="4200" dirty="0"/>
              <a:t>Proactive cooperation and coordination with the District Attorney’s Office</a:t>
            </a:r>
          </a:p>
          <a:p>
            <a:pPr marL="0" indent="0">
              <a:buNone/>
            </a:pPr>
            <a:endParaRPr lang="en-US" dirty="0"/>
          </a:p>
        </p:txBody>
      </p:sp>
    </p:spTree>
    <p:extLst>
      <p:ext uri="{BB962C8B-B14F-4D97-AF65-F5344CB8AC3E}">
        <p14:creationId xmlns:p14="http://schemas.microsoft.com/office/powerpoint/2010/main" val="13434712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06362"/>
          </a:xfrm>
        </p:spPr>
        <p:txBody>
          <a:bodyPr>
            <a:normAutofit fontScale="90000"/>
          </a:bodyPr>
          <a:lstStyle/>
          <a:p>
            <a:endParaRPr lang="en-US" dirty="0"/>
          </a:p>
        </p:txBody>
      </p:sp>
      <p:sp>
        <p:nvSpPr>
          <p:cNvPr id="3" name="Content Placeholder 2"/>
          <p:cNvSpPr>
            <a:spLocks noGrp="1"/>
          </p:cNvSpPr>
          <p:nvPr>
            <p:ph idx="1"/>
          </p:nvPr>
        </p:nvSpPr>
        <p:spPr>
          <a:xfrm>
            <a:off x="1524000" y="838201"/>
            <a:ext cx="8686800" cy="5287963"/>
          </a:xfrm>
        </p:spPr>
        <p:txBody>
          <a:bodyPr/>
          <a:lstStyle/>
          <a:p>
            <a:pPr marL="0" indent="0">
              <a:buNone/>
            </a:pPr>
            <a:r>
              <a:rPr lang="en-US" b="1" dirty="0"/>
              <a:t>   </a:t>
            </a:r>
            <a:r>
              <a:rPr lang="en-US" sz="3600" b="1" dirty="0"/>
              <a:t>“The fourth amendment is not an absolute  </a:t>
            </a:r>
          </a:p>
          <a:p>
            <a:pPr marL="0" indent="0">
              <a:buNone/>
            </a:pPr>
            <a:r>
              <a:rPr lang="en-US" sz="3600" b="1" dirty="0"/>
              <a:t>     prohibition on searches…it just requires </a:t>
            </a:r>
          </a:p>
          <a:p>
            <a:pPr marL="0" indent="0">
              <a:buNone/>
            </a:pPr>
            <a:r>
              <a:rPr lang="en-US" sz="3600" b="1" dirty="0"/>
              <a:t>     Reasonableness and Probable Cause.”</a:t>
            </a:r>
          </a:p>
          <a:p>
            <a:pPr marL="0" indent="0">
              <a:buNone/>
            </a:pPr>
            <a:endParaRPr lang="en-US" dirty="0"/>
          </a:p>
          <a:p>
            <a:pPr marL="0" indent="0">
              <a:buNone/>
            </a:pPr>
            <a:endParaRPr lang="en-US" dirty="0"/>
          </a:p>
          <a:p>
            <a:pPr marL="0" indent="0">
              <a:buNone/>
            </a:pPr>
            <a:endParaRPr lang="en-US" dirty="0"/>
          </a:p>
          <a:p>
            <a:pPr marL="0" indent="0">
              <a:buNone/>
            </a:pPr>
            <a:r>
              <a:rPr lang="en-US" i="1" dirty="0"/>
              <a:t>   Alan Dershowitz </a:t>
            </a:r>
          </a:p>
          <a:p>
            <a:pPr marL="0" indent="0">
              <a:buNone/>
            </a:pPr>
            <a:r>
              <a:rPr lang="en-US" i="1" dirty="0"/>
              <a:t>   Harvard Law School     </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9800" y="3048001"/>
            <a:ext cx="4648200" cy="3782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99903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94436B1A-97F1-4E26-B015-64BF36D1AB97}"/>
              </a:ext>
            </a:extLst>
          </p:cNvPr>
          <p:cNvSpPr>
            <a:spLocks noGrp="1" noChangeArrowheads="1"/>
          </p:cNvSpPr>
          <p:nvPr>
            <p:ph type="body" idx="1"/>
          </p:nvPr>
        </p:nvSpPr>
        <p:spPr>
          <a:xfrm>
            <a:off x="1981200" y="368136"/>
            <a:ext cx="8229600" cy="6377048"/>
          </a:xfrm>
        </p:spPr>
        <p:txBody>
          <a:bodyPr>
            <a:normAutofit/>
          </a:bodyPr>
          <a:lstStyle/>
          <a:p>
            <a:pPr>
              <a:buFontTx/>
              <a:buNone/>
            </a:pPr>
            <a:r>
              <a:rPr lang="en-US" altLang="en-US" i="1" dirty="0"/>
              <a:t>“</a:t>
            </a:r>
            <a:r>
              <a:rPr lang="en-US" altLang="en-US" sz="4000" i="1" dirty="0"/>
              <a:t>The right of the people to be secure in their persons, houses, papers and effects, against </a:t>
            </a:r>
            <a:r>
              <a:rPr lang="en-US" altLang="en-US" sz="4000" i="1" dirty="0">
                <a:solidFill>
                  <a:srgbClr val="C00000"/>
                </a:solidFill>
              </a:rPr>
              <a:t>unreasonable </a:t>
            </a:r>
            <a:r>
              <a:rPr lang="en-US" altLang="en-US" sz="4000" i="1" dirty="0"/>
              <a:t>searches and seizures, shall not be violated, and no warrants shall issue, but upon probable cause, supported by oath or affirmation, and </a:t>
            </a:r>
            <a:r>
              <a:rPr lang="en-US" altLang="en-US" sz="4000" i="1" dirty="0">
                <a:solidFill>
                  <a:srgbClr val="C00000"/>
                </a:solidFill>
              </a:rPr>
              <a:t>particularly describing the place to be searched, and the persons or things to be seized.”</a:t>
            </a:r>
          </a:p>
          <a:p>
            <a:pPr>
              <a:buFontTx/>
              <a:buNone/>
            </a:pPr>
            <a:r>
              <a:rPr lang="en-US" altLang="en-US" sz="3600" dirty="0"/>
              <a:t>				Fourth Amendment, 1791</a:t>
            </a:r>
          </a:p>
        </p:txBody>
      </p:sp>
    </p:spTree>
    <p:extLst>
      <p:ext uri="{BB962C8B-B14F-4D97-AF65-F5344CB8AC3E}">
        <p14:creationId xmlns:p14="http://schemas.microsoft.com/office/powerpoint/2010/main" val="10270079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838200"/>
          </a:xfrm>
        </p:spPr>
        <p:txBody>
          <a:bodyPr/>
          <a:lstStyle/>
          <a:p>
            <a:endParaRPr lang="en-US" dirty="0"/>
          </a:p>
        </p:txBody>
      </p:sp>
      <p:sp>
        <p:nvSpPr>
          <p:cNvPr id="3" name="Content Placeholder 2"/>
          <p:cNvSpPr>
            <a:spLocks noGrp="1"/>
          </p:cNvSpPr>
          <p:nvPr>
            <p:ph idx="1"/>
          </p:nvPr>
        </p:nvSpPr>
        <p:spPr>
          <a:xfrm>
            <a:off x="1981200" y="152400"/>
            <a:ext cx="8229600" cy="6477000"/>
          </a:xfrm>
        </p:spPr>
        <p:txBody>
          <a:bodyPr>
            <a:normAutofit/>
          </a:bodyPr>
          <a:lstStyle/>
          <a:p>
            <a:pPr marL="0" indent="0" algn="ctr">
              <a:buNone/>
            </a:pPr>
            <a:r>
              <a:rPr lang="en-US" sz="4000" b="1" dirty="0"/>
              <a:t>WHAT IS REASONABLE</a:t>
            </a:r>
          </a:p>
          <a:p>
            <a:pPr marL="0" indent="0">
              <a:buNone/>
            </a:pPr>
            <a:r>
              <a:rPr lang="en-US" sz="3200" dirty="0">
                <a:solidFill>
                  <a:srgbClr val="3B3E41"/>
                </a:solidFill>
                <a:latin typeface="Open Sans"/>
              </a:rPr>
              <a:t>1</a:t>
            </a:r>
            <a:r>
              <a:rPr lang="en-US" sz="3200" b="1" dirty="0">
                <a:solidFill>
                  <a:srgbClr val="3B3E41"/>
                </a:solidFill>
                <a:latin typeface="Open Sans"/>
              </a:rPr>
              <a:t>.) </a:t>
            </a:r>
            <a:r>
              <a:rPr lang="en-US" sz="3200" dirty="0">
                <a:solidFill>
                  <a:srgbClr val="3B3E41"/>
                </a:solidFill>
                <a:latin typeface="Open Sans"/>
              </a:rPr>
              <a:t>Being in accordance with </a:t>
            </a:r>
            <a:r>
              <a:rPr lang="en-US" sz="3200" dirty="0">
                <a:latin typeface="Open Sans"/>
              </a:rPr>
              <a:t>reason, </a:t>
            </a:r>
            <a:r>
              <a:rPr lang="en-US" sz="3200" dirty="0">
                <a:solidFill>
                  <a:srgbClr val="3B3E41"/>
                </a:solidFill>
                <a:latin typeface="Open Sans"/>
              </a:rPr>
              <a:t>not extreme or excessive: Moderate and fair having the faculty of reason: possessing sound judgment (Merriam-Webster)</a:t>
            </a:r>
          </a:p>
          <a:p>
            <a:pPr marL="0" indent="0">
              <a:buNone/>
            </a:pPr>
            <a:r>
              <a:rPr lang="en-US" sz="3200" dirty="0">
                <a:solidFill>
                  <a:srgbClr val="3B3E41"/>
                </a:solidFill>
                <a:latin typeface="Open Sans"/>
              </a:rPr>
              <a:t>2.) Agreeable to reason, just, proper, ordinary or usual (Blacks Law Dictionary)</a:t>
            </a:r>
          </a:p>
          <a:p>
            <a:pPr marL="0" indent="0">
              <a:buNone/>
            </a:pPr>
            <a:r>
              <a:rPr lang="en-US" sz="3200" dirty="0">
                <a:solidFill>
                  <a:srgbClr val="3B3E41"/>
                </a:solidFill>
                <a:latin typeface="Open Sans"/>
              </a:rPr>
              <a:t>3.) A measurement that is used to determine how valid an action or process is.(Blacks)</a:t>
            </a:r>
          </a:p>
          <a:p>
            <a:pPr marL="0" indent="0">
              <a:buNone/>
            </a:pPr>
            <a:r>
              <a:rPr lang="en-US" sz="3200" dirty="0">
                <a:solidFill>
                  <a:srgbClr val="3B3E41"/>
                </a:solidFill>
                <a:latin typeface="Open Sans"/>
              </a:rPr>
              <a:t>4.) The standard of care that a reasonably prudent person would observe under a given set of circumstances. (West's Encyclopedia of American Law)</a:t>
            </a:r>
            <a:endParaRPr lang="en-US" sz="3200" dirty="0"/>
          </a:p>
        </p:txBody>
      </p:sp>
    </p:spTree>
    <p:extLst>
      <p:ext uri="{BB962C8B-B14F-4D97-AF65-F5344CB8AC3E}">
        <p14:creationId xmlns:p14="http://schemas.microsoft.com/office/powerpoint/2010/main" val="15505840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67759"/>
            <a:ext cx="8229600" cy="1079149"/>
          </a:xfrm>
        </p:spPr>
        <p:txBody>
          <a:bodyPr>
            <a:noAutofit/>
          </a:bodyPr>
          <a:lstStyle/>
          <a:p>
            <a:pPr algn="ctr"/>
            <a:r>
              <a:rPr lang="en-US" sz="8000" b="1" dirty="0">
                <a:solidFill>
                  <a:srgbClr val="C00000"/>
                </a:solidFill>
              </a:rPr>
              <a:t>REMEMBER…</a:t>
            </a:r>
          </a:p>
        </p:txBody>
      </p:sp>
      <p:sp>
        <p:nvSpPr>
          <p:cNvPr id="3" name="Content Placeholder 2"/>
          <p:cNvSpPr>
            <a:spLocks noGrp="1"/>
          </p:cNvSpPr>
          <p:nvPr>
            <p:ph idx="1"/>
          </p:nvPr>
        </p:nvSpPr>
        <p:spPr>
          <a:xfrm>
            <a:off x="1981200" y="1626918"/>
            <a:ext cx="8229600" cy="4926281"/>
          </a:xfrm>
          <a:noFill/>
        </p:spPr>
        <p:txBody>
          <a:bodyPr>
            <a:normAutofit/>
          </a:bodyPr>
          <a:lstStyle/>
          <a:p>
            <a:pPr marL="0" indent="0">
              <a:buNone/>
            </a:pPr>
            <a:r>
              <a:rPr lang="en-US" sz="5400" b="1" dirty="0"/>
              <a:t>“We measure what is     reasonable on the part of the Police by looking at what they know” </a:t>
            </a:r>
          </a:p>
          <a:p>
            <a:pPr marL="0" indent="0">
              <a:buNone/>
            </a:pPr>
            <a:r>
              <a:rPr lang="en-US" dirty="0"/>
              <a:t>Paula K. Smith, Georgia V. Randolph                                                            547 US 2006</a:t>
            </a:r>
          </a:p>
          <a:p>
            <a:endParaRPr lang="en-US" dirty="0"/>
          </a:p>
        </p:txBody>
      </p:sp>
    </p:spTree>
    <p:extLst>
      <p:ext uri="{BB962C8B-B14F-4D97-AF65-F5344CB8AC3E}">
        <p14:creationId xmlns:p14="http://schemas.microsoft.com/office/powerpoint/2010/main" val="6274571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417638"/>
          </a:xfrm>
        </p:spPr>
        <p:txBody>
          <a:bodyPr>
            <a:normAutofit/>
          </a:bodyPr>
          <a:lstStyle/>
          <a:p>
            <a:pPr algn="ctr"/>
            <a:r>
              <a:rPr lang="en-US" dirty="0"/>
              <a:t> </a:t>
            </a:r>
            <a:r>
              <a:rPr lang="en-US" b="1" dirty="0"/>
              <a:t>Illinois v. Rodriguez (1990) 497 US 177, 185. Quote edited. </a:t>
            </a:r>
          </a:p>
        </p:txBody>
      </p:sp>
      <p:sp>
        <p:nvSpPr>
          <p:cNvPr id="3" name="Content Placeholder 2"/>
          <p:cNvSpPr>
            <a:spLocks noGrp="1"/>
          </p:cNvSpPr>
          <p:nvPr>
            <p:ph idx="1"/>
          </p:nvPr>
        </p:nvSpPr>
        <p:spPr>
          <a:xfrm>
            <a:off x="1981200" y="1447800"/>
            <a:ext cx="8229600" cy="5181600"/>
          </a:xfrm>
        </p:spPr>
        <p:txBody>
          <a:bodyPr>
            <a:normAutofit/>
          </a:bodyPr>
          <a:lstStyle/>
          <a:p>
            <a:pPr marL="0" indent="0">
              <a:buNone/>
            </a:pPr>
            <a:r>
              <a:rPr lang="en-US" sz="3200" dirty="0"/>
              <a:t>The courts require only one thing of officers: that they act reasonably. Thus, the only types of mistakes that may result in suppression are “unreasonable” ones. In the words of the U.S. Supreme Court, </a:t>
            </a:r>
            <a:r>
              <a:rPr lang="en-US" sz="3200" dirty="0">
                <a:solidFill>
                  <a:srgbClr val="C00000"/>
                </a:solidFill>
              </a:rPr>
              <a:t>“What is generally demanded of the many factual determinations that must regularly be made by agents of the government is not that they always be correct, but that they always be reasonable.”</a:t>
            </a:r>
          </a:p>
        </p:txBody>
      </p:sp>
    </p:spTree>
    <p:extLst>
      <p:ext uri="{BB962C8B-B14F-4D97-AF65-F5344CB8AC3E}">
        <p14:creationId xmlns:p14="http://schemas.microsoft.com/office/powerpoint/2010/main" val="39192770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411162"/>
          </a:xfrm>
        </p:spPr>
        <p:txBody>
          <a:bodyPr>
            <a:normAutofit fontScale="90000"/>
          </a:bodyPr>
          <a:lstStyle/>
          <a:p>
            <a:endParaRPr lang="en-US" dirty="0"/>
          </a:p>
        </p:txBody>
      </p:sp>
      <p:sp>
        <p:nvSpPr>
          <p:cNvPr id="3" name="Content Placeholder 2"/>
          <p:cNvSpPr>
            <a:spLocks noGrp="1"/>
          </p:cNvSpPr>
          <p:nvPr>
            <p:ph idx="1"/>
          </p:nvPr>
        </p:nvSpPr>
        <p:spPr>
          <a:xfrm>
            <a:off x="1905000" y="808703"/>
            <a:ext cx="8229600" cy="6019800"/>
          </a:xfrm>
        </p:spPr>
        <p:txBody>
          <a:bodyPr>
            <a:normAutofit/>
          </a:bodyPr>
          <a:lstStyle/>
          <a:p>
            <a:pPr marL="0" indent="0">
              <a:buNone/>
            </a:pPr>
            <a:r>
              <a:rPr lang="en-US" sz="3200" dirty="0"/>
              <a:t>“The term [‘reasonableness’] embodies concept, not a constant. It cannot be usefully defined in order to evolve some detailed formula for judging cases.” </a:t>
            </a:r>
            <a:r>
              <a:rPr lang="en-US" sz="3200" b="1" dirty="0"/>
              <a:t>U.S. v. Rodriguez-Morales (1st Cir. 1991) 929 F.2d 780, 785. ALSO SEE Sierra Club v. Secretary of the Army (1st Cir. 1987) 820 F.2d 513, 517</a:t>
            </a:r>
            <a:r>
              <a:rPr lang="en-US" sz="3200" dirty="0"/>
              <a:t> </a:t>
            </a:r>
          </a:p>
          <a:p>
            <a:pPr marL="0" indent="0" algn="ctr">
              <a:buNone/>
            </a:pPr>
            <a:r>
              <a:rPr lang="en-US" sz="3200" dirty="0">
                <a:solidFill>
                  <a:srgbClr val="C00000"/>
                </a:solidFill>
              </a:rPr>
              <a:t>[reasonableness is “a mutable cloud, which is always and never the same.” Quoting from Ralph Waldo Emerson]. </a:t>
            </a:r>
          </a:p>
        </p:txBody>
      </p:sp>
    </p:spTree>
    <p:extLst>
      <p:ext uri="{BB962C8B-B14F-4D97-AF65-F5344CB8AC3E}">
        <p14:creationId xmlns:p14="http://schemas.microsoft.com/office/powerpoint/2010/main" val="12923947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US" b="1" dirty="0"/>
              <a:t>Mistakes</a:t>
            </a:r>
            <a:r>
              <a:rPr lang="en-US" dirty="0"/>
              <a:t> </a:t>
            </a:r>
          </a:p>
        </p:txBody>
      </p:sp>
      <p:sp>
        <p:nvSpPr>
          <p:cNvPr id="3" name="Content Placeholder 2"/>
          <p:cNvSpPr>
            <a:spLocks noGrp="1"/>
          </p:cNvSpPr>
          <p:nvPr>
            <p:ph idx="1"/>
          </p:nvPr>
        </p:nvSpPr>
        <p:spPr>
          <a:xfrm>
            <a:off x="1981200" y="990600"/>
            <a:ext cx="8229600" cy="5638800"/>
          </a:xfrm>
        </p:spPr>
        <p:txBody>
          <a:bodyPr>
            <a:normAutofit/>
          </a:bodyPr>
          <a:lstStyle/>
          <a:p>
            <a:pPr>
              <a:buFont typeface="Wingdings" panose="05000000000000000000" pitchFamily="2" charset="2"/>
              <a:buChar char="§"/>
            </a:pPr>
            <a:r>
              <a:rPr lang="en-US" sz="3200" dirty="0"/>
              <a:t>To determine whether a mistake was “reasonable” the courts utilize the old standby: the “reasonable officer” test. Specifically, a mistake is “reasonable” if the mythical “reasonably well-trained officer” might have done what the real officer did. </a:t>
            </a:r>
          </a:p>
          <a:p>
            <a:pPr>
              <a:buFont typeface="Wingdings" panose="05000000000000000000" pitchFamily="2" charset="2"/>
              <a:buChar char="§"/>
            </a:pPr>
            <a:r>
              <a:rPr lang="en-US" sz="3200" dirty="0"/>
              <a:t>To make this determination, the courts usually need to determine two things: </a:t>
            </a:r>
            <a:r>
              <a:rPr lang="en-US" sz="3200" dirty="0">
                <a:solidFill>
                  <a:srgbClr val="C00000"/>
                </a:solidFill>
              </a:rPr>
              <a:t>(1) What did the officers know? (2) What should they have known? </a:t>
            </a:r>
          </a:p>
        </p:txBody>
      </p:sp>
    </p:spTree>
    <p:extLst>
      <p:ext uri="{BB962C8B-B14F-4D97-AF65-F5344CB8AC3E}">
        <p14:creationId xmlns:p14="http://schemas.microsoft.com/office/powerpoint/2010/main" val="21815659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Bottom Line…</a:t>
            </a:r>
          </a:p>
        </p:txBody>
      </p:sp>
      <p:sp>
        <p:nvSpPr>
          <p:cNvPr id="3" name="Content Placeholder 2"/>
          <p:cNvSpPr>
            <a:spLocks noGrp="1"/>
          </p:cNvSpPr>
          <p:nvPr>
            <p:ph idx="1"/>
          </p:nvPr>
        </p:nvSpPr>
        <p:spPr/>
        <p:txBody>
          <a:bodyPr>
            <a:normAutofit/>
          </a:bodyPr>
          <a:lstStyle/>
          <a:p>
            <a:pPr marL="0" indent="0">
              <a:buNone/>
            </a:pPr>
            <a:r>
              <a:rPr lang="en-US" sz="5400" b="1" dirty="0"/>
              <a:t>The Courts do not require you to be perfect or even right, the courts require you to be </a:t>
            </a:r>
            <a:r>
              <a:rPr lang="en-US" sz="5400" b="1" u="sng" dirty="0"/>
              <a:t>Reasonable !!!</a:t>
            </a:r>
          </a:p>
        </p:txBody>
      </p:sp>
      <p:pic>
        <p:nvPicPr>
          <p:cNvPr id="3074" name="Picture 2" descr="C:\Users\John\AppData\Local\Microsoft\Windows\Temporary Internet Files\Content.IE5\YGAFRWDP\878px-US_Department_of_Justice_Scales_Of_Justice.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10601" y="4191000"/>
            <a:ext cx="1684817"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6019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2209800" y="76200"/>
            <a:ext cx="7772400" cy="609600"/>
          </a:xfrm>
        </p:spPr>
        <p:txBody>
          <a:bodyPr>
            <a:normAutofit/>
          </a:bodyPr>
          <a:lstStyle/>
          <a:p>
            <a:pPr eaLnBrk="1" hangingPunct="1"/>
            <a:r>
              <a:rPr lang="en-US" altLang="en-US" sz="3200" b="1" i="1" dirty="0"/>
              <a:t>7 Maxims in Search &amp; Seizure for Police</a:t>
            </a:r>
            <a:endParaRPr lang="en-US" altLang="en-US" sz="2400" b="1" i="1" dirty="0"/>
          </a:p>
        </p:txBody>
      </p:sp>
      <p:sp>
        <p:nvSpPr>
          <p:cNvPr id="20483" name="Rectangle 3"/>
          <p:cNvSpPr>
            <a:spLocks noGrp="1" noChangeArrowheads="1"/>
          </p:cNvSpPr>
          <p:nvPr>
            <p:ph type="subTitle" idx="1"/>
          </p:nvPr>
        </p:nvSpPr>
        <p:spPr>
          <a:xfrm>
            <a:off x="1905000" y="762000"/>
            <a:ext cx="8305800" cy="6019800"/>
          </a:xfrm>
        </p:spPr>
        <p:txBody>
          <a:bodyPr>
            <a:normAutofit lnSpcReduction="10000"/>
          </a:bodyPr>
          <a:lstStyle/>
          <a:p>
            <a:pPr algn="l" eaLnBrk="1" hangingPunct="1"/>
            <a:r>
              <a:rPr lang="en-US" altLang="en-US" sz="2800" b="1" dirty="0"/>
              <a:t> I. The constitution was written to protect citizens from government and the Bill of Rights’ intent was to protect those charged by the police by increasing the difficulty of prosecution.</a:t>
            </a:r>
          </a:p>
          <a:p>
            <a:pPr algn="l" eaLnBrk="1" hangingPunct="1"/>
            <a:r>
              <a:rPr lang="en-US" altLang="en-US" sz="2800" b="1" dirty="0"/>
              <a:t>II.  In criminal law, the accused is shielded with a presumption of innocence and the police have the burden of proving the issues.</a:t>
            </a:r>
          </a:p>
          <a:p>
            <a:pPr algn="l" eaLnBrk="1" hangingPunct="1"/>
            <a:r>
              <a:rPr lang="en-US" altLang="en-US" sz="2800" b="1" dirty="0"/>
              <a:t>III.  The court record always defeats what really happened.</a:t>
            </a:r>
          </a:p>
          <a:p>
            <a:pPr algn="l" eaLnBrk="1" hangingPunct="1"/>
            <a:r>
              <a:rPr lang="en-US" altLang="en-US" sz="2800" b="1" dirty="0"/>
              <a:t>IV.  Law is always decided on a case by case basis.  </a:t>
            </a:r>
          </a:p>
          <a:p>
            <a:pPr algn="l" eaLnBrk="1" hangingPunct="1"/>
            <a:r>
              <a:rPr lang="en-US" altLang="en-US" sz="2800" b="1" dirty="0"/>
              <a:t>V.  Bad facts make bad law.</a:t>
            </a:r>
          </a:p>
          <a:p>
            <a:pPr algn="l" eaLnBrk="1" hangingPunct="1"/>
            <a:r>
              <a:rPr lang="en-US" altLang="en-US" sz="2800" b="1" dirty="0"/>
              <a:t>VI.  Good cases are made when you intentionally and deliberately strive and work hard to make them.</a:t>
            </a:r>
          </a:p>
          <a:p>
            <a:pPr algn="l" eaLnBrk="1" hangingPunct="1"/>
            <a:r>
              <a:rPr lang="en-US" altLang="en-US" sz="2800" b="1" dirty="0"/>
              <a:t>VII.  The law is not logical.</a:t>
            </a:r>
          </a:p>
        </p:txBody>
      </p:sp>
    </p:spTree>
    <p:extLst>
      <p:ext uri="{BB962C8B-B14F-4D97-AF65-F5344CB8AC3E}">
        <p14:creationId xmlns:p14="http://schemas.microsoft.com/office/powerpoint/2010/main" val="37300053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subTitle" idx="1"/>
          </p:nvPr>
        </p:nvSpPr>
        <p:spPr>
          <a:xfrm>
            <a:off x="1981200" y="2133600"/>
            <a:ext cx="8305800" cy="4343400"/>
          </a:xfrm>
        </p:spPr>
        <p:txBody>
          <a:bodyPr>
            <a:normAutofit/>
          </a:bodyPr>
          <a:lstStyle/>
          <a:p>
            <a:pPr marL="571500" indent="-571500" algn="l">
              <a:buFont typeface="Wingdings" panose="05000000000000000000" pitchFamily="2" charset="2"/>
              <a:buChar char="Ø"/>
            </a:pPr>
            <a:r>
              <a:rPr lang="en-US" altLang="en-US" sz="4400" b="1" dirty="0"/>
              <a:t>The intent and motives of the police</a:t>
            </a:r>
          </a:p>
          <a:p>
            <a:pPr marL="571500" indent="-571500" algn="l">
              <a:buFont typeface="Wingdings" panose="05000000000000000000" pitchFamily="2" charset="2"/>
              <a:buChar char="Ø"/>
            </a:pPr>
            <a:endParaRPr lang="en-US" altLang="en-US" sz="4400" b="1" dirty="0"/>
          </a:p>
          <a:p>
            <a:pPr marL="571500" indent="-571500" algn="l">
              <a:buFont typeface="Wingdings" panose="05000000000000000000" pitchFamily="2" charset="2"/>
              <a:buChar char="Ø"/>
            </a:pPr>
            <a:r>
              <a:rPr lang="en-US" altLang="en-US" sz="4400" b="1" dirty="0"/>
              <a:t>The methods utilized by the police</a:t>
            </a:r>
          </a:p>
        </p:txBody>
      </p:sp>
      <p:sp>
        <p:nvSpPr>
          <p:cNvPr id="18436" name="WordArt 4"/>
          <p:cNvSpPr>
            <a:spLocks noChangeArrowheads="1" noChangeShapeType="1" noTextEdit="1"/>
          </p:cNvSpPr>
          <p:nvPr/>
        </p:nvSpPr>
        <p:spPr bwMode="auto">
          <a:xfrm>
            <a:off x="1752600" y="457200"/>
            <a:ext cx="8534400" cy="1143000"/>
          </a:xfrm>
          <a:prstGeom prst="rect">
            <a:avLst/>
          </a:prstGeom>
        </p:spPr>
        <p:txBody>
          <a:bodyPr wrap="none" fromWordArt="1">
            <a:prstTxWarp prst="textPlain">
              <a:avLst>
                <a:gd name="adj" fmla="val 50000"/>
              </a:avLst>
            </a:prstTxWarp>
          </a:bodyPr>
          <a:lstStyle/>
          <a:p>
            <a:pPr algn="ctr"/>
            <a:r>
              <a:rPr lang="en-US" sz="3600" kern="10" dirty="0">
                <a:ln w="19050">
                  <a:solidFill>
                    <a:schemeClr val="bg1"/>
                  </a:solidFill>
                  <a:round/>
                  <a:headEnd/>
                  <a:tailEnd/>
                </a:ln>
                <a:effectLst>
                  <a:outerShdw dist="35921" dir="2700000" algn="ctr" rotWithShape="0">
                    <a:srgbClr val="990000"/>
                  </a:outerShdw>
                </a:effectLst>
                <a:latin typeface="Arial Black" panose="020B0A04020102020204" pitchFamily="34" charset="0"/>
              </a:rPr>
              <a:t>THE COURTS WILL FACTOR </a:t>
            </a:r>
          </a:p>
          <a:p>
            <a:pPr algn="ctr"/>
            <a:r>
              <a:rPr lang="en-US" sz="3600" kern="10" dirty="0">
                <a:ln w="19050">
                  <a:solidFill>
                    <a:schemeClr val="bg1"/>
                  </a:solidFill>
                  <a:round/>
                  <a:headEnd/>
                  <a:tailEnd/>
                </a:ln>
                <a:effectLst>
                  <a:outerShdw dist="35921" dir="2700000" algn="ctr" rotWithShape="0">
                    <a:srgbClr val="990000"/>
                  </a:outerShdw>
                </a:effectLst>
                <a:latin typeface="Arial Black" panose="020B0A04020102020204" pitchFamily="34" charset="0"/>
              </a:rPr>
              <a:t>INTO THE EQUATION</a:t>
            </a:r>
          </a:p>
        </p:txBody>
      </p:sp>
    </p:spTree>
    <p:extLst>
      <p:ext uri="{BB962C8B-B14F-4D97-AF65-F5344CB8AC3E}">
        <p14:creationId xmlns:p14="http://schemas.microsoft.com/office/powerpoint/2010/main" val="4065557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B266E-0445-47F3-9E8F-0C8AA95DD33E}"/>
              </a:ext>
            </a:extLst>
          </p:cNvPr>
          <p:cNvSpPr>
            <a:spLocks noGrp="1"/>
          </p:cNvSpPr>
          <p:nvPr>
            <p:ph type="title"/>
          </p:nvPr>
        </p:nvSpPr>
        <p:spPr>
          <a:xfrm>
            <a:off x="838200" y="365125"/>
            <a:ext cx="10515600" cy="911584"/>
          </a:xfrm>
        </p:spPr>
        <p:txBody>
          <a:bodyPr>
            <a:noAutofit/>
          </a:bodyPr>
          <a:lstStyle/>
          <a:p>
            <a:pPr algn="ctr"/>
            <a:r>
              <a:rPr lang="en-US" sz="4800" b="1" dirty="0"/>
              <a:t>Seven Concepts In Search And Seizure: </a:t>
            </a:r>
            <a:br>
              <a:rPr lang="en-US" sz="4800" dirty="0"/>
            </a:br>
            <a:endParaRPr lang="en-US" sz="4800" dirty="0"/>
          </a:p>
        </p:txBody>
      </p:sp>
      <p:sp>
        <p:nvSpPr>
          <p:cNvPr id="3" name="Content Placeholder 2">
            <a:extLst>
              <a:ext uri="{FF2B5EF4-FFF2-40B4-BE49-F238E27FC236}">
                <a16:creationId xmlns:a16="http://schemas.microsoft.com/office/drawing/2014/main" id="{F696C429-9C38-4D98-B672-562DA51A01F1}"/>
              </a:ext>
            </a:extLst>
          </p:cNvPr>
          <p:cNvSpPr>
            <a:spLocks noGrp="1"/>
          </p:cNvSpPr>
          <p:nvPr>
            <p:ph idx="1"/>
          </p:nvPr>
        </p:nvSpPr>
        <p:spPr>
          <a:xfrm>
            <a:off x="838200" y="950026"/>
            <a:ext cx="10515600" cy="5907973"/>
          </a:xfrm>
        </p:spPr>
        <p:txBody>
          <a:bodyPr>
            <a:normAutofit/>
          </a:bodyPr>
          <a:lstStyle/>
          <a:p>
            <a:pPr marL="514350" lvl="0" indent="-514350">
              <a:buFont typeface="+mj-lt"/>
              <a:buAutoNum type="arabicParenR"/>
            </a:pPr>
            <a:r>
              <a:rPr lang="en-US" sz="3200" b="1" dirty="0"/>
              <a:t>Foundations: </a:t>
            </a:r>
            <a:r>
              <a:rPr lang="en-US" sz="3200" dirty="0"/>
              <a:t>the basic principles</a:t>
            </a:r>
          </a:p>
          <a:p>
            <a:pPr marL="514350" lvl="0" indent="-514350">
              <a:buFont typeface="+mj-lt"/>
              <a:buAutoNum type="arabicParenR"/>
            </a:pPr>
            <a:r>
              <a:rPr lang="en-US" sz="3200" b="1" dirty="0"/>
              <a:t>Perspective: </a:t>
            </a:r>
            <a:r>
              <a:rPr lang="en-US" sz="3200" dirty="0"/>
              <a:t>analogies and nuances</a:t>
            </a:r>
          </a:p>
          <a:p>
            <a:pPr marL="514350" lvl="0" indent="-514350">
              <a:buFont typeface="+mj-lt"/>
              <a:buAutoNum type="arabicParenR"/>
            </a:pPr>
            <a:r>
              <a:rPr lang="en-US" sz="3200" b="1" dirty="0"/>
              <a:t>Specificity: </a:t>
            </a:r>
            <a:r>
              <a:rPr lang="en-US" sz="3200" dirty="0"/>
              <a:t>quality, process and function of the Information</a:t>
            </a:r>
          </a:p>
          <a:p>
            <a:pPr marL="514350" lvl="0" indent="-514350">
              <a:buFont typeface="+mj-lt"/>
              <a:buAutoNum type="arabicParenR"/>
            </a:pPr>
            <a:r>
              <a:rPr lang="en-US" sz="3200" b="1" dirty="0"/>
              <a:t>Basis of Knowledge: </a:t>
            </a:r>
            <a:r>
              <a:rPr lang="en-US" sz="3200" dirty="0"/>
              <a:t>underlying Facts and Circumstances</a:t>
            </a:r>
          </a:p>
          <a:p>
            <a:pPr marL="514350" lvl="0" indent="-514350">
              <a:buFont typeface="+mj-lt"/>
              <a:buAutoNum type="arabicParenR"/>
            </a:pPr>
            <a:r>
              <a:rPr lang="en-US" sz="3200" b="1" dirty="0"/>
              <a:t>Credibility and Reliability: </a:t>
            </a:r>
            <a:r>
              <a:rPr lang="en-US" sz="3200" dirty="0"/>
              <a:t>the differences and importance</a:t>
            </a:r>
          </a:p>
          <a:p>
            <a:pPr marL="514350" lvl="0" indent="-514350">
              <a:buFont typeface="+mj-lt"/>
              <a:buAutoNum type="arabicParenR"/>
            </a:pPr>
            <a:r>
              <a:rPr lang="en-US" sz="3200" b="1" dirty="0"/>
              <a:t>Reasonableness and Context: </a:t>
            </a:r>
            <a:r>
              <a:rPr lang="en-US" sz="3200" dirty="0"/>
              <a:t>the Interrelated Conditions, Situation and Facts as they relate to the totality of all the facts and circumstances in a specific case</a:t>
            </a:r>
          </a:p>
          <a:p>
            <a:pPr marL="514350" lvl="0" indent="-514350">
              <a:buFont typeface="+mj-lt"/>
              <a:buAutoNum type="arabicParenR"/>
            </a:pPr>
            <a:r>
              <a:rPr lang="en-US" sz="3200" b="1" dirty="0"/>
              <a:t>Presentation: </a:t>
            </a:r>
            <a:r>
              <a:rPr lang="en-US" sz="3200" dirty="0"/>
              <a:t>metacognition,</a:t>
            </a:r>
            <a:r>
              <a:rPr lang="en-US" sz="3200" b="1" dirty="0"/>
              <a:t> </a:t>
            </a:r>
            <a:r>
              <a:rPr lang="en-US" sz="3200" dirty="0"/>
              <a:t>documentation, articulation and image</a:t>
            </a:r>
          </a:p>
          <a:p>
            <a:pPr lvl="0"/>
            <a:endParaRPr lang="en-US" sz="3200" dirty="0"/>
          </a:p>
          <a:p>
            <a:pPr marL="0" indent="0">
              <a:buNone/>
            </a:pPr>
            <a:endParaRPr lang="en-US" dirty="0"/>
          </a:p>
        </p:txBody>
      </p:sp>
    </p:spTree>
    <p:extLst>
      <p:ext uri="{BB962C8B-B14F-4D97-AF65-F5344CB8AC3E}">
        <p14:creationId xmlns:p14="http://schemas.microsoft.com/office/powerpoint/2010/main" val="8744270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t>Caretaking versus Prosecution</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dirty="0"/>
              <a:t> </a:t>
            </a:r>
            <a:r>
              <a:rPr lang="en-US" sz="3200" b="1" dirty="0"/>
              <a:t>Caretaking is about safety, security and order maintenance. It is motivated and driven by helping, serving and saving. </a:t>
            </a:r>
          </a:p>
          <a:p>
            <a:pPr marL="0" indent="0">
              <a:buNone/>
            </a:pPr>
            <a:endParaRPr lang="en-US" sz="3200" b="1" dirty="0"/>
          </a:p>
          <a:p>
            <a:pPr>
              <a:buFont typeface="Wingdings" panose="05000000000000000000" pitchFamily="2" charset="2"/>
              <a:buChar char="Ø"/>
            </a:pPr>
            <a:r>
              <a:rPr lang="en-US" sz="3200" b="1" dirty="0"/>
              <a:t> Prosecution is about enforcing the law, arresting people and prosecuting them toward a disposition that limits rights or even imprisons them. Prosecution places people in jeopardy for an extended loss of rights and freedom </a:t>
            </a:r>
          </a:p>
        </p:txBody>
      </p:sp>
      <p:pic>
        <p:nvPicPr>
          <p:cNvPr id="2050" name="Picture 2" descr="C:\Users\John\AppData\Local\Microsoft\Windows\Temporary Internet Files\Content.IE5\32Y4CX2G\15763985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04640" y="5397171"/>
            <a:ext cx="2057400" cy="127892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John\AppData\Local\Microsoft\Windows\Temporary Internet Files\Content.IE5\Z38R0E2J\large-Shepherd-Cartoon-66.6-8841[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33340" y="68098"/>
            <a:ext cx="1058562"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025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“Public Safety” Exception to Miranda</a:t>
            </a:r>
            <a:br>
              <a:rPr lang="en-US" b="1" dirty="0"/>
            </a:br>
            <a:r>
              <a:rPr lang="en-US" b="1" dirty="0"/>
              <a:t>(New York v. Quarles)</a:t>
            </a:r>
          </a:p>
        </p:txBody>
      </p:sp>
      <p:sp>
        <p:nvSpPr>
          <p:cNvPr id="3" name="Content Placeholder 2"/>
          <p:cNvSpPr>
            <a:spLocks noGrp="1"/>
          </p:cNvSpPr>
          <p:nvPr>
            <p:ph idx="1"/>
          </p:nvPr>
        </p:nvSpPr>
        <p:spPr>
          <a:xfrm>
            <a:off x="838200" y="1861251"/>
            <a:ext cx="10515600" cy="4351338"/>
          </a:xfrm>
        </p:spPr>
        <p:txBody>
          <a:bodyPr>
            <a:normAutofit/>
          </a:bodyPr>
          <a:lstStyle/>
          <a:p>
            <a:pPr algn="ctr">
              <a:buNone/>
            </a:pPr>
            <a:r>
              <a:rPr lang="en-US" sz="3600" b="1" u="sng" dirty="0"/>
              <a:t>Caretaking Vs. Prosecution</a:t>
            </a:r>
          </a:p>
          <a:p>
            <a:pPr marL="514350" indent="-514350">
              <a:buFont typeface="+mj-lt"/>
              <a:buAutoNum type="arabicPeriod"/>
            </a:pPr>
            <a:r>
              <a:rPr lang="en-US" sz="3600" dirty="0"/>
              <a:t>Viewed by the exigency that justifies the questions</a:t>
            </a:r>
          </a:p>
          <a:p>
            <a:pPr marL="514350" indent="-514350">
              <a:buFont typeface="+mj-lt"/>
              <a:buAutoNum type="arabicPeriod"/>
            </a:pPr>
            <a:r>
              <a:rPr lang="en-US" sz="3600" dirty="0"/>
              <a:t>Distinguished between questions necessary to secure the </a:t>
            </a:r>
            <a:r>
              <a:rPr lang="en-US" sz="3600" u="sng" dirty="0"/>
              <a:t>safety</a:t>
            </a:r>
            <a:r>
              <a:rPr lang="en-US" sz="3600" dirty="0"/>
              <a:t> of police officers and the public vs. questions designed solely to elicit testimonial evidence from the suspect</a:t>
            </a:r>
          </a:p>
        </p:txBody>
      </p:sp>
    </p:spTree>
    <p:extLst>
      <p:ext uri="{BB962C8B-B14F-4D97-AF65-F5344CB8AC3E}">
        <p14:creationId xmlns:p14="http://schemas.microsoft.com/office/powerpoint/2010/main" val="9135555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t>Response versus Initiation </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sz="3200" b="1" dirty="0"/>
              <a:t>Response gives you an automatic cover that places you in the best light against criticism because “you did not start it” someone or something else did.</a:t>
            </a:r>
          </a:p>
          <a:p>
            <a:pPr>
              <a:buFont typeface="Wingdings" panose="05000000000000000000" pitchFamily="2" charset="2"/>
              <a:buChar char="Ø"/>
            </a:pPr>
            <a:r>
              <a:rPr lang="en-US" sz="3200" b="1" dirty="0"/>
              <a:t>Initiation means the action was by your design and it is </a:t>
            </a:r>
            <a:r>
              <a:rPr lang="en-US" sz="3200" b="1" u="sng" dirty="0"/>
              <a:t>on you</a:t>
            </a:r>
            <a:r>
              <a:rPr lang="en-US" sz="3200" b="1" dirty="0"/>
              <a:t> to explain your justification or reasons for actions. Because you started it…</a:t>
            </a:r>
          </a:p>
        </p:txBody>
      </p:sp>
    </p:spTree>
    <p:extLst>
      <p:ext uri="{BB962C8B-B14F-4D97-AF65-F5344CB8AC3E}">
        <p14:creationId xmlns:p14="http://schemas.microsoft.com/office/powerpoint/2010/main" val="24454221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ctrTitle"/>
          </p:nvPr>
        </p:nvSpPr>
        <p:spPr>
          <a:xfrm>
            <a:off x="2209800" y="152400"/>
            <a:ext cx="7772400" cy="1828800"/>
          </a:xfrm>
        </p:spPr>
        <p:txBody>
          <a:bodyPr>
            <a:normAutofit/>
          </a:bodyPr>
          <a:lstStyle/>
          <a:p>
            <a:pPr eaLnBrk="1" hangingPunct="1"/>
            <a:r>
              <a:rPr lang="en-US" altLang="en-US" sz="4000" b="1" i="1" dirty="0">
                <a:solidFill>
                  <a:schemeClr val="tx1"/>
                </a:solidFill>
              </a:rPr>
              <a:t>A Finding of fact will not be disturbed by a reviewing court unless clearly erroneous.</a:t>
            </a:r>
          </a:p>
        </p:txBody>
      </p:sp>
      <p:sp>
        <p:nvSpPr>
          <p:cNvPr id="19459" name="Rectangle 1027"/>
          <p:cNvSpPr>
            <a:spLocks noGrp="1" noChangeArrowheads="1"/>
          </p:cNvSpPr>
          <p:nvPr>
            <p:ph type="subTitle" idx="1"/>
          </p:nvPr>
        </p:nvSpPr>
        <p:spPr>
          <a:xfrm>
            <a:off x="1905000" y="2362200"/>
            <a:ext cx="8229600" cy="4495800"/>
          </a:xfrm>
        </p:spPr>
        <p:txBody>
          <a:bodyPr>
            <a:normAutofit fontScale="40000" lnSpcReduction="20000"/>
          </a:bodyPr>
          <a:lstStyle/>
          <a:p>
            <a:pPr marL="1143000" indent="-1143000" algn="l">
              <a:buFont typeface="Wingdings" panose="05000000000000000000" pitchFamily="2" charset="2"/>
              <a:buChar char="Ø"/>
            </a:pPr>
            <a:r>
              <a:rPr lang="en-US" altLang="en-US" sz="11000" dirty="0"/>
              <a:t>Credibility and Reputation are paramount to the police</a:t>
            </a:r>
          </a:p>
          <a:p>
            <a:pPr marL="1143000" indent="-1143000" algn="l">
              <a:buFont typeface="Wingdings" panose="05000000000000000000" pitchFamily="2" charset="2"/>
              <a:buChar char="Ø"/>
            </a:pPr>
            <a:endParaRPr lang="en-US" altLang="en-US" sz="11000" dirty="0"/>
          </a:p>
          <a:p>
            <a:pPr marL="1143000" indent="-1143000" algn="l">
              <a:buFont typeface="Wingdings" panose="05000000000000000000" pitchFamily="2" charset="2"/>
              <a:buChar char="Ø"/>
            </a:pPr>
            <a:r>
              <a:rPr lang="en-US" altLang="en-US" sz="11000" dirty="0"/>
              <a:t>Documentation of Statements, Actions and Events for later testimony are important</a:t>
            </a:r>
          </a:p>
        </p:txBody>
      </p:sp>
    </p:spTree>
    <p:extLst>
      <p:ext uri="{BB962C8B-B14F-4D97-AF65-F5344CB8AC3E}">
        <p14:creationId xmlns:p14="http://schemas.microsoft.com/office/powerpoint/2010/main" val="6521717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Autofit/>
          </a:bodyPr>
          <a:lstStyle/>
          <a:p>
            <a:pPr eaLnBrk="1" hangingPunct="1"/>
            <a:r>
              <a:rPr lang="en-US" altLang="en-US" sz="4000" b="1" i="1" dirty="0"/>
              <a:t>TYPICAL CRIMINAL DEFENSE LAWYER STRATEGY</a:t>
            </a:r>
          </a:p>
        </p:txBody>
      </p:sp>
      <p:sp>
        <p:nvSpPr>
          <p:cNvPr id="10243" name="Rectangle 3"/>
          <p:cNvSpPr>
            <a:spLocks noGrp="1" noChangeArrowheads="1"/>
          </p:cNvSpPr>
          <p:nvPr>
            <p:ph type="body" idx="1"/>
          </p:nvPr>
        </p:nvSpPr>
        <p:spPr/>
        <p:txBody>
          <a:bodyPr/>
          <a:lstStyle/>
          <a:p>
            <a:pPr eaLnBrk="1" hangingPunct="1">
              <a:buFont typeface="Wingdings" panose="05000000000000000000" pitchFamily="2" charset="2"/>
              <a:buChar char="Ø"/>
            </a:pPr>
            <a:r>
              <a:rPr lang="en-US" altLang="en-US" sz="3600" b="1" dirty="0"/>
              <a:t>First, they attack the facts.</a:t>
            </a:r>
          </a:p>
          <a:p>
            <a:pPr eaLnBrk="1" hangingPunct="1">
              <a:buFont typeface="Wingdings" panose="05000000000000000000" pitchFamily="2" charset="2"/>
              <a:buChar char="Ø"/>
            </a:pPr>
            <a:r>
              <a:rPr lang="en-US" altLang="en-US" sz="3600" b="1" dirty="0"/>
              <a:t>If they can’t overcome or distort the facts, then they attack the law.</a:t>
            </a:r>
          </a:p>
          <a:p>
            <a:pPr eaLnBrk="1" hangingPunct="1">
              <a:buFont typeface="Wingdings" panose="05000000000000000000" pitchFamily="2" charset="2"/>
              <a:buChar char="Ø"/>
            </a:pPr>
            <a:r>
              <a:rPr lang="en-US" altLang="en-US" sz="3600" b="1" dirty="0"/>
              <a:t>If they can’t manipulate or create technical problems within the law, they attack the investigation and/or the Officer.</a:t>
            </a:r>
          </a:p>
        </p:txBody>
      </p:sp>
    </p:spTree>
    <p:extLst>
      <p:ext uri="{BB962C8B-B14F-4D97-AF65-F5344CB8AC3E}">
        <p14:creationId xmlns:p14="http://schemas.microsoft.com/office/powerpoint/2010/main" val="40905014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990600"/>
          </a:xfrm>
        </p:spPr>
        <p:txBody>
          <a:bodyPr/>
          <a:lstStyle/>
          <a:p>
            <a:pPr algn="ctr"/>
            <a:r>
              <a:rPr lang="en-US" b="1" dirty="0"/>
              <a:t>Lawyers Focus on your…</a:t>
            </a:r>
          </a:p>
        </p:txBody>
      </p:sp>
      <p:sp>
        <p:nvSpPr>
          <p:cNvPr id="3" name="Content Placeholder 2"/>
          <p:cNvSpPr>
            <a:spLocks noGrp="1"/>
          </p:cNvSpPr>
          <p:nvPr>
            <p:ph idx="1"/>
          </p:nvPr>
        </p:nvSpPr>
        <p:spPr>
          <a:xfrm>
            <a:off x="1981200" y="914400"/>
            <a:ext cx="8229600" cy="5638800"/>
          </a:xfrm>
        </p:spPr>
        <p:txBody>
          <a:bodyPr>
            <a:normAutofit/>
          </a:bodyPr>
          <a:lstStyle/>
          <a:p>
            <a:pPr>
              <a:buFont typeface="Wingdings" panose="05000000000000000000" pitchFamily="2" charset="2"/>
              <a:buChar char="q"/>
            </a:pPr>
            <a:r>
              <a:rPr lang="en-US" sz="3200" dirty="0"/>
              <a:t>Subjective Notions</a:t>
            </a:r>
          </a:p>
          <a:p>
            <a:pPr>
              <a:buFont typeface="Wingdings" panose="05000000000000000000" pitchFamily="2" charset="2"/>
              <a:buChar char="q"/>
            </a:pPr>
            <a:r>
              <a:rPr lang="en-US" sz="3200" dirty="0"/>
              <a:t>Poorly drawn conclusions</a:t>
            </a:r>
          </a:p>
          <a:p>
            <a:pPr>
              <a:buFont typeface="Wingdings" panose="05000000000000000000" pitchFamily="2" charset="2"/>
              <a:buChar char="q"/>
            </a:pPr>
            <a:r>
              <a:rPr lang="en-US" sz="3200" dirty="0"/>
              <a:t>Dependence upon hearsay </a:t>
            </a:r>
          </a:p>
          <a:p>
            <a:pPr>
              <a:buFont typeface="Wingdings" panose="05000000000000000000" pitchFamily="2" charset="2"/>
              <a:buChar char="q"/>
            </a:pPr>
            <a:r>
              <a:rPr lang="en-US" sz="3200" dirty="0"/>
              <a:t>No basis of knowledge</a:t>
            </a:r>
          </a:p>
          <a:p>
            <a:pPr>
              <a:buFont typeface="Wingdings" panose="05000000000000000000" pitchFamily="2" charset="2"/>
              <a:buChar char="q"/>
            </a:pPr>
            <a:r>
              <a:rPr lang="en-US" sz="3200" dirty="0"/>
              <a:t>Lack of available details or poor fact-finding</a:t>
            </a:r>
          </a:p>
          <a:p>
            <a:pPr>
              <a:buFont typeface="Wingdings" panose="05000000000000000000" pitchFamily="2" charset="2"/>
              <a:buChar char="q"/>
            </a:pPr>
            <a:r>
              <a:rPr lang="en-US" sz="3200" dirty="0"/>
              <a:t>Poor articulation and/or documentation</a:t>
            </a:r>
          </a:p>
          <a:p>
            <a:pPr>
              <a:buFont typeface="Wingdings" panose="05000000000000000000" pitchFamily="2" charset="2"/>
              <a:buChar char="q"/>
            </a:pPr>
            <a:r>
              <a:rPr lang="en-US" sz="3200" dirty="0"/>
              <a:t>Inherit biases</a:t>
            </a:r>
          </a:p>
          <a:p>
            <a:pPr>
              <a:buFont typeface="Wingdings" panose="05000000000000000000" pitchFamily="2" charset="2"/>
              <a:buChar char="q"/>
            </a:pPr>
            <a:r>
              <a:rPr lang="en-US" sz="3200" dirty="0"/>
              <a:t>Capriciousness or arbitrary behavior</a:t>
            </a:r>
          </a:p>
          <a:p>
            <a:pPr>
              <a:buFont typeface="Wingdings" panose="05000000000000000000" pitchFamily="2" charset="2"/>
              <a:buChar char="q"/>
            </a:pPr>
            <a:r>
              <a:rPr lang="en-US" sz="3200" dirty="0"/>
              <a:t>Prior Conduct or testimony</a:t>
            </a:r>
          </a:p>
          <a:p>
            <a:pPr>
              <a:buFont typeface="Wingdings" panose="05000000000000000000" pitchFamily="2" charset="2"/>
              <a:buChar char="q"/>
            </a:pPr>
            <a:r>
              <a:rPr lang="en-US" sz="3200" dirty="0"/>
              <a:t>Temperament</a:t>
            </a:r>
          </a:p>
        </p:txBody>
      </p:sp>
    </p:spTree>
    <p:extLst>
      <p:ext uri="{BB962C8B-B14F-4D97-AF65-F5344CB8AC3E}">
        <p14:creationId xmlns:p14="http://schemas.microsoft.com/office/powerpoint/2010/main" val="18206639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Important Observation</a:t>
            </a:r>
          </a:p>
        </p:txBody>
      </p:sp>
      <p:sp>
        <p:nvSpPr>
          <p:cNvPr id="3" name="Content Placeholder 2"/>
          <p:cNvSpPr>
            <a:spLocks noGrp="1"/>
          </p:cNvSpPr>
          <p:nvPr>
            <p:ph idx="1"/>
          </p:nvPr>
        </p:nvSpPr>
        <p:spPr>
          <a:xfrm>
            <a:off x="1981200" y="1600200"/>
            <a:ext cx="8229600" cy="4876800"/>
          </a:xfrm>
        </p:spPr>
        <p:txBody>
          <a:bodyPr>
            <a:normAutofit/>
          </a:bodyPr>
          <a:lstStyle/>
          <a:p>
            <a:pPr marL="0" indent="0">
              <a:buNone/>
            </a:pPr>
            <a:r>
              <a:rPr lang="en-US" sz="3200" i="1" dirty="0"/>
              <a:t>Old lawyers teach young policemen how to operate and old policemen teach new lawyers how to practice…</a:t>
            </a:r>
          </a:p>
          <a:p>
            <a:pPr marL="0" indent="0">
              <a:buNone/>
            </a:pPr>
            <a:endParaRPr lang="en-US" sz="3200" i="1" dirty="0"/>
          </a:p>
          <a:p>
            <a:pPr marL="0" indent="0">
              <a:buNone/>
            </a:pPr>
            <a:r>
              <a:rPr lang="en-US" sz="3200" i="1" dirty="0"/>
              <a:t>Prepare yourself…Case preparation begins before you ever turn on the blue light</a:t>
            </a:r>
          </a:p>
          <a:p>
            <a:r>
              <a:rPr lang="en-US" sz="3200" i="1" dirty="0"/>
              <a:t>Know the law</a:t>
            </a:r>
          </a:p>
          <a:p>
            <a:r>
              <a:rPr lang="en-US" sz="3200" i="1" dirty="0"/>
              <a:t>Know yourself </a:t>
            </a:r>
          </a:p>
          <a:p>
            <a:r>
              <a:rPr lang="en-US" sz="3200" i="1" dirty="0"/>
              <a:t>Know your case</a:t>
            </a:r>
          </a:p>
          <a:p>
            <a:pPr marL="0" indent="0">
              <a:buNone/>
            </a:pPr>
            <a:endParaRPr lang="en-US" b="1" i="1" dirty="0"/>
          </a:p>
        </p:txBody>
      </p:sp>
    </p:spTree>
    <p:extLst>
      <p:ext uri="{BB962C8B-B14F-4D97-AF65-F5344CB8AC3E}">
        <p14:creationId xmlns:p14="http://schemas.microsoft.com/office/powerpoint/2010/main" val="1279207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6B371-0431-45ED-B226-531C47C3F2D2}"/>
              </a:ext>
            </a:extLst>
          </p:cNvPr>
          <p:cNvSpPr>
            <a:spLocks noGrp="1"/>
          </p:cNvSpPr>
          <p:nvPr>
            <p:ph type="title"/>
          </p:nvPr>
        </p:nvSpPr>
        <p:spPr/>
        <p:txBody>
          <a:bodyPr>
            <a:normAutofit/>
          </a:bodyPr>
          <a:lstStyle/>
          <a:p>
            <a:pPr algn="ctr"/>
            <a:r>
              <a:rPr lang="en-US" sz="4800" b="1" dirty="0"/>
              <a:t>OBJECTIVE</a:t>
            </a:r>
          </a:p>
        </p:txBody>
      </p:sp>
      <p:sp>
        <p:nvSpPr>
          <p:cNvPr id="3" name="Content Placeholder 2">
            <a:extLst>
              <a:ext uri="{FF2B5EF4-FFF2-40B4-BE49-F238E27FC236}">
                <a16:creationId xmlns:a16="http://schemas.microsoft.com/office/drawing/2014/main" id="{A0222322-8ED1-489B-BAE5-1B5C33CD195B}"/>
              </a:ext>
            </a:extLst>
          </p:cNvPr>
          <p:cNvSpPr>
            <a:spLocks noGrp="1"/>
          </p:cNvSpPr>
          <p:nvPr>
            <p:ph idx="1"/>
          </p:nvPr>
        </p:nvSpPr>
        <p:spPr/>
        <p:txBody>
          <a:bodyPr/>
          <a:lstStyle/>
          <a:p>
            <a:pPr marL="0" indent="0">
              <a:buNone/>
            </a:pPr>
            <a:r>
              <a:rPr lang="en-US" altLang="en-US" sz="3200" dirty="0"/>
              <a:t>1.) Having to do with a known or perceived 	object as distinguished from something existing only in the mind of the subject, or person thinking.  </a:t>
            </a:r>
          </a:p>
          <a:p>
            <a:pPr marL="0" indent="0">
              <a:buNone/>
            </a:pPr>
            <a:r>
              <a:rPr lang="en-US" altLang="en-US" sz="3200" dirty="0"/>
              <a:t>2.) Being or regarded as being, independent of the mind; real; actual.</a:t>
            </a:r>
          </a:p>
          <a:p>
            <a:pPr marL="0" indent="0">
              <a:buNone/>
            </a:pPr>
            <a:r>
              <a:rPr lang="en-US" altLang="en-US" sz="3200" dirty="0"/>
              <a:t>3.) Determined by and emphasizing the features and characteristics of the object, or thing dealt with, rather than the thoughts, 	feelings of the speaker.  </a:t>
            </a:r>
          </a:p>
          <a:p>
            <a:endParaRPr lang="en-US" dirty="0"/>
          </a:p>
        </p:txBody>
      </p:sp>
    </p:spTree>
    <p:extLst>
      <p:ext uri="{BB962C8B-B14F-4D97-AF65-F5344CB8AC3E}">
        <p14:creationId xmlns:p14="http://schemas.microsoft.com/office/powerpoint/2010/main" val="17178529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subTitle" idx="1"/>
          </p:nvPr>
        </p:nvSpPr>
        <p:spPr>
          <a:xfrm>
            <a:off x="1981200" y="152400"/>
            <a:ext cx="7924800" cy="6324600"/>
          </a:xfrm>
        </p:spPr>
        <p:txBody>
          <a:bodyPr>
            <a:normAutofit/>
          </a:bodyPr>
          <a:lstStyle/>
          <a:p>
            <a:pPr algn="l" eaLnBrk="1" hangingPunct="1"/>
            <a:endParaRPr lang="en-US" altLang="en-US" sz="3000" dirty="0"/>
          </a:p>
          <a:p>
            <a:pPr eaLnBrk="1" hangingPunct="1"/>
            <a:r>
              <a:rPr lang="en-US" altLang="en-US" sz="5400" b="1" dirty="0"/>
              <a:t>SUBJECTIVE </a:t>
            </a:r>
          </a:p>
          <a:p>
            <a:pPr algn="l" eaLnBrk="1" hangingPunct="1"/>
            <a:r>
              <a:rPr lang="en-US" altLang="en-US" sz="3000" dirty="0"/>
              <a:t>1) Affected by, or produced by the mind or a particular state of mind; of or resulting from the feelings or temperament of the subject or person thinking; not objective; personal</a:t>
            </a:r>
          </a:p>
          <a:p>
            <a:pPr algn="l" eaLnBrk="1" hangingPunct="1"/>
            <a:r>
              <a:rPr lang="en-US" altLang="en-US" sz="3000" dirty="0"/>
              <a:t>2) Determined by and emphasizing the ideas, thoughts, feelings, </a:t>
            </a:r>
            <a:r>
              <a:rPr lang="en-US" altLang="en-US" sz="3000" dirty="0" err="1"/>
              <a:t>etc</a:t>
            </a:r>
            <a:r>
              <a:rPr lang="en-US" altLang="en-US" sz="3000" dirty="0"/>
              <a:t>…of the artist or writer, not just rigidly reflecting reality.</a:t>
            </a:r>
          </a:p>
          <a:p>
            <a:pPr algn="l" eaLnBrk="1" hangingPunct="1"/>
            <a:r>
              <a:rPr lang="en-US" altLang="en-US" sz="3000" dirty="0"/>
              <a:t>3) Having to do with the perception or conception of a thing by the mind as opposed to its reality independent of the mind.</a:t>
            </a:r>
          </a:p>
        </p:txBody>
      </p:sp>
      <p:sp>
        <p:nvSpPr>
          <p:cNvPr id="13315" name="WordArt 5"/>
          <p:cNvSpPr>
            <a:spLocks noChangeArrowheads="1" noChangeShapeType="1" noTextEdit="1"/>
          </p:cNvSpPr>
          <p:nvPr/>
        </p:nvSpPr>
        <p:spPr bwMode="auto">
          <a:xfrm>
            <a:off x="3733800" y="381000"/>
            <a:ext cx="4800600" cy="1066800"/>
          </a:xfrm>
          <a:prstGeom prst="rect">
            <a:avLst/>
          </a:prstGeom>
        </p:spPr>
        <p:txBody>
          <a:bodyPr wrap="none" fromWordArt="1">
            <a:prstTxWarp prst="textPlain">
              <a:avLst>
                <a:gd name="adj" fmla="val 50000"/>
              </a:avLst>
            </a:prstTxWarp>
          </a:bodyPr>
          <a:lstStyle/>
          <a:p>
            <a:pPr algn="ctr"/>
            <a:endParaRPr lang="en-US" sz="3600" kern="10" dirty="0">
              <a:ln w="12700">
                <a:solidFill>
                  <a:schemeClr val="bg1"/>
                </a:solidFill>
                <a:round/>
                <a:headEnd/>
                <a:tailEnd/>
              </a:ln>
              <a:solidFill>
                <a:schemeClr val="tx1">
                  <a:alpha val="50195"/>
                </a:schemeClr>
              </a:solidFill>
              <a:effectLst>
                <a:outerShdw dist="45791" dir="2021404" algn="ctr" rotWithShape="0">
                  <a:schemeClr val="tx1"/>
                </a:outerShdw>
              </a:effectLst>
              <a:latin typeface="Arial Black"/>
            </a:endParaRPr>
          </a:p>
        </p:txBody>
      </p:sp>
    </p:spTree>
    <p:extLst>
      <p:ext uri="{BB962C8B-B14F-4D97-AF65-F5344CB8AC3E}">
        <p14:creationId xmlns:p14="http://schemas.microsoft.com/office/powerpoint/2010/main" val="33264643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4C30FB7-457C-4033-B40D-03B237CA9D1D}"/>
              </a:ext>
            </a:extLst>
          </p:cNvPr>
          <p:cNvSpPr>
            <a:spLocks noGrp="1" noChangeArrowheads="1"/>
          </p:cNvSpPr>
          <p:nvPr>
            <p:ph type="ctrTitle"/>
          </p:nvPr>
        </p:nvSpPr>
        <p:spPr>
          <a:xfrm>
            <a:off x="1524000" y="304800"/>
            <a:ext cx="7391400" cy="762000"/>
          </a:xfrm>
        </p:spPr>
        <p:txBody>
          <a:bodyPr>
            <a:normAutofit fontScale="90000"/>
          </a:bodyPr>
          <a:lstStyle/>
          <a:p>
            <a:pPr eaLnBrk="1" hangingPunct="1"/>
            <a:r>
              <a:rPr lang="en-US" altLang="en-US" b="1" dirty="0">
                <a:solidFill>
                  <a:schemeClr val="tx1"/>
                </a:solidFill>
              </a:rPr>
              <a:t>INTERPRETATION:</a:t>
            </a:r>
          </a:p>
        </p:txBody>
      </p:sp>
      <p:sp>
        <p:nvSpPr>
          <p:cNvPr id="15363" name="Rectangle 3">
            <a:extLst>
              <a:ext uri="{FF2B5EF4-FFF2-40B4-BE49-F238E27FC236}">
                <a16:creationId xmlns:a16="http://schemas.microsoft.com/office/drawing/2014/main" id="{C4AB3120-4D9E-424C-813A-721960F8EA02}"/>
              </a:ext>
            </a:extLst>
          </p:cNvPr>
          <p:cNvSpPr>
            <a:spLocks noGrp="1" noChangeArrowheads="1"/>
          </p:cNvSpPr>
          <p:nvPr>
            <p:ph type="subTitle" idx="1"/>
          </p:nvPr>
        </p:nvSpPr>
        <p:spPr>
          <a:xfrm>
            <a:off x="1828800" y="1066800"/>
            <a:ext cx="8153400" cy="1752600"/>
          </a:xfrm>
        </p:spPr>
        <p:txBody>
          <a:bodyPr>
            <a:normAutofit fontScale="92500" lnSpcReduction="10000"/>
          </a:bodyPr>
          <a:lstStyle/>
          <a:p>
            <a:pPr algn="l" eaLnBrk="1" hangingPunct="1">
              <a:buFontTx/>
              <a:buChar char="•"/>
            </a:pPr>
            <a:r>
              <a:rPr lang="en-US" altLang="en-US" dirty="0"/>
              <a:t> </a:t>
            </a:r>
            <a:r>
              <a:rPr lang="en-US" altLang="en-US" dirty="0">
                <a:solidFill>
                  <a:schemeClr val="bg1"/>
                </a:solidFill>
              </a:rPr>
              <a:t> </a:t>
            </a:r>
            <a:r>
              <a:rPr lang="en-US" altLang="en-US" sz="3200" dirty="0"/>
              <a:t>To show one’s own understanding of the meaning of:  explanation, meaning, translation, exposition, </a:t>
            </a:r>
            <a:r>
              <a:rPr lang="en-US" altLang="en-US" sz="3200" dirty="0" err="1"/>
              <a:t>etc</a:t>
            </a:r>
            <a:r>
              <a:rPr lang="en-US" altLang="en-US" sz="3200" dirty="0"/>
              <a:t>…</a:t>
            </a:r>
          </a:p>
          <a:p>
            <a:pPr algn="l" eaLnBrk="1" hangingPunct="1">
              <a:buFontTx/>
              <a:buChar char="•"/>
            </a:pPr>
            <a:r>
              <a:rPr lang="en-US" altLang="en-US" sz="3200" dirty="0"/>
              <a:t> A person’s conception of:</a:t>
            </a:r>
          </a:p>
        </p:txBody>
      </p:sp>
      <p:sp>
        <p:nvSpPr>
          <p:cNvPr id="15364" name="Text Box 4">
            <a:extLst>
              <a:ext uri="{FF2B5EF4-FFF2-40B4-BE49-F238E27FC236}">
                <a16:creationId xmlns:a16="http://schemas.microsoft.com/office/drawing/2014/main" id="{54D6AB16-A49A-4F10-9DAA-3696F5383E2B}"/>
              </a:ext>
            </a:extLst>
          </p:cNvPr>
          <p:cNvSpPr txBox="1">
            <a:spLocks noChangeArrowheads="1"/>
          </p:cNvSpPr>
          <p:nvPr/>
        </p:nvSpPr>
        <p:spPr bwMode="auto">
          <a:xfrm>
            <a:off x="2667000" y="2971800"/>
            <a:ext cx="5943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400" b="1" dirty="0"/>
              <a:t>FACT:</a:t>
            </a:r>
          </a:p>
        </p:txBody>
      </p:sp>
      <p:sp>
        <p:nvSpPr>
          <p:cNvPr id="15365" name="Text Box 5">
            <a:extLst>
              <a:ext uri="{FF2B5EF4-FFF2-40B4-BE49-F238E27FC236}">
                <a16:creationId xmlns:a16="http://schemas.microsoft.com/office/drawing/2014/main" id="{233FA0A3-394D-4192-ADCD-B73A7F482992}"/>
              </a:ext>
            </a:extLst>
          </p:cNvPr>
          <p:cNvSpPr txBox="1">
            <a:spLocks noChangeArrowheads="1"/>
          </p:cNvSpPr>
          <p:nvPr/>
        </p:nvSpPr>
        <p:spPr bwMode="auto">
          <a:xfrm>
            <a:off x="1828800" y="3810000"/>
            <a:ext cx="8001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pPr>
            <a:r>
              <a:rPr lang="en-US" altLang="en-US" dirty="0"/>
              <a:t>The state of things as they are; reality; actuality; truth</a:t>
            </a:r>
          </a:p>
          <a:p>
            <a:pPr eaLnBrk="1" hangingPunct="1">
              <a:spcBef>
                <a:spcPct val="50000"/>
              </a:spcBef>
            </a:pPr>
            <a:r>
              <a:rPr lang="en-US" altLang="en-US" dirty="0"/>
              <a:t>A thing that has actually happened or that is really true.</a:t>
            </a:r>
          </a:p>
        </p:txBody>
      </p:sp>
    </p:spTree>
    <p:extLst>
      <p:ext uri="{BB962C8B-B14F-4D97-AF65-F5344CB8AC3E}">
        <p14:creationId xmlns:p14="http://schemas.microsoft.com/office/powerpoint/2010/main" val="2361620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676400"/>
          </a:xfrm>
        </p:spPr>
        <p:txBody>
          <a:bodyPr>
            <a:normAutofit/>
          </a:bodyPr>
          <a:lstStyle/>
          <a:p>
            <a:pPr algn="ctr"/>
            <a:r>
              <a:rPr lang="en-US" sz="4000" b="1" dirty="0">
                <a:latin typeface="Arial" panose="020B0604020202020204" pitchFamily="34" charset="0"/>
                <a:cs typeface="Arial" panose="020B0604020202020204" pitchFamily="34" charset="0"/>
              </a:rPr>
              <a:t>Search and Seizure is a Process not a Result</a:t>
            </a:r>
          </a:p>
        </p:txBody>
      </p:sp>
      <p:sp>
        <p:nvSpPr>
          <p:cNvPr id="3" name="Content Placeholder 2"/>
          <p:cNvSpPr>
            <a:spLocks noGrp="1"/>
          </p:cNvSpPr>
          <p:nvPr>
            <p:ph idx="1"/>
          </p:nvPr>
        </p:nvSpPr>
        <p:spPr>
          <a:xfrm>
            <a:off x="1981200" y="1676400"/>
            <a:ext cx="8229600" cy="4876800"/>
          </a:xfrm>
        </p:spPr>
        <p:txBody>
          <a:bodyPr/>
          <a:lstStyle/>
          <a:p>
            <a:pPr>
              <a:buFont typeface="Wingdings" panose="05000000000000000000" pitchFamily="2" charset="2"/>
              <a:buChar char="§"/>
            </a:pPr>
            <a:r>
              <a:rPr lang="en-US" dirty="0">
                <a:latin typeface="Arial" panose="020B0604020202020204" pitchFamily="34" charset="0"/>
                <a:cs typeface="Arial" panose="020B0604020202020204" pitchFamily="34" charset="0"/>
              </a:rPr>
              <a:t>Cases depend upon the constructed reality of the context, not the justice in the outcome</a:t>
            </a:r>
          </a:p>
          <a:p>
            <a:pPr>
              <a:buFont typeface="Wingdings" panose="05000000000000000000" pitchFamily="2" charset="2"/>
              <a:buChar char="§"/>
            </a:pPr>
            <a:r>
              <a:rPr lang="en-US" dirty="0">
                <a:latin typeface="Arial" panose="020B0604020202020204" pitchFamily="34" charset="0"/>
                <a:cs typeface="Arial" panose="020B0604020202020204" pitchFamily="34" charset="0"/>
              </a:rPr>
              <a:t>Almost every thing is filtered through the deliberate conflict created by the perspectives of two different advocates</a:t>
            </a:r>
          </a:p>
          <a:p>
            <a:pPr>
              <a:buFont typeface="Wingdings" panose="05000000000000000000" pitchFamily="2" charset="2"/>
              <a:buChar char="§"/>
            </a:pPr>
            <a:r>
              <a:rPr lang="en-US" dirty="0">
                <a:latin typeface="Arial" panose="020B0604020202020204" pitchFamily="34" charset="0"/>
                <a:cs typeface="Arial" panose="020B0604020202020204" pitchFamily="34" charset="0"/>
              </a:rPr>
              <a:t>The law is applied on a “case by case” basis with emphasis upon the nuances</a:t>
            </a:r>
          </a:p>
        </p:txBody>
      </p:sp>
    </p:spTree>
    <p:extLst>
      <p:ext uri="{BB962C8B-B14F-4D97-AF65-F5344CB8AC3E}">
        <p14:creationId xmlns:p14="http://schemas.microsoft.com/office/powerpoint/2010/main" val="5998416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subTitle" idx="1"/>
          </p:nvPr>
        </p:nvSpPr>
        <p:spPr>
          <a:xfrm>
            <a:off x="2057400" y="228600"/>
            <a:ext cx="7924800" cy="6248400"/>
          </a:xfrm>
        </p:spPr>
        <p:txBody>
          <a:bodyPr/>
          <a:lstStyle/>
          <a:p>
            <a:pPr eaLnBrk="1" hangingPunct="1"/>
            <a:r>
              <a:rPr lang="en-US" altLang="en-US" sz="5400" b="1" dirty="0"/>
              <a:t>CONCLUSIONS</a:t>
            </a:r>
            <a:endParaRPr lang="en-US" altLang="en-US" dirty="0">
              <a:solidFill>
                <a:schemeClr val="tx1"/>
              </a:solidFill>
            </a:endParaRPr>
          </a:p>
          <a:p>
            <a:pPr algn="l" eaLnBrk="1" hangingPunct="1"/>
            <a:r>
              <a:rPr lang="en-US" altLang="en-US" sz="3600" dirty="0">
                <a:solidFill>
                  <a:schemeClr val="tx1"/>
                </a:solidFill>
              </a:rPr>
              <a:t>The last step in a reasoning process; judgment, decision, or opinion formed after investigation or thought.</a:t>
            </a:r>
          </a:p>
          <a:p>
            <a:pPr algn="l" eaLnBrk="1" hangingPunct="1"/>
            <a:r>
              <a:rPr lang="en-US" altLang="en-US" sz="3600" dirty="0">
                <a:solidFill>
                  <a:schemeClr val="tx1"/>
                </a:solidFill>
              </a:rPr>
              <a:t>You must articulate the rationale behind such conclusions;</a:t>
            </a:r>
          </a:p>
          <a:p>
            <a:pPr algn="l" eaLnBrk="1" hangingPunct="1"/>
            <a:r>
              <a:rPr lang="en-US" altLang="en-US" sz="3600" dirty="0">
                <a:solidFill>
                  <a:schemeClr val="tx1"/>
                </a:solidFill>
              </a:rPr>
              <a:t>Educate the court on your facts and basis for such.</a:t>
            </a:r>
          </a:p>
        </p:txBody>
      </p:sp>
      <p:sp>
        <p:nvSpPr>
          <p:cNvPr id="14339" name="WordArt 4"/>
          <p:cNvSpPr>
            <a:spLocks noChangeArrowheads="1" noChangeShapeType="1" noTextEdit="1"/>
          </p:cNvSpPr>
          <p:nvPr/>
        </p:nvSpPr>
        <p:spPr bwMode="auto">
          <a:xfrm>
            <a:off x="3733800" y="609600"/>
            <a:ext cx="4114800" cy="1143000"/>
          </a:xfrm>
          <a:prstGeom prst="rect">
            <a:avLst/>
          </a:prstGeom>
        </p:spPr>
        <p:txBody>
          <a:bodyPr wrap="none" fromWordArt="1">
            <a:prstTxWarp prst="textPlain">
              <a:avLst>
                <a:gd name="adj" fmla="val 50000"/>
              </a:avLst>
            </a:prstTxWarp>
          </a:bodyPr>
          <a:lstStyle/>
          <a:p>
            <a:pPr algn="ctr"/>
            <a:endParaRPr lang="en-US" sz="3600" kern="10" dirty="0">
              <a:ln w="12700">
                <a:solidFill>
                  <a:schemeClr val="bg1"/>
                </a:solidFill>
                <a:round/>
                <a:headEnd/>
                <a:tailEnd/>
              </a:ln>
              <a:effectLst>
                <a:outerShdw dist="35921" dir="2700000" algn="ctr" rotWithShape="0">
                  <a:srgbClr val="990000"/>
                </a:outerShdw>
              </a:effectLst>
              <a:latin typeface="Impact"/>
            </a:endParaRPr>
          </a:p>
        </p:txBody>
      </p:sp>
    </p:spTree>
    <p:extLst>
      <p:ext uri="{BB962C8B-B14F-4D97-AF65-F5344CB8AC3E}">
        <p14:creationId xmlns:p14="http://schemas.microsoft.com/office/powerpoint/2010/main" val="6366488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990601"/>
            <a:ext cx="8686800" cy="4525963"/>
          </a:xfrm>
        </p:spPr>
        <p:txBody>
          <a:bodyPr>
            <a:normAutofit/>
          </a:bodyPr>
          <a:lstStyle/>
          <a:p>
            <a:pPr marL="0" indent="0" algn="ctr">
              <a:buNone/>
            </a:pPr>
            <a:r>
              <a:rPr lang="en-US" sz="7200" b="1" i="1" dirty="0">
                <a:latin typeface="Stencil" panose="040409050D0802020404" pitchFamily="82" charset="0"/>
              </a:rPr>
              <a:t>“If you didn’t write it down…</a:t>
            </a:r>
          </a:p>
          <a:p>
            <a:pPr marL="0" indent="0" algn="ctr">
              <a:buNone/>
            </a:pPr>
            <a:r>
              <a:rPr lang="en-US" sz="7200" b="1" i="1" dirty="0">
                <a:latin typeface="Stencil" panose="040409050D0802020404" pitchFamily="82" charset="0"/>
              </a:rPr>
              <a:t>It didn’t happen”</a:t>
            </a:r>
          </a:p>
        </p:txBody>
      </p:sp>
    </p:spTree>
    <p:extLst>
      <p:ext uri="{BB962C8B-B14F-4D97-AF65-F5344CB8AC3E}">
        <p14:creationId xmlns:p14="http://schemas.microsoft.com/office/powerpoint/2010/main" val="4122803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86781"/>
          </a:xfrm>
        </p:spPr>
        <p:txBody>
          <a:bodyPr>
            <a:normAutofit/>
          </a:bodyPr>
          <a:lstStyle/>
          <a:p>
            <a:pPr algn="ctr"/>
            <a:r>
              <a:rPr lang="en-US" b="1" dirty="0"/>
              <a:t>Why Are Reports So Important?</a:t>
            </a:r>
          </a:p>
        </p:txBody>
      </p:sp>
      <p:sp>
        <p:nvSpPr>
          <p:cNvPr id="3" name="Content Placeholder 2"/>
          <p:cNvSpPr>
            <a:spLocks noGrp="1"/>
          </p:cNvSpPr>
          <p:nvPr>
            <p:ph idx="1"/>
          </p:nvPr>
        </p:nvSpPr>
        <p:spPr>
          <a:xfrm>
            <a:off x="838200" y="1448790"/>
            <a:ext cx="10515600" cy="4728173"/>
          </a:xfrm>
        </p:spPr>
        <p:txBody>
          <a:bodyPr>
            <a:normAutofit/>
          </a:bodyPr>
          <a:lstStyle/>
          <a:p>
            <a:r>
              <a:rPr lang="en-US" sz="3200" dirty="0"/>
              <a:t>The Courts measure reason based upon what the Officer knew at the time</a:t>
            </a:r>
          </a:p>
          <a:p>
            <a:r>
              <a:rPr lang="en-US" sz="3200" dirty="0"/>
              <a:t> Existing documentation creates a credible, pertinent, and durable record that has continuing utility</a:t>
            </a:r>
          </a:p>
          <a:p>
            <a:r>
              <a:rPr lang="en-US" sz="3200" dirty="0"/>
              <a:t> Establishes credibility and veracity of the officer</a:t>
            </a:r>
          </a:p>
          <a:p>
            <a:r>
              <a:rPr lang="en-US" sz="3200" dirty="0"/>
              <a:t> Supports beliefs, interpretation, actions, conduct, and behavior</a:t>
            </a:r>
          </a:p>
        </p:txBody>
      </p:sp>
    </p:spTree>
    <p:extLst>
      <p:ext uri="{BB962C8B-B14F-4D97-AF65-F5344CB8AC3E}">
        <p14:creationId xmlns:p14="http://schemas.microsoft.com/office/powerpoint/2010/main" val="2323409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838200"/>
            <a:ext cx="8229600" cy="5410200"/>
          </a:xfrm>
        </p:spPr>
        <p:txBody>
          <a:bodyPr>
            <a:normAutofit/>
          </a:bodyPr>
          <a:lstStyle/>
          <a:p>
            <a:pPr algn="ctr">
              <a:buNone/>
            </a:pPr>
            <a:r>
              <a:rPr lang="en-US" sz="5400" b="1" i="1" dirty="0"/>
              <a:t>Why Is how you paint the picture that important ?</a:t>
            </a:r>
          </a:p>
          <a:p>
            <a:pPr algn="ctr">
              <a:buNone/>
            </a:pPr>
            <a:endParaRPr lang="en-US" sz="2400" b="1" i="1" dirty="0"/>
          </a:p>
          <a:p>
            <a:pPr algn="ctr">
              <a:buNone/>
            </a:pPr>
            <a:r>
              <a:rPr lang="en-US" sz="4400" b="1" i="1" dirty="0"/>
              <a:t>articulation and documentation provide the foundation to justify an action, build a case or defend a position from the squad room, board room to the court room</a:t>
            </a:r>
          </a:p>
        </p:txBody>
      </p:sp>
    </p:spTree>
    <p:extLst>
      <p:ext uri="{BB962C8B-B14F-4D97-AF65-F5344CB8AC3E}">
        <p14:creationId xmlns:p14="http://schemas.microsoft.com/office/powerpoint/2010/main" val="330252849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762000"/>
            <a:ext cx="8229600" cy="1143000"/>
          </a:xfrm>
        </p:spPr>
        <p:txBody>
          <a:bodyPr>
            <a:normAutofit fontScale="90000"/>
          </a:bodyPr>
          <a:lstStyle/>
          <a:p>
            <a:r>
              <a:rPr lang="en-US" b="1" dirty="0"/>
              <a:t>Only second to your people skills (Mouth), and in extreme cases your gun, your “Pen” is your greatest asset</a:t>
            </a:r>
          </a:p>
        </p:txBody>
      </p:sp>
      <p:sp>
        <p:nvSpPr>
          <p:cNvPr id="3" name="Content Placeholder 2"/>
          <p:cNvSpPr>
            <a:spLocks noGrp="1"/>
          </p:cNvSpPr>
          <p:nvPr>
            <p:ph idx="1"/>
          </p:nvPr>
        </p:nvSpPr>
        <p:spPr>
          <a:xfrm>
            <a:off x="1905000" y="1981201"/>
            <a:ext cx="8229600" cy="4525963"/>
          </a:xfrm>
        </p:spPr>
        <p:txBody>
          <a:bodyPr/>
          <a:lstStyle/>
          <a:p>
            <a:pPr algn="ctr">
              <a:buNone/>
            </a:pPr>
            <a:endParaRPr lang="en-US" dirty="0"/>
          </a:p>
          <a:p>
            <a:pPr algn="ctr">
              <a:buNone/>
            </a:pPr>
            <a:r>
              <a:rPr lang="en-US" b="1" i="1" dirty="0"/>
              <a:t>Documentation is your greatest protection</a:t>
            </a:r>
          </a:p>
          <a:p>
            <a:pPr algn="ctr">
              <a:buNone/>
            </a:pPr>
            <a:r>
              <a:rPr lang="en-US" b="1" i="1" dirty="0"/>
              <a:t>Such enables the truth to have efficacy  and continuing utility</a:t>
            </a:r>
          </a:p>
        </p:txBody>
      </p:sp>
    </p:spTree>
    <p:extLst>
      <p:ext uri="{BB962C8B-B14F-4D97-AF65-F5344CB8AC3E}">
        <p14:creationId xmlns:p14="http://schemas.microsoft.com/office/powerpoint/2010/main" val="23800440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045030"/>
          </a:xfrm>
        </p:spPr>
        <p:txBody>
          <a:bodyPr>
            <a:normAutofit/>
          </a:bodyPr>
          <a:lstStyle/>
          <a:p>
            <a:pPr algn="ctr"/>
            <a:r>
              <a:rPr lang="en-US" b="1" i="1" dirty="0"/>
              <a:t>Handle at the front end, not the rear end</a:t>
            </a:r>
          </a:p>
        </p:txBody>
      </p:sp>
      <p:sp>
        <p:nvSpPr>
          <p:cNvPr id="3" name="Content Placeholder 2"/>
          <p:cNvSpPr>
            <a:spLocks noGrp="1"/>
          </p:cNvSpPr>
          <p:nvPr>
            <p:ph idx="1"/>
          </p:nvPr>
        </p:nvSpPr>
        <p:spPr>
          <a:xfrm>
            <a:off x="1981200" y="1600200"/>
            <a:ext cx="8229600" cy="4953000"/>
          </a:xfrm>
        </p:spPr>
        <p:txBody>
          <a:bodyPr>
            <a:normAutofit fontScale="92500"/>
          </a:bodyPr>
          <a:lstStyle/>
          <a:p>
            <a:pPr>
              <a:buNone/>
            </a:pPr>
            <a:r>
              <a:rPr lang="en-US" sz="3500" b="1" i="1" dirty="0"/>
              <a:t>You must identify and document things in real time at the beginning…</a:t>
            </a:r>
          </a:p>
          <a:p>
            <a:pPr>
              <a:buNone/>
            </a:pPr>
            <a:endParaRPr lang="en-US" sz="3500" b="1" dirty="0"/>
          </a:p>
          <a:p>
            <a:r>
              <a:rPr lang="en-US" sz="3500" b="1" dirty="0"/>
              <a:t>Memory, observations and evidence is Less perishable</a:t>
            </a:r>
          </a:p>
          <a:p>
            <a:r>
              <a:rPr lang="en-US" sz="3500" b="1" dirty="0"/>
              <a:t>People are available to interview and “lock” into stories (before they can be influenced)</a:t>
            </a:r>
          </a:p>
          <a:p>
            <a:r>
              <a:rPr lang="en-US" sz="3500" b="1" dirty="0"/>
              <a:t>Usually Scenes, environment, and landscapes remain the same for a short period of time</a:t>
            </a:r>
          </a:p>
          <a:p>
            <a:pPr>
              <a:buNone/>
            </a:pPr>
            <a:endParaRPr lang="en-US" dirty="0"/>
          </a:p>
        </p:txBody>
      </p:sp>
    </p:spTree>
    <p:extLst>
      <p:ext uri="{BB962C8B-B14F-4D97-AF65-F5344CB8AC3E}">
        <p14:creationId xmlns:p14="http://schemas.microsoft.com/office/powerpoint/2010/main" val="2221283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417638"/>
          </a:xfrm>
        </p:spPr>
        <p:txBody>
          <a:bodyPr>
            <a:normAutofit/>
          </a:bodyPr>
          <a:lstStyle/>
          <a:p>
            <a:pPr algn="ctr"/>
            <a:r>
              <a:rPr lang="en-US" b="1" dirty="0">
                <a:solidFill>
                  <a:schemeClr val="tx1"/>
                </a:solidFill>
              </a:rPr>
              <a:t>The Arena we live with efforts to prosecute someone for a crime</a:t>
            </a:r>
          </a:p>
        </p:txBody>
      </p:sp>
      <p:sp>
        <p:nvSpPr>
          <p:cNvPr id="3" name="Content Placeholder 2"/>
          <p:cNvSpPr>
            <a:spLocks noGrp="1"/>
          </p:cNvSpPr>
          <p:nvPr>
            <p:ph idx="1"/>
          </p:nvPr>
        </p:nvSpPr>
        <p:spPr>
          <a:xfrm>
            <a:off x="1618345" y="1371600"/>
            <a:ext cx="4571999" cy="3907896"/>
          </a:xfrm>
        </p:spPr>
        <p:txBody>
          <a:bodyPr>
            <a:noAutofit/>
          </a:bodyPr>
          <a:lstStyle/>
          <a:p>
            <a:pPr marL="0" indent="0">
              <a:buNone/>
            </a:pPr>
            <a:r>
              <a:rPr lang="en-US" sz="2400" dirty="0">
                <a:latin typeface="Times New Roman" pitchFamily="18" charset="0"/>
                <a:cs typeface="Times New Roman" pitchFamily="18" charset="0"/>
              </a:rPr>
              <a:t>Prosecutors determine: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a) if a law has been violated and b) if it is prosecutable “beyond a reasonable doubt” </a:t>
            </a:r>
          </a:p>
          <a:p>
            <a:pPr marL="0" indent="0">
              <a:buNone/>
            </a:pPr>
            <a:endParaRPr lang="en-US" sz="2400" dirty="0">
              <a:latin typeface="Times New Roman" pitchFamily="18" charset="0"/>
              <a:cs typeface="Times New Roman" pitchFamily="18" charset="0"/>
            </a:endParaRPr>
          </a:p>
          <a:p>
            <a:pPr marL="0" indent="0">
              <a:buNone/>
            </a:pPr>
            <a:r>
              <a:rPr lang="en-US" sz="2400" dirty="0">
                <a:latin typeface="Times New Roman" pitchFamily="18" charset="0"/>
                <a:cs typeface="Times New Roman" pitchFamily="18" charset="0"/>
              </a:rPr>
              <a:t>Judges require proof to meet the requirements of the courts as they have applied the law to certain fact specific cases before</a:t>
            </a:r>
          </a:p>
          <a:p>
            <a:pPr marL="0" indent="0">
              <a:buNone/>
            </a:pPr>
            <a:br>
              <a:rPr lang="en-US" sz="2400" dirty="0">
                <a:latin typeface="Times New Roman" pitchFamily="18" charset="0"/>
              </a:rPr>
            </a:br>
            <a:r>
              <a:rPr lang="en-US" sz="2400" i="1" dirty="0">
                <a:latin typeface="Times New Roman" pitchFamily="18" charset="0"/>
              </a:rPr>
              <a:t>*  Prosecutors search for the truth, jurors search for Doubt.</a:t>
            </a:r>
          </a:p>
          <a:p>
            <a:pPr marL="0" indent="0">
              <a:buNone/>
            </a:pPr>
            <a:r>
              <a:rPr lang="en-US" sz="2400" i="1" u="sng" dirty="0">
                <a:latin typeface="Times New Roman" pitchFamily="18" charset="0"/>
              </a:rPr>
              <a:t>The Burden of proof is on us</a:t>
            </a:r>
          </a:p>
          <a:p>
            <a:pPr marL="0" indent="0">
              <a:buNone/>
            </a:pPr>
            <a:endParaRPr lang="en-US" sz="2400" b="1" u="sng" dirty="0">
              <a:latin typeface="Times New Roman" pitchFamily="18" charset="0"/>
              <a:cs typeface="Times New Roman" pitchFamily="18" charset="0"/>
            </a:endParaRPr>
          </a:p>
          <a:p>
            <a:pPr marL="0" indent="0">
              <a:buNone/>
            </a:pPr>
            <a:endParaRPr lang="en-US" sz="2400" b="1" dirty="0">
              <a:latin typeface="Times New Roman" pitchFamily="18" charset="0"/>
              <a:cs typeface="Times New Roman" pitchFamily="18" charset="0"/>
            </a:endParaRPr>
          </a:p>
        </p:txBody>
      </p:sp>
      <p:sp>
        <p:nvSpPr>
          <p:cNvPr id="4" name="TextBox 3"/>
          <p:cNvSpPr txBox="1"/>
          <p:nvPr/>
        </p:nvSpPr>
        <p:spPr>
          <a:xfrm>
            <a:off x="6172200" y="2590800"/>
            <a:ext cx="4191000" cy="3046988"/>
          </a:xfrm>
          <a:prstGeom prst="rect">
            <a:avLst/>
          </a:prstGeom>
          <a:noFill/>
        </p:spPr>
        <p:txBody>
          <a:bodyPr wrap="square" rtlCol="0">
            <a:spAutoFit/>
          </a:bodyPr>
          <a:lstStyle/>
          <a:p>
            <a:r>
              <a:rPr lang="en-US" sz="2400" dirty="0">
                <a:latin typeface="Times New Roman" pitchFamily="18" charset="0"/>
              </a:rPr>
              <a:t>Defense attorneys work to dilute or distort facts presented by the prosecutor and create doubt</a:t>
            </a:r>
          </a:p>
          <a:p>
            <a:endParaRPr lang="en-US" sz="2400" dirty="0">
              <a:latin typeface="Times New Roman" pitchFamily="18" charset="0"/>
            </a:endParaRPr>
          </a:p>
          <a:p>
            <a:r>
              <a:rPr lang="en-US" sz="2400" dirty="0">
                <a:latin typeface="Times New Roman" pitchFamily="18" charset="0"/>
              </a:rPr>
              <a:t>Jurors are the exclusive judges of the credibility of witnesses weight of the evidence and application of the law</a:t>
            </a:r>
          </a:p>
        </p:txBody>
      </p:sp>
    </p:spTree>
    <p:extLst>
      <p:ext uri="{BB962C8B-B14F-4D97-AF65-F5344CB8AC3E}">
        <p14:creationId xmlns:p14="http://schemas.microsoft.com/office/powerpoint/2010/main" val="10100328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i="1" dirty="0"/>
              <a:t>Finally, a good report provides your Insulation from…</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sz="3200" dirty="0"/>
              <a:t>Complaints</a:t>
            </a:r>
          </a:p>
          <a:p>
            <a:pPr>
              <a:buFont typeface="Wingdings" panose="05000000000000000000" pitchFamily="2" charset="2"/>
              <a:buChar char="Ø"/>
            </a:pPr>
            <a:r>
              <a:rPr lang="en-US" sz="3200" dirty="0"/>
              <a:t>Arm chair quarterback Criticism</a:t>
            </a:r>
          </a:p>
          <a:p>
            <a:pPr>
              <a:buFont typeface="Wingdings" panose="05000000000000000000" pitchFamily="2" charset="2"/>
              <a:buChar char="Ø"/>
            </a:pPr>
            <a:r>
              <a:rPr lang="en-US" sz="3200" dirty="0"/>
              <a:t>Adverse incidents or events</a:t>
            </a:r>
          </a:p>
          <a:p>
            <a:pPr>
              <a:buFont typeface="Wingdings" panose="05000000000000000000" pitchFamily="2" charset="2"/>
              <a:buChar char="Ø"/>
            </a:pPr>
            <a:r>
              <a:rPr lang="en-US" sz="3200" dirty="0"/>
              <a:t>Being pre-judged in a controversial situation</a:t>
            </a:r>
          </a:p>
          <a:p>
            <a:pPr>
              <a:buFont typeface="Wingdings" panose="05000000000000000000" pitchFamily="2" charset="2"/>
              <a:buChar char="Ø"/>
            </a:pPr>
            <a:r>
              <a:rPr lang="en-US" sz="3200" dirty="0"/>
              <a:t>Your Boss not being able to take a position in your favor</a:t>
            </a:r>
          </a:p>
          <a:p>
            <a:pPr>
              <a:buFont typeface="Wingdings" panose="05000000000000000000" pitchFamily="2" charset="2"/>
              <a:buChar char="Ø"/>
            </a:pPr>
            <a:r>
              <a:rPr lang="en-US" sz="3200" dirty="0"/>
              <a:t>Civil Liability (The importance of “Qualified Immunity”)</a:t>
            </a:r>
          </a:p>
          <a:p>
            <a:pPr>
              <a:buFont typeface="Wingdings" panose="05000000000000000000" pitchFamily="2" charset="2"/>
              <a:buChar char="Ø"/>
            </a:pPr>
            <a:endParaRPr lang="en-US" dirty="0"/>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8232736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838200"/>
          </a:xfrm>
        </p:spPr>
        <p:txBody>
          <a:bodyPr>
            <a:noAutofit/>
          </a:bodyPr>
          <a:lstStyle/>
          <a:p>
            <a:r>
              <a:rPr lang="en-US" sz="3600" b="1" dirty="0"/>
              <a:t>Your Report Serves as a Light to the Path of “Reasonableness”</a:t>
            </a:r>
          </a:p>
        </p:txBody>
      </p:sp>
      <p:sp>
        <p:nvSpPr>
          <p:cNvPr id="3" name="Content Placeholder 2"/>
          <p:cNvSpPr>
            <a:spLocks noGrp="1"/>
          </p:cNvSpPr>
          <p:nvPr>
            <p:ph idx="1"/>
          </p:nvPr>
        </p:nvSpPr>
        <p:spPr>
          <a:xfrm>
            <a:off x="1905000" y="1219201"/>
            <a:ext cx="8229600" cy="5440363"/>
          </a:xfrm>
        </p:spPr>
        <p:txBody>
          <a:bodyPr>
            <a:normAutofit/>
          </a:bodyPr>
          <a:lstStyle/>
          <a:p>
            <a:pPr>
              <a:buFont typeface="Wingdings" panose="05000000000000000000" pitchFamily="2" charset="2"/>
              <a:buChar char="§"/>
            </a:pPr>
            <a:r>
              <a:rPr lang="en-US" sz="3200" dirty="0"/>
              <a:t>The touchtone of Constitutional evaluations</a:t>
            </a:r>
          </a:p>
          <a:p>
            <a:pPr>
              <a:buFont typeface="Wingdings" panose="05000000000000000000" pitchFamily="2" charset="2"/>
              <a:buChar char="§"/>
            </a:pPr>
            <a:r>
              <a:rPr lang="en-US" sz="3200" dirty="0"/>
              <a:t>Provides CONTEXT</a:t>
            </a:r>
          </a:p>
          <a:p>
            <a:pPr>
              <a:buFont typeface="Wingdings" panose="05000000000000000000" pitchFamily="2" charset="2"/>
              <a:buChar char="§"/>
            </a:pPr>
            <a:r>
              <a:rPr lang="en-US" sz="3200" dirty="0"/>
              <a:t>Provides a NEXUS TO THE LAW</a:t>
            </a:r>
          </a:p>
          <a:p>
            <a:pPr>
              <a:buFont typeface="Wingdings" panose="05000000000000000000" pitchFamily="2" charset="2"/>
              <a:buChar char="§"/>
            </a:pPr>
            <a:r>
              <a:rPr lang="en-US" sz="3200" dirty="0"/>
              <a:t>Demonstrates the objective perspective as seen in the light of your experience and training</a:t>
            </a:r>
          </a:p>
          <a:p>
            <a:pPr marL="0" indent="0">
              <a:buNone/>
            </a:pPr>
            <a:r>
              <a:rPr lang="en-US" sz="3200" b="1" dirty="0"/>
              <a:t>REMEMBER:  </a:t>
            </a:r>
            <a:r>
              <a:rPr lang="en-US" sz="3200" dirty="0"/>
              <a:t>The law is very specific as to the standard </a:t>
            </a:r>
            <a:r>
              <a:rPr lang="en-US" sz="3200" b="1" i="1" dirty="0"/>
              <a:t>“</a:t>
            </a:r>
            <a:r>
              <a:rPr lang="en-US" sz="3200" b="1" i="1" dirty="0">
                <a:solidFill>
                  <a:srgbClr val="C00000"/>
                </a:solidFill>
              </a:rPr>
              <a:t>Police are not required by law to be right every time…just  objectively reasonable” and probable cause is not “preponderance of evidence, but judged by “Probability.”</a:t>
            </a:r>
          </a:p>
          <a:p>
            <a:pPr marL="0" indent="0">
              <a:buNone/>
            </a:pPr>
            <a:endParaRPr lang="en-US" b="1" i="1" dirty="0"/>
          </a:p>
        </p:txBody>
      </p:sp>
    </p:spTree>
    <p:extLst>
      <p:ext uri="{BB962C8B-B14F-4D97-AF65-F5344CB8AC3E}">
        <p14:creationId xmlns:p14="http://schemas.microsoft.com/office/powerpoint/2010/main" val="46902262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3276602" y="525162"/>
            <a:ext cx="3352798" cy="4191000"/>
          </a:xfrm>
        </p:spPr>
        <p:txBody>
          <a:bodyPr>
            <a:normAutofit/>
          </a:bodyPr>
          <a:lstStyle/>
          <a:p>
            <a:pPr eaLnBrk="1" hangingPunct="1">
              <a:lnSpc>
                <a:spcPct val="80000"/>
              </a:lnSpc>
              <a:buFontTx/>
              <a:buNone/>
            </a:pPr>
            <a:r>
              <a:rPr lang="en-US" altLang="en-US" sz="2000" b="1" dirty="0">
                <a:solidFill>
                  <a:srgbClr val="C00000"/>
                </a:solidFill>
              </a:rPr>
              <a:t>KEYS: </a:t>
            </a:r>
            <a:r>
              <a:rPr lang="en-US" altLang="en-US" sz="2000" b="1" dirty="0"/>
              <a:t>Professional Conduct</a:t>
            </a:r>
            <a:r>
              <a:rPr lang="en-US" altLang="en-US" sz="2000" dirty="0"/>
              <a:t>, </a:t>
            </a:r>
            <a:r>
              <a:rPr lang="en-US" altLang="en-US" sz="2000" b="1" dirty="0"/>
              <a:t>Objectivity,  Knowledge,</a:t>
            </a:r>
            <a:r>
              <a:rPr lang="en-US" altLang="en-US" sz="2000" b="1" u="sng" dirty="0"/>
              <a:t> </a:t>
            </a:r>
            <a:r>
              <a:rPr lang="en-US" altLang="en-US" sz="2000" b="1" dirty="0"/>
              <a:t>Experience and Training plus…</a:t>
            </a:r>
          </a:p>
          <a:p>
            <a:pPr eaLnBrk="1" hangingPunct="1">
              <a:lnSpc>
                <a:spcPct val="80000"/>
              </a:lnSpc>
              <a:buFontTx/>
              <a:buNone/>
            </a:pPr>
            <a:endParaRPr lang="en-US" altLang="en-US" sz="2000" u="sng" dirty="0"/>
          </a:p>
          <a:p>
            <a:pPr eaLnBrk="1" hangingPunct="1">
              <a:lnSpc>
                <a:spcPct val="80000"/>
              </a:lnSpc>
              <a:buFontTx/>
              <a:buNone/>
            </a:pPr>
            <a:r>
              <a:rPr lang="en-US" altLang="en-US" sz="2000" b="1" u="sng" dirty="0"/>
              <a:t>OBSERVATIONS</a:t>
            </a:r>
          </a:p>
          <a:p>
            <a:pPr marL="457200" indent="-457200">
              <a:lnSpc>
                <a:spcPct val="80000"/>
              </a:lnSpc>
              <a:buFontTx/>
              <a:buAutoNum type="arabicParenR"/>
            </a:pPr>
            <a:r>
              <a:rPr lang="en-US" altLang="en-US" sz="2000" dirty="0"/>
              <a:t>Eyes – observe</a:t>
            </a:r>
          </a:p>
          <a:p>
            <a:pPr marL="457200" indent="-457200">
              <a:lnSpc>
                <a:spcPct val="80000"/>
              </a:lnSpc>
              <a:buFontTx/>
              <a:buAutoNum type="arabicParenR"/>
            </a:pPr>
            <a:r>
              <a:rPr lang="en-US" altLang="en-US" sz="2000" dirty="0"/>
              <a:t>Ears – hear</a:t>
            </a:r>
          </a:p>
          <a:p>
            <a:pPr marL="457200" indent="-457200">
              <a:lnSpc>
                <a:spcPct val="80000"/>
              </a:lnSpc>
              <a:buFontTx/>
              <a:buAutoNum type="arabicParenR"/>
            </a:pPr>
            <a:r>
              <a:rPr lang="en-US" altLang="en-US" sz="2000" dirty="0"/>
              <a:t>Nose – smell</a:t>
            </a:r>
          </a:p>
          <a:p>
            <a:pPr marL="457200" indent="-457200">
              <a:lnSpc>
                <a:spcPct val="80000"/>
              </a:lnSpc>
              <a:buFontTx/>
              <a:buAutoNum type="arabicParenR"/>
            </a:pPr>
            <a:r>
              <a:rPr lang="en-US" altLang="en-US" sz="2000" dirty="0"/>
              <a:t>Mouth – talk </a:t>
            </a:r>
          </a:p>
          <a:p>
            <a:pPr eaLnBrk="1" hangingPunct="1">
              <a:lnSpc>
                <a:spcPct val="80000"/>
              </a:lnSpc>
              <a:buFontTx/>
              <a:buNone/>
            </a:pPr>
            <a:r>
              <a:rPr lang="en-US" altLang="en-US" sz="2000" dirty="0"/>
              <a:t>5)     Hands – feel</a:t>
            </a:r>
          </a:p>
          <a:p>
            <a:pPr eaLnBrk="1" hangingPunct="1">
              <a:lnSpc>
                <a:spcPct val="80000"/>
              </a:lnSpc>
              <a:buFontTx/>
              <a:buNone/>
            </a:pPr>
            <a:r>
              <a:rPr lang="en-US" altLang="en-US" sz="2000" dirty="0"/>
              <a:t>   </a:t>
            </a:r>
          </a:p>
        </p:txBody>
      </p:sp>
      <p:pic>
        <p:nvPicPr>
          <p:cNvPr id="11267" name="Picture 5" descr="MCj043394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1" y="304801"/>
            <a:ext cx="160020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6" descr="MCj0433940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8826" y="3886201"/>
            <a:ext cx="2162175"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70" name="Group 14"/>
          <p:cNvGrpSpPr>
            <a:grpSpLocks/>
          </p:cNvGrpSpPr>
          <p:nvPr/>
        </p:nvGrpSpPr>
        <p:grpSpPr bwMode="auto">
          <a:xfrm>
            <a:off x="6934200" y="685800"/>
            <a:ext cx="1828800" cy="1600200"/>
            <a:chOff x="3264" y="624"/>
            <a:chExt cx="1152" cy="1008"/>
          </a:xfrm>
        </p:grpSpPr>
        <p:sp>
          <p:nvSpPr>
            <p:cNvPr id="11278" name="Line 8"/>
            <p:cNvSpPr>
              <a:spLocks noChangeShapeType="1"/>
            </p:cNvSpPr>
            <p:nvPr/>
          </p:nvSpPr>
          <p:spPr bwMode="auto">
            <a:xfrm flipV="1">
              <a:off x="3264" y="1296"/>
              <a:ext cx="0"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9" name="Line 9"/>
            <p:cNvSpPr>
              <a:spLocks noChangeShapeType="1"/>
            </p:cNvSpPr>
            <p:nvPr/>
          </p:nvSpPr>
          <p:spPr bwMode="auto">
            <a:xfrm flipV="1">
              <a:off x="3648" y="960"/>
              <a:ext cx="0" cy="3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0" name="Line 10"/>
            <p:cNvSpPr>
              <a:spLocks noChangeShapeType="1"/>
            </p:cNvSpPr>
            <p:nvPr/>
          </p:nvSpPr>
          <p:spPr bwMode="auto">
            <a:xfrm>
              <a:off x="3264" y="1296"/>
              <a:ext cx="3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1" name="Line 11"/>
            <p:cNvSpPr>
              <a:spLocks noChangeShapeType="1"/>
            </p:cNvSpPr>
            <p:nvPr/>
          </p:nvSpPr>
          <p:spPr bwMode="auto">
            <a:xfrm>
              <a:off x="3648" y="960"/>
              <a:ext cx="38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2" name="Line 12"/>
            <p:cNvSpPr>
              <a:spLocks noChangeShapeType="1"/>
            </p:cNvSpPr>
            <p:nvPr/>
          </p:nvSpPr>
          <p:spPr bwMode="auto">
            <a:xfrm flipV="1">
              <a:off x="4032" y="624"/>
              <a:ext cx="0" cy="33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3" name="Line 13"/>
            <p:cNvSpPr>
              <a:spLocks noChangeShapeType="1"/>
            </p:cNvSpPr>
            <p:nvPr/>
          </p:nvSpPr>
          <p:spPr bwMode="auto">
            <a:xfrm>
              <a:off x="4032" y="624"/>
              <a:ext cx="38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271" name="Rectangle 16"/>
          <p:cNvSpPr>
            <a:spLocks noChangeArrowheads="1"/>
          </p:cNvSpPr>
          <p:nvPr/>
        </p:nvSpPr>
        <p:spPr bwMode="auto">
          <a:xfrm>
            <a:off x="7620000" y="1143000"/>
            <a:ext cx="2209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algn="ctr" eaLnBrk="1" hangingPunct="1">
              <a:spcBef>
                <a:spcPct val="20000"/>
              </a:spcBef>
            </a:pPr>
            <a:r>
              <a:rPr lang="en-US" altLang="en-US" sz="2000" dirty="0">
                <a:latin typeface="Arial" charset="0"/>
              </a:rPr>
              <a:t> 3 Tiers Police/Citizen</a:t>
            </a:r>
          </a:p>
          <a:p>
            <a:pPr algn="ctr" eaLnBrk="1" hangingPunct="1">
              <a:spcBef>
                <a:spcPct val="20000"/>
              </a:spcBef>
            </a:pPr>
            <a:r>
              <a:rPr lang="en-US" altLang="en-US" sz="2000" dirty="0">
                <a:latin typeface="Arial" charset="0"/>
              </a:rPr>
              <a:t>Encounters Understanding</a:t>
            </a:r>
          </a:p>
          <a:p>
            <a:pPr algn="ctr" eaLnBrk="1" hangingPunct="1">
              <a:spcBef>
                <a:spcPct val="20000"/>
              </a:spcBef>
            </a:pPr>
            <a:endParaRPr lang="en-US" altLang="en-US" sz="2000" b="1" dirty="0">
              <a:latin typeface="Arial" charset="0"/>
            </a:endParaRPr>
          </a:p>
          <a:p>
            <a:pPr algn="ctr" eaLnBrk="1" hangingPunct="1">
              <a:spcBef>
                <a:spcPct val="20000"/>
              </a:spcBef>
            </a:pPr>
            <a:endParaRPr lang="en-US" altLang="en-US" sz="2000" dirty="0">
              <a:latin typeface="Arial" charset="0"/>
            </a:endParaRPr>
          </a:p>
        </p:txBody>
      </p:sp>
      <p:sp>
        <p:nvSpPr>
          <p:cNvPr id="11272" name="Text Box 17"/>
          <p:cNvSpPr txBox="1">
            <a:spLocks noChangeArrowheads="1"/>
          </p:cNvSpPr>
          <p:nvPr/>
        </p:nvSpPr>
        <p:spPr bwMode="auto">
          <a:xfrm>
            <a:off x="9982200" y="1295400"/>
            <a:ext cx="60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eaLnBrk="1" hangingPunct="1">
              <a:spcBef>
                <a:spcPct val="50000"/>
              </a:spcBef>
            </a:pPr>
            <a:r>
              <a:rPr lang="en-US" altLang="en-US" sz="4400">
                <a:solidFill>
                  <a:schemeClr val="bg1"/>
                </a:solidFill>
              </a:rPr>
              <a:t>+</a:t>
            </a:r>
          </a:p>
        </p:txBody>
      </p:sp>
      <p:sp>
        <p:nvSpPr>
          <p:cNvPr id="209938" name="Music"/>
          <p:cNvSpPr>
            <a:spLocks noEditPoints="1" noChangeArrowheads="1"/>
          </p:cNvSpPr>
          <p:nvPr/>
        </p:nvSpPr>
        <p:spPr bwMode="auto">
          <a:xfrm>
            <a:off x="2133600" y="4343400"/>
            <a:ext cx="304800" cy="304800"/>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209939" name="Music"/>
          <p:cNvSpPr>
            <a:spLocks noEditPoints="1" noChangeArrowheads="1"/>
          </p:cNvSpPr>
          <p:nvPr/>
        </p:nvSpPr>
        <p:spPr bwMode="auto">
          <a:xfrm>
            <a:off x="1733550" y="4876800"/>
            <a:ext cx="323850" cy="323850"/>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11275" name="Text Box 20"/>
          <p:cNvSpPr txBox="1">
            <a:spLocks noChangeArrowheads="1"/>
          </p:cNvSpPr>
          <p:nvPr/>
        </p:nvSpPr>
        <p:spPr bwMode="auto">
          <a:xfrm>
            <a:off x="1755672" y="6048374"/>
            <a:ext cx="891232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eaLnBrk="1" hangingPunct="1">
              <a:spcBef>
                <a:spcPct val="50000"/>
              </a:spcBef>
            </a:pPr>
            <a:r>
              <a:rPr lang="en-US" altLang="en-US" sz="2000" dirty="0">
                <a:latin typeface="Arial" charset="0"/>
              </a:rPr>
              <a:t>Good Interpersonal Skills</a:t>
            </a:r>
          </a:p>
          <a:p>
            <a:pPr eaLnBrk="1" hangingPunct="1">
              <a:spcBef>
                <a:spcPct val="50000"/>
              </a:spcBef>
            </a:pPr>
            <a:r>
              <a:rPr lang="en-US" altLang="en-US" sz="2000" b="1" i="1" dirty="0">
                <a:solidFill>
                  <a:schemeClr val="accent6">
                    <a:lumMod val="50000"/>
                  </a:schemeClr>
                </a:solidFill>
                <a:latin typeface="Arial" charset="0"/>
              </a:rPr>
              <a:t>“Your Mouth can get you in trouble or get you out of trouble” </a:t>
            </a:r>
          </a:p>
        </p:txBody>
      </p:sp>
      <p:sp>
        <p:nvSpPr>
          <p:cNvPr id="11277" name="Text Box 22"/>
          <p:cNvSpPr txBox="1">
            <a:spLocks noChangeArrowheads="1"/>
          </p:cNvSpPr>
          <p:nvPr/>
        </p:nvSpPr>
        <p:spPr bwMode="auto">
          <a:xfrm>
            <a:off x="6324600" y="4343400"/>
            <a:ext cx="37338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algn="ctr" eaLnBrk="1" hangingPunct="1">
              <a:spcBef>
                <a:spcPct val="50000"/>
              </a:spcBef>
            </a:pPr>
            <a:r>
              <a:rPr lang="en-US" altLang="en-US" sz="3200" dirty="0">
                <a:latin typeface="Arial" charset="0"/>
              </a:rPr>
              <a:t>Articulation and Documentation</a:t>
            </a:r>
          </a:p>
          <a:p>
            <a:pPr algn="ctr" eaLnBrk="1" hangingPunct="1">
              <a:spcBef>
                <a:spcPct val="50000"/>
              </a:spcBef>
            </a:pPr>
            <a:r>
              <a:rPr lang="en-US" altLang="en-US" sz="3200" b="1" dirty="0">
                <a:solidFill>
                  <a:srgbClr val="0070C0"/>
                </a:solidFill>
                <a:latin typeface="Arial" charset="0"/>
              </a:rPr>
              <a:t>“</a:t>
            </a:r>
            <a:r>
              <a:rPr lang="en-US" altLang="en-US" sz="3200" b="1" i="1" dirty="0">
                <a:solidFill>
                  <a:srgbClr val="0070C0"/>
                </a:solidFill>
                <a:latin typeface="Arial" charset="0"/>
              </a:rPr>
              <a:t>SPECIFICITY</a:t>
            </a:r>
            <a:r>
              <a:rPr lang="en-US" altLang="en-US" sz="3200" b="1" dirty="0">
                <a:solidFill>
                  <a:srgbClr val="0070C0"/>
                </a:solidFill>
                <a:latin typeface="Arial" charset="0"/>
              </a:rPr>
              <a:t>”</a:t>
            </a:r>
          </a:p>
        </p:txBody>
      </p:sp>
      <p:pic>
        <p:nvPicPr>
          <p:cNvPr id="210946" name="Picture 2" descr="http://justcoachit.com/blog/wp-content/uploads/2013/08/Winning-The-Silent-War.jpg"/>
          <p:cNvPicPr>
            <a:picLocks noChangeAspect="1" noChangeArrowheads="1"/>
          </p:cNvPicPr>
          <p:nvPr/>
        </p:nvPicPr>
        <p:blipFill>
          <a:blip r:embed="rId4" cstate="print"/>
          <a:srcRect/>
          <a:stretch>
            <a:fillRect/>
          </a:stretch>
        </p:blipFill>
        <p:spPr bwMode="auto">
          <a:xfrm>
            <a:off x="1524000" y="0"/>
            <a:ext cx="1752600" cy="2438400"/>
          </a:xfrm>
          <a:prstGeom prst="rect">
            <a:avLst/>
          </a:prstGeom>
          <a:noFill/>
        </p:spPr>
      </p:pic>
    </p:spTree>
    <p:extLst>
      <p:ext uri="{BB962C8B-B14F-4D97-AF65-F5344CB8AC3E}">
        <p14:creationId xmlns:p14="http://schemas.microsoft.com/office/powerpoint/2010/main" val="1312253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normAutofit fontScale="90000"/>
          </a:bodyPr>
          <a:lstStyle/>
          <a:p>
            <a:r>
              <a:rPr lang="en-US" b="1" dirty="0">
                <a:latin typeface="Arial" panose="020B0604020202020204" pitchFamily="34" charset="0"/>
                <a:cs typeface="Arial" panose="020B0604020202020204" pitchFamily="34" charset="0"/>
              </a:rPr>
              <a:t>The proper perspective is found with a </a:t>
            </a:r>
            <a:r>
              <a:rPr lang="en-US" b="1" i="1" dirty="0">
                <a:latin typeface="Arial" panose="020B0604020202020204" pitchFamily="34" charset="0"/>
                <a:cs typeface="Arial" panose="020B0604020202020204" pitchFamily="34" charset="0"/>
              </a:rPr>
              <a:t>“Conflict of Ideas”</a:t>
            </a:r>
          </a:p>
        </p:txBody>
      </p:sp>
      <p:sp>
        <p:nvSpPr>
          <p:cNvPr id="3" name="Content Placeholder 2"/>
          <p:cNvSpPr>
            <a:spLocks noGrp="1"/>
          </p:cNvSpPr>
          <p:nvPr>
            <p:ph idx="1"/>
          </p:nvPr>
        </p:nvSpPr>
        <p:spPr>
          <a:xfrm>
            <a:off x="1752600" y="1371600"/>
            <a:ext cx="8534400" cy="5791200"/>
          </a:xfrm>
        </p:spPr>
        <p:txBody>
          <a:bodyPr>
            <a:noAutofit/>
          </a:bodyPr>
          <a:lstStyle/>
          <a:p>
            <a:pPr marL="0" indent="0">
              <a:buNone/>
            </a:pPr>
            <a:r>
              <a:rPr lang="en-US" b="1" dirty="0">
                <a:latin typeface="Arial" panose="020B0604020202020204" pitchFamily="34" charset="0"/>
                <a:cs typeface="Arial" panose="020B0604020202020204" pitchFamily="34" charset="0"/>
              </a:rPr>
              <a:t>You </a:t>
            </a:r>
            <a:r>
              <a:rPr lang="en-US" b="1" u="sng" dirty="0">
                <a:latin typeface="Arial" panose="020B0604020202020204" pitchFamily="34" charset="0"/>
                <a:cs typeface="Arial" panose="020B0604020202020204" pitchFamily="34" charset="0"/>
              </a:rPr>
              <a:t>must</a:t>
            </a:r>
            <a:r>
              <a:rPr lang="en-US" b="1" dirty="0">
                <a:latin typeface="Arial" panose="020B0604020202020204" pitchFamily="34" charset="0"/>
                <a:cs typeface="Arial" panose="020B0604020202020204" pitchFamily="34" charset="0"/>
              </a:rPr>
              <a:t> Challenge what you think you know…on the journey down the path to </a:t>
            </a:r>
            <a:r>
              <a:rPr lang="en-US" b="1" i="1" u="sng" dirty="0">
                <a:latin typeface="Arial" panose="020B0604020202020204" pitchFamily="34" charset="0"/>
                <a:cs typeface="Arial" panose="020B0604020202020204" pitchFamily="34" charset="0"/>
              </a:rPr>
              <a:t>Reasonableness</a:t>
            </a:r>
            <a:r>
              <a:rPr lang="en-US" b="1" u="sng" dirty="0">
                <a:latin typeface="Arial" panose="020B0604020202020204" pitchFamily="34" charset="0"/>
                <a:cs typeface="Arial" panose="020B0604020202020204" pitchFamily="34" charset="0"/>
              </a:rPr>
              <a:t> </a:t>
            </a:r>
            <a:br>
              <a:rPr lang="en-US" b="1" u="sng" dirty="0">
                <a:latin typeface="Arial" panose="020B0604020202020204" pitchFamily="34" charset="0"/>
                <a:cs typeface="Arial" panose="020B0604020202020204" pitchFamily="34" charset="0"/>
              </a:rPr>
            </a:br>
            <a:endParaRPr lang="en-US" b="1" u="sng" dirty="0">
              <a:latin typeface="Arial" panose="020B0604020202020204" pitchFamily="34" charset="0"/>
              <a:cs typeface="Arial" panose="020B0604020202020204" pitchFamily="34" charset="0"/>
            </a:endParaRPr>
          </a:p>
          <a:p>
            <a:pPr>
              <a:buFont typeface="Wingdings" panose="05000000000000000000" pitchFamily="2" charset="2"/>
              <a:buChar char="Ø"/>
            </a:pPr>
            <a:r>
              <a:rPr lang="en-US" b="1" dirty="0">
                <a:latin typeface="Arial" panose="020B0604020202020204" pitchFamily="34" charset="0"/>
                <a:cs typeface="Arial" panose="020B0604020202020204" pitchFamily="34" charset="0"/>
              </a:rPr>
              <a:t>Specificity in content for credibility of  context</a:t>
            </a:r>
          </a:p>
          <a:p>
            <a:pPr>
              <a:buFont typeface="Wingdings" panose="05000000000000000000" pitchFamily="2" charset="2"/>
              <a:buChar char="Ø"/>
            </a:pPr>
            <a:r>
              <a:rPr lang="en-US" b="1" dirty="0">
                <a:latin typeface="Arial" panose="020B0604020202020204" pitchFamily="34" charset="0"/>
                <a:cs typeface="Arial" panose="020B0604020202020204" pitchFamily="34" charset="0"/>
              </a:rPr>
              <a:t>Objective perspective and evaluations over subjective feelings and thoughts</a:t>
            </a:r>
          </a:p>
          <a:p>
            <a:pPr>
              <a:buFont typeface="Wingdings" panose="05000000000000000000" pitchFamily="2" charset="2"/>
              <a:buChar char="Ø"/>
            </a:pPr>
            <a:r>
              <a:rPr lang="en-US" b="1" dirty="0">
                <a:latin typeface="Arial" panose="020B0604020202020204" pitchFamily="34" charset="0"/>
                <a:cs typeface="Arial" panose="020B0604020202020204" pitchFamily="34" charset="0"/>
              </a:rPr>
              <a:t>Judgements based upon the totality of all facts and all circumstances</a:t>
            </a:r>
          </a:p>
          <a:p>
            <a:pPr marL="0" indent="0">
              <a:buNone/>
            </a:pPr>
            <a:endParaRPr lang="en-US" b="1" dirty="0">
              <a:latin typeface="Arial" panose="020B0604020202020204" pitchFamily="34" charset="0"/>
              <a:cs typeface="Arial" panose="020B0604020202020204" pitchFamily="34" charset="0"/>
            </a:endParaRPr>
          </a:p>
          <a:p>
            <a:pPr marL="0" indent="0">
              <a:buNone/>
            </a:pP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874545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a:extLst>
              <a:ext uri="{FF2B5EF4-FFF2-40B4-BE49-F238E27FC236}">
                <a16:creationId xmlns:a16="http://schemas.microsoft.com/office/drawing/2014/main" id="{B146D976-D424-437C-BBA9-588F63A97445}"/>
              </a:ext>
            </a:extLst>
          </p:cNvPr>
          <p:cNvSpPr>
            <a:spLocks noGrp="1" noChangeArrowheads="1"/>
          </p:cNvSpPr>
          <p:nvPr>
            <p:ph type="body" idx="1"/>
          </p:nvPr>
        </p:nvSpPr>
        <p:spPr>
          <a:xfrm>
            <a:off x="1981200" y="1793174"/>
            <a:ext cx="8229600" cy="4760026"/>
          </a:xfrm>
        </p:spPr>
        <p:txBody>
          <a:bodyPr>
            <a:normAutofit/>
          </a:bodyPr>
          <a:lstStyle/>
          <a:p>
            <a:pPr eaLnBrk="1" hangingPunct="1">
              <a:lnSpc>
                <a:spcPct val="80000"/>
              </a:lnSpc>
              <a:buFontTx/>
              <a:buNone/>
            </a:pPr>
            <a:r>
              <a:rPr lang="en-US" altLang="en-US" sz="4000" b="1" dirty="0">
                <a:solidFill>
                  <a:schemeClr val="accent6">
                    <a:lumMod val="50000"/>
                  </a:schemeClr>
                </a:solidFill>
              </a:rPr>
              <a:t>Seizure: </a:t>
            </a:r>
            <a:r>
              <a:rPr lang="en-US" altLang="en-US" sz="4000" dirty="0"/>
              <a:t>Brief detention, limited intrusion, block, take possession of, maintain the status quo, an interference, momentary stop.</a:t>
            </a:r>
          </a:p>
          <a:p>
            <a:pPr eaLnBrk="1" hangingPunct="1">
              <a:lnSpc>
                <a:spcPct val="80000"/>
              </a:lnSpc>
              <a:buFontTx/>
              <a:buNone/>
            </a:pPr>
            <a:endParaRPr lang="en-US" altLang="en-US" sz="4000" dirty="0"/>
          </a:p>
          <a:p>
            <a:pPr eaLnBrk="1" hangingPunct="1">
              <a:lnSpc>
                <a:spcPct val="80000"/>
              </a:lnSpc>
              <a:buFontTx/>
              <a:buNone/>
            </a:pPr>
            <a:r>
              <a:rPr lang="en-US" altLang="en-US" sz="4000" b="1" dirty="0">
                <a:solidFill>
                  <a:srgbClr val="C00000"/>
                </a:solidFill>
              </a:rPr>
              <a:t>Search:  </a:t>
            </a:r>
            <a:r>
              <a:rPr lang="en-US" altLang="en-US" sz="4000" b="1" dirty="0"/>
              <a:t>	</a:t>
            </a:r>
            <a:r>
              <a:rPr lang="en-US" altLang="en-US" sz="4000" dirty="0"/>
              <a:t>A matter of invasion and quest, intrusive, exploratory, look into, pry into, probe, examine carefully, seek out, violate space.</a:t>
            </a:r>
            <a:endParaRPr lang="en-US" altLang="en-US" sz="4000" b="1" dirty="0"/>
          </a:p>
        </p:txBody>
      </p:sp>
      <p:sp>
        <p:nvSpPr>
          <p:cNvPr id="5" name="TextBox 4">
            <a:extLst>
              <a:ext uri="{FF2B5EF4-FFF2-40B4-BE49-F238E27FC236}">
                <a16:creationId xmlns:a16="http://schemas.microsoft.com/office/drawing/2014/main" id="{0D67B242-9EFD-43FC-85C7-60B7B034A837}"/>
              </a:ext>
            </a:extLst>
          </p:cNvPr>
          <p:cNvSpPr txBox="1"/>
          <p:nvPr/>
        </p:nvSpPr>
        <p:spPr>
          <a:xfrm>
            <a:off x="3372592" y="213757"/>
            <a:ext cx="5587648" cy="1323439"/>
          </a:xfrm>
          <a:prstGeom prst="rect">
            <a:avLst/>
          </a:prstGeom>
          <a:noFill/>
        </p:spPr>
        <p:txBody>
          <a:bodyPr wrap="square" rtlCol="0">
            <a:spAutoFit/>
          </a:bodyPr>
          <a:lstStyle/>
          <a:p>
            <a:pPr algn="ctr"/>
            <a:r>
              <a:rPr lang="en-US" sz="4000" b="1" dirty="0"/>
              <a:t>TWO DIFFERENT CONCEPTS</a:t>
            </a:r>
          </a:p>
        </p:txBody>
      </p:sp>
    </p:spTree>
    <p:extLst>
      <p:ext uri="{BB962C8B-B14F-4D97-AF65-F5344CB8AC3E}">
        <p14:creationId xmlns:p14="http://schemas.microsoft.com/office/powerpoint/2010/main" val="69815313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F9FB8-282B-4B70-A265-71E8DC2395C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558DEDE-7352-4FA2-8FFB-84005D8F3C07}"/>
              </a:ext>
            </a:extLst>
          </p:cNvPr>
          <p:cNvSpPr>
            <a:spLocks noGrp="1"/>
          </p:cNvSpPr>
          <p:nvPr>
            <p:ph idx="1"/>
          </p:nvPr>
        </p:nvSpPr>
        <p:spPr/>
        <p:txBody>
          <a:bodyPr>
            <a:normAutofit/>
          </a:bodyPr>
          <a:lstStyle/>
          <a:p>
            <a:pPr marL="0" indent="0" algn="ctr">
              <a:buNone/>
            </a:pPr>
            <a:r>
              <a:rPr lang="en-US" sz="9600" dirty="0"/>
              <a:t>CONTRAVERSIES</a:t>
            </a:r>
          </a:p>
        </p:txBody>
      </p:sp>
    </p:spTree>
    <p:extLst>
      <p:ext uri="{BB962C8B-B14F-4D97-AF65-F5344CB8AC3E}">
        <p14:creationId xmlns:p14="http://schemas.microsoft.com/office/powerpoint/2010/main" val="381188690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52E08-8FE4-4FAB-8E84-8BDF69F4B8B1}"/>
              </a:ext>
            </a:extLst>
          </p:cNvPr>
          <p:cNvSpPr>
            <a:spLocks noGrp="1"/>
          </p:cNvSpPr>
          <p:nvPr>
            <p:ph type="title"/>
          </p:nvPr>
        </p:nvSpPr>
        <p:spPr>
          <a:xfrm>
            <a:off x="838200" y="-118753"/>
            <a:ext cx="10515600" cy="1270659"/>
          </a:xfrm>
        </p:spPr>
        <p:txBody>
          <a:bodyPr/>
          <a:lstStyle/>
          <a:p>
            <a:pPr algn="ctr"/>
            <a:r>
              <a:rPr lang="en-US" b="1" dirty="0"/>
              <a:t>The Edwards “F.A.C.T.” Typology</a:t>
            </a:r>
          </a:p>
        </p:txBody>
      </p:sp>
      <p:sp>
        <p:nvSpPr>
          <p:cNvPr id="3" name="Content Placeholder 2">
            <a:extLst>
              <a:ext uri="{FF2B5EF4-FFF2-40B4-BE49-F238E27FC236}">
                <a16:creationId xmlns:a16="http://schemas.microsoft.com/office/drawing/2014/main" id="{08CF8FC1-B358-48B3-8DFE-FFCF9B9CBD6F}"/>
              </a:ext>
            </a:extLst>
          </p:cNvPr>
          <p:cNvSpPr>
            <a:spLocks noGrp="1"/>
          </p:cNvSpPr>
          <p:nvPr>
            <p:ph idx="1"/>
          </p:nvPr>
        </p:nvSpPr>
        <p:spPr>
          <a:xfrm>
            <a:off x="838200" y="1033152"/>
            <a:ext cx="10515600" cy="5824848"/>
          </a:xfrm>
        </p:spPr>
        <p:txBody>
          <a:bodyPr>
            <a:normAutofit/>
          </a:bodyPr>
          <a:lstStyle/>
          <a:p>
            <a:pPr>
              <a:buFont typeface="Wingdings" panose="05000000000000000000" pitchFamily="2" charset="2"/>
              <a:buChar char="§"/>
            </a:pPr>
            <a:r>
              <a:rPr lang="en-US" b="1" dirty="0"/>
              <a:t>Fact-finding: </a:t>
            </a:r>
            <a:r>
              <a:rPr lang="en-US" dirty="0"/>
              <a:t>a deliberately skeptical inquiry that evolves from general to specific in scope, complimented by an objective and persistent mind</a:t>
            </a:r>
            <a:endParaRPr lang="en-US" b="1" dirty="0"/>
          </a:p>
          <a:p>
            <a:pPr>
              <a:buFont typeface="Wingdings" panose="05000000000000000000" pitchFamily="2" charset="2"/>
              <a:buChar char="§"/>
            </a:pPr>
            <a:r>
              <a:rPr lang="en-US" b="1" dirty="0"/>
              <a:t>Analytical Inventory: </a:t>
            </a:r>
            <a:r>
              <a:rPr lang="en-US" dirty="0"/>
              <a:t>a divergent collection of objective criterion, logical, and legal alternatives deriving from the objective and specific fact-finding process</a:t>
            </a:r>
            <a:endParaRPr lang="en-US" b="1" dirty="0"/>
          </a:p>
          <a:p>
            <a:pPr>
              <a:buFont typeface="Wingdings" panose="05000000000000000000" pitchFamily="2" charset="2"/>
              <a:buChar char="§"/>
            </a:pPr>
            <a:r>
              <a:rPr lang="en-US" b="1" dirty="0"/>
              <a:t>Critical Filter: </a:t>
            </a:r>
            <a:r>
              <a:rPr lang="en-US" dirty="0"/>
              <a:t>a cognitive convergence of the totality of all the facts and circumstances in the context of an objective ecosystem</a:t>
            </a:r>
          </a:p>
          <a:p>
            <a:pPr>
              <a:buFont typeface="Wingdings" panose="05000000000000000000" pitchFamily="2" charset="2"/>
              <a:buChar char="§"/>
            </a:pPr>
            <a:r>
              <a:rPr lang="en-US" b="1" dirty="0"/>
              <a:t>Tribology</a:t>
            </a:r>
            <a:r>
              <a:rPr lang="en-US" dirty="0"/>
              <a:t>: the tactical design of action, with the consideration of the friction from the advocacy, the wear from hindsight, and the need for fact and consequence lubrication of the interacting fact-patterns and legal issues in a relative, complex and continuous motion </a:t>
            </a:r>
          </a:p>
          <a:p>
            <a:pPr>
              <a:buFont typeface="Wingdings" panose="05000000000000000000" pitchFamily="2" charset="2"/>
              <a:buChar char="§"/>
            </a:pPr>
            <a:endParaRPr lang="en-US" dirty="0"/>
          </a:p>
        </p:txBody>
      </p:sp>
    </p:spTree>
    <p:extLst>
      <p:ext uri="{BB962C8B-B14F-4D97-AF65-F5344CB8AC3E}">
        <p14:creationId xmlns:p14="http://schemas.microsoft.com/office/powerpoint/2010/main" val="421699399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CF7B5-0A6F-4501-B7A4-189ED82CF2F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2ABA5AE-0C85-445B-BAF3-41A7D87CD7C7}"/>
              </a:ext>
            </a:extLst>
          </p:cNvPr>
          <p:cNvSpPr>
            <a:spLocks noGrp="1"/>
          </p:cNvSpPr>
          <p:nvPr>
            <p:ph idx="1"/>
          </p:nvPr>
        </p:nvSpPr>
        <p:spPr/>
        <p:txBody>
          <a:bodyPr>
            <a:normAutofit/>
          </a:bodyPr>
          <a:lstStyle/>
          <a:p>
            <a:pPr marL="0" indent="0">
              <a:buNone/>
            </a:pPr>
            <a:r>
              <a:rPr lang="en-US" sz="9600" dirty="0"/>
              <a:t>1. Investigative detention and frisk</a:t>
            </a:r>
          </a:p>
        </p:txBody>
      </p:sp>
    </p:spTree>
    <p:extLst>
      <p:ext uri="{BB962C8B-B14F-4D97-AF65-F5344CB8AC3E}">
        <p14:creationId xmlns:p14="http://schemas.microsoft.com/office/powerpoint/2010/main" val="200600134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E0BA2-8B58-454B-823A-0894EF5F28CD}"/>
              </a:ext>
            </a:extLst>
          </p:cNvPr>
          <p:cNvSpPr>
            <a:spLocks noGrp="1"/>
          </p:cNvSpPr>
          <p:nvPr>
            <p:ph type="title"/>
          </p:nvPr>
        </p:nvSpPr>
        <p:spPr>
          <a:xfrm>
            <a:off x="838200" y="1"/>
            <a:ext cx="10515600" cy="1330035"/>
          </a:xfrm>
        </p:spPr>
        <p:txBody>
          <a:bodyPr/>
          <a:lstStyle/>
          <a:p>
            <a:pPr algn="ctr"/>
            <a:r>
              <a:rPr lang="en-US" b="1" dirty="0"/>
              <a:t>EVERY POLICE ENCOUNTER IS UNQUIE AND TO ITSELF</a:t>
            </a:r>
          </a:p>
        </p:txBody>
      </p:sp>
      <p:sp>
        <p:nvSpPr>
          <p:cNvPr id="3" name="Content Placeholder 2">
            <a:extLst>
              <a:ext uri="{FF2B5EF4-FFF2-40B4-BE49-F238E27FC236}">
                <a16:creationId xmlns:a16="http://schemas.microsoft.com/office/drawing/2014/main" id="{2A078F15-52C3-4BA4-A3A0-383A9DCAC159}"/>
              </a:ext>
            </a:extLst>
          </p:cNvPr>
          <p:cNvSpPr>
            <a:spLocks noGrp="1"/>
          </p:cNvSpPr>
          <p:nvPr>
            <p:ph idx="1"/>
          </p:nvPr>
        </p:nvSpPr>
        <p:spPr>
          <a:xfrm>
            <a:off x="838200" y="1472540"/>
            <a:ext cx="10515600" cy="4704423"/>
          </a:xfrm>
        </p:spPr>
        <p:txBody>
          <a:bodyPr>
            <a:noAutofit/>
          </a:bodyPr>
          <a:lstStyle/>
          <a:p>
            <a:pPr>
              <a:buFont typeface="Wingdings" panose="05000000000000000000" pitchFamily="2" charset="2"/>
              <a:buChar char="§"/>
            </a:pPr>
            <a:r>
              <a:rPr lang="en-US" sz="3600" dirty="0"/>
              <a:t>Search and seizure by it’s very nature is Contextual</a:t>
            </a:r>
          </a:p>
          <a:p>
            <a:pPr>
              <a:buFont typeface="Wingdings" panose="05000000000000000000" pitchFamily="2" charset="2"/>
              <a:buChar char="§"/>
            </a:pPr>
            <a:r>
              <a:rPr lang="en-US" sz="3600" dirty="0"/>
              <a:t>If the facts and circumstances are changed, then everything changes</a:t>
            </a:r>
          </a:p>
          <a:p>
            <a:pPr>
              <a:buFont typeface="Wingdings" panose="05000000000000000000" pitchFamily="2" charset="2"/>
              <a:buChar char="§"/>
            </a:pPr>
            <a:r>
              <a:rPr lang="en-US" sz="3600" dirty="0"/>
              <a:t>Perspective, articulation, settled law and objective intent shape the reasonableness reality </a:t>
            </a:r>
          </a:p>
          <a:p>
            <a:pPr>
              <a:buFont typeface="Wingdings" panose="05000000000000000000" pitchFamily="2" charset="2"/>
              <a:buChar char="§"/>
            </a:pPr>
            <a:r>
              <a:rPr lang="en-US" sz="3600" dirty="0"/>
              <a:t>Specificity in content, defines the reasonableness in context</a:t>
            </a:r>
          </a:p>
          <a:p>
            <a:pPr>
              <a:buFont typeface="Wingdings" panose="05000000000000000000" pitchFamily="2" charset="2"/>
              <a:buChar char="§"/>
            </a:pPr>
            <a:r>
              <a:rPr lang="en-US" sz="3600" dirty="0"/>
              <a:t>The key answer to any seizure and seizure question is: “It depends”</a:t>
            </a:r>
          </a:p>
        </p:txBody>
      </p:sp>
    </p:spTree>
    <p:extLst>
      <p:ext uri="{BB962C8B-B14F-4D97-AF65-F5344CB8AC3E}">
        <p14:creationId xmlns:p14="http://schemas.microsoft.com/office/powerpoint/2010/main" val="107622514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5003"/>
            <a:ext cx="10515600" cy="997527"/>
          </a:xfrm>
        </p:spPr>
        <p:txBody>
          <a:bodyPr/>
          <a:lstStyle/>
          <a:p>
            <a:pPr algn="ctr"/>
            <a:r>
              <a:rPr lang="en-US" b="1" dirty="0"/>
              <a:t>Always apply the 3 Tiers test</a:t>
            </a:r>
          </a:p>
        </p:txBody>
      </p:sp>
      <p:sp>
        <p:nvSpPr>
          <p:cNvPr id="3" name="Content Placeholder 2"/>
          <p:cNvSpPr>
            <a:spLocks noGrp="1"/>
          </p:cNvSpPr>
          <p:nvPr>
            <p:ph idx="1"/>
          </p:nvPr>
        </p:nvSpPr>
        <p:spPr>
          <a:xfrm>
            <a:off x="838200" y="1092530"/>
            <a:ext cx="10515600" cy="5084433"/>
          </a:xfrm>
        </p:spPr>
        <p:txBody>
          <a:bodyPr>
            <a:normAutofit/>
          </a:bodyPr>
          <a:lstStyle/>
          <a:p>
            <a:pPr>
              <a:buFont typeface="Wingdings" panose="05000000000000000000" pitchFamily="2" charset="2"/>
              <a:buChar char="§"/>
            </a:pPr>
            <a:r>
              <a:rPr lang="en-US" sz="3200" dirty="0"/>
              <a:t>The Specific Facts and Circumstances of the case</a:t>
            </a:r>
          </a:p>
          <a:p>
            <a:pPr>
              <a:buFont typeface="Wingdings" panose="05000000000000000000" pitchFamily="2" charset="2"/>
              <a:buChar char="§"/>
            </a:pPr>
            <a:r>
              <a:rPr lang="en-US" sz="3200" dirty="0"/>
              <a:t>What tier is the suspect in ?</a:t>
            </a:r>
          </a:p>
          <a:p>
            <a:pPr>
              <a:buFont typeface="Wingdings" panose="05000000000000000000" pitchFamily="2" charset="2"/>
              <a:buChar char="§"/>
            </a:pPr>
            <a:r>
              <a:rPr lang="en-US" sz="3200" dirty="0"/>
              <a:t>Circumstances and CONTEXT surrounding the encounter </a:t>
            </a:r>
          </a:p>
          <a:p>
            <a:pPr>
              <a:buFont typeface="Wingdings" panose="05000000000000000000" pitchFamily="2" charset="2"/>
              <a:buChar char="§"/>
            </a:pPr>
            <a:r>
              <a:rPr lang="en-US" sz="3200" dirty="0"/>
              <a:t>Suspect behavior, conduct and statements  </a:t>
            </a:r>
          </a:p>
          <a:p>
            <a:pPr>
              <a:buFont typeface="Wingdings" panose="05000000000000000000" pitchFamily="2" charset="2"/>
              <a:buChar char="§"/>
            </a:pPr>
            <a:r>
              <a:rPr lang="en-US" sz="3200" dirty="0"/>
              <a:t>The flight of the suspect</a:t>
            </a:r>
          </a:p>
          <a:p>
            <a:pPr>
              <a:buFont typeface="Wingdings" panose="05000000000000000000" pitchFamily="2" charset="2"/>
              <a:buChar char="§"/>
            </a:pPr>
            <a:r>
              <a:rPr lang="en-US" sz="3200" dirty="0"/>
              <a:t>The environment, conditions and situation, words spoken or verbal orders  given to suspect</a:t>
            </a:r>
          </a:p>
          <a:p>
            <a:pPr>
              <a:buFont typeface="Wingdings" panose="05000000000000000000" pitchFamily="2" charset="2"/>
              <a:buChar char="§"/>
            </a:pPr>
            <a:r>
              <a:rPr lang="en-US" sz="3200" dirty="0"/>
              <a:t>If suspect is seized how, when and why</a:t>
            </a:r>
          </a:p>
        </p:txBody>
      </p:sp>
    </p:spTree>
    <p:extLst>
      <p:ext uri="{BB962C8B-B14F-4D97-AF65-F5344CB8AC3E}">
        <p14:creationId xmlns:p14="http://schemas.microsoft.com/office/powerpoint/2010/main" val="204027895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sz="half" idx="1"/>
          </p:nvPr>
        </p:nvSpPr>
        <p:spPr>
          <a:xfrm>
            <a:off x="1981200" y="228601"/>
            <a:ext cx="8305800" cy="5897563"/>
          </a:xfrm>
        </p:spPr>
        <p:txBody>
          <a:bodyPr>
            <a:normAutofit/>
          </a:bodyPr>
          <a:lstStyle/>
          <a:p>
            <a:pPr algn="ctr" eaLnBrk="1" hangingPunct="1">
              <a:buFontTx/>
              <a:buNone/>
            </a:pPr>
            <a:r>
              <a:rPr lang="en-US" altLang="en-US" sz="3600" b="1" i="1" dirty="0"/>
              <a:t>3 TIERS OF POLICE CITIZEN ENCOUNTERS</a:t>
            </a:r>
          </a:p>
          <a:p>
            <a:pPr algn="ctr" eaLnBrk="1" hangingPunct="1">
              <a:buFontTx/>
              <a:buNone/>
            </a:pPr>
            <a:endParaRPr lang="en-US" altLang="en-US" sz="4000" b="1" i="1" dirty="0"/>
          </a:p>
        </p:txBody>
      </p:sp>
      <p:sp>
        <p:nvSpPr>
          <p:cNvPr id="27651" name="Text Box 4"/>
          <p:cNvSpPr txBox="1">
            <a:spLocks noChangeArrowheads="1"/>
          </p:cNvSpPr>
          <p:nvPr/>
        </p:nvSpPr>
        <p:spPr bwMode="auto">
          <a:xfrm>
            <a:off x="3733800" y="4648201"/>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eaLnBrk="1" hangingPunct="1">
              <a:spcBef>
                <a:spcPct val="50000"/>
              </a:spcBef>
            </a:pPr>
            <a:endParaRPr lang="en-US" altLang="en-US" sz="2000" b="1">
              <a:latin typeface="Times New Roman" pitchFamily="18" charset="0"/>
            </a:endParaRPr>
          </a:p>
        </p:txBody>
      </p:sp>
      <p:grpSp>
        <p:nvGrpSpPr>
          <p:cNvPr id="27652" name="Group 136"/>
          <p:cNvGrpSpPr>
            <a:grpSpLocks/>
          </p:cNvGrpSpPr>
          <p:nvPr/>
        </p:nvGrpSpPr>
        <p:grpSpPr bwMode="auto">
          <a:xfrm>
            <a:off x="3008313" y="1543051"/>
            <a:ext cx="5697538" cy="3333751"/>
            <a:chOff x="935" y="972"/>
            <a:chExt cx="3589" cy="2100"/>
          </a:xfrm>
        </p:grpSpPr>
        <p:sp>
          <p:nvSpPr>
            <p:cNvPr id="27654" name="Rectangle 138"/>
            <p:cNvSpPr>
              <a:spLocks noChangeArrowheads="1"/>
            </p:cNvSpPr>
            <p:nvPr/>
          </p:nvSpPr>
          <p:spPr bwMode="auto">
            <a:xfrm>
              <a:off x="3547" y="972"/>
              <a:ext cx="846"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eaLnBrk="1" hangingPunct="1"/>
              <a:r>
                <a:rPr lang="en-US" altLang="en-US" b="1" dirty="0">
                  <a:latin typeface="Arial" charset="0"/>
                </a:rPr>
                <a:t>CUSTODIAL</a:t>
              </a:r>
              <a:br>
                <a:rPr lang="en-US" altLang="en-US" b="1" dirty="0">
                  <a:latin typeface="Arial" charset="0"/>
                </a:rPr>
              </a:br>
              <a:r>
                <a:rPr lang="en-US" altLang="en-US" b="1" dirty="0">
                  <a:solidFill>
                    <a:srgbClr val="000000"/>
                  </a:solidFill>
                  <a:latin typeface="Arial" charset="0"/>
                </a:rPr>
                <a:t> </a:t>
              </a:r>
              <a:r>
                <a:rPr lang="en-US" altLang="en-US" b="1" dirty="0">
                  <a:latin typeface="Arial" charset="0"/>
                </a:rPr>
                <a:t>ARREST</a:t>
              </a:r>
            </a:p>
          </p:txBody>
        </p:sp>
        <p:sp>
          <p:nvSpPr>
            <p:cNvPr id="27656" name="Rectangle 140"/>
            <p:cNvSpPr>
              <a:spLocks noChangeArrowheads="1"/>
            </p:cNvSpPr>
            <p:nvPr/>
          </p:nvSpPr>
          <p:spPr bwMode="auto">
            <a:xfrm>
              <a:off x="3675" y="1555"/>
              <a:ext cx="816"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eaLnBrk="1" hangingPunct="1"/>
              <a:r>
                <a:rPr lang="en-US" altLang="en-US" b="1" dirty="0">
                  <a:latin typeface="Arial" charset="0"/>
                </a:rPr>
                <a:t>PROBABLE</a:t>
              </a:r>
            </a:p>
            <a:p>
              <a:pPr eaLnBrk="1" hangingPunct="1"/>
              <a:r>
                <a:rPr lang="en-US" altLang="en-US" b="1" dirty="0">
                  <a:latin typeface="Arial" charset="0"/>
                </a:rPr>
                <a:t>   CAUSE</a:t>
              </a:r>
            </a:p>
          </p:txBody>
        </p:sp>
        <p:sp>
          <p:nvSpPr>
            <p:cNvPr id="27658" name="Rectangle 142"/>
            <p:cNvSpPr>
              <a:spLocks noChangeArrowheads="1"/>
            </p:cNvSpPr>
            <p:nvPr/>
          </p:nvSpPr>
          <p:spPr bwMode="auto">
            <a:xfrm>
              <a:off x="1093" y="1672"/>
              <a:ext cx="5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eaLnBrk="1" hangingPunct="1"/>
              <a:r>
                <a:rPr lang="en-US" altLang="en-US" sz="1200" b="1">
                  <a:solidFill>
                    <a:srgbClr val="000000"/>
                  </a:solidFill>
                  <a:latin typeface="Arial" charset="0"/>
                </a:rPr>
                <a:t>  </a:t>
              </a:r>
              <a:endParaRPr lang="en-US" altLang="en-US" sz="1200" b="1">
                <a:latin typeface="Arial" charset="0"/>
              </a:endParaRPr>
            </a:p>
          </p:txBody>
        </p:sp>
        <p:sp>
          <p:nvSpPr>
            <p:cNvPr id="27659" name="Rectangle 143"/>
            <p:cNvSpPr>
              <a:spLocks noChangeArrowheads="1"/>
            </p:cNvSpPr>
            <p:nvPr/>
          </p:nvSpPr>
          <p:spPr bwMode="auto">
            <a:xfrm>
              <a:off x="2034" y="1469"/>
              <a:ext cx="1287"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eaLnBrk="1" hangingPunct="1"/>
              <a:r>
                <a:rPr lang="en-US" altLang="en-US" b="1" dirty="0">
                  <a:solidFill>
                    <a:srgbClr val="000000"/>
                  </a:solidFill>
                  <a:latin typeface="Arial" charset="0"/>
                </a:rPr>
                <a:t>  </a:t>
              </a:r>
              <a:r>
                <a:rPr lang="en-US" altLang="en-US" b="1" dirty="0">
                  <a:latin typeface="Arial" charset="0"/>
                </a:rPr>
                <a:t>INVESTIGATORY </a:t>
              </a:r>
              <a:br>
                <a:rPr lang="en-US" altLang="en-US" b="1" dirty="0">
                  <a:latin typeface="Arial" charset="0"/>
                </a:rPr>
              </a:br>
              <a:r>
                <a:rPr lang="en-US" altLang="en-US" b="1" dirty="0">
                  <a:latin typeface="Arial" charset="0"/>
                </a:rPr>
                <a:t>     DETENTION</a:t>
              </a:r>
            </a:p>
          </p:txBody>
        </p:sp>
        <p:sp>
          <p:nvSpPr>
            <p:cNvPr id="27661" name="Rectangle 145"/>
            <p:cNvSpPr>
              <a:spLocks noChangeArrowheads="1"/>
            </p:cNvSpPr>
            <p:nvPr/>
          </p:nvSpPr>
          <p:spPr bwMode="auto">
            <a:xfrm>
              <a:off x="935" y="1870"/>
              <a:ext cx="1163"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eaLnBrk="1" hangingPunct="1"/>
              <a:r>
                <a:rPr lang="en-US" altLang="en-US" b="1" dirty="0">
                  <a:latin typeface="Arial" charset="0"/>
                </a:rPr>
                <a:t>NON-COERCIVE </a:t>
              </a:r>
              <a:br>
                <a:rPr lang="en-US" altLang="en-US" b="1" dirty="0">
                  <a:latin typeface="Arial" charset="0"/>
                </a:rPr>
              </a:br>
              <a:r>
                <a:rPr lang="en-US" altLang="en-US" b="1" dirty="0">
                  <a:latin typeface="Arial" charset="0"/>
                </a:rPr>
                <a:t>VOLUNTARY</a:t>
              </a:r>
            </a:p>
            <a:p>
              <a:pPr eaLnBrk="1" hangingPunct="1"/>
              <a:r>
                <a:rPr lang="en-US" altLang="en-US" b="1" dirty="0">
                  <a:latin typeface="Arial" charset="0"/>
                </a:rPr>
                <a:t> CONTACT</a:t>
              </a:r>
            </a:p>
          </p:txBody>
        </p:sp>
        <p:sp>
          <p:nvSpPr>
            <p:cNvPr id="27662" name="Rectangle 146"/>
            <p:cNvSpPr>
              <a:spLocks noChangeArrowheads="1"/>
            </p:cNvSpPr>
            <p:nvPr/>
          </p:nvSpPr>
          <p:spPr bwMode="auto">
            <a:xfrm>
              <a:off x="2513" y="1986"/>
              <a:ext cx="1034"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eaLnBrk="1" hangingPunct="1"/>
              <a:r>
                <a:rPr lang="en-US" altLang="en-US" b="1" dirty="0">
                  <a:latin typeface="Arial" charset="0"/>
                </a:rPr>
                <a:t>ARTICULABLE</a:t>
              </a:r>
              <a:br>
                <a:rPr lang="en-US" altLang="en-US" b="1" dirty="0">
                  <a:latin typeface="Arial" charset="0"/>
                </a:rPr>
              </a:br>
              <a:r>
                <a:rPr lang="en-US" altLang="en-US" b="1" dirty="0">
                  <a:latin typeface="Arial" charset="0"/>
                </a:rPr>
                <a:t>REASONABLE</a:t>
              </a:r>
            </a:p>
            <a:p>
              <a:pPr eaLnBrk="1" hangingPunct="1"/>
              <a:r>
                <a:rPr lang="en-US" altLang="en-US" b="1" dirty="0">
                  <a:latin typeface="Arial" charset="0"/>
                </a:rPr>
                <a:t>SUSPICION</a:t>
              </a:r>
            </a:p>
          </p:txBody>
        </p:sp>
        <p:sp>
          <p:nvSpPr>
            <p:cNvPr id="27664" name="Rectangle 148"/>
            <p:cNvSpPr>
              <a:spLocks noChangeArrowheads="1"/>
            </p:cNvSpPr>
            <p:nvPr/>
          </p:nvSpPr>
          <p:spPr bwMode="auto">
            <a:xfrm>
              <a:off x="2200" y="2190"/>
              <a:ext cx="2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eaLnBrk="1" hangingPunct="1"/>
              <a:r>
                <a:rPr lang="en-US" altLang="en-US" sz="1200" b="1">
                  <a:solidFill>
                    <a:srgbClr val="000000"/>
                  </a:solidFill>
                  <a:latin typeface="Arial" charset="0"/>
                </a:rPr>
                <a:t> </a:t>
              </a:r>
              <a:endParaRPr lang="en-US" altLang="en-US" sz="1200" b="1">
                <a:latin typeface="Arial" charset="0"/>
              </a:endParaRPr>
            </a:p>
          </p:txBody>
        </p:sp>
        <p:sp>
          <p:nvSpPr>
            <p:cNvPr id="27670" name="Rectangle 154"/>
            <p:cNvSpPr>
              <a:spLocks noChangeArrowheads="1"/>
            </p:cNvSpPr>
            <p:nvPr/>
          </p:nvSpPr>
          <p:spPr bwMode="auto">
            <a:xfrm>
              <a:off x="1134" y="2602"/>
              <a:ext cx="1266"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eaLnBrk="1" hangingPunct="1"/>
              <a:r>
                <a:rPr lang="en-US" altLang="en-US" b="1" dirty="0">
                  <a:latin typeface="Arial" charset="0"/>
                </a:rPr>
                <a:t> 4</a:t>
              </a:r>
              <a:r>
                <a:rPr lang="en-US" altLang="en-US" b="1" baseline="30000" dirty="0">
                  <a:latin typeface="Arial" charset="0"/>
                </a:rPr>
                <a:t>th</a:t>
              </a:r>
              <a:r>
                <a:rPr lang="en-US" altLang="en-US" b="1" dirty="0">
                  <a:latin typeface="Arial" charset="0"/>
                </a:rPr>
                <a:t> AMENDMENT</a:t>
              </a:r>
              <a:br>
                <a:rPr lang="en-US" altLang="en-US" b="1" dirty="0">
                  <a:latin typeface="Arial" charset="0"/>
                </a:rPr>
              </a:br>
              <a:r>
                <a:rPr lang="en-US" altLang="en-US" b="1" dirty="0">
                  <a:latin typeface="Arial" charset="0"/>
                </a:rPr>
                <a:t>DOES NOT APPLY</a:t>
              </a:r>
            </a:p>
          </p:txBody>
        </p:sp>
        <p:sp>
          <p:nvSpPr>
            <p:cNvPr id="27672" name="Line 156"/>
            <p:cNvSpPr>
              <a:spLocks noChangeShapeType="1"/>
            </p:cNvSpPr>
            <p:nvPr/>
          </p:nvSpPr>
          <p:spPr bwMode="auto">
            <a:xfrm flipV="1">
              <a:off x="1056" y="2482"/>
              <a:ext cx="1" cy="590"/>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3" name="Line 157"/>
            <p:cNvSpPr>
              <a:spLocks noChangeShapeType="1"/>
            </p:cNvSpPr>
            <p:nvPr/>
          </p:nvSpPr>
          <p:spPr bwMode="auto">
            <a:xfrm>
              <a:off x="1056" y="2482"/>
              <a:ext cx="1181" cy="1"/>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4" name="Line 158"/>
            <p:cNvSpPr>
              <a:spLocks noChangeShapeType="1"/>
            </p:cNvSpPr>
            <p:nvPr/>
          </p:nvSpPr>
          <p:spPr bwMode="auto">
            <a:xfrm flipV="1">
              <a:off x="2238" y="1907"/>
              <a:ext cx="0" cy="576"/>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5" name="Line 159"/>
            <p:cNvSpPr>
              <a:spLocks noChangeShapeType="1"/>
            </p:cNvSpPr>
            <p:nvPr/>
          </p:nvSpPr>
          <p:spPr bwMode="auto">
            <a:xfrm>
              <a:off x="2237" y="1907"/>
              <a:ext cx="1181" cy="11"/>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6" name="Line 160"/>
            <p:cNvSpPr>
              <a:spLocks noChangeShapeType="1"/>
            </p:cNvSpPr>
            <p:nvPr/>
          </p:nvSpPr>
          <p:spPr bwMode="auto">
            <a:xfrm flipV="1">
              <a:off x="3417" y="1419"/>
              <a:ext cx="1" cy="499"/>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7" name="Line 161"/>
            <p:cNvSpPr>
              <a:spLocks noChangeShapeType="1"/>
            </p:cNvSpPr>
            <p:nvPr/>
          </p:nvSpPr>
          <p:spPr bwMode="auto">
            <a:xfrm>
              <a:off x="3417" y="1419"/>
              <a:ext cx="1107" cy="1"/>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65969527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body" idx="1"/>
          </p:nvPr>
        </p:nvSpPr>
        <p:spPr>
          <a:xfrm>
            <a:off x="4419600" y="838200"/>
            <a:ext cx="5105400" cy="1676400"/>
          </a:xfrm>
        </p:spPr>
        <p:txBody>
          <a:bodyPr>
            <a:noAutofit/>
          </a:bodyPr>
          <a:lstStyle/>
          <a:p>
            <a:pPr algn="ctr" eaLnBrk="1" hangingPunct="1">
              <a:buFontTx/>
              <a:buNone/>
            </a:pPr>
            <a:r>
              <a:rPr lang="en-US" altLang="en-US" sz="3200" b="1" dirty="0"/>
              <a:t>Objective observations of </a:t>
            </a:r>
          </a:p>
          <a:p>
            <a:pPr algn="ctr" eaLnBrk="1" hangingPunct="1">
              <a:buFontTx/>
              <a:buNone/>
            </a:pPr>
            <a:r>
              <a:rPr lang="en-US" altLang="en-US" sz="3200" b="1" dirty="0"/>
              <a:t>facts that demonstrate </a:t>
            </a:r>
            <a:r>
              <a:rPr lang="en-US" altLang="en-US" sz="3200" b="1" u="sng" dirty="0"/>
              <a:t>conduct</a:t>
            </a:r>
            <a:r>
              <a:rPr lang="en-US" altLang="en-US" sz="3200" b="1" dirty="0"/>
              <a:t> </a:t>
            </a:r>
            <a:r>
              <a:rPr lang="en-US" altLang="en-US" sz="3200" b="1" dirty="0">
                <a:solidFill>
                  <a:srgbClr val="C00000"/>
                </a:solidFill>
              </a:rPr>
              <a:t>particular to a criminal act.</a:t>
            </a:r>
          </a:p>
        </p:txBody>
      </p:sp>
      <p:sp>
        <p:nvSpPr>
          <p:cNvPr id="35843" name="Text Box 4"/>
          <p:cNvSpPr txBox="1">
            <a:spLocks noChangeArrowheads="1"/>
          </p:cNvSpPr>
          <p:nvPr/>
        </p:nvSpPr>
        <p:spPr bwMode="auto">
          <a:xfrm>
            <a:off x="2133600" y="669926"/>
            <a:ext cx="198120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algn="ctr" eaLnBrk="1" hangingPunct="1">
              <a:spcBef>
                <a:spcPct val="50000"/>
              </a:spcBef>
            </a:pPr>
            <a:r>
              <a:rPr lang="en-US" altLang="en-US" sz="9500" dirty="0">
                <a:latin typeface="Arial" charset="0"/>
              </a:rPr>
              <a:t>1</a:t>
            </a:r>
          </a:p>
        </p:txBody>
      </p:sp>
      <p:sp>
        <p:nvSpPr>
          <p:cNvPr id="35844" name="Text Box 5"/>
          <p:cNvSpPr txBox="1">
            <a:spLocks noChangeArrowheads="1"/>
          </p:cNvSpPr>
          <p:nvPr/>
        </p:nvSpPr>
        <p:spPr bwMode="auto">
          <a:xfrm>
            <a:off x="4419600" y="3214688"/>
            <a:ext cx="5715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algn="ctr" eaLnBrk="1" hangingPunct="1">
              <a:spcBef>
                <a:spcPct val="50000"/>
              </a:spcBef>
            </a:pPr>
            <a:r>
              <a:rPr lang="en-US" altLang="en-US" sz="3200" b="1" dirty="0">
                <a:latin typeface="Arial" charset="0"/>
              </a:rPr>
              <a:t>Specific to that </a:t>
            </a:r>
            <a:r>
              <a:rPr lang="en-US" altLang="en-US" sz="3200" b="1" dirty="0">
                <a:solidFill>
                  <a:srgbClr val="C00000"/>
                </a:solidFill>
                <a:latin typeface="Arial" charset="0"/>
              </a:rPr>
              <a:t>particular person</a:t>
            </a:r>
          </a:p>
        </p:txBody>
      </p:sp>
      <p:sp>
        <p:nvSpPr>
          <p:cNvPr id="35845" name="Text Box 6"/>
          <p:cNvSpPr txBox="1">
            <a:spLocks noChangeArrowheads="1"/>
          </p:cNvSpPr>
          <p:nvPr/>
        </p:nvSpPr>
        <p:spPr bwMode="auto">
          <a:xfrm>
            <a:off x="2133600" y="2667001"/>
            <a:ext cx="198120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algn="ctr" eaLnBrk="1" hangingPunct="1">
              <a:spcBef>
                <a:spcPct val="50000"/>
              </a:spcBef>
            </a:pPr>
            <a:r>
              <a:rPr lang="en-US" altLang="en-US" sz="9500" dirty="0">
                <a:latin typeface="Arial" charset="0"/>
              </a:rPr>
              <a:t>2</a:t>
            </a:r>
          </a:p>
        </p:txBody>
      </p:sp>
      <p:sp>
        <p:nvSpPr>
          <p:cNvPr id="35846" name="Text Box 7"/>
          <p:cNvSpPr txBox="1">
            <a:spLocks noChangeArrowheads="1"/>
          </p:cNvSpPr>
          <p:nvPr/>
        </p:nvSpPr>
        <p:spPr bwMode="auto">
          <a:xfrm>
            <a:off x="1905000" y="4876800"/>
            <a:ext cx="8305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algn="ctr" eaLnBrk="1" hangingPunct="1">
              <a:spcBef>
                <a:spcPct val="50000"/>
              </a:spcBef>
            </a:pPr>
            <a:r>
              <a:rPr lang="en-US" altLang="en-US" sz="3200" b="1" dirty="0">
                <a:latin typeface="Arial" charset="0"/>
              </a:rPr>
              <a:t>Key: </a:t>
            </a:r>
            <a:r>
              <a:rPr lang="en-US" altLang="en-US" sz="3200" b="1" u="sng" dirty="0">
                <a:latin typeface="Arial" charset="0"/>
              </a:rPr>
              <a:t>Articulate</a:t>
            </a:r>
            <a:r>
              <a:rPr lang="en-US" altLang="en-US" sz="3200" b="1" dirty="0">
                <a:latin typeface="Arial" charset="0"/>
              </a:rPr>
              <a:t> facts and circumstances.</a:t>
            </a:r>
          </a:p>
        </p:txBody>
      </p:sp>
    </p:spTree>
    <p:extLst>
      <p:ext uri="{BB962C8B-B14F-4D97-AF65-F5344CB8AC3E}">
        <p14:creationId xmlns:p14="http://schemas.microsoft.com/office/powerpoint/2010/main" val="210617804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b="1" u="sng" dirty="0">
                <a:solidFill>
                  <a:schemeClr val="tx1"/>
                </a:solidFill>
              </a:rPr>
              <a:t>Limitations</a:t>
            </a:r>
          </a:p>
        </p:txBody>
      </p:sp>
      <p:sp>
        <p:nvSpPr>
          <p:cNvPr id="36867" name="Text Box 4"/>
          <p:cNvSpPr txBox="1">
            <a:spLocks noChangeArrowheads="1"/>
          </p:cNvSpPr>
          <p:nvPr/>
        </p:nvSpPr>
        <p:spPr bwMode="auto">
          <a:xfrm>
            <a:off x="2743200" y="1752601"/>
            <a:ext cx="198120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algn="ctr" eaLnBrk="1" hangingPunct="1">
              <a:spcBef>
                <a:spcPct val="50000"/>
              </a:spcBef>
            </a:pPr>
            <a:r>
              <a:rPr lang="en-US" altLang="en-US" sz="9500" dirty="0">
                <a:latin typeface="Arial" charset="0"/>
              </a:rPr>
              <a:t>1</a:t>
            </a:r>
          </a:p>
        </p:txBody>
      </p:sp>
      <p:sp>
        <p:nvSpPr>
          <p:cNvPr id="36868" name="Text Box 5"/>
          <p:cNvSpPr txBox="1">
            <a:spLocks noChangeArrowheads="1"/>
          </p:cNvSpPr>
          <p:nvPr/>
        </p:nvSpPr>
        <p:spPr bwMode="auto">
          <a:xfrm>
            <a:off x="2819400" y="4038601"/>
            <a:ext cx="198120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algn="ctr" eaLnBrk="1" hangingPunct="1">
              <a:spcBef>
                <a:spcPct val="50000"/>
              </a:spcBef>
            </a:pPr>
            <a:r>
              <a:rPr lang="en-US" altLang="en-US" sz="9500" dirty="0">
                <a:latin typeface="Arial" charset="0"/>
              </a:rPr>
              <a:t>2</a:t>
            </a:r>
          </a:p>
        </p:txBody>
      </p:sp>
      <p:sp>
        <p:nvSpPr>
          <p:cNvPr id="36869" name="Rectangle 7"/>
          <p:cNvSpPr>
            <a:spLocks noGrp="1" noChangeArrowheads="1"/>
          </p:cNvSpPr>
          <p:nvPr>
            <p:ph type="body" idx="1"/>
          </p:nvPr>
        </p:nvSpPr>
        <p:spPr>
          <a:xfrm>
            <a:off x="4419600" y="2057400"/>
            <a:ext cx="5105400" cy="1295400"/>
          </a:xfrm>
          <a:noFill/>
        </p:spPr>
        <p:txBody>
          <a:bodyPr>
            <a:noAutofit/>
          </a:bodyPr>
          <a:lstStyle/>
          <a:p>
            <a:pPr algn="ctr" eaLnBrk="1" hangingPunct="1">
              <a:buFontTx/>
              <a:buNone/>
            </a:pPr>
            <a:r>
              <a:rPr lang="en-US" altLang="en-US" sz="3600" b="1" dirty="0">
                <a:solidFill>
                  <a:srgbClr val="C00000"/>
                </a:solidFill>
              </a:rPr>
              <a:t>Time </a:t>
            </a:r>
          </a:p>
          <a:p>
            <a:pPr algn="ctr" eaLnBrk="1" hangingPunct="1">
              <a:buFontTx/>
              <a:buNone/>
            </a:pPr>
            <a:r>
              <a:rPr lang="en-US" altLang="en-US" sz="3600" b="1" dirty="0"/>
              <a:t>(duration of stop)</a:t>
            </a:r>
          </a:p>
        </p:txBody>
      </p:sp>
      <p:sp>
        <p:nvSpPr>
          <p:cNvPr id="36870" name="Rectangle 8"/>
          <p:cNvSpPr>
            <a:spLocks noChangeArrowheads="1"/>
          </p:cNvSpPr>
          <p:nvPr/>
        </p:nvSpPr>
        <p:spPr bwMode="auto">
          <a:xfrm>
            <a:off x="3962400" y="4114800"/>
            <a:ext cx="6096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algn="ctr" eaLnBrk="1" hangingPunct="1">
              <a:spcBef>
                <a:spcPct val="20000"/>
              </a:spcBef>
            </a:pPr>
            <a:r>
              <a:rPr lang="en-US" altLang="en-US" sz="3200" b="1" dirty="0">
                <a:solidFill>
                  <a:srgbClr val="C00000"/>
                </a:solidFill>
                <a:latin typeface="Arial" charset="0"/>
              </a:rPr>
              <a:t>Scope</a:t>
            </a:r>
          </a:p>
          <a:p>
            <a:pPr algn="ctr" eaLnBrk="1" hangingPunct="1">
              <a:spcBef>
                <a:spcPct val="20000"/>
              </a:spcBef>
            </a:pPr>
            <a:r>
              <a:rPr lang="en-US" altLang="en-US" sz="3200" b="1" dirty="0">
                <a:latin typeface="Arial" charset="0"/>
              </a:rPr>
              <a:t>(Where and how you probe </a:t>
            </a:r>
          </a:p>
          <a:p>
            <a:pPr algn="ctr" eaLnBrk="1" hangingPunct="1">
              <a:spcBef>
                <a:spcPct val="20000"/>
              </a:spcBef>
            </a:pPr>
            <a:r>
              <a:rPr lang="en-US" altLang="en-US" sz="3200" b="1" dirty="0">
                <a:latin typeface="Arial" charset="0"/>
              </a:rPr>
              <a:t>and how far you go.)</a:t>
            </a:r>
          </a:p>
        </p:txBody>
      </p:sp>
    </p:spTree>
    <p:extLst>
      <p:ext uri="{BB962C8B-B14F-4D97-AF65-F5344CB8AC3E}">
        <p14:creationId xmlns:p14="http://schemas.microsoft.com/office/powerpoint/2010/main" val="273607954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i="1" dirty="0"/>
              <a:t>A stop does not automatically justify a frisk</a:t>
            </a:r>
          </a:p>
        </p:txBody>
      </p:sp>
      <p:sp>
        <p:nvSpPr>
          <p:cNvPr id="3" name="Content Placeholder 2"/>
          <p:cNvSpPr>
            <a:spLocks noGrp="1"/>
          </p:cNvSpPr>
          <p:nvPr>
            <p:ph idx="1"/>
          </p:nvPr>
        </p:nvSpPr>
        <p:spPr/>
        <p:txBody>
          <a:bodyPr>
            <a:normAutofit/>
          </a:bodyPr>
          <a:lstStyle/>
          <a:p>
            <a:pPr marL="0" indent="0">
              <a:buNone/>
            </a:pPr>
            <a:r>
              <a:rPr lang="en-US" sz="4000" b="1" dirty="0"/>
              <a:t>You Must articulate a reasonable suspicion that leads you to believe the specific person you have stopped may be armed with a weapon.</a:t>
            </a:r>
          </a:p>
          <a:p>
            <a:pPr marL="0" indent="0">
              <a:buNone/>
            </a:pPr>
            <a:endParaRPr lang="en-US" sz="4000" dirty="0"/>
          </a:p>
        </p:txBody>
      </p:sp>
    </p:spTree>
    <p:extLst>
      <p:ext uri="{BB962C8B-B14F-4D97-AF65-F5344CB8AC3E}">
        <p14:creationId xmlns:p14="http://schemas.microsoft.com/office/powerpoint/2010/main" val="1012143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normAutofit fontScale="90000"/>
          </a:bodyPr>
          <a:lstStyle/>
          <a:p>
            <a:r>
              <a:rPr lang="en-US" b="1" dirty="0">
                <a:latin typeface="Arial" panose="020B0604020202020204" pitchFamily="34" charset="0"/>
                <a:cs typeface="Arial" panose="020B0604020202020204" pitchFamily="34" charset="0"/>
              </a:rPr>
              <a:t>CONTEXT </a:t>
            </a:r>
            <a:r>
              <a:rPr lang="en-US" sz="3200" i="1" dirty="0"/>
              <a:t>The Interrelated conditions in which  </a:t>
            </a:r>
            <a:br>
              <a:rPr lang="en-US" sz="3200" i="1" dirty="0"/>
            </a:br>
            <a:r>
              <a:rPr lang="en-US" sz="3200" i="1" dirty="0"/>
              <a:t>                something exists or occurs</a:t>
            </a:r>
            <a:r>
              <a:rPr lang="en-US" sz="2400" i="1" dirty="0"/>
              <a:t> </a:t>
            </a:r>
            <a:endParaRPr lang="en-US" sz="2400" i="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981200" y="1295400"/>
            <a:ext cx="8229600" cy="5410200"/>
          </a:xfrm>
        </p:spPr>
        <p:txBody>
          <a:bodyPr/>
          <a:lstStyle/>
          <a:p>
            <a:pPr>
              <a:buFont typeface="Wingdings" panose="05000000000000000000" pitchFamily="2" charset="2"/>
              <a:buChar char="q"/>
            </a:pPr>
            <a:r>
              <a:rPr lang="en-US" dirty="0">
                <a:latin typeface="Arial" panose="020B0604020202020204" pitchFamily="34" charset="0"/>
                <a:cs typeface="Arial" panose="020B0604020202020204" pitchFamily="34" charset="0"/>
              </a:rPr>
              <a:t>How it is viewed (Importance of perspective)</a:t>
            </a:r>
          </a:p>
          <a:p>
            <a:pPr>
              <a:buFont typeface="Wingdings" panose="05000000000000000000" pitchFamily="2" charset="2"/>
              <a:buChar char="q"/>
            </a:pPr>
            <a:r>
              <a:rPr lang="en-US" dirty="0">
                <a:latin typeface="Arial" panose="020B0604020202020204" pitchFamily="34" charset="0"/>
                <a:cs typeface="Arial" panose="020B0604020202020204" pitchFamily="34" charset="0"/>
              </a:rPr>
              <a:t>How it is interpreted (Depends upon how it is viewed)</a:t>
            </a:r>
          </a:p>
          <a:p>
            <a:pPr>
              <a:buFont typeface="Wingdings" panose="05000000000000000000" pitchFamily="2" charset="2"/>
              <a:buChar char="q"/>
            </a:pPr>
            <a:r>
              <a:rPr lang="en-US" dirty="0">
                <a:latin typeface="Arial" panose="020B0604020202020204" pitchFamily="34" charset="0"/>
                <a:cs typeface="Arial" panose="020B0604020202020204" pitchFamily="34" charset="0"/>
              </a:rPr>
              <a:t>How it is defined (The definition relies upon the competency of fact patterns)</a:t>
            </a:r>
          </a:p>
          <a:p>
            <a:pPr>
              <a:buFont typeface="Wingdings" panose="05000000000000000000" pitchFamily="2" charset="2"/>
              <a:buChar char="q"/>
            </a:pPr>
            <a:r>
              <a:rPr lang="en-US" dirty="0">
                <a:latin typeface="Arial" panose="020B0604020202020204" pitchFamily="34" charset="0"/>
                <a:cs typeface="Arial" panose="020B0604020202020204" pitchFamily="34" charset="0"/>
              </a:rPr>
              <a:t>How it is described (We construct our own realities)</a:t>
            </a:r>
          </a:p>
          <a:p>
            <a:pPr marL="0" indent="0" algn="ctr">
              <a:buNone/>
            </a:pPr>
            <a:r>
              <a:rPr lang="en-US" b="1" i="1" dirty="0">
                <a:latin typeface="Arial" panose="020B0604020202020204" pitchFamily="34" charset="0"/>
                <a:cs typeface="Arial" panose="020B0604020202020204" pitchFamily="34" charset="0"/>
              </a:rPr>
              <a:t>DO WE MEET THE STANDARD OF          OBJECTIVE REASONABLENESS ?</a:t>
            </a:r>
          </a:p>
          <a:p>
            <a:pPr>
              <a:buFont typeface="Wingdings" panose="05000000000000000000" pitchFamily="2" charset="2"/>
              <a:buChar char="q"/>
            </a:pPr>
            <a:endParaRPr lang="en-US" dirty="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202363673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b="1" u="sng" dirty="0">
                <a:solidFill>
                  <a:schemeClr val="tx1"/>
                </a:solidFill>
              </a:rPr>
              <a:t>Frisk of Suspect</a:t>
            </a:r>
          </a:p>
        </p:txBody>
      </p:sp>
      <p:sp>
        <p:nvSpPr>
          <p:cNvPr id="43011" name="Text Box 4"/>
          <p:cNvSpPr txBox="1">
            <a:spLocks noChangeArrowheads="1"/>
          </p:cNvSpPr>
          <p:nvPr/>
        </p:nvSpPr>
        <p:spPr bwMode="auto">
          <a:xfrm>
            <a:off x="2133600" y="1828801"/>
            <a:ext cx="198120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algn="ctr" eaLnBrk="1" hangingPunct="1">
              <a:spcBef>
                <a:spcPct val="50000"/>
              </a:spcBef>
            </a:pPr>
            <a:r>
              <a:rPr lang="en-US" altLang="en-US" sz="9500" dirty="0">
                <a:latin typeface="Arial" charset="0"/>
              </a:rPr>
              <a:t>1</a:t>
            </a:r>
          </a:p>
        </p:txBody>
      </p:sp>
      <p:sp>
        <p:nvSpPr>
          <p:cNvPr id="43012" name="Text Box 5"/>
          <p:cNvSpPr txBox="1">
            <a:spLocks noChangeArrowheads="1"/>
          </p:cNvSpPr>
          <p:nvPr/>
        </p:nvSpPr>
        <p:spPr bwMode="auto">
          <a:xfrm>
            <a:off x="2209800" y="4038601"/>
            <a:ext cx="198120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algn="ctr" eaLnBrk="1" hangingPunct="1">
              <a:spcBef>
                <a:spcPct val="50000"/>
              </a:spcBef>
            </a:pPr>
            <a:r>
              <a:rPr lang="en-US" altLang="en-US" sz="9500" dirty="0">
                <a:latin typeface="Arial" charset="0"/>
              </a:rPr>
              <a:t>2</a:t>
            </a:r>
          </a:p>
        </p:txBody>
      </p:sp>
      <p:sp>
        <p:nvSpPr>
          <p:cNvPr id="43013" name="Rectangle 6"/>
          <p:cNvSpPr>
            <a:spLocks noGrp="1" noChangeArrowheads="1"/>
          </p:cNvSpPr>
          <p:nvPr>
            <p:ph type="body" idx="1"/>
          </p:nvPr>
        </p:nvSpPr>
        <p:spPr>
          <a:xfrm>
            <a:off x="4114800" y="1828800"/>
            <a:ext cx="5943600" cy="1600200"/>
          </a:xfrm>
          <a:noFill/>
        </p:spPr>
        <p:txBody>
          <a:bodyPr>
            <a:noAutofit/>
          </a:bodyPr>
          <a:lstStyle/>
          <a:p>
            <a:pPr algn="ctr" eaLnBrk="1" hangingPunct="1">
              <a:buFontTx/>
              <a:buNone/>
            </a:pPr>
            <a:r>
              <a:rPr lang="en-US" altLang="en-US" sz="3600" b="1" dirty="0"/>
              <a:t>Objective observations of facts that lead you to believe you may be in danger.</a:t>
            </a:r>
          </a:p>
        </p:txBody>
      </p:sp>
      <p:sp>
        <p:nvSpPr>
          <p:cNvPr id="43014" name="Rectangle 7"/>
          <p:cNvSpPr>
            <a:spLocks noChangeArrowheads="1"/>
          </p:cNvSpPr>
          <p:nvPr/>
        </p:nvSpPr>
        <p:spPr bwMode="auto">
          <a:xfrm>
            <a:off x="4038600" y="4648200"/>
            <a:ext cx="6172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Bookshelf Symbol 3" pitchFamily="18" charset="2"/>
              </a:defRPr>
            </a:lvl1pPr>
            <a:lvl2pPr marL="742950" indent="-285750" eaLnBrk="0" hangingPunct="0">
              <a:defRPr>
                <a:solidFill>
                  <a:schemeClr val="tx1"/>
                </a:solidFill>
                <a:latin typeface="Bookshelf Symbol 3" pitchFamily="18" charset="2"/>
              </a:defRPr>
            </a:lvl2pPr>
            <a:lvl3pPr marL="1143000" indent="-228600" eaLnBrk="0" hangingPunct="0">
              <a:defRPr>
                <a:solidFill>
                  <a:schemeClr val="tx1"/>
                </a:solidFill>
                <a:latin typeface="Bookshelf Symbol 3" pitchFamily="18" charset="2"/>
              </a:defRPr>
            </a:lvl3pPr>
            <a:lvl4pPr marL="1600200" indent="-228600" eaLnBrk="0" hangingPunct="0">
              <a:defRPr>
                <a:solidFill>
                  <a:schemeClr val="tx1"/>
                </a:solidFill>
                <a:latin typeface="Bookshelf Symbol 3" pitchFamily="18" charset="2"/>
              </a:defRPr>
            </a:lvl4pPr>
            <a:lvl5pPr marL="2057400" indent="-228600" eaLnBrk="0" hangingPunct="0">
              <a:defRPr>
                <a:solidFill>
                  <a:schemeClr val="tx1"/>
                </a:solidFill>
                <a:latin typeface="Bookshelf Symbol 3" pitchFamily="18" charset="2"/>
              </a:defRPr>
            </a:lvl5pPr>
            <a:lvl6pPr marL="2514600" indent="-228600" eaLnBrk="0" fontAlgn="base" hangingPunct="0">
              <a:spcBef>
                <a:spcPct val="0"/>
              </a:spcBef>
              <a:spcAft>
                <a:spcPct val="0"/>
              </a:spcAft>
              <a:defRPr>
                <a:solidFill>
                  <a:schemeClr val="tx1"/>
                </a:solidFill>
                <a:latin typeface="Bookshelf Symbol 3" pitchFamily="18" charset="2"/>
              </a:defRPr>
            </a:lvl6pPr>
            <a:lvl7pPr marL="2971800" indent="-228600" eaLnBrk="0" fontAlgn="base" hangingPunct="0">
              <a:spcBef>
                <a:spcPct val="0"/>
              </a:spcBef>
              <a:spcAft>
                <a:spcPct val="0"/>
              </a:spcAft>
              <a:defRPr>
                <a:solidFill>
                  <a:schemeClr val="tx1"/>
                </a:solidFill>
                <a:latin typeface="Bookshelf Symbol 3" pitchFamily="18" charset="2"/>
              </a:defRPr>
            </a:lvl7pPr>
            <a:lvl8pPr marL="3429000" indent="-228600" eaLnBrk="0" fontAlgn="base" hangingPunct="0">
              <a:spcBef>
                <a:spcPct val="0"/>
              </a:spcBef>
              <a:spcAft>
                <a:spcPct val="0"/>
              </a:spcAft>
              <a:defRPr>
                <a:solidFill>
                  <a:schemeClr val="tx1"/>
                </a:solidFill>
                <a:latin typeface="Bookshelf Symbol 3" pitchFamily="18" charset="2"/>
              </a:defRPr>
            </a:lvl8pPr>
            <a:lvl9pPr marL="3886200" indent="-228600" eaLnBrk="0" fontAlgn="base" hangingPunct="0">
              <a:spcBef>
                <a:spcPct val="0"/>
              </a:spcBef>
              <a:spcAft>
                <a:spcPct val="0"/>
              </a:spcAft>
              <a:defRPr>
                <a:solidFill>
                  <a:schemeClr val="tx1"/>
                </a:solidFill>
                <a:latin typeface="Bookshelf Symbol 3" pitchFamily="18" charset="2"/>
              </a:defRPr>
            </a:lvl9pPr>
          </a:lstStyle>
          <a:p>
            <a:pPr algn="ctr" eaLnBrk="1" hangingPunct="1">
              <a:spcBef>
                <a:spcPct val="20000"/>
              </a:spcBef>
            </a:pPr>
            <a:r>
              <a:rPr lang="en-US" altLang="en-US" sz="3200" b="1" dirty="0">
                <a:latin typeface="Arial" charset="0"/>
              </a:rPr>
              <a:t>Objective observations of facts that lead you to believe that particular person is armed with a weapon.</a:t>
            </a:r>
          </a:p>
        </p:txBody>
      </p:sp>
    </p:spTree>
    <p:extLst>
      <p:ext uri="{BB962C8B-B14F-4D97-AF65-F5344CB8AC3E}">
        <p14:creationId xmlns:p14="http://schemas.microsoft.com/office/powerpoint/2010/main" val="283805110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PLAIN FEEL</a:t>
            </a:r>
          </a:p>
        </p:txBody>
      </p:sp>
      <p:sp>
        <p:nvSpPr>
          <p:cNvPr id="3" name="Content Placeholder 2"/>
          <p:cNvSpPr>
            <a:spLocks noGrp="1"/>
          </p:cNvSpPr>
          <p:nvPr>
            <p:ph idx="1"/>
          </p:nvPr>
        </p:nvSpPr>
        <p:spPr/>
        <p:txBody>
          <a:bodyPr>
            <a:normAutofit lnSpcReduction="10000"/>
          </a:bodyPr>
          <a:lstStyle/>
          <a:p>
            <a:pPr marL="0" indent="0">
              <a:buNone/>
            </a:pPr>
            <a:r>
              <a:rPr lang="en-US" dirty="0"/>
              <a:t> </a:t>
            </a:r>
            <a:r>
              <a:rPr lang="en-US" sz="4000" dirty="0"/>
              <a:t>1.)  Frisk is justified</a:t>
            </a:r>
          </a:p>
          <a:p>
            <a:pPr marL="0" indent="0">
              <a:buNone/>
            </a:pPr>
            <a:r>
              <a:rPr lang="en-US" sz="4000" dirty="0"/>
              <a:t> 2.)The object contour or mass makes its identity immediately apparent that it is contraband</a:t>
            </a:r>
          </a:p>
          <a:p>
            <a:pPr marL="0" indent="0">
              <a:buNone/>
            </a:pPr>
            <a:r>
              <a:rPr lang="en-US" sz="4000" dirty="0">
                <a:solidFill>
                  <a:srgbClr val="C00000"/>
                </a:solidFill>
              </a:rPr>
              <a:t>Moreover, an officer need not conclusively identify what type of drug the defendant was carrying in order for the 'plain feel' doctrine to make the seizure of the contraband lawful.</a:t>
            </a:r>
            <a:br>
              <a:rPr lang="en-US" sz="4000" dirty="0">
                <a:solidFill>
                  <a:srgbClr val="C00000"/>
                </a:solidFill>
              </a:rPr>
            </a:br>
            <a:endParaRPr lang="en-US" sz="4000" dirty="0">
              <a:solidFill>
                <a:srgbClr val="C00000"/>
              </a:solidFill>
            </a:endParaRPr>
          </a:p>
        </p:txBody>
      </p:sp>
    </p:spTree>
    <p:extLst>
      <p:ext uri="{BB962C8B-B14F-4D97-AF65-F5344CB8AC3E}">
        <p14:creationId xmlns:p14="http://schemas.microsoft.com/office/powerpoint/2010/main" val="24241910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056E8-C736-4988-B09F-A3B936DAF5F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B3EFD17-1859-4758-98E3-7765DED15380}"/>
              </a:ext>
            </a:extLst>
          </p:cNvPr>
          <p:cNvSpPr>
            <a:spLocks noGrp="1"/>
          </p:cNvSpPr>
          <p:nvPr>
            <p:ph idx="1"/>
          </p:nvPr>
        </p:nvSpPr>
        <p:spPr/>
        <p:txBody>
          <a:bodyPr>
            <a:normAutofit/>
          </a:bodyPr>
          <a:lstStyle/>
          <a:p>
            <a:pPr marL="0" indent="0" algn="ctr">
              <a:buNone/>
            </a:pPr>
            <a:r>
              <a:rPr lang="en-US" sz="7200" dirty="0">
                <a:solidFill>
                  <a:srgbClr val="C00000"/>
                </a:solidFill>
              </a:rPr>
              <a:t>Police use of Force</a:t>
            </a:r>
          </a:p>
          <a:p>
            <a:pPr marL="0" indent="0" algn="ctr">
              <a:buNone/>
            </a:pPr>
            <a:r>
              <a:rPr lang="en-US" sz="7200" dirty="0">
                <a:solidFill>
                  <a:srgbClr val="C00000"/>
                </a:solidFill>
              </a:rPr>
              <a:t> </a:t>
            </a:r>
            <a:r>
              <a:rPr lang="en-US" sz="7200" dirty="0"/>
              <a:t>(A Seizure) is judged on the fourth amendment standard</a:t>
            </a:r>
          </a:p>
        </p:txBody>
      </p:sp>
    </p:spTree>
    <p:extLst>
      <p:ext uri="{BB962C8B-B14F-4D97-AF65-F5344CB8AC3E}">
        <p14:creationId xmlns:p14="http://schemas.microsoft.com/office/powerpoint/2010/main" val="56300000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928ECA5-99A2-4199-A1D4-8E0491D466A0}" type="datetime1">
              <a:rPr lang="en-US"/>
              <a:pPr/>
              <a:t>8/28/2017</a:t>
            </a:fld>
            <a:endParaRPr lang="en-US" dirty="0"/>
          </a:p>
        </p:txBody>
      </p:sp>
      <p:sp>
        <p:nvSpPr>
          <p:cNvPr id="6" name="Slide Number Placeholder 6"/>
          <p:cNvSpPr>
            <a:spLocks noGrp="1"/>
          </p:cNvSpPr>
          <p:nvPr>
            <p:ph type="sldNum" sz="quarter" idx="12"/>
          </p:nvPr>
        </p:nvSpPr>
        <p:spPr/>
        <p:txBody>
          <a:bodyPr/>
          <a:lstStyle/>
          <a:p>
            <a:fld id="{97BDC2AD-0C0C-408C-8FA0-9B04D928F2DB}" type="slidenum">
              <a:rPr lang="en-US"/>
              <a:pPr/>
              <a:t>93</a:t>
            </a:fld>
            <a:endParaRPr lang="en-US"/>
          </a:p>
        </p:txBody>
      </p:sp>
      <p:sp>
        <p:nvSpPr>
          <p:cNvPr id="3" name="Content Placeholder 2"/>
          <p:cNvSpPr>
            <a:spLocks noGrp="1"/>
          </p:cNvSpPr>
          <p:nvPr>
            <p:ph idx="1"/>
          </p:nvPr>
        </p:nvSpPr>
        <p:spPr>
          <a:xfrm>
            <a:off x="1676400" y="1698170"/>
            <a:ext cx="8915400" cy="5007429"/>
          </a:xfrm>
        </p:spPr>
        <p:txBody>
          <a:bodyPr>
            <a:normAutofit/>
          </a:bodyPr>
          <a:lstStyle/>
          <a:p>
            <a:pPr>
              <a:buFont typeface="Wingdings" panose="05000000000000000000" pitchFamily="2" charset="2"/>
              <a:buChar char="§"/>
            </a:pPr>
            <a:r>
              <a:rPr lang="en-US" dirty="0"/>
              <a:t>Our case law sets forth a settled and exclusive framework for analyzing whether the force used in making a seizure complies with the Fourth Amendment. See </a:t>
            </a:r>
            <a:r>
              <a:rPr lang="en-US" i="1" dirty="0"/>
              <a:t>Graham</a:t>
            </a:r>
            <a:r>
              <a:rPr lang="en-US" dirty="0"/>
              <a:t>, 490 U. S., at 395. </a:t>
            </a:r>
          </a:p>
          <a:p>
            <a:pPr>
              <a:buFont typeface="Wingdings" panose="05000000000000000000" pitchFamily="2" charset="2"/>
              <a:buChar char="§"/>
            </a:pPr>
            <a:r>
              <a:rPr lang="en-US" dirty="0"/>
              <a:t>As in other areas of our Fourth Amendment jurisprudence, determining whether the force used to effect a particular seizure is ‘reasonable’” requires balancing of the individual’s Fourth Amendment interests against the relevant government interests. </a:t>
            </a:r>
            <a:r>
              <a:rPr lang="en-US" i="1" dirty="0"/>
              <a:t>Id., </a:t>
            </a:r>
            <a:r>
              <a:rPr lang="en-US" dirty="0"/>
              <a:t>at 396. </a:t>
            </a:r>
          </a:p>
          <a:p>
            <a:pPr>
              <a:buFont typeface="Wingdings" panose="05000000000000000000" pitchFamily="2" charset="2"/>
              <a:buChar char="§"/>
            </a:pPr>
            <a:r>
              <a:rPr lang="en-US" dirty="0"/>
              <a:t>The operative question in excessive force cases is “whether the totality of the circumstances justifies a particular sort of search or seizure.” </a:t>
            </a:r>
            <a:r>
              <a:rPr lang="en-US" i="1" dirty="0"/>
              <a:t>Garner</a:t>
            </a:r>
            <a:r>
              <a:rPr lang="en-US" dirty="0"/>
              <a:t>, </a:t>
            </a:r>
            <a:r>
              <a:rPr lang="en-US" i="1" dirty="0"/>
              <a:t>supra</a:t>
            </a:r>
            <a:r>
              <a:rPr lang="en-US" dirty="0"/>
              <a:t>, at 8–9. </a:t>
            </a:r>
          </a:p>
        </p:txBody>
      </p:sp>
      <p:sp>
        <p:nvSpPr>
          <p:cNvPr id="4" name="Title 3"/>
          <p:cNvSpPr>
            <a:spLocks noGrp="1"/>
          </p:cNvSpPr>
          <p:nvPr>
            <p:ph type="title"/>
          </p:nvPr>
        </p:nvSpPr>
        <p:spPr>
          <a:xfrm>
            <a:off x="1828800" y="152400"/>
            <a:ext cx="8229600" cy="1427018"/>
          </a:xfrm>
        </p:spPr>
        <p:txBody>
          <a:bodyPr>
            <a:noAutofit/>
          </a:bodyPr>
          <a:lstStyle/>
          <a:p>
            <a:pPr algn="ctr"/>
            <a:r>
              <a:rPr lang="en-US" sz="2800" b="1" dirty="0"/>
              <a:t>COUNTY OF LOS ANGELES, CALIFORNIA, ET AL. v.</a:t>
            </a:r>
            <a:br>
              <a:rPr lang="en-US" sz="2800" b="1" dirty="0"/>
            </a:br>
            <a:r>
              <a:rPr lang="en-US" sz="2800" b="1" dirty="0"/>
              <a:t>MENDEZ ET AL. </a:t>
            </a:r>
            <a:br>
              <a:rPr lang="en-US" sz="2800" b="1" dirty="0"/>
            </a:br>
            <a:r>
              <a:rPr lang="en-US" sz="3200" i="1" dirty="0"/>
              <a:t>SCOTUS</a:t>
            </a:r>
            <a:br>
              <a:rPr lang="en-US" sz="3200" dirty="0"/>
            </a:br>
            <a:r>
              <a:rPr lang="en-US" sz="2400" dirty="0"/>
              <a:t>May 30</a:t>
            </a:r>
            <a:r>
              <a:rPr lang="en-US" sz="2400" baseline="30000" dirty="0"/>
              <a:t>th</a:t>
            </a:r>
            <a:r>
              <a:rPr lang="en-US" sz="2400" dirty="0"/>
              <a:t> 2017</a:t>
            </a:r>
          </a:p>
        </p:txBody>
      </p:sp>
    </p:spTree>
    <p:extLst>
      <p:ext uri="{BB962C8B-B14F-4D97-AF65-F5344CB8AC3E}">
        <p14:creationId xmlns:p14="http://schemas.microsoft.com/office/powerpoint/2010/main" val="10942260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928ECA5-99A2-4199-A1D4-8E0491D466A0}" type="datetime1">
              <a:rPr lang="en-US"/>
              <a:pPr/>
              <a:t>8/28/2017</a:t>
            </a:fld>
            <a:endParaRPr lang="en-US" dirty="0"/>
          </a:p>
        </p:txBody>
      </p:sp>
      <p:sp>
        <p:nvSpPr>
          <p:cNvPr id="6" name="Slide Number Placeholder 6"/>
          <p:cNvSpPr>
            <a:spLocks noGrp="1"/>
          </p:cNvSpPr>
          <p:nvPr>
            <p:ph type="sldNum" sz="quarter" idx="12"/>
          </p:nvPr>
        </p:nvSpPr>
        <p:spPr/>
        <p:txBody>
          <a:bodyPr/>
          <a:lstStyle/>
          <a:p>
            <a:fld id="{97BDC2AD-0C0C-408C-8FA0-9B04D928F2DB}" type="slidenum">
              <a:rPr lang="en-US"/>
              <a:pPr/>
              <a:t>94</a:t>
            </a:fld>
            <a:endParaRPr lang="en-US"/>
          </a:p>
        </p:txBody>
      </p:sp>
      <p:sp>
        <p:nvSpPr>
          <p:cNvPr id="3" name="Content Placeholder 2"/>
          <p:cNvSpPr>
            <a:spLocks noGrp="1"/>
          </p:cNvSpPr>
          <p:nvPr>
            <p:ph idx="1"/>
          </p:nvPr>
        </p:nvSpPr>
        <p:spPr>
          <a:xfrm>
            <a:off x="1676400" y="950026"/>
            <a:ext cx="8915400" cy="5755574"/>
          </a:xfrm>
        </p:spPr>
        <p:txBody>
          <a:bodyPr>
            <a:noAutofit/>
          </a:bodyPr>
          <a:lstStyle/>
          <a:p>
            <a:pPr>
              <a:buFont typeface="Wingdings" panose="05000000000000000000" pitchFamily="2" charset="2"/>
              <a:buChar char="§"/>
            </a:pPr>
            <a:r>
              <a:rPr lang="en-US" dirty="0"/>
              <a:t>The reasonableness of the use of force is evaluated under an “objective” inquiry that pays “careful attention to the facts and circumstances of each particular case.” </a:t>
            </a:r>
            <a:r>
              <a:rPr lang="en-US" i="1" dirty="0"/>
              <a:t>Graham</a:t>
            </a:r>
            <a:r>
              <a:rPr lang="en-US" dirty="0"/>
              <a:t>, </a:t>
            </a:r>
            <a:r>
              <a:rPr lang="en-US" i="1" dirty="0"/>
              <a:t>supra</a:t>
            </a:r>
            <a:r>
              <a:rPr lang="en-US" dirty="0"/>
              <a:t>, at 396. </a:t>
            </a:r>
          </a:p>
          <a:p>
            <a:pPr>
              <a:buFont typeface="Wingdings" panose="05000000000000000000" pitchFamily="2" charset="2"/>
              <a:buChar char="§"/>
            </a:pPr>
            <a:r>
              <a:rPr lang="en-US" dirty="0"/>
              <a:t>The ‘reasonableness’ of a particular use of force must be judged from the perspective of a reasonable officer on the scene, rather than with the 20/20 vision of hindsight.</a:t>
            </a:r>
            <a:endParaRPr lang="en-US" i="1" dirty="0"/>
          </a:p>
          <a:p>
            <a:pPr>
              <a:buFont typeface="Wingdings" panose="05000000000000000000" pitchFamily="2" charset="2"/>
              <a:buChar char="§"/>
            </a:pPr>
            <a:r>
              <a:rPr lang="en-US" dirty="0"/>
              <a:t>Excessive force claims . . . are evaluated for objective reasonableness based upon the information the officers had when the conduct occurred.” </a:t>
            </a:r>
            <a:r>
              <a:rPr lang="en-US" i="1" dirty="0"/>
              <a:t>Saucier </a:t>
            </a:r>
            <a:r>
              <a:rPr lang="en-US" dirty="0"/>
              <a:t>v. </a:t>
            </a:r>
            <a:r>
              <a:rPr lang="en-US" i="1" dirty="0"/>
              <a:t>Katz</a:t>
            </a:r>
            <a:r>
              <a:rPr lang="en-US" dirty="0"/>
              <a:t>, 533 U. S. 194, 207 (2001). </a:t>
            </a:r>
          </a:p>
          <a:p>
            <a:pPr>
              <a:buFont typeface="Wingdings" panose="05000000000000000000" pitchFamily="2" charset="2"/>
              <a:buChar char="§"/>
            </a:pPr>
            <a:r>
              <a:rPr lang="en-US" dirty="0"/>
              <a:t>That inquiry is dispositive: When an officer carries out a seizure that is reasonable, taking into account all relevant circumstances, there is no valid excessive force claim. </a:t>
            </a:r>
          </a:p>
        </p:txBody>
      </p:sp>
      <p:sp>
        <p:nvSpPr>
          <p:cNvPr id="4" name="Title 3"/>
          <p:cNvSpPr>
            <a:spLocks noGrp="1"/>
          </p:cNvSpPr>
          <p:nvPr>
            <p:ph type="title"/>
          </p:nvPr>
        </p:nvSpPr>
        <p:spPr>
          <a:xfrm>
            <a:off x="1828800" y="486888"/>
            <a:ext cx="8229600" cy="463138"/>
          </a:xfrm>
        </p:spPr>
        <p:txBody>
          <a:bodyPr>
            <a:noAutofit/>
          </a:bodyPr>
          <a:lstStyle/>
          <a:p>
            <a:pPr algn="ctr"/>
            <a:r>
              <a:rPr lang="en-US" sz="3600" b="1" dirty="0"/>
              <a:t>SCOTUS Case: Mendez Continued</a:t>
            </a:r>
            <a:br>
              <a:rPr lang="en-US" sz="3600" dirty="0"/>
            </a:br>
            <a:endParaRPr lang="en-US" sz="3600" dirty="0"/>
          </a:p>
        </p:txBody>
      </p:sp>
    </p:spTree>
    <p:extLst>
      <p:ext uri="{BB962C8B-B14F-4D97-AF65-F5344CB8AC3E}">
        <p14:creationId xmlns:p14="http://schemas.microsoft.com/office/powerpoint/2010/main" val="260543051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B0C39-9A11-481C-8F69-53BCB92D576E}"/>
              </a:ext>
            </a:extLst>
          </p:cNvPr>
          <p:cNvSpPr>
            <a:spLocks noGrp="1"/>
          </p:cNvSpPr>
          <p:nvPr>
            <p:ph type="title"/>
          </p:nvPr>
        </p:nvSpPr>
        <p:spPr>
          <a:xfrm>
            <a:off x="838200" y="0"/>
            <a:ext cx="10515600" cy="771896"/>
          </a:xfrm>
        </p:spPr>
        <p:txBody>
          <a:bodyPr/>
          <a:lstStyle/>
          <a:p>
            <a:pPr algn="ctr"/>
            <a:r>
              <a:rPr lang="en-US" b="1" dirty="0"/>
              <a:t>Graham v. Connor, 490 U.S. 386 (1989)</a:t>
            </a:r>
          </a:p>
        </p:txBody>
      </p:sp>
      <p:sp>
        <p:nvSpPr>
          <p:cNvPr id="3" name="Content Placeholder 2">
            <a:extLst>
              <a:ext uri="{FF2B5EF4-FFF2-40B4-BE49-F238E27FC236}">
                <a16:creationId xmlns:a16="http://schemas.microsoft.com/office/drawing/2014/main" id="{1B8D20A2-1892-404D-82F8-0F16581CDBAF}"/>
              </a:ext>
            </a:extLst>
          </p:cNvPr>
          <p:cNvSpPr>
            <a:spLocks noGrp="1"/>
          </p:cNvSpPr>
          <p:nvPr>
            <p:ph idx="1"/>
          </p:nvPr>
        </p:nvSpPr>
        <p:spPr>
          <a:xfrm>
            <a:off x="838200" y="973778"/>
            <a:ext cx="10515600" cy="5676403"/>
          </a:xfrm>
        </p:spPr>
        <p:txBody>
          <a:bodyPr>
            <a:normAutofit fontScale="92500" lnSpcReduction="10000"/>
          </a:bodyPr>
          <a:lstStyle/>
          <a:p>
            <a:pPr>
              <a:buFont typeface="Wingdings" panose="05000000000000000000" pitchFamily="2" charset="2"/>
              <a:buChar char="§"/>
            </a:pPr>
            <a:r>
              <a:rPr lang="en-US" sz="3200" dirty="0"/>
              <a:t>Established the “objective reasonableness” standard for officers’ use of force</a:t>
            </a:r>
          </a:p>
          <a:p>
            <a:pPr>
              <a:buFont typeface="Wingdings" panose="05000000000000000000" pitchFamily="2" charset="2"/>
              <a:buChar char="§"/>
            </a:pPr>
            <a:r>
              <a:rPr lang="en-US" sz="3200" dirty="0"/>
              <a:t>Use of force is judged based on the totality of circumstances, from the perspective of the officer, on the scene, at the moment force was used, without 20/20 hindsight, in circumstances that are tense, uncertain and rapidly evolving. </a:t>
            </a:r>
          </a:p>
          <a:p>
            <a:pPr>
              <a:buFont typeface="Wingdings" panose="05000000000000000000" pitchFamily="2" charset="2"/>
              <a:buChar char="§"/>
            </a:pPr>
            <a:r>
              <a:rPr lang="en-US" sz="3200" dirty="0"/>
              <a:t>Graham factors used to determine reasonableness are set forth as: </a:t>
            </a:r>
          </a:p>
          <a:p>
            <a:pPr marL="514350" indent="-514350">
              <a:buAutoNum type="arabicParenR"/>
            </a:pPr>
            <a:r>
              <a:rPr lang="en-US" sz="3200" dirty="0">
                <a:solidFill>
                  <a:srgbClr val="C00000"/>
                </a:solidFill>
              </a:rPr>
              <a:t>The severity of the crime; </a:t>
            </a:r>
          </a:p>
          <a:p>
            <a:pPr marL="514350" indent="-514350">
              <a:buAutoNum type="arabicParenR"/>
            </a:pPr>
            <a:r>
              <a:rPr lang="en-US" sz="3200" dirty="0">
                <a:solidFill>
                  <a:srgbClr val="C00000"/>
                </a:solidFill>
              </a:rPr>
              <a:t>Whether the subject was an immediate threat to the officers or others; </a:t>
            </a:r>
          </a:p>
          <a:p>
            <a:pPr marL="514350" indent="-514350">
              <a:buAutoNum type="arabicParenR"/>
            </a:pPr>
            <a:r>
              <a:rPr lang="en-US" sz="3200" dirty="0">
                <a:solidFill>
                  <a:srgbClr val="C00000"/>
                </a:solidFill>
              </a:rPr>
              <a:t>how the subject was actively resisting arrest (seizure); and how the subject was attempting to evade arrest by flight. </a:t>
            </a:r>
          </a:p>
        </p:txBody>
      </p:sp>
    </p:spTree>
    <p:extLst>
      <p:ext uri="{BB962C8B-B14F-4D97-AF65-F5344CB8AC3E}">
        <p14:creationId xmlns:p14="http://schemas.microsoft.com/office/powerpoint/2010/main" val="272995348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D4920-0D5A-46EE-8F97-B05C8C66D4A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22C2347-09CA-4E13-96F7-FE56B785D0F7}"/>
              </a:ext>
            </a:extLst>
          </p:cNvPr>
          <p:cNvSpPr>
            <a:spLocks noGrp="1"/>
          </p:cNvSpPr>
          <p:nvPr>
            <p:ph idx="1"/>
          </p:nvPr>
        </p:nvSpPr>
        <p:spPr/>
        <p:txBody>
          <a:bodyPr>
            <a:normAutofit/>
          </a:bodyPr>
          <a:lstStyle/>
          <a:p>
            <a:pPr marL="0" indent="0" algn="ctr">
              <a:buNone/>
            </a:pPr>
            <a:r>
              <a:rPr lang="en-US" sz="9600" dirty="0"/>
              <a:t>CASE STUDY FOR DISCUSSION</a:t>
            </a:r>
          </a:p>
          <a:p>
            <a:pPr marL="0" indent="0" algn="ctr">
              <a:buNone/>
            </a:pPr>
            <a:r>
              <a:rPr lang="en-US" sz="4800" b="1" dirty="0">
                <a:solidFill>
                  <a:srgbClr val="C00000"/>
                </a:solidFill>
              </a:rPr>
              <a:t>PREPARE YOURSELVES FOR CONTRAVERSY</a:t>
            </a:r>
          </a:p>
        </p:txBody>
      </p:sp>
    </p:spTree>
    <p:extLst>
      <p:ext uri="{BB962C8B-B14F-4D97-AF65-F5344CB8AC3E}">
        <p14:creationId xmlns:p14="http://schemas.microsoft.com/office/powerpoint/2010/main" val="177862213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73ED8-5A50-4C97-B991-1C94399C6E6A}"/>
              </a:ext>
            </a:extLst>
          </p:cNvPr>
          <p:cNvSpPr>
            <a:spLocks noGrp="1"/>
          </p:cNvSpPr>
          <p:nvPr>
            <p:ph type="title"/>
          </p:nvPr>
        </p:nvSpPr>
        <p:spPr/>
        <p:txBody>
          <a:bodyPr/>
          <a:lstStyle/>
          <a:p>
            <a:pPr algn="ctr"/>
            <a:r>
              <a:rPr lang="en-US" b="1" dirty="0"/>
              <a:t>Florida House Bill 305 June 2017</a:t>
            </a:r>
          </a:p>
        </p:txBody>
      </p:sp>
      <p:sp>
        <p:nvSpPr>
          <p:cNvPr id="3" name="Content Placeholder 2">
            <a:extLst>
              <a:ext uri="{FF2B5EF4-FFF2-40B4-BE49-F238E27FC236}">
                <a16:creationId xmlns:a16="http://schemas.microsoft.com/office/drawing/2014/main" id="{68F0A72F-B8CD-44ED-B624-D4FE733CED90}"/>
              </a:ext>
            </a:extLst>
          </p:cNvPr>
          <p:cNvSpPr>
            <a:spLocks noGrp="1"/>
          </p:cNvSpPr>
          <p:nvPr>
            <p:ph idx="1"/>
          </p:nvPr>
        </p:nvSpPr>
        <p:spPr/>
        <p:txBody>
          <a:bodyPr>
            <a:normAutofit/>
          </a:bodyPr>
          <a:lstStyle/>
          <a:p>
            <a:pPr marL="0" indent="0">
              <a:buNone/>
            </a:pPr>
            <a:r>
              <a:rPr lang="en-US" sz="3600" dirty="0"/>
              <a:t>An act relating to law enforcement body cameras; amending s. 943.1718, F.S.; </a:t>
            </a:r>
            <a:r>
              <a:rPr lang="en-US" sz="3600" dirty="0">
                <a:solidFill>
                  <a:srgbClr val="C00000"/>
                </a:solidFill>
              </a:rPr>
              <a:t>requiring law enforcement agencies to establish policies and procedures authorizing an officer's review of camera footage of an incident before writing a report or providing a statement</a:t>
            </a:r>
            <a:r>
              <a:rPr lang="en-US" sz="3600" dirty="0"/>
              <a:t>; providing an exception; providing an effective date.</a:t>
            </a:r>
          </a:p>
        </p:txBody>
      </p:sp>
    </p:spTree>
    <p:extLst>
      <p:ext uri="{BB962C8B-B14F-4D97-AF65-F5344CB8AC3E}">
        <p14:creationId xmlns:p14="http://schemas.microsoft.com/office/powerpoint/2010/main" val="331101577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B0C39-9A11-481C-8F69-53BCB92D576E}"/>
              </a:ext>
            </a:extLst>
          </p:cNvPr>
          <p:cNvSpPr>
            <a:spLocks noGrp="1"/>
          </p:cNvSpPr>
          <p:nvPr>
            <p:ph type="title"/>
          </p:nvPr>
        </p:nvSpPr>
        <p:spPr>
          <a:xfrm>
            <a:off x="838200" y="0"/>
            <a:ext cx="10515600" cy="771896"/>
          </a:xfrm>
        </p:spPr>
        <p:txBody>
          <a:bodyPr/>
          <a:lstStyle/>
          <a:p>
            <a:pPr algn="ctr"/>
            <a:r>
              <a:rPr lang="en-US" b="1" dirty="0"/>
              <a:t>Graham v. Connor, 490 U.S. 386 (1989)</a:t>
            </a:r>
          </a:p>
        </p:txBody>
      </p:sp>
      <p:sp>
        <p:nvSpPr>
          <p:cNvPr id="3" name="Content Placeholder 2">
            <a:extLst>
              <a:ext uri="{FF2B5EF4-FFF2-40B4-BE49-F238E27FC236}">
                <a16:creationId xmlns:a16="http://schemas.microsoft.com/office/drawing/2014/main" id="{1B8D20A2-1892-404D-82F8-0F16581CDBAF}"/>
              </a:ext>
            </a:extLst>
          </p:cNvPr>
          <p:cNvSpPr>
            <a:spLocks noGrp="1"/>
          </p:cNvSpPr>
          <p:nvPr>
            <p:ph idx="1"/>
          </p:nvPr>
        </p:nvSpPr>
        <p:spPr>
          <a:xfrm>
            <a:off x="838200" y="973778"/>
            <a:ext cx="10515600" cy="5676403"/>
          </a:xfrm>
        </p:spPr>
        <p:txBody>
          <a:bodyPr>
            <a:normAutofit fontScale="92500" lnSpcReduction="10000"/>
          </a:bodyPr>
          <a:lstStyle/>
          <a:p>
            <a:pPr>
              <a:buFont typeface="Wingdings" panose="05000000000000000000" pitchFamily="2" charset="2"/>
              <a:buChar char="§"/>
            </a:pPr>
            <a:r>
              <a:rPr lang="en-US" sz="3200" dirty="0"/>
              <a:t>Established the “objective reasonableness” standard for officers’ use of force</a:t>
            </a:r>
          </a:p>
          <a:p>
            <a:pPr>
              <a:buFont typeface="Wingdings" panose="05000000000000000000" pitchFamily="2" charset="2"/>
              <a:buChar char="§"/>
            </a:pPr>
            <a:r>
              <a:rPr lang="en-US" sz="3200" dirty="0"/>
              <a:t>Use of force is judged based on the totality of circumstances, from the perspective of the officer, on the scene, at the moment force was used, without 20/20 hindsight, in circumstances that are tense, uncertain and rapidly evolving. </a:t>
            </a:r>
          </a:p>
          <a:p>
            <a:pPr>
              <a:buFont typeface="Wingdings" panose="05000000000000000000" pitchFamily="2" charset="2"/>
              <a:buChar char="§"/>
            </a:pPr>
            <a:r>
              <a:rPr lang="en-US" sz="3200" dirty="0"/>
              <a:t>Graham factors used to determine reasonableness are set forth as: </a:t>
            </a:r>
          </a:p>
          <a:p>
            <a:pPr marL="514350" indent="-514350">
              <a:buAutoNum type="arabicParenR"/>
            </a:pPr>
            <a:r>
              <a:rPr lang="en-US" sz="3200" dirty="0">
                <a:solidFill>
                  <a:srgbClr val="C00000"/>
                </a:solidFill>
              </a:rPr>
              <a:t>The severity of the crime; </a:t>
            </a:r>
          </a:p>
          <a:p>
            <a:pPr marL="514350" indent="-514350">
              <a:buAutoNum type="arabicParenR"/>
            </a:pPr>
            <a:r>
              <a:rPr lang="en-US" sz="3200" dirty="0">
                <a:solidFill>
                  <a:srgbClr val="C00000"/>
                </a:solidFill>
              </a:rPr>
              <a:t>Whether the subject was an immediate threat to the officers or others; </a:t>
            </a:r>
          </a:p>
          <a:p>
            <a:pPr marL="514350" indent="-514350">
              <a:buAutoNum type="arabicParenR"/>
            </a:pPr>
            <a:r>
              <a:rPr lang="en-US" sz="3200" dirty="0">
                <a:solidFill>
                  <a:srgbClr val="C00000"/>
                </a:solidFill>
              </a:rPr>
              <a:t>how the subject was actively resisting arrest (seizure); and how the subject was attempting to evade arrest by flight. </a:t>
            </a:r>
          </a:p>
        </p:txBody>
      </p:sp>
    </p:spTree>
    <p:extLst>
      <p:ext uri="{BB962C8B-B14F-4D97-AF65-F5344CB8AC3E}">
        <p14:creationId xmlns:p14="http://schemas.microsoft.com/office/powerpoint/2010/main" val="361068308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2334A-E5A6-450A-92BE-3D31597A79E8}"/>
              </a:ext>
            </a:extLst>
          </p:cNvPr>
          <p:cNvSpPr>
            <a:spLocks noGrp="1"/>
          </p:cNvSpPr>
          <p:nvPr>
            <p:ph type="title"/>
          </p:nvPr>
        </p:nvSpPr>
        <p:spPr>
          <a:xfrm>
            <a:off x="1981200" y="274638"/>
            <a:ext cx="8229600" cy="1782762"/>
          </a:xfrm>
        </p:spPr>
        <p:txBody>
          <a:bodyPr>
            <a:noAutofit/>
          </a:bodyPr>
          <a:lstStyle/>
          <a:p>
            <a:pPr algn="ctr"/>
            <a:r>
              <a:rPr lang="en-US" sz="3200" b="1" dirty="0"/>
              <a:t>What happened to Perception of the Officer? Watching the Video Before Writing A Use of Force Report </a:t>
            </a:r>
            <a:br>
              <a:rPr lang="en-US" sz="3200" b="1" dirty="0"/>
            </a:br>
            <a:r>
              <a:rPr lang="en-US" sz="3200" i="1" dirty="0"/>
              <a:t>Eric Daigle</a:t>
            </a:r>
            <a:br>
              <a:rPr lang="en-US" sz="3200" i="1" dirty="0"/>
            </a:br>
            <a:r>
              <a:rPr lang="en-US" sz="3200" i="1" dirty="0"/>
              <a:t>  </a:t>
            </a:r>
            <a:r>
              <a:rPr lang="en-US" sz="3200" i="1" dirty="0" err="1"/>
              <a:t>Daigle</a:t>
            </a:r>
            <a:r>
              <a:rPr lang="en-US" sz="3200" i="1" dirty="0"/>
              <a:t> Law Group</a:t>
            </a:r>
          </a:p>
        </p:txBody>
      </p:sp>
      <p:sp>
        <p:nvSpPr>
          <p:cNvPr id="3" name="Content Placeholder 2">
            <a:extLst>
              <a:ext uri="{FF2B5EF4-FFF2-40B4-BE49-F238E27FC236}">
                <a16:creationId xmlns:a16="http://schemas.microsoft.com/office/drawing/2014/main" id="{C3208F77-0BD7-472E-B85E-1B00AA2A1055}"/>
              </a:ext>
            </a:extLst>
          </p:cNvPr>
          <p:cNvSpPr>
            <a:spLocks noGrp="1"/>
          </p:cNvSpPr>
          <p:nvPr>
            <p:ph idx="1"/>
          </p:nvPr>
        </p:nvSpPr>
        <p:spPr>
          <a:xfrm>
            <a:off x="1981200" y="2590800"/>
            <a:ext cx="8229600" cy="4267200"/>
          </a:xfrm>
        </p:spPr>
        <p:txBody>
          <a:bodyPr>
            <a:normAutofit lnSpcReduction="10000"/>
          </a:bodyPr>
          <a:lstStyle/>
          <a:p>
            <a:pPr marL="0" indent="0">
              <a:buNone/>
            </a:pPr>
            <a:r>
              <a:rPr lang="en-US" sz="3200" dirty="0"/>
              <a:t>“In my view, allowing an officer to view the video prior to writing a report, or participating in an interview (in serious use of force cases, in particular), </a:t>
            </a:r>
            <a:r>
              <a:rPr lang="en-US" sz="3200" b="1" dirty="0">
                <a:solidFill>
                  <a:srgbClr val="C00000"/>
                </a:solidFill>
              </a:rPr>
              <a:t>is a serious mistake, particularly for the officer and his or her agency.  </a:t>
            </a:r>
            <a:r>
              <a:rPr lang="en-US" sz="3200" dirty="0"/>
              <a:t>The most important part of a force investigation is the officer’s ability to articulate his/her perception of the incident, not match his/her perception to that of the recorded video.”   </a:t>
            </a:r>
          </a:p>
          <a:p>
            <a:pPr marL="0" indent="0">
              <a:buNone/>
            </a:pPr>
            <a:r>
              <a:rPr lang="en-US" dirty="0"/>
              <a:t> </a:t>
            </a:r>
          </a:p>
        </p:txBody>
      </p:sp>
    </p:spTree>
    <p:extLst>
      <p:ext uri="{BB962C8B-B14F-4D97-AF65-F5344CB8AC3E}">
        <p14:creationId xmlns:p14="http://schemas.microsoft.com/office/powerpoint/2010/main" val="16038233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3949</TotalTime>
  <Words>14430</Words>
  <Application>Microsoft Office PowerPoint</Application>
  <PresentationFormat>Widescreen</PresentationFormat>
  <Paragraphs>968</Paragraphs>
  <Slides>253</Slides>
  <Notes>22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253</vt:i4>
      </vt:variant>
    </vt:vector>
  </HeadingPairs>
  <TitlesOfParts>
    <vt:vector size="268" baseType="lpstr">
      <vt:lpstr>Arial</vt:lpstr>
      <vt:lpstr>Arial Black</vt:lpstr>
      <vt:lpstr>Arial Narrow</vt:lpstr>
      <vt:lpstr>Bookshelf Symbol 3</vt:lpstr>
      <vt:lpstr>Calibri</vt:lpstr>
      <vt:lpstr>Calibri Light</vt:lpstr>
      <vt:lpstr>Courier New</vt:lpstr>
      <vt:lpstr>Impact</vt:lpstr>
      <vt:lpstr>Open Sans</vt:lpstr>
      <vt:lpstr>Stencil</vt:lpstr>
      <vt:lpstr>Times New Roman</vt:lpstr>
      <vt:lpstr>Verdana</vt:lpstr>
      <vt:lpstr>Wingdings</vt:lpstr>
      <vt:lpstr>Wingdings 2</vt:lpstr>
      <vt:lpstr>Office Theme</vt:lpstr>
      <vt:lpstr>PowerPoint Presentation</vt:lpstr>
      <vt:lpstr>PowerPoint Presentation</vt:lpstr>
      <vt:lpstr>PowerPoint Presentation</vt:lpstr>
      <vt:lpstr>Why is it important to learn about Search and Seizure Concepts</vt:lpstr>
      <vt:lpstr>SEARCH AND SEIZURE IN GEORGIA FIVE (5) Mandatory priorities </vt:lpstr>
      <vt:lpstr>Seven Concepts In Search And Seizure:  </vt:lpstr>
      <vt:lpstr>Search and Seizure is a Process not a Result</vt:lpstr>
      <vt:lpstr>The proper perspective is found with a “Conflict of Ideas”</vt:lpstr>
      <vt:lpstr>CONTEXT The Interrelated conditions in which                   something exists or occurs </vt:lpstr>
      <vt:lpstr>The Importance of Officer Competency in Search and Seizure </vt:lpstr>
      <vt:lpstr>What is “Legitimacy?”</vt:lpstr>
      <vt:lpstr>Legitimacy is reflected in three judgments by the citizen  </vt:lpstr>
      <vt:lpstr>The Key is being treated fairly “Procedural Justice” Often, the final outcome is not as important as the process we experience</vt:lpstr>
      <vt:lpstr>Four Tenets of Procedural Justice that are a CRITICAL UTILITY for police leaders that translate to police operations on the streets</vt:lpstr>
      <vt:lpstr>PowerPoint Presentation</vt:lpstr>
      <vt:lpstr>Well Trained Public Service Professionals By Fredrick Mosher</vt:lpstr>
      <vt:lpstr>It all starts with our “Mindset”</vt:lpstr>
      <vt:lpstr>The Proper Mindset</vt:lpstr>
      <vt:lpstr>THE MATURE NARC</vt:lpstr>
      <vt:lpstr>The Facts, the Law and the Court From the Book:  Thinking like a lawyer  By: Frederick Schauer University of Virginia School of Law</vt:lpstr>
      <vt:lpstr>Questions of fact and Questions of law…</vt:lpstr>
      <vt:lpstr>LEGAL REASONING</vt:lpstr>
      <vt:lpstr>THE PRINCIPLE FEATURES OF RULES</vt:lpstr>
      <vt:lpstr>Precedent: the basic concept</vt:lpstr>
      <vt:lpstr>Precedent: the basic concept</vt:lpstr>
      <vt:lpstr>Rules, standards and the question of discretion</vt:lpstr>
      <vt:lpstr>PowerPoint Presentation</vt:lpstr>
      <vt:lpstr>Arguing analogies to precedent</vt:lpstr>
      <vt:lpstr>Arguing analogies to precedent</vt:lpstr>
      <vt:lpstr>Arguing analogies to precedent</vt:lpstr>
      <vt:lpstr>http://www.pacga.org/</vt:lpstr>
      <vt:lpstr>http://www.pacga.org/</vt:lpstr>
      <vt:lpstr>http://www.pacga.org/</vt:lpstr>
      <vt:lpstr>http://www.pacga.org/</vt:lpstr>
      <vt:lpstr>http://www.pacga.org/</vt:lpstr>
      <vt:lpstr>We must Know and Understand Five Central Tenets Regarding Constitutional Policing </vt:lpstr>
      <vt:lpstr>THE STANDARD</vt:lpstr>
      <vt:lpstr>THE STRUCTURE</vt:lpstr>
      <vt:lpstr>THE FUNCTION  Determines through evaluation what is legal</vt:lpstr>
      <vt:lpstr>THE PROCESS Providing Context within the paradigm of Social and Legal Construct Development</vt:lpstr>
      <vt:lpstr>THE SYSTEM</vt:lpstr>
      <vt:lpstr>NOTE</vt:lpstr>
      <vt:lpstr>We Typically Have One Perspective</vt:lpstr>
      <vt:lpstr>Social action, like physical action is steered by perception A Unifying Theory of Systems Thinking with Psychosocial Applications  Cabrera, D. Cabrera, L. and Powers, E.  Systems Research and Behavior Science. Wiley Publications LTD, 2015</vt:lpstr>
      <vt:lpstr>PERSPECTIVES</vt:lpstr>
      <vt:lpstr>We see through the prism we already have…</vt:lpstr>
      <vt:lpstr>It is tremendously important to remember how people see reality</vt:lpstr>
      <vt:lpstr>PowerPoint Presentation</vt:lpstr>
      <vt:lpstr>PowerPoint Presentation</vt:lpstr>
      <vt:lpstr>PowerPoint Presentation</vt:lpstr>
      <vt:lpstr>PowerPoint Presentation</vt:lpstr>
      <vt:lpstr>PowerPoint Presentation</vt:lpstr>
      <vt:lpstr>REMEMBER…</vt:lpstr>
      <vt:lpstr> Illinois v. Rodriguez (1990) 497 US 177, 185. Quote edited. </vt:lpstr>
      <vt:lpstr>PowerPoint Presentation</vt:lpstr>
      <vt:lpstr>Mistakes </vt:lpstr>
      <vt:lpstr>Bottom Line…</vt:lpstr>
      <vt:lpstr>7 Maxims in Search &amp; Seizure for Police</vt:lpstr>
      <vt:lpstr>PowerPoint Presentation</vt:lpstr>
      <vt:lpstr>Caretaking versus Prosecution</vt:lpstr>
      <vt:lpstr>“Public Safety” Exception to Miranda (New York v. Quarles)</vt:lpstr>
      <vt:lpstr>Response versus Initiation </vt:lpstr>
      <vt:lpstr>A Finding of fact will not be disturbed by a reviewing court unless clearly erroneous.</vt:lpstr>
      <vt:lpstr>TYPICAL CRIMINAL DEFENSE LAWYER STRATEGY</vt:lpstr>
      <vt:lpstr>Lawyers Focus on your…</vt:lpstr>
      <vt:lpstr>Important Observation</vt:lpstr>
      <vt:lpstr>OBJECTIVE</vt:lpstr>
      <vt:lpstr>PowerPoint Presentation</vt:lpstr>
      <vt:lpstr>INTERPRETATION:</vt:lpstr>
      <vt:lpstr>PowerPoint Presentation</vt:lpstr>
      <vt:lpstr>PowerPoint Presentation</vt:lpstr>
      <vt:lpstr>Why Are Reports So Important?</vt:lpstr>
      <vt:lpstr>PowerPoint Presentation</vt:lpstr>
      <vt:lpstr>Only second to your people skills (Mouth), and in extreme cases your gun, your “Pen” is your greatest asset</vt:lpstr>
      <vt:lpstr>Handle at the front end, not the rear end</vt:lpstr>
      <vt:lpstr>The Arena we live with efforts to prosecute someone for a crime</vt:lpstr>
      <vt:lpstr>Finally, a good report provides your Insulation from…</vt:lpstr>
      <vt:lpstr>Your Report Serves as a Light to the Path of “Reasonableness”</vt:lpstr>
      <vt:lpstr>PowerPoint Presentation</vt:lpstr>
      <vt:lpstr>PowerPoint Presentation</vt:lpstr>
      <vt:lpstr>PowerPoint Presentation</vt:lpstr>
      <vt:lpstr>The Edwards “F.A.C.T.” Typology</vt:lpstr>
      <vt:lpstr>PowerPoint Presentation</vt:lpstr>
      <vt:lpstr>EVERY POLICE ENCOUNTER IS UNQUIE AND TO ITSELF</vt:lpstr>
      <vt:lpstr>Always apply the 3 Tiers test</vt:lpstr>
      <vt:lpstr>PowerPoint Presentation</vt:lpstr>
      <vt:lpstr>PowerPoint Presentation</vt:lpstr>
      <vt:lpstr>Limitations</vt:lpstr>
      <vt:lpstr>A stop does not automatically justify a frisk</vt:lpstr>
      <vt:lpstr>Frisk of Suspect</vt:lpstr>
      <vt:lpstr>PLAIN FEEL</vt:lpstr>
      <vt:lpstr>PowerPoint Presentation</vt:lpstr>
      <vt:lpstr>COUNTY OF LOS ANGELES, CALIFORNIA, ET AL. v. MENDEZ ET AL.  SCOTUS May 30th 2017</vt:lpstr>
      <vt:lpstr>SCOTUS Case: Mendez Continued </vt:lpstr>
      <vt:lpstr>Graham v. Connor, 490 U.S. 386 (1989)</vt:lpstr>
      <vt:lpstr>PowerPoint Presentation</vt:lpstr>
      <vt:lpstr>Florida House Bill 305 June 2017</vt:lpstr>
      <vt:lpstr>Graham v. Connor, 490 U.S. 386 (1989)</vt:lpstr>
      <vt:lpstr>What happened to Perception of the Officer? Watching the Video Before Writing A Use of Force Report  Eric Daigle   Daigle Law Group</vt:lpstr>
      <vt:lpstr>Daigle Continued</vt:lpstr>
      <vt:lpstr>The report writing process and the video footage question Seth Stoughton</vt:lpstr>
      <vt:lpstr>PowerPoint Presentation</vt:lpstr>
      <vt:lpstr> THE STATE v. DIXON. 267 Ga. App. 320 (2004)   </vt:lpstr>
      <vt:lpstr>MITCHELL v. THE STATE. S17A0459. SUPREME COURT OF GEORGIA June 26, 2017, Decided </vt:lpstr>
      <vt:lpstr>PowerPoint Presentation</vt:lpstr>
      <vt:lpstr>PowerPoint Presentation</vt:lpstr>
      <vt:lpstr>Why Miranda?</vt:lpstr>
      <vt:lpstr>The rights are designed to insulate a defendant from the coercive atmosphere and environment of police induced custody and aggressive questioning. </vt:lpstr>
      <vt:lpstr>When a person asks for a lawyer, such requests should be an unequivocal request. </vt:lpstr>
      <vt:lpstr>If one chooses to remain silent, the police must “scrupulously honor” their request to remain silent. </vt:lpstr>
      <vt:lpstr>A request for a lawyer prevents the police from continuing and questioning</vt:lpstr>
      <vt:lpstr>Edwards fundamental purpose is to “preserve the integrity of an accused’s choice to communicate with the police only through counsel</vt:lpstr>
      <vt:lpstr>ARREST CAPSULES</vt:lpstr>
      <vt:lpstr>Search Incident to arrest capsules</vt:lpstr>
      <vt:lpstr>Arizona V. Gant 2009</vt:lpstr>
      <vt:lpstr>Search Incident to arrest capsules</vt:lpstr>
      <vt:lpstr>Searches of Vehicles</vt:lpstr>
      <vt:lpstr>PowerPoint Presentation</vt:lpstr>
      <vt:lpstr>PowerPoint Presentation</vt:lpstr>
      <vt:lpstr>PowerPoint Presentation</vt:lpstr>
      <vt:lpstr>PowerPoint Presentation</vt:lpstr>
      <vt:lpstr>INVENTORY OF VEHICLES CAPSULES </vt:lpstr>
      <vt:lpstr>PowerPoint Presentation</vt:lpstr>
      <vt:lpstr>KNOCK AND TALKS</vt:lpstr>
      <vt:lpstr>Consent Capsules</vt:lpstr>
      <vt:lpstr>Consent Capsules</vt:lpstr>
      <vt:lpstr>PowerPoint Presentation</vt:lpstr>
      <vt:lpstr>PowerPoint Presentation</vt:lpstr>
      <vt:lpstr>If the area is not curtilage, it is open fields</vt:lpstr>
      <vt:lpstr>EXIGENT CIRCUMSTANCES</vt:lpstr>
      <vt:lpstr>Examples of Exigent Circumstances</vt:lpstr>
      <vt:lpstr>Carranza V State 266 Ga. 263 (1996)</vt:lpstr>
      <vt:lpstr> Cates V. State 232 Ga. App 262 (1998)</vt:lpstr>
      <vt:lpstr>State V. David 269 Ga. 533 (1998)</vt:lpstr>
      <vt:lpstr>Richards V State 290 Ga 360 (2008)</vt:lpstr>
      <vt:lpstr>PowerPoint Presentation</vt:lpstr>
      <vt:lpstr>Exigent Circumstances Capsules</vt:lpstr>
      <vt:lpstr>PowerPoint Presentation</vt:lpstr>
      <vt:lpstr>Minter V. State 206 App. 692</vt:lpstr>
      <vt:lpstr>INDEPENDENT INVESTIGATION DOCUMENTED WITHIN THE BODY OF THE AFFIDAVIT</vt:lpstr>
      <vt:lpstr>State v. Teague 192 Ga. 839</vt:lpstr>
      <vt:lpstr>Detention or search of persons on premises of a Search Warrant</vt:lpstr>
      <vt:lpstr>PowerPoint Presentation</vt:lpstr>
      <vt:lpstr>PowerPoint Presentation</vt:lpstr>
      <vt:lpstr>PowerPoint Presentation</vt:lpstr>
      <vt:lpstr>PowerPoint Presentation</vt:lpstr>
      <vt:lpstr>PowerPoint Presentation</vt:lpstr>
      <vt:lpstr>Michigan V. Summers</vt:lpstr>
      <vt:lpstr>Muehler V. Mena 544 U.S. 93</vt:lpstr>
      <vt:lpstr>Mena Continued</vt:lpstr>
      <vt:lpstr>Mena Cont.</vt:lpstr>
      <vt:lpstr>Mena Cont.</vt:lpstr>
      <vt:lpstr>Mena Cont.</vt:lpstr>
      <vt:lpstr>Mena Cont.</vt:lpstr>
      <vt:lpstr>BOTTOM LINE IS SAFETY</vt:lpstr>
      <vt:lpstr>State vs.Dills</vt:lpstr>
      <vt:lpstr>Crank 217 Ga app 246</vt:lpstr>
      <vt:lpstr>Rule</vt:lpstr>
      <vt:lpstr>Property to be Seized</vt:lpstr>
      <vt:lpstr>Grant v. State 220 Ga App 604</vt:lpstr>
      <vt:lpstr>Grant Continued</vt:lpstr>
      <vt:lpstr>Grant in Summary</vt:lpstr>
      <vt:lpstr>Georgia Supreme Court Warning, Stephens Case</vt:lpstr>
      <vt:lpstr>PowerPoint Presentation</vt:lpstr>
      <vt:lpstr>PowerPoint Presentation</vt:lpstr>
      <vt:lpstr>PC Continued</vt:lpstr>
      <vt:lpstr>PowerPoint Presentation</vt:lpstr>
      <vt:lpstr>PC Cont.</vt:lpstr>
      <vt:lpstr>PC Cont.</vt:lpstr>
      <vt:lpstr>PowerPoint Presentation</vt:lpstr>
      <vt:lpstr>PowerPoint Presentation</vt:lpstr>
      <vt:lpstr>PC Cont. “False information in affidavit”</vt:lpstr>
      <vt:lpstr>PC Cont. “Anticipatory Search warrant”</vt:lpstr>
      <vt:lpstr>Known vs. unknown informants Named vs. unnamed informants</vt:lpstr>
      <vt:lpstr>Probable Cause Analysis</vt:lpstr>
      <vt:lpstr>Prediction of Future Conduct</vt:lpstr>
      <vt:lpstr>Prediction of Future conduct</vt:lpstr>
      <vt:lpstr>Penal Interest “Named” Informants</vt:lpstr>
      <vt:lpstr>PC Analysis Cont.</vt:lpstr>
      <vt:lpstr>Concerned citizen</vt:lpstr>
      <vt:lpstr>Concerned Citizen</vt:lpstr>
      <vt:lpstr>Informants</vt:lpstr>
      <vt:lpstr>Informants</vt:lpstr>
      <vt:lpstr>Informants</vt:lpstr>
      <vt:lpstr>Staleness of Information</vt:lpstr>
      <vt:lpstr>PowerPoint Presentation</vt:lpstr>
      <vt:lpstr>PowerPoint Presentation</vt:lpstr>
      <vt:lpstr>State V. Luck</vt:lpstr>
      <vt:lpstr>Luck Continued</vt:lpstr>
      <vt:lpstr>O.C.O.G. 17-5-27</vt:lpstr>
      <vt:lpstr>O.C.O.G 17-5-27</vt:lpstr>
      <vt:lpstr>Richards V. Wisconsin 502 U.S. 385 1997</vt:lpstr>
      <vt:lpstr>Poole V. State 266 Ga. App. 596 2004</vt:lpstr>
      <vt:lpstr>Poole continued…</vt:lpstr>
      <vt:lpstr>Proper requirements for a No knock provision</vt:lpstr>
      <vt:lpstr>Proper requirements continued…</vt:lpstr>
      <vt:lpstr>Officer Experience and Training</vt:lpstr>
      <vt:lpstr>PowerPoint Presentation</vt:lpstr>
      <vt:lpstr>State V. Dukes 279 Ga app 247 (2006)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Walker v. State 323 Ga. App. 558; 747 S.E.2d 51; 2013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State v. Walker 295 Ga. 888 October 20, 2014, Decided </vt:lpstr>
      <vt:lpstr>PowerPoint Presentation</vt:lpstr>
      <vt:lpstr>PowerPoint Presentation</vt:lpstr>
      <vt:lpstr>  REYNOLDS v. THE STATE. 280 Ga. App. 712 (2006)  </vt:lpstr>
      <vt:lpstr>SELLERS v. THE STATE 332 Ga. App. 14; 770 S.E.2d 31; 2015  March 26, 2015, Decided</vt:lpstr>
      <vt:lpstr>Walker V. State 322 Ga. App. 821 (June 12th 2013)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GEORGIA ROAD CHECKS</vt:lpstr>
      <vt:lpstr>S12G1287. BROWN v. THE STATE</vt:lpstr>
      <vt:lpstr>S12G1287. BROWN v. THE STATE</vt:lpstr>
      <vt:lpstr> </vt:lpstr>
      <vt:lpstr>PowerPoint Presentation</vt:lpstr>
      <vt:lpstr>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Practical Applications of Search and Seizure Concepts: a mindset of thinking, reasoning and articulation</dc:title>
  <dc:creator>John Edwards</dc:creator>
  <cp:lastModifiedBy>John Edwards</cp:lastModifiedBy>
  <cp:revision>104</cp:revision>
  <dcterms:created xsi:type="dcterms:W3CDTF">2017-08-15T23:42:48Z</dcterms:created>
  <dcterms:modified xsi:type="dcterms:W3CDTF">2017-08-28T14:36:35Z</dcterms:modified>
</cp:coreProperties>
</file>