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2.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omments/comment1.xml" ContentType="application/vnd.openxmlformats-officedocument.presentationml.comments+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omments/comment2.xml" ContentType="application/vnd.openxmlformats-officedocument.presentationml.comments+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 id="2147483685" r:id="rId3"/>
    <p:sldMasterId id="2147483709" r:id="rId4"/>
    <p:sldMasterId id="2147483725" r:id="rId5"/>
  </p:sldMasterIdLst>
  <p:notesMasterIdLst>
    <p:notesMasterId r:id="rId893"/>
  </p:notesMasterIdLst>
  <p:handoutMasterIdLst>
    <p:handoutMasterId r:id="rId894"/>
  </p:handoutMasterIdLst>
  <p:sldIdLst>
    <p:sldId id="1911" r:id="rId6"/>
    <p:sldId id="271" r:id="rId7"/>
    <p:sldId id="5692" r:id="rId8"/>
    <p:sldId id="5031" r:id="rId9"/>
    <p:sldId id="7271" r:id="rId10"/>
    <p:sldId id="5845" r:id="rId11"/>
    <p:sldId id="5807" r:id="rId12"/>
    <p:sldId id="4557" r:id="rId13"/>
    <p:sldId id="4652" r:id="rId14"/>
    <p:sldId id="7257" r:id="rId15"/>
    <p:sldId id="7067" r:id="rId16"/>
    <p:sldId id="2464" r:id="rId17"/>
    <p:sldId id="5997" r:id="rId18"/>
    <p:sldId id="2462" r:id="rId19"/>
    <p:sldId id="4904" r:id="rId20"/>
    <p:sldId id="7305" r:id="rId21"/>
    <p:sldId id="4336" r:id="rId22"/>
    <p:sldId id="5232" r:id="rId23"/>
    <p:sldId id="4436" r:id="rId24"/>
    <p:sldId id="4440" r:id="rId25"/>
    <p:sldId id="5040" r:id="rId26"/>
    <p:sldId id="5024" r:id="rId27"/>
    <p:sldId id="3225" r:id="rId28"/>
    <p:sldId id="5288" r:id="rId29"/>
    <p:sldId id="5286" r:id="rId30"/>
    <p:sldId id="5302" r:id="rId31"/>
    <p:sldId id="1593" r:id="rId32"/>
    <p:sldId id="1000" r:id="rId33"/>
    <p:sldId id="4373" r:id="rId34"/>
    <p:sldId id="2403" r:id="rId35"/>
    <p:sldId id="5295" r:id="rId36"/>
    <p:sldId id="5704" r:id="rId37"/>
    <p:sldId id="5735" r:id="rId38"/>
    <p:sldId id="7167" r:id="rId39"/>
    <p:sldId id="7174" r:id="rId40"/>
    <p:sldId id="6318" r:id="rId41"/>
    <p:sldId id="7149" r:id="rId42"/>
    <p:sldId id="6405" r:id="rId43"/>
    <p:sldId id="6778" r:id="rId44"/>
    <p:sldId id="6779" r:id="rId45"/>
    <p:sldId id="6781" r:id="rId46"/>
    <p:sldId id="7152" r:id="rId47"/>
    <p:sldId id="7035" r:id="rId48"/>
    <p:sldId id="7082" r:id="rId49"/>
    <p:sldId id="7258" r:id="rId50"/>
    <p:sldId id="7255" r:id="rId51"/>
    <p:sldId id="7256" r:id="rId52"/>
    <p:sldId id="7178" r:id="rId53"/>
    <p:sldId id="6247" r:id="rId54"/>
    <p:sldId id="7203" r:id="rId55"/>
    <p:sldId id="7177" r:id="rId56"/>
    <p:sldId id="5309" r:id="rId57"/>
    <p:sldId id="3913" r:id="rId58"/>
    <p:sldId id="7266" r:id="rId59"/>
    <p:sldId id="5267" r:id="rId60"/>
    <p:sldId id="6544" r:id="rId61"/>
    <p:sldId id="6545" r:id="rId62"/>
    <p:sldId id="6608" r:id="rId63"/>
    <p:sldId id="6609" r:id="rId64"/>
    <p:sldId id="6469" r:id="rId65"/>
    <p:sldId id="7182" r:id="rId66"/>
    <p:sldId id="4352" r:id="rId67"/>
    <p:sldId id="4353" r:id="rId68"/>
    <p:sldId id="5619" r:id="rId69"/>
    <p:sldId id="7090" r:id="rId70"/>
    <p:sldId id="7091" r:id="rId71"/>
    <p:sldId id="7093" r:id="rId72"/>
    <p:sldId id="7092" r:id="rId73"/>
    <p:sldId id="3583" r:id="rId74"/>
    <p:sldId id="7080" r:id="rId75"/>
    <p:sldId id="3816" r:id="rId76"/>
    <p:sldId id="3617" r:id="rId77"/>
    <p:sldId id="4350" r:id="rId78"/>
    <p:sldId id="4360" r:id="rId79"/>
    <p:sldId id="4361" r:id="rId80"/>
    <p:sldId id="6473" r:id="rId81"/>
    <p:sldId id="5053" r:id="rId82"/>
    <p:sldId id="4865" r:id="rId83"/>
    <p:sldId id="6485" r:id="rId84"/>
    <p:sldId id="6564" r:id="rId85"/>
    <p:sldId id="6547" r:id="rId86"/>
    <p:sldId id="6232" r:id="rId87"/>
    <p:sldId id="6233" r:id="rId88"/>
    <p:sldId id="6536" r:id="rId89"/>
    <p:sldId id="5039" r:id="rId90"/>
    <p:sldId id="5893" r:id="rId91"/>
    <p:sldId id="4985" r:id="rId92"/>
    <p:sldId id="4553" r:id="rId93"/>
    <p:sldId id="3892" r:id="rId94"/>
    <p:sldId id="3894" r:id="rId95"/>
    <p:sldId id="4690" r:id="rId96"/>
    <p:sldId id="3896" r:id="rId97"/>
    <p:sldId id="6072" r:id="rId98"/>
    <p:sldId id="4172" r:id="rId99"/>
    <p:sldId id="6081" r:id="rId100"/>
    <p:sldId id="4742" r:id="rId101"/>
    <p:sldId id="4417" r:id="rId102"/>
    <p:sldId id="4311" r:id="rId103"/>
    <p:sldId id="7021" r:id="rId104"/>
    <p:sldId id="6068" r:id="rId105"/>
    <p:sldId id="5150" r:id="rId106"/>
    <p:sldId id="3901" r:id="rId107"/>
    <p:sldId id="3900" r:id="rId108"/>
    <p:sldId id="7045" r:id="rId109"/>
    <p:sldId id="4542" r:id="rId110"/>
    <p:sldId id="6089" r:id="rId111"/>
    <p:sldId id="6440" r:id="rId112"/>
    <p:sldId id="6442" r:id="rId113"/>
    <p:sldId id="7288" r:id="rId114"/>
    <p:sldId id="7297" r:id="rId115"/>
    <p:sldId id="7289" r:id="rId116"/>
    <p:sldId id="7290" r:id="rId117"/>
    <p:sldId id="7298" r:id="rId118"/>
    <p:sldId id="7291" r:id="rId119"/>
    <p:sldId id="7292" r:id="rId120"/>
    <p:sldId id="7300" r:id="rId121"/>
    <p:sldId id="7293" r:id="rId122"/>
    <p:sldId id="7294" r:id="rId123"/>
    <p:sldId id="7301" r:id="rId124"/>
    <p:sldId id="7295" r:id="rId125"/>
    <p:sldId id="7296" r:id="rId126"/>
    <p:sldId id="6325" r:id="rId127"/>
    <p:sldId id="6326" r:id="rId128"/>
    <p:sldId id="7072" r:id="rId129"/>
    <p:sldId id="7073" r:id="rId130"/>
    <p:sldId id="7074" r:id="rId131"/>
    <p:sldId id="7075" r:id="rId132"/>
    <p:sldId id="7131" r:id="rId133"/>
    <p:sldId id="7034" r:id="rId134"/>
    <p:sldId id="7014" r:id="rId135"/>
    <p:sldId id="7015" r:id="rId136"/>
    <p:sldId id="6522" r:id="rId137"/>
    <p:sldId id="5209" r:id="rId138"/>
    <p:sldId id="5210" r:id="rId139"/>
    <p:sldId id="7010" r:id="rId140"/>
    <p:sldId id="7011" r:id="rId141"/>
    <p:sldId id="6531" r:id="rId142"/>
    <p:sldId id="6529" r:id="rId143"/>
    <p:sldId id="6532" r:id="rId144"/>
    <p:sldId id="6524" r:id="rId145"/>
    <p:sldId id="6525" r:id="rId146"/>
    <p:sldId id="6528" r:id="rId147"/>
    <p:sldId id="258" r:id="rId148"/>
    <p:sldId id="259" r:id="rId149"/>
    <p:sldId id="7163" r:id="rId150"/>
    <p:sldId id="261" r:id="rId151"/>
    <p:sldId id="4673" r:id="rId152"/>
    <p:sldId id="3567" r:id="rId153"/>
    <p:sldId id="6575" r:id="rId154"/>
    <p:sldId id="6611" r:id="rId155"/>
    <p:sldId id="6552" r:id="rId156"/>
    <p:sldId id="5986" r:id="rId157"/>
    <p:sldId id="6185" r:id="rId158"/>
    <p:sldId id="6184" r:id="rId159"/>
    <p:sldId id="7253" r:id="rId160"/>
    <p:sldId id="4907" r:id="rId161"/>
    <p:sldId id="3925" r:id="rId162"/>
    <p:sldId id="3934" r:id="rId163"/>
    <p:sldId id="4668" r:id="rId164"/>
    <p:sldId id="6161" r:id="rId165"/>
    <p:sldId id="317" r:id="rId166"/>
    <p:sldId id="318" r:id="rId167"/>
    <p:sldId id="319" r:id="rId168"/>
    <p:sldId id="320" r:id="rId169"/>
    <p:sldId id="321" r:id="rId170"/>
    <p:sldId id="323" r:id="rId171"/>
    <p:sldId id="324" r:id="rId172"/>
    <p:sldId id="325" r:id="rId173"/>
    <p:sldId id="326" r:id="rId174"/>
    <p:sldId id="327" r:id="rId175"/>
    <p:sldId id="1299" r:id="rId176"/>
    <p:sldId id="1300" r:id="rId177"/>
    <p:sldId id="6230" r:id="rId178"/>
    <p:sldId id="1228" r:id="rId179"/>
    <p:sldId id="6260" r:id="rId180"/>
    <p:sldId id="1435" r:id="rId181"/>
    <p:sldId id="7236" r:id="rId182"/>
    <p:sldId id="7237" r:id="rId183"/>
    <p:sldId id="7238" r:id="rId184"/>
    <p:sldId id="7239" r:id="rId185"/>
    <p:sldId id="5769" r:id="rId186"/>
    <p:sldId id="5275" r:id="rId187"/>
    <p:sldId id="5843" r:id="rId188"/>
    <p:sldId id="364" r:id="rId189"/>
    <p:sldId id="5304" r:id="rId190"/>
    <p:sldId id="287" r:id="rId191"/>
    <p:sldId id="288" r:id="rId192"/>
    <p:sldId id="3527" r:id="rId193"/>
    <p:sldId id="286" r:id="rId194"/>
    <p:sldId id="3680" r:id="rId195"/>
    <p:sldId id="5026" r:id="rId196"/>
    <p:sldId id="4536" r:id="rId197"/>
    <p:sldId id="360" r:id="rId198"/>
    <p:sldId id="4855" r:id="rId199"/>
    <p:sldId id="3551" r:id="rId200"/>
    <p:sldId id="2386" r:id="rId201"/>
    <p:sldId id="5854" r:id="rId202"/>
    <p:sldId id="5853" r:id="rId203"/>
    <p:sldId id="5855" r:id="rId204"/>
    <p:sldId id="1616" r:id="rId205"/>
    <p:sldId id="3540" r:id="rId206"/>
    <p:sldId id="2388" r:id="rId207"/>
    <p:sldId id="1564" r:id="rId208"/>
    <p:sldId id="3543" r:id="rId209"/>
    <p:sldId id="3544" r:id="rId210"/>
    <p:sldId id="3545" r:id="rId211"/>
    <p:sldId id="3549" r:id="rId212"/>
    <p:sldId id="4910" r:id="rId213"/>
    <p:sldId id="4886" r:id="rId214"/>
    <p:sldId id="5930" r:id="rId215"/>
    <p:sldId id="3546" r:id="rId216"/>
    <p:sldId id="6433" r:id="rId217"/>
    <p:sldId id="3552" r:id="rId218"/>
    <p:sldId id="5135" r:id="rId219"/>
    <p:sldId id="5933" r:id="rId220"/>
    <p:sldId id="5927" r:id="rId221"/>
    <p:sldId id="3821" r:id="rId222"/>
    <p:sldId id="3818" r:id="rId223"/>
    <p:sldId id="4809" r:id="rId224"/>
    <p:sldId id="5693" r:id="rId225"/>
    <p:sldId id="4848" r:id="rId226"/>
    <p:sldId id="1576" r:id="rId227"/>
    <p:sldId id="5317" r:id="rId228"/>
    <p:sldId id="5318" r:id="rId229"/>
    <p:sldId id="4377" r:id="rId230"/>
    <p:sldId id="5935" r:id="rId231"/>
    <p:sldId id="1581" r:id="rId232"/>
    <p:sldId id="1773" r:id="rId233"/>
    <p:sldId id="4375" r:id="rId234"/>
    <p:sldId id="1583" r:id="rId235"/>
    <p:sldId id="2811" r:id="rId236"/>
    <p:sldId id="1588" r:id="rId237"/>
    <p:sldId id="5617" r:id="rId238"/>
    <p:sldId id="4042" r:id="rId239"/>
    <p:sldId id="5189" r:id="rId240"/>
    <p:sldId id="1584" r:id="rId241"/>
    <p:sldId id="1590" r:id="rId242"/>
    <p:sldId id="6463" r:id="rId243"/>
    <p:sldId id="2841" r:id="rId244"/>
    <p:sldId id="2831" r:id="rId245"/>
    <p:sldId id="2837" r:id="rId246"/>
    <p:sldId id="1606" r:id="rId247"/>
    <p:sldId id="2949" r:id="rId248"/>
    <p:sldId id="2952" r:id="rId249"/>
    <p:sldId id="2956" r:id="rId250"/>
    <p:sldId id="5920" r:id="rId251"/>
    <p:sldId id="5942" r:id="rId252"/>
    <p:sldId id="5952" r:id="rId253"/>
    <p:sldId id="5951" r:id="rId254"/>
    <p:sldId id="6188" r:id="rId255"/>
    <p:sldId id="2289" r:id="rId256"/>
    <p:sldId id="5846" r:id="rId257"/>
    <p:sldId id="2958" r:id="rId258"/>
    <p:sldId id="2960" r:id="rId259"/>
    <p:sldId id="3823" r:id="rId260"/>
    <p:sldId id="2966" r:id="rId261"/>
    <p:sldId id="5212" r:id="rId262"/>
    <p:sldId id="376" r:id="rId263"/>
    <p:sldId id="380" r:id="rId264"/>
    <p:sldId id="7184" r:id="rId265"/>
    <p:sldId id="6297" r:id="rId266"/>
    <p:sldId id="2951" r:id="rId267"/>
    <p:sldId id="284" r:id="rId268"/>
    <p:sldId id="285" r:id="rId269"/>
    <p:sldId id="6100" r:id="rId270"/>
    <p:sldId id="7225" r:id="rId271"/>
    <p:sldId id="7060" r:id="rId272"/>
    <p:sldId id="6053" r:id="rId273"/>
    <p:sldId id="3267" r:id="rId274"/>
    <p:sldId id="466" r:id="rId275"/>
    <p:sldId id="5010" r:id="rId276"/>
    <p:sldId id="5851" r:id="rId277"/>
    <p:sldId id="7281" r:id="rId278"/>
    <p:sldId id="267" r:id="rId279"/>
    <p:sldId id="5849" r:id="rId280"/>
    <p:sldId id="7282" r:id="rId281"/>
    <p:sldId id="6246" r:id="rId282"/>
    <p:sldId id="6228" r:id="rId283"/>
    <p:sldId id="5274" r:id="rId284"/>
    <p:sldId id="1677" r:id="rId285"/>
    <p:sldId id="3629" r:id="rId286"/>
    <p:sldId id="5069" r:id="rId287"/>
    <p:sldId id="464" r:id="rId288"/>
    <p:sldId id="5811" r:id="rId289"/>
    <p:sldId id="1691" r:id="rId290"/>
    <p:sldId id="473" r:id="rId291"/>
    <p:sldId id="5881" r:id="rId292"/>
    <p:sldId id="1621" r:id="rId293"/>
    <p:sldId id="724" r:id="rId294"/>
    <p:sldId id="1883" r:id="rId295"/>
    <p:sldId id="1884" r:id="rId296"/>
    <p:sldId id="5810" r:id="rId297"/>
    <p:sldId id="3824" r:id="rId298"/>
    <p:sldId id="470" r:id="rId299"/>
    <p:sldId id="479" r:id="rId300"/>
    <p:sldId id="471" r:id="rId301"/>
    <p:sldId id="269" r:id="rId302"/>
    <p:sldId id="481" r:id="rId303"/>
    <p:sldId id="482" r:id="rId304"/>
    <p:sldId id="2521" r:id="rId305"/>
    <p:sldId id="483" r:id="rId306"/>
    <p:sldId id="6134" r:id="rId307"/>
    <p:sldId id="484" r:id="rId308"/>
    <p:sldId id="485" r:id="rId309"/>
    <p:sldId id="486" r:id="rId310"/>
    <p:sldId id="2032" r:id="rId311"/>
    <p:sldId id="4709" r:id="rId312"/>
    <p:sldId id="489" r:id="rId313"/>
    <p:sldId id="490" r:id="rId314"/>
    <p:sldId id="2974" r:id="rId315"/>
    <p:sldId id="2976" r:id="rId316"/>
    <p:sldId id="6244" r:id="rId317"/>
    <p:sldId id="519" r:id="rId318"/>
    <p:sldId id="1540" r:id="rId319"/>
    <p:sldId id="3470" r:id="rId320"/>
    <p:sldId id="3506" r:id="rId321"/>
    <p:sldId id="1542" r:id="rId322"/>
    <p:sldId id="6111" r:id="rId323"/>
    <p:sldId id="6112" r:id="rId324"/>
    <p:sldId id="3644" r:id="rId325"/>
    <p:sldId id="6109" r:id="rId326"/>
    <p:sldId id="6110" r:id="rId327"/>
    <p:sldId id="6429" r:id="rId328"/>
    <p:sldId id="2451" r:id="rId329"/>
    <p:sldId id="392" r:id="rId330"/>
    <p:sldId id="1551" r:id="rId331"/>
    <p:sldId id="4567" r:id="rId332"/>
    <p:sldId id="527" r:id="rId333"/>
    <p:sldId id="5878" r:id="rId334"/>
    <p:sldId id="7063" r:id="rId335"/>
    <p:sldId id="7065" r:id="rId336"/>
    <p:sldId id="7234" r:id="rId337"/>
    <p:sldId id="5705" r:id="rId338"/>
    <p:sldId id="5711" r:id="rId339"/>
    <p:sldId id="5347" r:id="rId340"/>
    <p:sldId id="1437" r:id="rId341"/>
    <p:sldId id="3022" r:id="rId342"/>
    <p:sldId id="3025" r:id="rId343"/>
    <p:sldId id="3026" r:id="rId344"/>
    <p:sldId id="3575" r:id="rId345"/>
    <p:sldId id="5995" r:id="rId346"/>
    <p:sldId id="6554" r:id="rId347"/>
    <p:sldId id="6555" r:id="rId348"/>
    <p:sldId id="4529" r:id="rId349"/>
    <p:sldId id="1121" r:id="rId350"/>
    <p:sldId id="6521" r:id="rId351"/>
    <p:sldId id="5746" r:id="rId352"/>
    <p:sldId id="5340" r:id="rId353"/>
    <p:sldId id="5336" r:id="rId354"/>
    <p:sldId id="5324" r:id="rId355"/>
    <p:sldId id="4860" r:id="rId356"/>
    <p:sldId id="4857" r:id="rId357"/>
    <p:sldId id="4859" r:id="rId358"/>
    <p:sldId id="4858" r:id="rId359"/>
    <p:sldId id="4856" r:id="rId360"/>
    <p:sldId id="4520" r:id="rId361"/>
    <p:sldId id="4756" r:id="rId362"/>
    <p:sldId id="4713" r:id="rId363"/>
    <p:sldId id="4743" r:id="rId364"/>
    <p:sldId id="4843" r:id="rId365"/>
    <p:sldId id="544" r:id="rId366"/>
    <p:sldId id="545" r:id="rId367"/>
    <p:sldId id="546" r:id="rId368"/>
    <p:sldId id="5055" r:id="rId369"/>
    <p:sldId id="4940" r:id="rId370"/>
    <p:sldId id="2581" r:id="rId371"/>
    <p:sldId id="5809" r:id="rId372"/>
    <p:sldId id="6490" r:id="rId373"/>
    <p:sldId id="6503" r:id="rId374"/>
    <p:sldId id="5925" r:id="rId375"/>
    <p:sldId id="2847" r:id="rId376"/>
    <p:sldId id="4770" r:id="rId377"/>
    <p:sldId id="2685" r:id="rId378"/>
    <p:sldId id="4390" r:id="rId379"/>
    <p:sldId id="6502" r:id="rId380"/>
    <p:sldId id="5281" r:id="rId381"/>
    <p:sldId id="5280" r:id="rId382"/>
    <p:sldId id="5287" r:id="rId383"/>
    <p:sldId id="893" r:id="rId384"/>
    <p:sldId id="4864" r:id="rId385"/>
    <p:sldId id="3646" r:id="rId386"/>
    <p:sldId id="5054" r:id="rId387"/>
    <p:sldId id="553" r:id="rId388"/>
    <p:sldId id="1779" r:id="rId389"/>
    <p:sldId id="7201" r:id="rId390"/>
    <p:sldId id="7202" r:id="rId391"/>
    <p:sldId id="6845" r:id="rId392"/>
    <p:sldId id="7054" r:id="rId393"/>
    <p:sldId id="2367" r:id="rId394"/>
    <p:sldId id="4755" r:id="rId395"/>
    <p:sldId id="2392" r:id="rId396"/>
    <p:sldId id="4493" r:id="rId397"/>
    <p:sldId id="4494" r:id="rId398"/>
    <p:sldId id="5195" r:id="rId399"/>
    <p:sldId id="4398" r:id="rId400"/>
    <p:sldId id="5196" r:id="rId401"/>
    <p:sldId id="4625" r:id="rId402"/>
    <p:sldId id="2257" r:id="rId403"/>
    <p:sldId id="6202" r:id="rId404"/>
    <p:sldId id="4937" r:id="rId405"/>
    <p:sldId id="5071" r:id="rId406"/>
    <p:sldId id="5187" r:id="rId407"/>
    <p:sldId id="5243" r:id="rId408"/>
    <p:sldId id="1263" r:id="rId409"/>
    <p:sldId id="1453" r:id="rId410"/>
    <p:sldId id="1454" r:id="rId411"/>
    <p:sldId id="1455" r:id="rId412"/>
    <p:sldId id="5206" r:id="rId413"/>
    <p:sldId id="4569" r:id="rId414"/>
    <p:sldId id="4570" r:id="rId415"/>
    <p:sldId id="4571" r:id="rId416"/>
    <p:sldId id="4572" r:id="rId417"/>
    <p:sldId id="4573" r:id="rId418"/>
    <p:sldId id="4574" r:id="rId419"/>
    <p:sldId id="3265" r:id="rId420"/>
    <p:sldId id="3266" r:id="rId421"/>
    <p:sldId id="3826" r:id="rId422"/>
    <p:sldId id="1688" r:id="rId423"/>
    <p:sldId id="7278" r:id="rId424"/>
    <p:sldId id="581" r:id="rId425"/>
    <p:sldId id="562" r:id="rId426"/>
    <p:sldId id="580" r:id="rId427"/>
    <p:sldId id="3095" r:id="rId428"/>
    <p:sldId id="5138" r:id="rId429"/>
    <p:sldId id="3096" r:id="rId430"/>
    <p:sldId id="3097" r:id="rId431"/>
    <p:sldId id="5192" r:id="rId432"/>
    <p:sldId id="2580" r:id="rId433"/>
    <p:sldId id="6009" r:id="rId434"/>
    <p:sldId id="5817" r:id="rId435"/>
    <p:sldId id="5248" r:id="rId436"/>
    <p:sldId id="5250" r:id="rId437"/>
    <p:sldId id="6065" r:id="rId438"/>
    <p:sldId id="6066" r:id="rId439"/>
    <p:sldId id="586" r:id="rId440"/>
    <p:sldId id="2576" r:id="rId441"/>
    <p:sldId id="3828" r:id="rId442"/>
    <p:sldId id="595" r:id="rId443"/>
    <p:sldId id="646" r:id="rId444"/>
    <p:sldId id="1520" r:id="rId445"/>
    <p:sldId id="5020" r:id="rId446"/>
    <p:sldId id="1964" r:id="rId447"/>
    <p:sldId id="654" r:id="rId448"/>
    <p:sldId id="5971" r:id="rId449"/>
    <p:sldId id="5975" r:id="rId450"/>
    <p:sldId id="5193" r:id="rId451"/>
    <p:sldId id="6007" r:id="rId452"/>
    <p:sldId id="7214" r:id="rId453"/>
    <p:sldId id="7217" r:id="rId454"/>
    <p:sldId id="7219" r:id="rId455"/>
    <p:sldId id="7220" r:id="rId456"/>
    <p:sldId id="5972" r:id="rId457"/>
    <p:sldId id="6148" r:id="rId458"/>
    <p:sldId id="6149" r:id="rId459"/>
    <p:sldId id="5974" r:id="rId460"/>
    <p:sldId id="5801" r:id="rId461"/>
    <p:sldId id="4069" r:id="rId462"/>
    <p:sldId id="5798" r:id="rId463"/>
    <p:sldId id="4071" r:id="rId464"/>
    <p:sldId id="4072" r:id="rId465"/>
    <p:sldId id="6006" r:id="rId466"/>
    <p:sldId id="5610" r:id="rId467"/>
    <p:sldId id="5083" r:id="rId468"/>
    <p:sldId id="4517" r:id="rId469"/>
    <p:sldId id="4521" r:id="rId470"/>
    <p:sldId id="4516" r:id="rId471"/>
    <p:sldId id="631" r:id="rId472"/>
    <p:sldId id="627" r:id="rId473"/>
    <p:sldId id="649" r:id="rId474"/>
    <p:sldId id="4801" r:id="rId475"/>
    <p:sldId id="651" r:id="rId476"/>
    <p:sldId id="4799" r:id="rId477"/>
    <p:sldId id="4850" r:id="rId478"/>
    <p:sldId id="2357" r:id="rId479"/>
    <p:sldId id="2446" r:id="rId480"/>
    <p:sldId id="2761" r:id="rId481"/>
    <p:sldId id="5727" r:id="rId482"/>
    <p:sldId id="4634" r:id="rId483"/>
    <p:sldId id="4630" r:id="rId484"/>
    <p:sldId id="2455" r:id="rId485"/>
    <p:sldId id="1439" r:id="rId486"/>
    <p:sldId id="714" r:id="rId487"/>
    <p:sldId id="715" r:id="rId488"/>
    <p:sldId id="4608" r:id="rId489"/>
    <p:sldId id="4609" r:id="rId490"/>
    <p:sldId id="4658" r:id="rId491"/>
    <p:sldId id="723" r:id="rId492"/>
    <p:sldId id="4960" r:id="rId493"/>
    <p:sldId id="4961" r:id="rId494"/>
    <p:sldId id="6470" r:id="rId495"/>
    <p:sldId id="5104" r:id="rId496"/>
    <p:sldId id="2205" r:id="rId497"/>
    <p:sldId id="3275" r:id="rId498"/>
    <p:sldId id="734" r:id="rId499"/>
    <p:sldId id="2982" r:id="rId500"/>
    <p:sldId id="727" r:id="rId501"/>
    <p:sldId id="730" r:id="rId502"/>
    <p:sldId id="2578" r:id="rId503"/>
    <p:sldId id="2434" r:id="rId504"/>
    <p:sldId id="5954" r:id="rId505"/>
    <p:sldId id="2436" r:id="rId506"/>
    <p:sldId id="2027" r:id="rId507"/>
    <p:sldId id="3841" r:id="rId508"/>
    <p:sldId id="3842" r:id="rId509"/>
    <p:sldId id="3843" r:id="rId510"/>
    <p:sldId id="4882" r:id="rId511"/>
    <p:sldId id="3597" r:id="rId512"/>
    <p:sldId id="4399" r:id="rId513"/>
    <p:sldId id="3419" r:id="rId514"/>
    <p:sldId id="3396" r:id="rId515"/>
    <p:sldId id="5615" r:id="rId516"/>
    <p:sldId id="3170" r:id="rId517"/>
    <p:sldId id="4068" r:id="rId518"/>
    <p:sldId id="5495" r:id="rId519"/>
    <p:sldId id="4547" r:id="rId520"/>
    <p:sldId id="5234" r:id="rId521"/>
    <p:sldId id="3447" r:id="rId522"/>
    <p:sldId id="3446" r:id="rId523"/>
    <p:sldId id="3881" r:id="rId524"/>
    <p:sldId id="4550" r:id="rId525"/>
    <p:sldId id="5029" r:id="rId526"/>
    <p:sldId id="4614" r:id="rId527"/>
    <p:sldId id="4600" r:id="rId528"/>
    <p:sldId id="4601" r:id="rId529"/>
    <p:sldId id="4602" r:id="rId530"/>
    <p:sldId id="4660" r:id="rId531"/>
    <p:sldId id="4661" r:id="rId532"/>
    <p:sldId id="5219" r:id="rId533"/>
    <p:sldId id="5254" r:id="rId534"/>
    <p:sldId id="4524" r:id="rId535"/>
    <p:sldId id="6000" r:id="rId536"/>
    <p:sldId id="7312" r:id="rId537"/>
    <p:sldId id="745" r:id="rId538"/>
    <p:sldId id="4065" r:id="rId539"/>
    <p:sldId id="1320" r:id="rId540"/>
    <p:sldId id="3711" r:id="rId541"/>
    <p:sldId id="1934" r:id="rId542"/>
    <p:sldId id="1226" r:id="rId543"/>
    <p:sldId id="3758" r:id="rId544"/>
    <p:sldId id="5030" r:id="rId545"/>
    <p:sldId id="746" r:id="rId546"/>
    <p:sldId id="3121" r:id="rId547"/>
    <p:sldId id="5032" r:id="rId548"/>
    <p:sldId id="5152" r:id="rId549"/>
    <p:sldId id="6003" r:id="rId550"/>
    <p:sldId id="1462" r:id="rId551"/>
    <p:sldId id="3125" r:id="rId552"/>
    <p:sldId id="3114" r:id="rId553"/>
    <p:sldId id="3118" r:id="rId554"/>
    <p:sldId id="3123" r:id="rId555"/>
    <p:sldId id="749" r:id="rId556"/>
    <p:sldId id="5001" r:id="rId557"/>
    <p:sldId id="758" r:id="rId558"/>
    <p:sldId id="760" r:id="rId559"/>
    <p:sldId id="761" r:id="rId560"/>
    <p:sldId id="5713" r:id="rId561"/>
    <p:sldId id="4805" r:id="rId562"/>
    <p:sldId id="1509" r:id="rId563"/>
    <p:sldId id="1510" r:id="rId564"/>
    <p:sldId id="764" r:id="rId565"/>
    <p:sldId id="765" r:id="rId566"/>
    <p:sldId id="3157" r:id="rId567"/>
    <p:sldId id="768" r:id="rId568"/>
    <p:sldId id="3423" r:id="rId569"/>
    <p:sldId id="775" r:id="rId570"/>
    <p:sldId id="6079" r:id="rId571"/>
    <p:sldId id="6074" r:id="rId572"/>
    <p:sldId id="1660" r:id="rId573"/>
    <p:sldId id="776" r:id="rId574"/>
    <p:sldId id="777" r:id="rId575"/>
    <p:sldId id="3877" r:id="rId576"/>
    <p:sldId id="780" r:id="rId577"/>
    <p:sldId id="5665" r:id="rId578"/>
    <p:sldId id="5105" r:id="rId579"/>
    <p:sldId id="5106" r:id="rId580"/>
    <p:sldId id="5107" r:id="rId581"/>
    <p:sldId id="794" r:id="rId582"/>
    <p:sldId id="4629" r:id="rId583"/>
    <p:sldId id="783" r:id="rId584"/>
    <p:sldId id="798" r:id="rId585"/>
    <p:sldId id="782" r:id="rId586"/>
    <p:sldId id="799" r:id="rId587"/>
    <p:sldId id="803" r:id="rId588"/>
    <p:sldId id="2437" r:id="rId589"/>
    <p:sldId id="804" r:id="rId590"/>
    <p:sldId id="802" r:id="rId591"/>
    <p:sldId id="787" r:id="rId592"/>
    <p:sldId id="793" r:id="rId593"/>
    <p:sldId id="788" r:id="rId594"/>
    <p:sldId id="791" r:id="rId595"/>
    <p:sldId id="792" r:id="rId596"/>
    <p:sldId id="805" r:id="rId597"/>
    <p:sldId id="6364" r:id="rId598"/>
    <p:sldId id="810" r:id="rId599"/>
    <p:sldId id="813" r:id="rId600"/>
    <p:sldId id="822" r:id="rId601"/>
    <p:sldId id="3984" r:id="rId602"/>
    <p:sldId id="3983" r:id="rId603"/>
    <p:sldId id="3986" r:id="rId604"/>
    <p:sldId id="1441" r:id="rId605"/>
    <p:sldId id="5874" r:id="rId606"/>
    <p:sldId id="3277" r:id="rId607"/>
    <p:sldId id="828" r:id="rId608"/>
    <p:sldId id="829" r:id="rId609"/>
    <p:sldId id="830" r:id="rId610"/>
    <p:sldId id="837" r:id="rId611"/>
    <p:sldId id="839" r:id="rId612"/>
    <p:sldId id="5876" r:id="rId613"/>
    <p:sldId id="5875" r:id="rId614"/>
    <p:sldId id="855" r:id="rId615"/>
    <p:sldId id="6139" r:id="rId616"/>
    <p:sldId id="6137" r:id="rId617"/>
    <p:sldId id="1896" r:id="rId618"/>
    <p:sldId id="4724" r:id="rId619"/>
    <p:sldId id="3857" r:id="rId620"/>
    <p:sldId id="853" r:id="rId621"/>
    <p:sldId id="861" r:id="rId622"/>
    <p:sldId id="4407" r:id="rId623"/>
    <p:sldId id="5872" r:id="rId624"/>
    <p:sldId id="5871" r:id="rId625"/>
    <p:sldId id="842" r:id="rId626"/>
    <p:sldId id="5080" r:id="rId627"/>
    <p:sldId id="4976" r:id="rId628"/>
    <p:sldId id="1459" r:id="rId629"/>
    <p:sldId id="5079" r:id="rId630"/>
    <p:sldId id="5017" r:id="rId631"/>
    <p:sldId id="303" r:id="rId632"/>
    <p:sldId id="280" r:id="rId633"/>
    <p:sldId id="281" r:id="rId634"/>
    <p:sldId id="282" r:id="rId635"/>
    <p:sldId id="283" r:id="rId636"/>
    <p:sldId id="306" r:id="rId637"/>
    <p:sldId id="305" r:id="rId638"/>
    <p:sldId id="5701" r:id="rId639"/>
    <p:sldId id="5804" r:id="rId640"/>
    <p:sldId id="5702" r:id="rId641"/>
    <p:sldId id="5866" r:id="rId642"/>
    <p:sldId id="4971" r:id="rId643"/>
    <p:sldId id="5865" r:id="rId644"/>
    <p:sldId id="4941" r:id="rId645"/>
    <p:sldId id="5805" r:id="rId646"/>
    <p:sldId id="5019" r:id="rId647"/>
    <p:sldId id="4578" r:id="rId648"/>
    <p:sldId id="4081" r:id="rId649"/>
    <p:sldId id="4080" r:id="rId650"/>
    <p:sldId id="4089" r:id="rId651"/>
    <p:sldId id="5114" r:id="rId652"/>
    <p:sldId id="4096" r:id="rId653"/>
    <p:sldId id="4090" r:id="rId654"/>
    <p:sldId id="4104" r:id="rId655"/>
    <p:sldId id="4097" r:id="rId656"/>
    <p:sldId id="4098" r:id="rId657"/>
    <p:sldId id="4477" r:id="rId658"/>
    <p:sldId id="4478" r:id="rId659"/>
    <p:sldId id="4103" r:id="rId660"/>
    <p:sldId id="4101" r:id="rId661"/>
    <p:sldId id="4092" r:id="rId662"/>
    <p:sldId id="869" r:id="rId663"/>
    <p:sldId id="870" r:id="rId664"/>
    <p:sldId id="2130" r:id="rId665"/>
    <p:sldId id="2132" r:id="rId666"/>
    <p:sldId id="2137" r:id="rId667"/>
    <p:sldId id="4094" r:id="rId668"/>
    <p:sldId id="4523" r:id="rId669"/>
    <p:sldId id="6579" r:id="rId670"/>
    <p:sldId id="6615" r:id="rId671"/>
    <p:sldId id="5177" r:id="rId672"/>
    <p:sldId id="879" r:id="rId673"/>
    <p:sldId id="2352" r:id="rId674"/>
    <p:sldId id="5121" r:id="rId675"/>
    <p:sldId id="2138" r:id="rId676"/>
    <p:sldId id="5122" r:id="rId677"/>
    <p:sldId id="7206" r:id="rId678"/>
    <p:sldId id="4933" r:id="rId679"/>
    <p:sldId id="6274" r:id="rId680"/>
    <p:sldId id="5119" r:id="rId681"/>
    <p:sldId id="5163" r:id="rId682"/>
    <p:sldId id="2141" r:id="rId683"/>
    <p:sldId id="2145" r:id="rId684"/>
    <p:sldId id="5081" r:id="rId685"/>
    <p:sldId id="2148" r:id="rId686"/>
    <p:sldId id="2149" r:id="rId687"/>
    <p:sldId id="2150" r:id="rId688"/>
    <p:sldId id="3163" r:id="rId689"/>
    <p:sldId id="2273" r:id="rId690"/>
    <p:sldId id="3806" r:id="rId691"/>
    <p:sldId id="3187" r:id="rId692"/>
    <p:sldId id="3863" r:id="rId693"/>
    <p:sldId id="5123" r:id="rId694"/>
    <p:sldId id="6478" r:id="rId695"/>
    <p:sldId id="4731" r:id="rId696"/>
    <p:sldId id="5076" r:id="rId697"/>
    <p:sldId id="277" r:id="rId698"/>
    <p:sldId id="6618" r:id="rId699"/>
    <p:sldId id="273" r:id="rId700"/>
    <p:sldId id="274" r:id="rId701"/>
    <p:sldId id="4729" r:id="rId702"/>
    <p:sldId id="4401" r:id="rId703"/>
    <p:sldId id="4403" r:id="rId704"/>
    <p:sldId id="272" r:id="rId705"/>
    <p:sldId id="6625" r:id="rId706"/>
    <p:sldId id="6620" r:id="rId707"/>
    <p:sldId id="275" r:id="rId708"/>
    <p:sldId id="276" r:id="rId709"/>
    <p:sldId id="6476" r:id="rId710"/>
    <p:sldId id="6479" r:id="rId711"/>
    <p:sldId id="4706" r:id="rId712"/>
    <p:sldId id="5157" r:id="rId713"/>
    <p:sldId id="2878" r:id="rId714"/>
    <p:sldId id="6464" r:id="rId715"/>
    <p:sldId id="6492" r:id="rId716"/>
    <p:sldId id="4319" r:id="rId717"/>
    <p:sldId id="4320" r:id="rId718"/>
    <p:sldId id="4329" r:id="rId719"/>
    <p:sldId id="2884" r:id="rId720"/>
    <p:sldId id="4405" r:id="rId721"/>
    <p:sldId id="4406" r:id="rId722"/>
    <p:sldId id="2893" r:id="rId723"/>
    <p:sldId id="4727" r:id="rId724"/>
    <p:sldId id="2894" r:id="rId725"/>
    <p:sldId id="5145" r:id="rId726"/>
    <p:sldId id="2169" r:id="rId727"/>
    <p:sldId id="2172" r:id="rId728"/>
    <p:sldId id="2181" r:id="rId729"/>
    <p:sldId id="2182" r:id="rId730"/>
    <p:sldId id="1443" r:id="rId731"/>
    <p:sldId id="3522" r:id="rId732"/>
    <p:sldId id="7041" r:id="rId733"/>
    <p:sldId id="5492" r:id="rId734"/>
    <p:sldId id="5496" r:id="rId735"/>
    <p:sldId id="257" r:id="rId736"/>
    <p:sldId id="5063" r:id="rId737"/>
    <p:sldId id="5067" r:id="rId738"/>
    <p:sldId id="5068" r:id="rId739"/>
    <p:sldId id="969" r:id="rId740"/>
    <p:sldId id="4894" r:id="rId741"/>
    <p:sldId id="4893" r:id="rId742"/>
    <p:sldId id="4895" r:id="rId743"/>
    <p:sldId id="4896" r:id="rId744"/>
    <p:sldId id="3611" r:id="rId745"/>
    <p:sldId id="3203" r:id="rId746"/>
    <p:sldId id="5082" r:id="rId747"/>
    <p:sldId id="4225" r:id="rId748"/>
    <p:sldId id="4226" r:id="rId749"/>
    <p:sldId id="4737" r:id="rId750"/>
    <p:sldId id="4885" r:id="rId751"/>
    <p:sldId id="4674" r:id="rId752"/>
    <p:sldId id="4873" r:id="rId753"/>
    <p:sldId id="4735" r:id="rId754"/>
    <p:sldId id="6264" r:id="rId755"/>
    <p:sldId id="4179" r:id="rId756"/>
    <p:sldId id="4180" r:id="rId757"/>
    <p:sldId id="4736" r:id="rId758"/>
    <p:sldId id="6266" r:id="rId759"/>
    <p:sldId id="4178" r:id="rId760"/>
    <p:sldId id="4884" r:id="rId761"/>
    <p:sldId id="5277" r:id="rId762"/>
    <p:sldId id="6267" r:id="rId763"/>
    <p:sldId id="1473" r:id="rId764"/>
    <p:sldId id="4196" r:id="rId765"/>
    <p:sldId id="4193" r:id="rId766"/>
    <p:sldId id="4194" r:id="rId767"/>
    <p:sldId id="4738" r:id="rId768"/>
    <p:sldId id="4936" r:id="rId769"/>
    <p:sldId id="4231" r:id="rId770"/>
    <p:sldId id="4734" r:id="rId771"/>
    <p:sldId id="4197" r:id="rId772"/>
    <p:sldId id="4198" r:id="rId773"/>
    <p:sldId id="4199" r:id="rId774"/>
    <p:sldId id="4200" r:id="rId775"/>
    <p:sldId id="4201" r:id="rId776"/>
    <p:sldId id="4177" r:id="rId777"/>
    <p:sldId id="4310" r:id="rId778"/>
    <p:sldId id="5950" r:id="rId779"/>
    <p:sldId id="4286" r:id="rId780"/>
    <p:sldId id="3898" r:id="rId781"/>
    <p:sldId id="4287" r:id="rId782"/>
    <p:sldId id="4288" r:id="rId783"/>
    <p:sldId id="4289" r:id="rId784"/>
    <p:sldId id="4290" r:id="rId785"/>
    <p:sldId id="4291" r:id="rId786"/>
    <p:sldId id="4292" r:id="rId787"/>
    <p:sldId id="4293" r:id="rId788"/>
    <p:sldId id="4294" r:id="rId789"/>
    <p:sldId id="4295" r:id="rId790"/>
    <p:sldId id="4248" r:id="rId791"/>
    <p:sldId id="4692" r:id="rId792"/>
    <p:sldId id="4109" r:id="rId793"/>
    <p:sldId id="4127" r:id="rId794"/>
    <p:sldId id="4282" r:id="rId795"/>
    <p:sldId id="4284" r:id="rId796"/>
    <p:sldId id="4462" r:id="rId797"/>
    <p:sldId id="4889" r:id="rId798"/>
    <p:sldId id="4446" r:id="rId799"/>
    <p:sldId id="4448" r:id="rId800"/>
    <p:sldId id="1060" r:id="rId801"/>
    <p:sldId id="5165" r:id="rId802"/>
    <p:sldId id="5992" r:id="rId803"/>
    <p:sldId id="4125" r:id="rId804"/>
    <p:sldId id="4806" r:id="rId805"/>
    <p:sldId id="4126" r:id="rId806"/>
    <p:sldId id="5229" r:id="rId807"/>
    <p:sldId id="4254" r:id="rId808"/>
    <p:sldId id="6257" r:id="rId809"/>
    <p:sldId id="4255" r:id="rId810"/>
    <p:sldId id="4465" r:id="rId811"/>
    <p:sldId id="4264" r:id="rId812"/>
    <p:sldId id="4265" r:id="rId813"/>
    <p:sldId id="5129" r:id="rId814"/>
    <p:sldId id="4271" r:id="rId815"/>
    <p:sldId id="3748" r:id="rId816"/>
    <p:sldId id="3751" r:id="rId817"/>
    <p:sldId id="4807" r:id="rId818"/>
    <p:sldId id="5185" r:id="rId819"/>
    <p:sldId id="3735" r:id="rId820"/>
    <p:sldId id="3739" r:id="rId821"/>
    <p:sldId id="3740" r:id="rId822"/>
    <p:sldId id="4246" r:id="rId823"/>
    <p:sldId id="4244" r:id="rId824"/>
    <p:sldId id="4245" r:id="rId825"/>
    <p:sldId id="4236" r:id="rId826"/>
    <p:sldId id="6598" r:id="rId827"/>
    <p:sldId id="4237" r:id="rId828"/>
    <p:sldId id="4238" r:id="rId829"/>
    <p:sldId id="4239" r:id="rId830"/>
    <p:sldId id="6189" r:id="rId831"/>
    <p:sldId id="5161" r:id="rId832"/>
    <p:sldId id="3991" r:id="rId833"/>
    <p:sldId id="3992" r:id="rId834"/>
    <p:sldId id="3993" r:id="rId835"/>
    <p:sldId id="3994" r:id="rId836"/>
    <p:sldId id="1048" r:id="rId837"/>
    <p:sldId id="2923" r:id="rId838"/>
    <p:sldId id="3809" r:id="rId839"/>
    <p:sldId id="4943" r:id="rId840"/>
    <p:sldId id="2984" r:id="rId841"/>
    <p:sldId id="2512" r:id="rId842"/>
    <p:sldId id="1055" r:id="rId843"/>
    <p:sldId id="1056" r:id="rId844"/>
    <p:sldId id="4528" r:id="rId845"/>
    <p:sldId id="5208" r:id="rId846"/>
    <p:sldId id="6599" r:id="rId847"/>
    <p:sldId id="5014" r:id="rId848"/>
    <p:sldId id="3686" r:id="rId849"/>
    <p:sldId id="3783" r:id="rId850"/>
    <p:sldId id="6509" r:id="rId851"/>
    <p:sldId id="5013" r:id="rId852"/>
    <p:sldId id="1633" r:id="rId853"/>
    <p:sldId id="3696" r:id="rId854"/>
    <p:sldId id="3694" r:id="rId855"/>
    <p:sldId id="3837" r:id="rId856"/>
    <p:sldId id="3838" r:id="rId857"/>
    <p:sldId id="1069" r:id="rId858"/>
    <p:sldId id="1625" r:id="rId859"/>
    <p:sldId id="3787" r:id="rId860"/>
    <p:sldId id="3789" r:id="rId861"/>
    <p:sldId id="1628" r:id="rId862"/>
    <p:sldId id="4964" r:id="rId863"/>
    <p:sldId id="4965" r:id="rId864"/>
    <p:sldId id="6482" r:id="rId865"/>
    <p:sldId id="6483" r:id="rId866"/>
    <p:sldId id="1641" r:id="rId867"/>
    <p:sldId id="1642" r:id="rId868"/>
    <p:sldId id="1643" r:id="rId869"/>
    <p:sldId id="1644" r:id="rId870"/>
    <p:sldId id="1647" r:id="rId871"/>
    <p:sldId id="1649" r:id="rId872"/>
    <p:sldId id="5093" r:id="rId873"/>
    <p:sldId id="1085" r:id="rId874"/>
    <p:sldId id="2921" r:id="rId875"/>
    <p:sldId id="1651" r:id="rId876"/>
    <p:sldId id="7121" r:id="rId877"/>
    <p:sldId id="7123" r:id="rId878"/>
    <p:sldId id="7124" r:id="rId879"/>
    <p:sldId id="7125" r:id="rId880"/>
    <p:sldId id="7126" r:id="rId881"/>
    <p:sldId id="7127" r:id="rId882"/>
    <p:sldId id="7128" r:id="rId883"/>
    <p:sldId id="7129" r:id="rId884"/>
    <p:sldId id="5255" r:id="rId885"/>
    <p:sldId id="5256" r:id="rId886"/>
    <p:sldId id="4927" r:id="rId887"/>
    <p:sldId id="3562" r:id="rId888"/>
    <p:sldId id="3563" r:id="rId889"/>
    <p:sldId id="5955" r:id="rId890"/>
    <p:sldId id="304" r:id="rId891"/>
    <p:sldId id="6634" r:id="rId89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Edwards" initials="JE" lastIdx="9" clrIdx="0">
    <p:extLst>
      <p:ext uri="{19B8F6BF-5375-455C-9EA6-DF929625EA0E}">
        <p15:presenceInfo xmlns:p15="http://schemas.microsoft.com/office/powerpoint/2012/main" userId="226e8ce3987393c2" providerId="Windows Live"/>
      </p:ext>
    </p:extLst>
  </p:cmAuthor>
  <p:cmAuthor id="2" name="John Edwards" initials="JE [2]" lastIdx="2" clrIdx="1">
    <p:extLst>
      <p:ext uri="{19B8F6BF-5375-455C-9EA6-DF929625EA0E}">
        <p15:presenceInfo xmlns:p15="http://schemas.microsoft.com/office/powerpoint/2012/main" userId="John Edward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87CA"/>
    <a:srgbClr val="DA96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82633" autoAdjust="0"/>
  </p:normalViewPr>
  <p:slideViewPr>
    <p:cSldViewPr>
      <p:cViewPr varScale="1">
        <p:scale>
          <a:sx n="61" d="100"/>
          <a:sy n="61" d="100"/>
        </p:scale>
        <p:origin x="1404" y="52"/>
      </p:cViewPr>
      <p:guideLst>
        <p:guide orient="horz" pos="2064"/>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671" Type="http://schemas.openxmlformats.org/officeDocument/2006/relationships/slide" Target="slides/slide666.xml"/><Relationship Id="rId769" Type="http://schemas.openxmlformats.org/officeDocument/2006/relationships/slide" Target="slides/slide764.xml"/><Relationship Id="rId21" Type="http://schemas.openxmlformats.org/officeDocument/2006/relationships/slide" Target="slides/slide16.xml"/><Relationship Id="rId324" Type="http://schemas.openxmlformats.org/officeDocument/2006/relationships/slide" Target="slides/slide319.xml"/><Relationship Id="rId531" Type="http://schemas.openxmlformats.org/officeDocument/2006/relationships/slide" Target="slides/slide526.xml"/><Relationship Id="rId629" Type="http://schemas.openxmlformats.org/officeDocument/2006/relationships/slide" Target="slides/slide624.xml"/><Relationship Id="rId170" Type="http://schemas.openxmlformats.org/officeDocument/2006/relationships/slide" Target="slides/slide165.xml"/><Relationship Id="rId836" Type="http://schemas.openxmlformats.org/officeDocument/2006/relationships/slide" Target="slides/slide831.xml"/><Relationship Id="rId268" Type="http://schemas.openxmlformats.org/officeDocument/2006/relationships/slide" Target="slides/slide263.xml"/><Relationship Id="rId475" Type="http://schemas.openxmlformats.org/officeDocument/2006/relationships/slide" Target="slides/slide470.xml"/><Relationship Id="rId682" Type="http://schemas.openxmlformats.org/officeDocument/2006/relationships/slide" Target="slides/slide677.xml"/><Relationship Id="rId32" Type="http://schemas.openxmlformats.org/officeDocument/2006/relationships/slide" Target="slides/slide27.xml"/><Relationship Id="rId128" Type="http://schemas.openxmlformats.org/officeDocument/2006/relationships/slide" Target="slides/slide123.xml"/><Relationship Id="rId335" Type="http://schemas.openxmlformats.org/officeDocument/2006/relationships/slide" Target="slides/slide330.xml"/><Relationship Id="rId542" Type="http://schemas.openxmlformats.org/officeDocument/2006/relationships/slide" Target="slides/slide537.xml"/><Relationship Id="rId181" Type="http://schemas.openxmlformats.org/officeDocument/2006/relationships/slide" Target="slides/slide176.xml"/><Relationship Id="rId402" Type="http://schemas.openxmlformats.org/officeDocument/2006/relationships/slide" Target="slides/slide397.xml"/><Relationship Id="rId847" Type="http://schemas.openxmlformats.org/officeDocument/2006/relationships/slide" Target="slides/slide842.xml"/><Relationship Id="rId279" Type="http://schemas.openxmlformats.org/officeDocument/2006/relationships/slide" Target="slides/slide274.xml"/><Relationship Id="rId486" Type="http://schemas.openxmlformats.org/officeDocument/2006/relationships/slide" Target="slides/slide481.xml"/><Relationship Id="rId693" Type="http://schemas.openxmlformats.org/officeDocument/2006/relationships/slide" Target="slides/slide688.xml"/><Relationship Id="rId707" Type="http://schemas.openxmlformats.org/officeDocument/2006/relationships/slide" Target="slides/slide702.xml"/><Relationship Id="rId43" Type="http://schemas.openxmlformats.org/officeDocument/2006/relationships/slide" Target="slides/slide38.xml"/><Relationship Id="rId139" Type="http://schemas.openxmlformats.org/officeDocument/2006/relationships/slide" Target="slides/slide134.xml"/><Relationship Id="rId346" Type="http://schemas.openxmlformats.org/officeDocument/2006/relationships/slide" Target="slides/slide341.xml"/><Relationship Id="rId553" Type="http://schemas.openxmlformats.org/officeDocument/2006/relationships/slide" Target="slides/slide548.xml"/><Relationship Id="rId760" Type="http://schemas.openxmlformats.org/officeDocument/2006/relationships/slide" Target="slides/slide755.xml"/><Relationship Id="rId192" Type="http://schemas.openxmlformats.org/officeDocument/2006/relationships/slide" Target="slides/slide187.xml"/><Relationship Id="rId206" Type="http://schemas.openxmlformats.org/officeDocument/2006/relationships/slide" Target="slides/slide201.xml"/><Relationship Id="rId413" Type="http://schemas.openxmlformats.org/officeDocument/2006/relationships/slide" Target="slides/slide408.xml"/><Relationship Id="rId858" Type="http://schemas.openxmlformats.org/officeDocument/2006/relationships/slide" Target="slides/slide853.xml"/><Relationship Id="rId497" Type="http://schemas.openxmlformats.org/officeDocument/2006/relationships/slide" Target="slides/slide492.xml"/><Relationship Id="rId620" Type="http://schemas.openxmlformats.org/officeDocument/2006/relationships/slide" Target="slides/slide615.xml"/><Relationship Id="rId718" Type="http://schemas.openxmlformats.org/officeDocument/2006/relationships/slide" Target="slides/slide713.xml"/><Relationship Id="rId357" Type="http://schemas.openxmlformats.org/officeDocument/2006/relationships/slide" Target="slides/slide352.xml"/><Relationship Id="rId54" Type="http://schemas.openxmlformats.org/officeDocument/2006/relationships/slide" Target="slides/slide49.xml"/><Relationship Id="rId217" Type="http://schemas.openxmlformats.org/officeDocument/2006/relationships/slide" Target="slides/slide212.xml"/><Relationship Id="rId564" Type="http://schemas.openxmlformats.org/officeDocument/2006/relationships/slide" Target="slides/slide559.xml"/><Relationship Id="rId771" Type="http://schemas.openxmlformats.org/officeDocument/2006/relationships/slide" Target="slides/slide766.xml"/><Relationship Id="rId869" Type="http://schemas.openxmlformats.org/officeDocument/2006/relationships/slide" Target="slides/slide864.xml"/><Relationship Id="rId424" Type="http://schemas.openxmlformats.org/officeDocument/2006/relationships/slide" Target="slides/slide419.xml"/><Relationship Id="rId631" Type="http://schemas.openxmlformats.org/officeDocument/2006/relationships/slide" Target="slides/slide626.xml"/><Relationship Id="rId729" Type="http://schemas.openxmlformats.org/officeDocument/2006/relationships/slide" Target="slides/slide724.xml"/><Relationship Id="rId270" Type="http://schemas.openxmlformats.org/officeDocument/2006/relationships/slide" Target="slides/slide265.xml"/><Relationship Id="rId65" Type="http://schemas.openxmlformats.org/officeDocument/2006/relationships/slide" Target="slides/slide60.xml"/><Relationship Id="rId130" Type="http://schemas.openxmlformats.org/officeDocument/2006/relationships/slide" Target="slides/slide125.xml"/><Relationship Id="rId368" Type="http://schemas.openxmlformats.org/officeDocument/2006/relationships/slide" Target="slides/slide363.xml"/><Relationship Id="rId575" Type="http://schemas.openxmlformats.org/officeDocument/2006/relationships/slide" Target="slides/slide570.xml"/><Relationship Id="rId782" Type="http://schemas.openxmlformats.org/officeDocument/2006/relationships/slide" Target="slides/slide777.xml"/><Relationship Id="rId228" Type="http://schemas.openxmlformats.org/officeDocument/2006/relationships/slide" Target="slides/slide223.xml"/><Relationship Id="rId435" Type="http://schemas.openxmlformats.org/officeDocument/2006/relationships/slide" Target="slides/slide430.xml"/><Relationship Id="rId642" Type="http://schemas.openxmlformats.org/officeDocument/2006/relationships/slide" Target="slides/slide637.xml"/><Relationship Id="rId281" Type="http://schemas.openxmlformats.org/officeDocument/2006/relationships/slide" Target="slides/slide276.xml"/><Relationship Id="rId502" Type="http://schemas.openxmlformats.org/officeDocument/2006/relationships/slide" Target="slides/slide497.xml"/><Relationship Id="rId76" Type="http://schemas.openxmlformats.org/officeDocument/2006/relationships/slide" Target="slides/slide71.xml"/><Relationship Id="rId141" Type="http://schemas.openxmlformats.org/officeDocument/2006/relationships/slide" Target="slides/slide136.xml"/><Relationship Id="rId379" Type="http://schemas.openxmlformats.org/officeDocument/2006/relationships/slide" Target="slides/slide374.xml"/><Relationship Id="rId586" Type="http://schemas.openxmlformats.org/officeDocument/2006/relationships/slide" Target="slides/slide581.xml"/><Relationship Id="rId793" Type="http://schemas.openxmlformats.org/officeDocument/2006/relationships/slide" Target="slides/slide788.xml"/><Relationship Id="rId807" Type="http://schemas.openxmlformats.org/officeDocument/2006/relationships/slide" Target="slides/slide802.xml"/><Relationship Id="rId7" Type="http://schemas.openxmlformats.org/officeDocument/2006/relationships/slide" Target="slides/slide2.xml"/><Relationship Id="rId239" Type="http://schemas.openxmlformats.org/officeDocument/2006/relationships/slide" Target="slides/slide234.xml"/><Relationship Id="rId446" Type="http://schemas.openxmlformats.org/officeDocument/2006/relationships/slide" Target="slides/slide441.xml"/><Relationship Id="rId653" Type="http://schemas.openxmlformats.org/officeDocument/2006/relationships/slide" Target="slides/slide648.xml"/><Relationship Id="rId292" Type="http://schemas.openxmlformats.org/officeDocument/2006/relationships/slide" Target="slides/slide287.xml"/><Relationship Id="rId306" Type="http://schemas.openxmlformats.org/officeDocument/2006/relationships/slide" Target="slides/slide301.xml"/><Relationship Id="rId860" Type="http://schemas.openxmlformats.org/officeDocument/2006/relationships/slide" Target="slides/slide855.xml"/><Relationship Id="rId87" Type="http://schemas.openxmlformats.org/officeDocument/2006/relationships/slide" Target="slides/slide82.xml"/><Relationship Id="rId513" Type="http://schemas.openxmlformats.org/officeDocument/2006/relationships/slide" Target="slides/slide508.xml"/><Relationship Id="rId597" Type="http://schemas.openxmlformats.org/officeDocument/2006/relationships/slide" Target="slides/slide592.xml"/><Relationship Id="rId720" Type="http://schemas.openxmlformats.org/officeDocument/2006/relationships/slide" Target="slides/slide715.xml"/><Relationship Id="rId818" Type="http://schemas.openxmlformats.org/officeDocument/2006/relationships/slide" Target="slides/slide813.xml"/><Relationship Id="rId152" Type="http://schemas.openxmlformats.org/officeDocument/2006/relationships/slide" Target="slides/slide147.xml"/><Relationship Id="rId457" Type="http://schemas.openxmlformats.org/officeDocument/2006/relationships/slide" Target="slides/slide452.xml"/><Relationship Id="rId261" Type="http://schemas.openxmlformats.org/officeDocument/2006/relationships/slide" Target="slides/slide256.xml"/><Relationship Id="rId499" Type="http://schemas.openxmlformats.org/officeDocument/2006/relationships/slide" Target="slides/slide494.xml"/><Relationship Id="rId664" Type="http://schemas.openxmlformats.org/officeDocument/2006/relationships/slide" Target="slides/slide659.xml"/><Relationship Id="rId871" Type="http://schemas.openxmlformats.org/officeDocument/2006/relationships/slide" Target="slides/slide866.xml"/><Relationship Id="rId14" Type="http://schemas.openxmlformats.org/officeDocument/2006/relationships/slide" Target="slides/slide9.xml"/><Relationship Id="rId56" Type="http://schemas.openxmlformats.org/officeDocument/2006/relationships/slide" Target="slides/slide51.xml"/><Relationship Id="rId317" Type="http://schemas.openxmlformats.org/officeDocument/2006/relationships/slide" Target="slides/slide312.xml"/><Relationship Id="rId359" Type="http://schemas.openxmlformats.org/officeDocument/2006/relationships/slide" Target="slides/slide354.xml"/><Relationship Id="rId524" Type="http://schemas.openxmlformats.org/officeDocument/2006/relationships/slide" Target="slides/slide519.xml"/><Relationship Id="rId566" Type="http://schemas.openxmlformats.org/officeDocument/2006/relationships/slide" Target="slides/slide561.xml"/><Relationship Id="rId731" Type="http://schemas.openxmlformats.org/officeDocument/2006/relationships/slide" Target="slides/slide726.xml"/><Relationship Id="rId773" Type="http://schemas.openxmlformats.org/officeDocument/2006/relationships/slide" Target="slides/slide768.xml"/><Relationship Id="rId98" Type="http://schemas.openxmlformats.org/officeDocument/2006/relationships/slide" Target="slides/slide93.xml"/><Relationship Id="rId121" Type="http://schemas.openxmlformats.org/officeDocument/2006/relationships/slide" Target="slides/slide116.xml"/><Relationship Id="rId163" Type="http://schemas.openxmlformats.org/officeDocument/2006/relationships/slide" Target="slides/slide158.xml"/><Relationship Id="rId219" Type="http://schemas.openxmlformats.org/officeDocument/2006/relationships/slide" Target="slides/slide214.xml"/><Relationship Id="rId370" Type="http://schemas.openxmlformats.org/officeDocument/2006/relationships/slide" Target="slides/slide365.xml"/><Relationship Id="rId426" Type="http://schemas.openxmlformats.org/officeDocument/2006/relationships/slide" Target="slides/slide421.xml"/><Relationship Id="rId633" Type="http://schemas.openxmlformats.org/officeDocument/2006/relationships/slide" Target="slides/slide628.xml"/><Relationship Id="rId829" Type="http://schemas.openxmlformats.org/officeDocument/2006/relationships/slide" Target="slides/slide824.xml"/><Relationship Id="rId230" Type="http://schemas.openxmlformats.org/officeDocument/2006/relationships/slide" Target="slides/slide225.xml"/><Relationship Id="rId468" Type="http://schemas.openxmlformats.org/officeDocument/2006/relationships/slide" Target="slides/slide463.xml"/><Relationship Id="rId675" Type="http://schemas.openxmlformats.org/officeDocument/2006/relationships/slide" Target="slides/slide670.xml"/><Relationship Id="rId840" Type="http://schemas.openxmlformats.org/officeDocument/2006/relationships/slide" Target="slides/slide835.xml"/><Relationship Id="rId882" Type="http://schemas.openxmlformats.org/officeDocument/2006/relationships/slide" Target="slides/slide877.xml"/><Relationship Id="rId25" Type="http://schemas.openxmlformats.org/officeDocument/2006/relationships/slide" Target="slides/slide20.xml"/><Relationship Id="rId67" Type="http://schemas.openxmlformats.org/officeDocument/2006/relationships/slide" Target="slides/slide62.xml"/><Relationship Id="rId272" Type="http://schemas.openxmlformats.org/officeDocument/2006/relationships/slide" Target="slides/slide267.xml"/><Relationship Id="rId328" Type="http://schemas.openxmlformats.org/officeDocument/2006/relationships/slide" Target="slides/slide323.xml"/><Relationship Id="rId535" Type="http://schemas.openxmlformats.org/officeDocument/2006/relationships/slide" Target="slides/slide530.xml"/><Relationship Id="rId577" Type="http://schemas.openxmlformats.org/officeDocument/2006/relationships/slide" Target="slides/slide572.xml"/><Relationship Id="rId700" Type="http://schemas.openxmlformats.org/officeDocument/2006/relationships/slide" Target="slides/slide695.xml"/><Relationship Id="rId742" Type="http://schemas.openxmlformats.org/officeDocument/2006/relationships/slide" Target="slides/slide737.xml"/><Relationship Id="rId132" Type="http://schemas.openxmlformats.org/officeDocument/2006/relationships/slide" Target="slides/slide127.xml"/><Relationship Id="rId174" Type="http://schemas.openxmlformats.org/officeDocument/2006/relationships/slide" Target="slides/slide169.xml"/><Relationship Id="rId381" Type="http://schemas.openxmlformats.org/officeDocument/2006/relationships/slide" Target="slides/slide376.xml"/><Relationship Id="rId602" Type="http://schemas.openxmlformats.org/officeDocument/2006/relationships/slide" Target="slides/slide597.xml"/><Relationship Id="rId784" Type="http://schemas.openxmlformats.org/officeDocument/2006/relationships/slide" Target="slides/slide779.xml"/><Relationship Id="rId241" Type="http://schemas.openxmlformats.org/officeDocument/2006/relationships/slide" Target="slides/slide236.xml"/><Relationship Id="rId437" Type="http://schemas.openxmlformats.org/officeDocument/2006/relationships/slide" Target="slides/slide432.xml"/><Relationship Id="rId479" Type="http://schemas.openxmlformats.org/officeDocument/2006/relationships/slide" Target="slides/slide474.xml"/><Relationship Id="rId644" Type="http://schemas.openxmlformats.org/officeDocument/2006/relationships/slide" Target="slides/slide639.xml"/><Relationship Id="rId686" Type="http://schemas.openxmlformats.org/officeDocument/2006/relationships/slide" Target="slides/slide681.xml"/><Relationship Id="rId851" Type="http://schemas.openxmlformats.org/officeDocument/2006/relationships/slide" Target="slides/slide846.xml"/><Relationship Id="rId893" Type="http://schemas.openxmlformats.org/officeDocument/2006/relationships/notesMaster" Target="notesMasters/notesMaster1.xml"/><Relationship Id="rId36" Type="http://schemas.openxmlformats.org/officeDocument/2006/relationships/slide" Target="slides/slide31.xml"/><Relationship Id="rId283" Type="http://schemas.openxmlformats.org/officeDocument/2006/relationships/slide" Target="slides/slide278.xml"/><Relationship Id="rId339" Type="http://schemas.openxmlformats.org/officeDocument/2006/relationships/slide" Target="slides/slide334.xml"/><Relationship Id="rId490" Type="http://schemas.openxmlformats.org/officeDocument/2006/relationships/slide" Target="slides/slide485.xml"/><Relationship Id="rId504" Type="http://schemas.openxmlformats.org/officeDocument/2006/relationships/slide" Target="slides/slide499.xml"/><Relationship Id="rId546" Type="http://schemas.openxmlformats.org/officeDocument/2006/relationships/slide" Target="slides/slide541.xml"/><Relationship Id="rId711" Type="http://schemas.openxmlformats.org/officeDocument/2006/relationships/slide" Target="slides/slide706.xml"/><Relationship Id="rId753" Type="http://schemas.openxmlformats.org/officeDocument/2006/relationships/slide" Target="slides/slide748.xml"/><Relationship Id="rId78" Type="http://schemas.openxmlformats.org/officeDocument/2006/relationships/slide" Target="slides/slide73.xml"/><Relationship Id="rId101" Type="http://schemas.openxmlformats.org/officeDocument/2006/relationships/slide" Target="slides/slide96.xml"/><Relationship Id="rId143" Type="http://schemas.openxmlformats.org/officeDocument/2006/relationships/slide" Target="slides/slide138.xml"/><Relationship Id="rId185" Type="http://schemas.openxmlformats.org/officeDocument/2006/relationships/slide" Target="slides/slide180.xml"/><Relationship Id="rId350" Type="http://schemas.openxmlformats.org/officeDocument/2006/relationships/slide" Target="slides/slide345.xml"/><Relationship Id="rId406" Type="http://schemas.openxmlformats.org/officeDocument/2006/relationships/slide" Target="slides/slide401.xml"/><Relationship Id="rId588" Type="http://schemas.openxmlformats.org/officeDocument/2006/relationships/slide" Target="slides/slide583.xml"/><Relationship Id="rId795" Type="http://schemas.openxmlformats.org/officeDocument/2006/relationships/slide" Target="slides/slide790.xml"/><Relationship Id="rId809" Type="http://schemas.openxmlformats.org/officeDocument/2006/relationships/slide" Target="slides/slide804.xml"/><Relationship Id="rId9" Type="http://schemas.openxmlformats.org/officeDocument/2006/relationships/slide" Target="slides/slide4.xml"/><Relationship Id="rId210" Type="http://schemas.openxmlformats.org/officeDocument/2006/relationships/slide" Target="slides/slide205.xml"/><Relationship Id="rId392" Type="http://schemas.openxmlformats.org/officeDocument/2006/relationships/slide" Target="slides/slide387.xml"/><Relationship Id="rId448" Type="http://schemas.openxmlformats.org/officeDocument/2006/relationships/slide" Target="slides/slide443.xml"/><Relationship Id="rId613" Type="http://schemas.openxmlformats.org/officeDocument/2006/relationships/slide" Target="slides/slide608.xml"/><Relationship Id="rId655" Type="http://schemas.openxmlformats.org/officeDocument/2006/relationships/slide" Target="slides/slide650.xml"/><Relationship Id="rId697" Type="http://schemas.openxmlformats.org/officeDocument/2006/relationships/slide" Target="slides/slide692.xml"/><Relationship Id="rId820" Type="http://schemas.openxmlformats.org/officeDocument/2006/relationships/slide" Target="slides/slide815.xml"/><Relationship Id="rId862" Type="http://schemas.openxmlformats.org/officeDocument/2006/relationships/slide" Target="slides/slide857.xml"/><Relationship Id="rId252" Type="http://schemas.openxmlformats.org/officeDocument/2006/relationships/slide" Target="slides/slide247.xml"/><Relationship Id="rId294" Type="http://schemas.openxmlformats.org/officeDocument/2006/relationships/slide" Target="slides/slide289.xml"/><Relationship Id="rId308" Type="http://schemas.openxmlformats.org/officeDocument/2006/relationships/slide" Target="slides/slide303.xml"/><Relationship Id="rId515" Type="http://schemas.openxmlformats.org/officeDocument/2006/relationships/slide" Target="slides/slide510.xml"/><Relationship Id="rId722" Type="http://schemas.openxmlformats.org/officeDocument/2006/relationships/slide" Target="slides/slide717.xml"/><Relationship Id="rId47" Type="http://schemas.openxmlformats.org/officeDocument/2006/relationships/slide" Target="slides/slide42.xml"/><Relationship Id="rId89" Type="http://schemas.openxmlformats.org/officeDocument/2006/relationships/slide" Target="slides/slide84.xml"/><Relationship Id="rId112" Type="http://schemas.openxmlformats.org/officeDocument/2006/relationships/slide" Target="slides/slide107.xml"/><Relationship Id="rId154" Type="http://schemas.openxmlformats.org/officeDocument/2006/relationships/slide" Target="slides/slide149.xml"/><Relationship Id="rId361" Type="http://schemas.openxmlformats.org/officeDocument/2006/relationships/slide" Target="slides/slide356.xml"/><Relationship Id="rId557" Type="http://schemas.openxmlformats.org/officeDocument/2006/relationships/slide" Target="slides/slide552.xml"/><Relationship Id="rId599" Type="http://schemas.openxmlformats.org/officeDocument/2006/relationships/slide" Target="slides/slide594.xml"/><Relationship Id="rId764" Type="http://schemas.openxmlformats.org/officeDocument/2006/relationships/slide" Target="slides/slide759.xml"/><Relationship Id="rId196" Type="http://schemas.openxmlformats.org/officeDocument/2006/relationships/slide" Target="slides/slide191.xml"/><Relationship Id="rId417" Type="http://schemas.openxmlformats.org/officeDocument/2006/relationships/slide" Target="slides/slide412.xml"/><Relationship Id="rId459" Type="http://schemas.openxmlformats.org/officeDocument/2006/relationships/slide" Target="slides/slide454.xml"/><Relationship Id="rId624" Type="http://schemas.openxmlformats.org/officeDocument/2006/relationships/slide" Target="slides/slide619.xml"/><Relationship Id="rId666" Type="http://schemas.openxmlformats.org/officeDocument/2006/relationships/slide" Target="slides/slide661.xml"/><Relationship Id="rId831" Type="http://schemas.openxmlformats.org/officeDocument/2006/relationships/slide" Target="slides/slide826.xml"/><Relationship Id="rId873" Type="http://schemas.openxmlformats.org/officeDocument/2006/relationships/slide" Target="slides/slide868.xml"/><Relationship Id="rId16" Type="http://schemas.openxmlformats.org/officeDocument/2006/relationships/slide" Target="slides/slide11.xml"/><Relationship Id="rId221" Type="http://schemas.openxmlformats.org/officeDocument/2006/relationships/slide" Target="slides/slide216.xml"/><Relationship Id="rId263" Type="http://schemas.openxmlformats.org/officeDocument/2006/relationships/slide" Target="slides/slide258.xml"/><Relationship Id="rId319" Type="http://schemas.openxmlformats.org/officeDocument/2006/relationships/slide" Target="slides/slide314.xml"/><Relationship Id="rId470" Type="http://schemas.openxmlformats.org/officeDocument/2006/relationships/slide" Target="slides/slide465.xml"/><Relationship Id="rId526" Type="http://schemas.openxmlformats.org/officeDocument/2006/relationships/slide" Target="slides/slide521.xml"/><Relationship Id="rId58" Type="http://schemas.openxmlformats.org/officeDocument/2006/relationships/slide" Target="slides/slide53.xml"/><Relationship Id="rId123" Type="http://schemas.openxmlformats.org/officeDocument/2006/relationships/slide" Target="slides/slide118.xml"/><Relationship Id="rId330" Type="http://schemas.openxmlformats.org/officeDocument/2006/relationships/slide" Target="slides/slide325.xml"/><Relationship Id="rId568" Type="http://schemas.openxmlformats.org/officeDocument/2006/relationships/slide" Target="slides/slide563.xml"/><Relationship Id="rId733" Type="http://schemas.openxmlformats.org/officeDocument/2006/relationships/slide" Target="slides/slide728.xml"/><Relationship Id="rId775" Type="http://schemas.openxmlformats.org/officeDocument/2006/relationships/slide" Target="slides/slide770.xml"/><Relationship Id="rId165" Type="http://schemas.openxmlformats.org/officeDocument/2006/relationships/slide" Target="slides/slide160.xml"/><Relationship Id="rId372" Type="http://schemas.openxmlformats.org/officeDocument/2006/relationships/slide" Target="slides/slide367.xml"/><Relationship Id="rId428" Type="http://schemas.openxmlformats.org/officeDocument/2006/relationships/slide" Target="slides/slide423.xml"/><Relationship Id="rId635" Type="http://schemas.openxmlformats.org/officeDocument/2006/relationships/slide" Target="slides/slide630.xml"/><Relationship Id="rId677" Type="http://schemas.openxmlformats.org/officeDocument/2006/relationships/slide" Target="slides/slide672.xml"/><Relationship Id="rId800" Type="http://schemas.openxmlformats.org/officeDocument/2006/relationships/slide" Target="slides/slide795.xml"/><Relationship Id="rId842" Type="http://schemas.openxmlformats.org/officeDocument/2006/relationships/slide" Target="slides/slide837.xml"/><Relationship Id="rId232" Type="http://schemas.openxmlformats.org/officeDocument/2006/relationships/slide" Target="slides/slide227.xml"/><Relationship Id="rId274" Type="http://schemas.openxmlformats.org/officeDocument/2006/relationships/slide" Target="slides/slide269.xml"/><Relationship Id="rId481" Type="http://schemas.openxmlformats.org/officeDocument/2006/relationships/slide" Target="slides/slide476.xml"/><Relationship Id="rId702" Type="http://schemas.openxmlformats.org/officeDocument/2006/relationships/slide" Target="slides/slide697.xml"/><Relationship Id="rId884" Type="http://schemas.openxmlformats.org/officeDocument/2006/relationships/slide" Target="slides/slide879.xml"/><Relationship Id="rId27" Type="http://schemas.openxmlformats.org/officeDocument/2006/relationships/slide" Target="slides/slide22.xml"/><Relationship Id="rId69" Type="http://schemas.openxmlformats.org/officeDocument/2006/relationships/slide" Target="slides/slide64.xml"/><Relationship Id="rId134" Type="http://schemas.openxmlformats.org/officeDocument/2006/relationships/slide" Target="slides/slide129.xml"/><Relationship Id="rId537" Type="http://schemas.openxmlformats.org/officeDocument/2006/relationships/slide" Target="slides/slide532.xml"/><Relationship Id="rId579" Type="http://schemas.openxmlformats.org/officeDocument/2006/relationships/slide" Target="slides/slide574.xml"/><Relationship Id="rId744" Type="http://schemas.openxmlformats.org/officeDocument/2006/relationships/slide" Target="slides/slide739.xml"/><Relationship Id="rId786" Type="http://schemas.openxmlformats.org/officeDocument/2006/relationships/slide" Target="slides/slide781.xml"/><Relationship Id="rId80" Type="http://schemas.openxmlformats.org/officeDocument/2006/relationships/slide" Target="slides/slide75.xml"/><Relationship Id="rId176" Type="http://schemas.openxmlformats.org/officeDocument/2006/relationships/slide" Target="slides/slide171.xml"/><Relationship Id="rId341" Type="http://schemas.openxmlformats.org/officeDocument/2006/relationships/slide" Target="slides/slide336.xml"/><Relationship Id="rId383" Type="http://schemas.openxmlformats.org/officeDocument/2006/relationships/slide" Target="slides/slide378.xml"/><Relationship Id="rId439" Type="http://schemas.openxmlformats.org/officeDocument/2006/relationships/slide" Target="slides/slide434.xml"/><Relationship Id="rId590" Type="http://schemas.openxmlformats.org/officeDocument/2006/relationships/slide" Target="slides/slide585.xml"/><Relationship Id="rId604" Type="http://schemas.openxmlformats.org/officeDocument/2006/relationships/slide" Target="slides/slide599.xml"/><Relationship Id="rId646" Type="http://schemas.openxmlformats.org/officeDocument/2006/relationships/slide" Target="slides/slide641.xml"/><Relationship Id="rId811" Type="http://schemas.openxmlformats.org/officeDocument/2006/relationships/slide" Target="slides/slide806.xml"/><Relationship Id="rId201" Type="http://schemas.openxmlformats.org/officeDocument/2006/relationships/slide" Target="slides/slide196.xml"/><Relationship Id="rId243" Type="http://schemas.openxmlformats.org/officeDocument/2006/relationships/slide" Target="slides/slide238.xml"/><Relationship Id="rId285" Type="http://schemas.openxmlformats.org/officeDocument/2006/relationships/slide" Target="slides/slide280.xml"/><Relationship Id="rId450" Type="http://schemas.openxmlformats.org/officeDocument/2006/relationships/slide" Target="slides/slide445.xml"/><Relationship Id="rId506" Type="http://schemas.openxmlformats.org/officeDocument/2006/relationships/slide" Target="slides/slide501.xml"/><Relationship Id="rId688" Type="http://schemas.openxmlformats.org/officeDocument/2006/relationships/slide" Target="slides/slide683.xml"/><Relationship Id="rId853" Type="http://schemas.openxmlformats.org/officeDocument/2006/relationships/slide" Target="slides/slide848.xml"/><Relationship Id="rId895" Type="http://schemas.openxmlformats.org/officeDocument/2006/relationships/commentAuthors" Target="commentAuthors.xml"/><Relationship Id="rId38" Type="http://schemas.openxmlformats.org/officeDocument/2006/relationships/slide" Target="slides/slide33.xml"/><Relationship Id="rId103" Type="http://schemas.openxmlformats.org/officeDocument/2006/relationships/slide" Target="slides/slide98.xml"/><Relationship Id="rId310" Type="http://schemas.openxmlformats.org/officeDocument/2006/relationships/slide" Target="slides/slide305.xml"/><Relationship Id="rId492" Type="http://schemas.openxmlformats.org/officeDocument/2006/relationships/slide" Target="slides/slide487.xml"/><Relationship Id="rId548" Type="http://schemas.openxmlformats.org/officeDocument/2006/relationships/slide" Target="slides/slide543.xml"/><Relationship Id="rId713" Type="http://schemas.openxmlformats.org/officeDocument/2006/relationships/slide" Target="slides/slide708.xml"/><Relationship Id="rId755" Type="http://schemas.openxmlformats.org/officeDocument/2006/relationships/slide" Target="slides/slide750.xml"/><Relationship Id="rId797" Type="http://schemas.openxmlformats.org/officeDocument/2006/relationships/slide" Target="slides/slide792.xml"/><Relationship Id="rId91" Type="http://schemas.openxmlformats.org/officeDocument/2006/relationships/slide" Target="slides/slide86.xml"/><Relationship Id="rId145" Type="http://schemas.openxmlformats.org/officeDocument/2006/relationships/slide" Target="slides/slide140.xml"/><Relationship Id="rId187" Type="http://schemas.openxmlformats.org/officeDocument/2006/relationships/slide" Target="slides/slide182.xml"/><Relationship Id="rId352" Type="http://schemas.openxmlformats.org/officeDocument/2006/relationships/slide" Target="slides/slide347.xml"/><Relationship Id="rId394" Type="http://schemas.openxmlformats.org/officeDocument/2006/relationships/slide" Target="slides/slide389.xml"/><Relationship Id="rId408" Type="http://schemas.openxmlformats.org/officeDocument/2006/relationships/slide" Target="slides/slide403.xml"/><Relationship Id="rId615" Type="http://schemas.openxmlformats.org/officeDocument/2006/relationships/slide" Target="slides/slide610.xml"/><Relationship Id="rId822" Type="http://schemas.openxmlformats.org/officeDocument/2006/relationships/slide" Target="slides/slide817.xml"/><Relationship Id="rId212" Type="http://schemas.openxmlformats.org/officeDocument/2006/relationships/slide" Target="slides/slide207.xml"/><Relationship Id="rId254" Type="http://schemas.openxmlformats.org/officeDocument/2006/relationships/slide" Target="slides/slide249.xml"/><Relationship Id="rId657" Type="http://schemas.openxmlformats.org/officeDocument/2006/relationships/slide" Target="slides/slide652.xml"/><Relationship Id="rId699" Type="http://schemas.openxmlformats.org/officeDocument/2006/relationships/slide" Target="slides/slide694.xml"/><Relationship Id="rId864" Type="http://schemas.openxmlformats.org/officeDocument/2006/relationships/slide" Target="slides/slide859.xml"/><Relationship Id="rId49" Type="http://schemas.openxmlformats.org/officeDocument/2006/relationships/slide" Target="slides/slide44.xml"/><Relationship Id="rId114" Type="http://schemas.openxmlformats.org/officeDocument/2006/relationships/slide" Target="slides/slide109.xml"/><Relationship Id="rId296" Type="http://schemas.openxmlformats.org/officeDocument/2006/relationships/slide" Target="slides/slide291.xml"/><Relationship Id="rId461" Type="http://schemas.openxmlformats.org/officeDocument/2006/relationships/slide" Target="slides/slide456.xml"/><Relationship Id="rId517" Type="http://schemas.openxmlformats.org/officeDocument/2006/relationships/slide" Target="slides/slide512.xml"/><Relationship Id="rId559" Type="http://schemas.openxmlformats.org/officeDocument/2006/relationships/slide" Target="slides/slide554.xml"/><Relationship Id="rId724" Type="http://schemas.openxmlformats.org/officeDocument/2006/relationships/slide" Target="slides/slide719.xml"/><Relationship Id="rId766" Type="http://schemas.openxmlformats.org/officeDocument/2006/relationships/slide" Target="slides/slide761.xml"/><Relationship Id="rId60" Type="http://schemas.openxmlformats.org/officeDocument/2006/relationships/slide" Target="slides/slide55.xml"/><Relationship Id="rId156" Type="http://schemas.openxmlformats.org/officeDocument/2006/relationships/slide" Target="slides/slide151.xml"/><Relationship Id="rId198" Type="http://schemas.openxmlformats.org/officeDocument/2006/relationships/slide" Target="slides/slide193.xml"/><Relationship Id="rId321" Type="http://schemas.openxmlformats.org/officeDocument/2006/relationships/slide" Target="slides/slide316.xml"/><Relationship Id="rId363" Type="http://schemas.openxmlformats.org/officeDocument/2006/relationships/slide" Target="slides/slide358.xml"/><Relationship Id="rId419" Type="http://schemas.openxmlformats.org/officeDocument/2006/relationships/slide" Target="slides/slide414.xml"/><Relationship Id="rId570" Type="http://schemas.openxmlformats.org/officeDocument/2006/relationships/slide" Target="slides/slide565.xml"/><Relationship Id="rId626" Type="http://schemas.openxmlformats.org/officeDocument/2006/relationships/slide" Target="slides/slide621.xml"/><Relationship Id="rId223" Type="http://schemas.openxmlformats.org/officeDocument/2006/relationships/slide" Target="slides/slide218.xml"/><Relationship Id="rId430" Type="http://schemas.openxmlformats.org/officeDocument/2006/relationships/slide" Target="slides/slide425.xml"/><Relationship Id="rId668" Type="http://schemas.openxmlformats.org/officeDocument/2006/relationships/slide" Target="slides/slide663.xml"/><Relationship Id="rId833" Type="http://schemas.openxmlformats.org/officeDocument/2006/relationships/slide" Target="slides/slide828.xml"/><Relationship Id="rId875" Type="http://schemas.openxmlformats.org/officeDocument/2006/relationships/slide" Target="slides/slide870.xml"/><Relationship Id="rId18" Type="http://schemas.openxmlformats.org/officeDocument/2006/relationships/slide" Target="slides/slide13.xml"/><Relationship Id="rId265" Type="http://schemas.openxmlformats.org/officeDocument/2006/relationships/slide" Target="slides/slide260.xml"/><Relationship Id="rId472" Type="http://schemas.openxmlformats.org/officeDocument/2006/relationships/slide" Target="slides/slide467.xml"/><Relationship Id="rId528" Type="http://schemas.openxmlformats.org/officeDocument/2006/relationships/slide" Target="slides/slide523.xml"/><Relationship Id="rId735" Type="http://schemas.openxmlformats.org/officeDocument/2006/relationships/slide" Target="slides/slide730.xml"/><Relationship Id="rId125" Type="http://schemas.openxmlformats.org/officeDocument/2006/relationships/slide" Target="slides/slide120.xml"/><Relationship Id="rId167" Type="http://schemas.openxmlformats.org/officeDocument/2006/relationships/slide" Target="slides/slide162.xml"/><Relationship Id="rId332" Type="http://schemas.openxmlformats.org/officeDocument/2006/relationships/slide" Target="slides/slide327.xml"/><Relationship Id="rId374" Type="http://schemas.openxmlformats.org/officeDocument/2006/relationships/slide" Target="slides/slide369.xml"/><Relationship Id="rId581" Type="http://schemas.openxmlformats.org/officeDocument/2006/relationships/slide" Target="slides/slide576.xml"/><Relationship Id="rId777" Type="http://schemas.openxmlformats.org/officeDocument/2006/relationships/slide" Target="slides/slide772.xml"/><Relationship Id="rId71" Type="http://schemas.openxmlformats.org/officeDocument/2006/relationships/slide" Target="slides/slide66.xml"/><Relationship Id="rId234" Type="http://schemas.openxmlformats.org/officeDocument/2006/relationships/slide" Target="slides/slide229.xml"/><Relationship Id="rId637" Type="http://schemas.openxmlformats.org/officeDocument/2006/relationships/slide" Target="slides/slide632.xml"/><Relationship Id="rId679" Type="http://schemas.openxmlformats.org/officeDocument/2006/relationships/slide" Target="slides/slide674.xml"/><Relationship Id="rId802" Type="http://schemas.openxmlformats.org/officeDocument/2006/relationships/slide" Target="slides/slide797.xml"/><Relationship Id="rId844" Type="http://schemas.openxmlformats.org/officeDocument/2006/relationships/slide" Target="slides/slide839.xml"/><Relationship Id="rId886" Type="http://schemas.openxmlformats.org/officeDocument/2006/relationships/slide" Target="slides/slide881.xml"/><Relationship Id="rId2" Type="http://schemas.openxmlformats.org/officeDocument/2006/relationships/slideMaster" Target="slideMasters/slideMaster2.xml"/><Relationship Id="rId29" Type="http://schemas.openxmlformats.org/officeDocument/2006/relationships/slide" Target="slides/slide24.xml"/><Relationship Id="rId276" Type="http://schemas.openxmlformats.org/officeDocument/2006/relationships/slide" Target="slides/slide271.xml"/><Relationship Id="rId441" Type="http://schemas.openxmlformats.org/officeDocument/2006/relationships/slide" Target="slides/slide436.xml"/><Relationship Id="rId483" Type="http://schemas.openxmlformats.org/officeDocument/2006/relationships/slide" Target="slides/slide478.xml"/><Relationship Id="rId539" Type="http://schemas.openxmlformats.org/officeDocument/2006/relationships/slide" Target="slides/slide534.xml"/><Relationship Id="rId690" Type="http://schemas.openxmlformats.org/officeDocument/2006/relationships/slide" Target="slides/slide685.xml"/><Relationship Id="rId704" Type="http://schemas.openxmlformats.org/officeDocument/2006/relationships/slide" Target="slides/slide699.xml"/><Relationship Id="rId746" Type="http://schemas.openxmlformats.org/officeDocument/2006/relationships/slide" Target="slides/slide741.xml"/><Relationship Id="rId40" Type="http://schemas.openxmlformats.org/officeDocument/2006/relationships/slide" Target="slides/slide35.xml"/><Relationship Id="rId136" Type="http://schemas.openxmlformats.org/officeDocument/2006/relationships/slide" Target="slides/slide131.xml"/><Relationship Id="rId178" Type="http://schemas.openxmlformats.org/officeDocument/2006/relationships/slide" Target="slides/slide173.xml"/><Relationship Id="rId301" Type="http://schemas.openxmlformats.org/officeDocument/2006/relationships/slide" Target="slides/slide296.xml"/><Relationship Id="rId343" Type="http://schemas.openxmlformats.org/officeDocument/2006/relationships/slide" Target="slides/slide338.xml"/><Relationship Id="rId550" Type="http://schemas.openxmlformats.org/officeDocument/2006/relationships/slide" Target="slides/slide545.xml"/><Relationship Id="rId788" Type="http://schemas.openxmlformats.org/officeDocument/2006/relationships/slide" Target="slides/slide783.xml"/><Relationship Id="rId82" Type="http://schemas.openxmlformats.org/officeDocument/2006/relationships/slide" Target="slides/slide77.xml"/><Relationship Id="rId203" Type="http://schemas.openxmlformats.org/officeDocument/2006/relationships/slide" Target="slides/slide198.xml"/><Relationship Id="rId385" Type="http://schemas.openxmlformats.org/officeDocument/2006/relationships/slide" Target="slides/slide380.xml"/><Relationship Id="rId592" Type="http://schemas.openxmlformats.org/officeDocument/2006/relationships/slide" Target="slides/slide587.xml"/><Relationship Id="rId606" Type="http://schemas.openxmlformats.org/officeDocument/2006/relationships/slide" Target="slides/slide601.xml"/><Relationship Id="rId648" Type="http://schemas.openxmlformats.org/officeDocument/2006/relationships/slide" Target="slides/slide643.xml"/><Relationship Id="rId813" Type="http://schemas.openxmlformats.org/officeDocument/2006/relationships/slide" Target="slides/slide808.xml"/><Relationship Id="rId855" Type="http://schemas.openxmlformats.org/officeDocument/2006/relationships/slide" Target="slides/slide850.xml"/><Relationship Id="rId245" Type="http://schemas.openxmlformats.org/officeDocument/2006/relationships/slide" Target="slides/slide240.xml"/><Relationship Id="rId287" Type="http://schemas.openxmlformats.org/officeDocument/2006/relationships/slide" Target="slides/slide282.xml"/><Relationship Id="rId410" Type="http://schemas.openxmlformats.org/officeDocument/2006/relationships/slide" Target="slides/slide405.xml"/><Relationship Id="rId452" Type="http://schemas.openxmlformats.org/officeDocument/2006/relationships/slide" Target="slides/slide447.xml"/><Relationship Id="rId494" Type="http://schemas.openxmlformats.org/officeDocument/2006/relationships/slide" Target="slides/slide489.xml"/><Relationship Id="rId508" Type="http://schemas.openxmlformats.org/officeDocument/2006/relationships/slide" Target="slides/slide503.xml"/><Relationship Id="rId715" Type="http://schemas.openxmlformats.org/officeDocument/2006/relationships/slide" Target="slides/slide710.xml"/><Relationship Id="rId897" Type="http://schemas.openxmlformats.org/officeDocument/2006/relationships/viewProps" Target="viewProps.xml"/><Relationship Id="rId105" Type="http://schemas.openxmlformats.org/officeDocument/2006/relationships/slide" Target="slides/slide100.xml"/><Relationship Id="rId147" Type="http://schemas.openxmlformats.org/officeDocument/2006/relationships/slide" Target="slides/slide142.xml"/><Relationship Id="rId312" Type="http://schemas.openxmlformats.org/officeDocument/2006/relationships/slide" Target="slides/slide307.xml"/><Relationship Id="rId354" Type="http://schemas.openxmlformats.org/officeDocument/2006/relationships/slide" Target="slides/slide349.xml"/><Relationship Id="rId757" Type="http://schemas.openxmlformats.org/officeDocument/2006/relationships/slide" Target="slides/slide752.xml"/><Relationship Id="rId799" Type="http://schemas.openxmlformats.org/officeDocument/2006/relationships/slide" Target="slides/slide794.xml"/><Relationship Id="rId51" Type="http://schemas.openxmlformats.org/officeDocument/2006/relationships/slide" Target="slides/slide46.xml"/><Relationship Id="rId93" Type="http://schemas.openxmlformats.org/officeDocument/2006/relationships/slide" Target="slides/slide88.xml"/><Relationship Id="rId189" Type="http://schemas.openxmlformats.org/officeDocument/2006/relationships/slide" Target="slides/slide184.xml"/><Relationship Id="rId396" Type="http://schemas.openxmlformats.org/officeDocument/2006/relationships/slide" Target="slides/slide391.xml"/><Relationship Id="rId561" Type="http://schemas.openxmlformats.org/officeDocument/2006/relationships/slide" Target="slides/slide556.xml"/><Relationship Id="rId617" Type="http://schemas.openxmlformats.org/officeDocument/2006/relationships/slide" Target="slides/slide612.xml"/><Relationship Id="rId659" Type="http://schemas.openxmlformats.org/officeDocument/2006/relationships/slide" Target="slides/slide654.xml"/><Relationship Id="rId824" Type="http://schemas.openxmlformats.org/officeDocument/2006/relationships/slide" Target="slides/slide819.xml"/><Relationship Id="rId866" Type="http://schemas.openxmlformats.org/officeDocument/2006/relationships/slide" Target="slides/slide861.xml"/><Relationship Id="rId214" Type="http://schemas.openxmlformats.org/officeDocument/2006/relationships/slide" Target="slides/slide209.xml"/><Relationship Id="rId256" Type="http://schemas.openxmlformats.org/officeDocument/2006/relationships/slide" Target="slides/slide251.xml"/><Relationship Id="rId298" Type="http://schemas.openxmlformats.org/officeDocument/2006/relationships/slide" Target="slides/slide293.xml"/><Relationship Id="rId421" Type="http://schemas.openxmlformats.org/officeDocument/2006/relationships/slide" Target="slides/slide416.xml"/><Relationship Id="rId463" Type="http://schemas.openxmlformats.org/officeDocument/2006/relationships/slide" Target="slides/slide458.xml"/><Relationship Id="rId519" Type="http://schemas.openxmlformats.org/officeDocument/2006/relationships/slide" Target="slides/slide514.xml"/><Relationship Id="rId670" Type="http://schemas.openxmlformats.org/officeDocument/2006/relationships/slide" Target="slides/slide665.xml"/><Relationship Id="rId116" Type="http://schemas.openxmlformats.org/officeDocument/2006/relationships/slide" Target="slides/slide111.xml"/><Relationship Id="rId158" Type="http://schemas.openxmlformats.org/officeDocument/2006/relationships/slide" Target="slides/slide153.xml"/><Relationship Id="rId323" Type="http://schemas.openxmlformats.org/officeDocument/2006/relationships/slide" Target="slides/slide318.xml"/><Relationship Id="rId530" Type="http://schemas.openxmlformats.org/officeDocument/2006/relationships/slide" Target="slides/slide525.xml"/><Relationship Id="rId726" Type="http://schemas.openxmlformats.org/officeDocument/2006/relationships/slide" Target="slides/slide721.xml"/><Relationship Id="rId768" Type="http://schemas.openxmlformats.org/officeDocument/2006/relationships/slide" Target="slides/slide763.xml"/><Relationship Id="rId20" Type="http://schemas.openxmlformats.org/officeDocument/2006/relationships/slide" Target="slides/slide15.xml"/><Relationship Id="rId62" Type="http://schemas.openxmlformats.org/officeDocument/2006/relationships/slide" Target="slides/slide57.xml"/><Relationship Id="rId365" Type="http://schemas.openxmlformats.org/officeDocument/2006/relationships/slide" Target="slides/slide360.xml"/><Relationship Id="rId572" Type="http://schemas.openxmlformats.org/officeDocument/2006/relationships/slide" Target="slides/slide567.xml"/><Relationship Id="rId628" Type="http://schemas.openxmlformats.org/officeDocument/2006/relationships/slide" Target="slides/slide623.xml"/><Relationship Id="rId835" Type="http://schemas.openxmlformats.org/officeDocument/2006/relationships/slide" Target="slides/slide830.xml"/><Relationship Id="rId225" Type="http://schemas.openxmlformats.org/officeDocument/2006/relationships/slide" Target="slides/slide220.xml"/><Relationship Id="rId267" Type="http://schemas.openxmlformats.org/officeDocument/2006/relationships/slide" Target="slides/slide262.xml"/><Relationship Id="rId432" Type="http://schemas.openxmlformats.org/officeDocument/2006/relationships/slide" Target="slides/slide427.xml"/><Relationship Id="rId474" Type="http://schemas.openxmlformats.org/officeDocument/2006/relationships/slide" Target="slides/slide469.xml"/><Relationship Id="rId877" Type="http://schemas.openxmlformats.org/officeDocument/2006/relationships/slide" Target="slides/slide872.xml"/><Relationship Id="rId127" Type="http://schemas.openxmlformats.org/officeDocument/2006/relationships/slide" Target="slides/slide122.xml"/><Relationship Id="rId681" Type="http://schemas.openxmlformats.org/officeDocument/2006/relationships/slide" Target="slides/slide676.xml"/><Relationship Id="rId737" Type="http://schemas.openxmlformats.org/officeDocument/2006/relationships/slide" Target="slides/slide732.xml"/><Relationship Id="rId779" Type="http://schemas.openxmlformats.org/officeDocument/2006/relationships/slide" Target="slides/slide774.xml"/><Relationship Id="rId31" Type="http://schemas.openxmlformats.org/officeDocument/2006/relationships/slide" Target="slides/slide26.xml"/><Relationship Id="rId73" Type="http://schemas.openxmlformats.org/officeDocument/2006/relationships/slide" Target="slides/slide68.xml"/><Relationship Id="rId169" Type="http://schemas.openxmlformats.org/officeDocument/2006/relationships/slide" Target="slides/slide164.xml"/><Relationship Id="rId334" Type="http://schemas.openxmlformats.org/officeDocument/2006/relationships/slide" Target="slides/slide329.xml"/><Relationship Id="rId376" Type="http://schemas.openxmlformats.org/officeDocument/2006/relationships/slide" Target="slides/slide371.xml"/><Relationship Id="rId541" Type="http://schemas.openxmlformats.org/officeDocument/2006/relationships/slide" Target="slides/slide536.xml"/><Relationship Id="rId583" Type="http://schemas.openxmlformats.org/officeDocument/2006/relationships/slide" Target="slides/slide578.xml"/><Relationship Id="rId639" Type="http://schemas.openxmlformats.org/officeDocument/2006/relationships/slide" Target="slides/slide634.xml"/><Relationship Id="rId790" Type="http://schemas.openxmlformats.org/officeDocument/2006/relationships/slide" Target="slides/slide785.xml"/><Relationship Id="rId804" Type="http://schemas.openxmlformats.org/officeDocument/2006/relationships/slide" Target="slides/slide799.xml"/><Relationship Id="rId4" Type="http://schemas.openxmlformats.org/officeDocument/2006/relationships/slideMaster" Target="slideMasters/slideMaster4.xml"/><Relationship Id="rId180" Type="http://schemas.openxmlformats.org/officeDocument/2006/relationships/slide" Target="slides/slide175.xml"/><Relationship Id="rId236" Type="http://schemas.openxmlformats.org/officeDocument/2006/relationships/slide" Target="slides/slide231.xml"/><Relationship Id="rId278" Type="http://schemas.openxmlformats.org/officeDocument/2006/relationships/slide" Target="slides/slide273.xml"/><Relationship Id="rId401" Type="http://schemas.openxmlformats.org/officeDocument/2006/relationships/slide" Target="slides/slide396.xml"/><Relationship Id="rId443" Type="http://schemas.openxmlformats.org/officeDocument/2006/relationships/slide" Target="slides/slide438.xml"/><Relationship Id="rId650" Type="http://schemas.openxmlformats.org/officeDocument/2006/relationships/slide" Target="slides/slide645.xml"/><Relationship Id="rId846" Type="http://schemas.openxmlformats.org/officeDocument/2006/relationships/slide" Target="slides/slide841.xml"/><Relationship Id="rId888" Type="http://schemas.openxmlformats.org/officeDocument/2006/relationships/slide" Target="slides/slide883.xml"/><Relationship Id="rId303" Type="http://schemas.openxmlformats.org/officeDocument/2006/relationships/slide" Target="slides/slide298.xml"/><Relationship Id="rId485" Type="http://schemas.openxmlformats.org/officeDocument/2006/relationships/slide" Target="slides/slide480.xml"/><Relationship Id="rId692" Type="http://schemas.openxmlformats.org/officeDocument/2006/relationships/slide" Target="slides/slide687.xml"/><Relationship Id="rId706" Type="http://schemas.openxmlformats.org/officeDocument/2006/relationships/slide" Target="slides/slide701.xml"/><Relationship Id="rId748" Type="http://schemas.openxmlformats.org/officeDocument/2006/relationships/slide" Target="slides/slide743.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345" Type="http://schemas.openxmlformats.org/officeDocument/2006/relationships/slide" Target="slides/slide340.xml"/><Relationship Id="rId387" Type="http://schemas.openxmlformats.org/officeDocument/2006/relationships/slide" Target="slides/slide382.xml"/><Relationship Id="rId510" Type="http://schemas.openxmlformats.org/officeDocument/2006/relationships/slide" Target="slides/slide505.xml"/><Relationship Id="rId552" Type="http://schemas.openxmlformats.org/officeDocument/2006/relationships/slide" Target="slides/slide547.xml"/><Relationship Id="rId594" Type="http://schemas.openxmlformats.org/officeDocument/2006/relationships/slide" Target="slides/slide589.xml"/><Relationship Id="rId608" Type="http://schemas.openxmlformats.org/officeDocument/2006/relationships/slide" Target="slides/slide603.xml"/><Relationship Id="rId815" Type="http://schemas.openxmlformats.org/officeDocument/2006/relationships/slide" Target="slides/slide810.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412" Type="http://schemas.openxmlformats.org/officeDocument/2006/relationships/slide" Target="slides/slide407.xml"/><Relationship Id="rId857" Type="http://schemas.openxmlformats.org/officeDocument/2006/relationships/slide" Target="slides/slide852.xml"/><Relationship Id="rId899" Type="http://schemas.openxmlformats.org/officeDocument/2006/relationships/tableStyles" Target="tableStyles.xml"/><Relationship Id="rId107" Type="http://schemas.openxmlformats.org/officeDocument/2006/relationships/slide" Target="slides/slide102.xml"/><Relationship Id="rId289" Type="http://schemas.openxmlformats.org/officeDocument/2006/relationships/slide" Target="slides/slide284.xml"/><Relationship Id="rId454" Type="http://schemas.openxmlformats.org/officeDocument/2006/relationships/slide" Target="slides/slide449.xml"/><Relationship Id="rId496" Type="http://schemas.openxmlformats.org/officeDocument/2006/relationships/slide" Target="slides/slide491.xml"/><Relationship Id="rId661" Type="http://schemas.openxmlformats.org/officeDocument/2006/relationships/slide" Target="slides/slide656.xml"/><Relationship Id="rId717" Type="http://schemas.openxmlformats.org/officeDocument/2006/relationships/slide" Target="slides/slide712.xml"/><Relationship Id="rId759" Type="http://schemas.openxmlformats.org/officeDocument/2006/relationships/slide" Target="slides/slide75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slide" Target="slides/slide309.xml"/><Relationship Id="rId356" Type="http://schemas.openxmlformats.org/officeDocument/2006/relationships/slide" Target="slides/slide351.xml"/><Relationship Id="rId398" Type="http://schemas.openxmlformats.org/officeDocument/2006/relationships/slide" Target="slides/slide393.xml"/><Relationship Id="rId521" Type="http://schemas.openxmlformats.org/officeDocument/2006/relationships/slide" Target="slides/slide516.xml"/><Relationship Id="rId563" Type="http://schemas.openxmlformats.org/officeDocument/2006/relationships/slide" Target="slides/slide558.xml"/><Relationship Id="rId619" Type="http://schemas.openxmlformats.org/officeDocument/2006/relationships/slide" Target="slides/slide614.xml"/><Relationship Id="rId770" Type="http://schemas.openxmlformats.org/officeDocument/2006/relationships/slide" Target="slides/slide765.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423" Type="http://schemas.openxmlformats.org/officeDocument/2006/relationships/slide" Target="slides/slide418.xml"/><Relationship Id="rId826" Type="http://schemas.openxmlformats.org/officeDocument/2006/relationships/slide" Target="slides/slide821.xml"/><Relationship Id="rId868" Type="http://schemas.openxmlformats.org/officeDocument/2006/relationships/slide" Target="slides/slide863.xml"/><Relationship Id="rId258" Type="http://schemas.openxmlformats.org/officeDocument/2006/relationships/slide" Target="slides/slide253.xml"/><Relationship Id="rId465" Type="http://schemas.openxmlformats.org/officeDocument/2006/relationships/slide" Target="slides/slide460.xml"/><Relationship Id="rId630" Type="http://schemas.openxmlformats.org/officeDocument/2006/relationships/slide" Target="slides/slide625.xml"/><Relationship Id="rId672" Type="http://schemas.openxmlformats.org/officeDocument/2006/relationships/slide" Target="slides/slide667.xml"/><Relationship Id="rId728" Type="http://schemas.openxmlformats.org/officeDocument/2006/relationships/slide" Target="slides/slide72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325" Type="http://schemas.openxmlformats.org/officeDocument/2006/relationships/slide" Target="slides/slide320.xml"/><Relationship Id="rId367" Type="http://schemas.openxmlformats.org/officeDocument/2006/relationships/slide" Target="slides/slide362.xml"/><Relationship Id="rId532" Type="http://schemas.openxmlformats.org/officeDocument/2006/relationships/slide" Target="slides/slide527.xml"/><Relationship Id="rId574" Type="http://schemas.openxmlformats.org/officeDocument/2006/relationships/slide" Target="slides/slide569.xml"/><Relationship Id="rId171" Type="http://schemas.openxmlformats.org/officeDocument/2006/relationships/slide" Target="slides/slide166.xml"/><Relationship Id="rId227" Type="http://schemas.openxmlformats.org/officeDocument/2006/relationships/slide" Target="slides/slide222.xml"/><Relationship Id="rId781" Type="http://schemas.openxmlformats.org/officeDocument/2006/relationships/slide" Target="slides/slide776.xml"/><Relationship Id="rId837" Type="http://schemas.openxmlformats.org/officeDocument/2006/relationships/slide" Target="slides/slide832.xml"/><Relationship Id="rId879" Type="http://schemas.openxmlformats.org/officeDocument/2006/relationships/slide" Target="slides/slide874.xml"/><Relationship Id="rId269" Type="http://schemas.openxmlformats.org/officeDocument/2006/relationships/slide" Target="slides/slide264.xml"/><Relationship Id="rId434" Type="http://schemas.openxmlformats.org/officeDocument/2006/relationships/slide" Target="slides/slide429.xml"/><Relationship Id="rId476" Type="http://schemas.openxmlformats.org/officeDocument/2006/relationships/slide" Target="slides/slide471.xml"/><Relationship Id="rId641" Type="http://schemas.openxmlformats.org/officeDocument/2006/relationships/slide" Target="slides/slide636.xml"/><Relationship Id="rId683" Type="http://schemas.openxmlformats.org/officeDocument/2006/relationships/slide" Target="slides/slide678.xml"/><Relationship Id="rId739" Type="http://schemas.openxmlformats.org/officeDocument/2006/relationships/slide" Target="slides/slide734.xml"/><Relationship Id="rId890" Type="http://schemas.openxmlformats.org/officeDocument/2006/relationships/slide" Target="slides/slide885.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336" Type="http://schemas.openxmlformats.org/officeDocument/2006/relationships/slide" Target="slides/slide331.xml"/><Relationship Id="rId501" Type="http://schemas.openxmlformats.org/officeDocument/2006/relationships/slide" Target="slides/slide496.xml"/><Relationship Id="rId543" Type="http://schemas.openxmlformats.org/officeDocument/2006/relationships/slide" Target="slides/slide538.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378" Type="http://schemas.openxmlformats.org/officeDocument/2006/relationships/slide" Target="slides/slide373.xml"/><Relationship Id="rId403" Type="http://schemas.openxmlformats.org/officeDocument/2006/relationships/slide" Target="slides/slide398.xml"/><Relationship Id="rId585" Type="http://schemas.openxmlformats.org/officeDocument/2006/relationships/slide" Target="slides/slide580.xml"/><Relationship Id="rId750" Type="http://schemas.openxmlformats.org/officeDocument/2006/relationships/slide" Target="slides/slide745.xml"/><Relationship Id="rId792" Type="http://schemas.openxmlformats.org/officeDocument/2006/relationships/slide" Target="slides/slide787.xml"/><Relationship Id="rId806" Type="http://schemas.openxmlformats.org/officeDocument/2006/relationships/slide" Target="slides/slide801.xml"/><Relationship Id="rId848" Type="http://schemas.openxmlformats.org/officeDocument/2006/relationships/slide" Target="slides/slide843.xml"/><Relationship Id="rId6" Type="http://schemas.openxmlformats.org/officeDocument/2006/relationships/slide" Target="slides/slide1.xml"/><Relationship Id="rId238" Type="http://schemas.openxmlformats.org/officeDocument/2006/relationships/slide" Target="slides/slide233.xml"/><Relationship Id="rId445" Type="http://schemas.openxmlformats.org/officeDocument/2006/relationships/slide" Target="slides/slide440.xml"/><Relationship Id="rId487" Type="http://schemas.openxmlformats.org/officeDocument/2006/relationships/slide" Target="slides/slide482.xml"/><Relationship Id="rId610" Type="http://schemas.openxmlformats.org/officeDocument/2006/relationships/slide" Target="slides/slide605.xml"/><Relationship Id="rId652" Type="http://schemas.openxmlformats.org/officeDocument/2006/relationships/slide" Target="slides/slide647.xml"/><Relationship Id="rId694" Type="http://schemas.openxmlformats.org/officeDocument/2006/relationships/slide" Target="slides/slide689.xml"/><Relationship Id="rId708" Type="http://schemas.openxmlformats.org/officeDocument/2006/relationships/slide" Target="slides/slide703.xml"/><Relationship Id="rId291" Type="http://schemas.openxmlformats.org/officeDocument/2006/relationships/slide" Target="slides/slide286.xml"/><Relationship Id="rId305" Type="http://schemas.openxmlformats.org/officeDocument/2006/relationships/slide" Target="slides/slide300.xml"/><Relationship Id="rId347" Type="http://schemas.openxmlformats.org/officeDocument/2006/relationships/slide" Target="slides/slide342.xml"/><Relationship Id="rId512" Type="http://schemas.openxmlformats.org/officeDocument/2006/relationships/slide" Target="slides/slide507.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 Id="rId389" Type="http://schemas.openxmlformats.org/officeDocument/2006/relationships/slide" Target="slides/slide384.xml"/><Relationship Id="rId554" Type="http://schemas.openxmlformats.org/officeDocument/2006/relationships/slide" Target="slides/slide549.xml"/><Relationship Id="rId596" Type="http://schemas.openxmlformats.org/officeDocument/2006/relationships/slide" Target="slides/slide591.xml"/><Relationship Id="rId761" Type="http://schemas.openxmlformats.org/officeDocument/2006/relationships/slide" Target="slides/slide756.xml"/><Relationship Id="rId817" Type="http://schemas.openxmlformats.org/officeDocument/2006/relationships/slide" Target="slides/slide812.xml"/><Relationship Id="rId859" Type="http://schemas.openxmlformats.org/officeDocument/2006/relationships/slide" Target="slides/slide854.xml"/><Relationship Id="rId193" Type="http://schemas.openxmlformats.org/officeDocument/2006/relationships/slide" Target="slides/slide188.xml"/><Relationship Id="rId207" Type="http://schemas.openxmlformats.org/officeDocument/2006/relationships/slide" Target="slides/slide202.xml"/><Relationship Id="rId249" Type="http://schemas.openxmlformats.org/officeDocument/2006/relationships/slide" Target="slides/slide244.xml"/><Relationship Id="rId414" Type="http://schemas.openxmlformats.org/officeDocument/2006/relationships/slide" Target="slides/slide409.xml"/><Relationship Id="rId456" Type="http://schemas.openxmlformats.org/officeDocument/2006/relationships/slide" Target="slides/slide451.xml"/><Relationship Id="rId498" Type="http://schemas.openxmlformats.org/officeDocument/2006/relationships/slide" Target="slides/slide493.xml"/><Relationship Id="rId621" Type="http://schemas.openxmlformats.org/officeDocument/2006/relationships/slide" Target="slides/slide616.xml"/><Relationship Id="rId663" Type="http://schemas.openxmlformats.org/officeDocument/2006/relationships/slide" Target="slides/slide658.xml"/><Relationship Id="rId870" Type="http://schemas.openxmlformats.org/officeDocument/2006/relationships/slide" Target="slides/slide865.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16" Type="http://schemas.openxmlformats.org/officeDocument/2006/relationships/slide" Target="slides/slide311.xml"/><Relationship Id="rId523" Type="http://schemas.openxmlformats.org/officeDocument/2006/relationships/slide" Target="slides/slide518.xml"/><Relationship Id="rId719" Type="http://schemas.openxmlformats.org/officeDocument/2006/relationships/slide" Target="slides/slide714.xml"/><Relationship Id="rId55" Type="http://schemas.openxmlformats.org/officeDocument/2006/relationships/slide" Target="slides/slide50.xml"/><Relationship Id="rId97" Type="http://schemas.openxmlformats.org/officeDocument/2006/relationships/slide" Target="slides/slide92.xml"/><Relationship Id="rId120" Type="http://schemas.openxmlformats.org/officeDocument/2006/relationships/slide" Target="slides/slide115.xml"/><Relationship Id="rId358" Type="http://schemas.openxmlformats.org/officeDocument/2006/relationships/slide" Target="slides/slide353.xml"/><Relationship Id="rId565" Type="http://schemas.openxmlformats.org/officeDocument/2006/relationships/slide" Target="slides/slide560.xml"/><Relationship Id="rId730" Type="http://schemas.openxmlformats.org/officeDocument/2006/relationships/slide" Target="slides/slide725.xml"/><Relationship Id="rId772" Type="http://schemas.openxmlformats.org/officeDocument/2006/relationships/slide" Target="slides/slide767.xml"/><Relationship Id="rId828" Type="http://schemas.openxmlformats.org/officeDocument/2006/relationships/slide" Target="slides/slide823.xml"/><Relationship Id="rId162" Type="http://schemas.openxmlformats.org/officeDocument/2006/relationships/slide" Target="slides/slide157.xml"/><Relationship Id="rId218" Type="http://schemas.openxmlformats.org/officeDocument/2006/relationships/slide" Target="slides/slide213.xml"/><Relationship Id="rId425" Type="http://schemas.openxmlformats.org/officeDocument/2006/relationships/slide" Target="slides/slide420.xml"/><Relationship Id="rId467" Type="http://schemas.openxmlformats.org/officeDocument/2006/relationships/slide" Target="slides/slide462.xml"/><Relationship Id="rId632" Type="http://schemas.openxmlformats.org/officeDocument/2006/relationships/slide" Target="slides/slide627.xml"/><Relationship Id="rId271" Type="http://schemas.openxmlformats.org/officeDocument/2006/relationships/slide" Target="slides/slide266.xml"/><Relationship Id="rId674" Type="http://schemas.openxmlformats.org/officeDocument/2006/relationships/slide" Target="slides/slide669.xml"/><Relationship Id="rId881" Type="http://schemas.openxmlformats.org/officeDocument/2006/relationships/slide" Target="slides/slide876.xml"/><Relationship Id="rId24" Type="http://schemas.openxmlformats.org/officeDocument/2006/relationships/slide" Target="slides/slide19.xml"/><Relationship Id="rId66" Type="http://schemas.openxmlformats.org/officeDocument/2006/relationships/slide" Target="slides/slide61.xml"/><Relationship Id="rId131" Type="http://schemas.openxmlformats.org/officeDocument/2006/relationships/slide" Target="slides/slide126.xml"/><Relationship Id="rId327" Type="http://schemas.openxmlformats.org/officeDocument/2006/relationships/slide" Target="slides/slide322.xml"/><Relationship Id="rId369" Type="http://schemas.openxmlformats.org/officeDocument/2006/relationships/slide" Target="slides/slide364.xml"/><Relationship Id="rId534" Type="http://schemas.openxmlformats.org/officeDocument/2006/relationships/slide" Target="slides/slide529.xml"/><Relationship Id="rId576" Type="http://schemas.openxmlformats.org/officeDocument/2006/relationships/slide" Target="slides/slide571.xml"/><Relationship Id="rId741" Type="http://schemas.openxmlformats.org/officeDocument/2006/relationships/slide" Target="slides/slide736.xml"/><Relationship Id="rId783" Type="http://schemas.openxmlformats.org/officeDocument/2006/relationships/slide" Target="slides/slide778.xml"/><Relationship Id="rId839" Type="http://schemas.openxmlformats.org/officeDocument/2006/relationships/slide" Target="slides/slide834.xml"/><Relationship Id="rId173" Type="http://schemas.openxmlformats.org/officeDocument/2006/relationships/slide" Target="slides/slide168.xml"/><Relationship Id="rId229" Type="http://schemas.openxmlformats.org/officeDocument/2006/relationships/slide" Target="slides/slide224.xml"/><Relationship Id="rId380" Type="http://schemas.openxmlformats.org/officeDocument/2006/relationships/slide" Target="slides/slide375.xml"/><Relationship Id="rId436" Type="http://schemas.openxmlformats.org/officeDocument/2006/relationships/slide" Target="slides/slide431.xml"/><Relationship Id="rId601" Type="http://schemas.openxmlformats.org/officeDocument/2006/relationships/slide" Target="slides/slide596.xml"/><Relationship Id="rId643" Type="http://schemas.openxmlformats.org/officeDocument/2006/relationships/slide" Target="slides/slide638.xml"/><Relationship Id="rId240" Type="http://schemas.openxmlformats.org/officeDocument/2006/relationships/slide" Target="slides/slide235.xml"/><Relationship Id="rId478" Type="http://schemas.openxmlformats.org/officeDocument/2006/relationships/slide" Target="slides/slide473.xml"/><Relationship Id="rId685" Type="http://schemas.openxmlformats.org/officeDocument/2006/relationships/slide" Target="slides/slide680.xml"/><Relationship Id="rId850" Type="http://schemas.openxmlformats.org/officeDocument/2006/relationships/slide" Target="slides/slide845.xml"/><Relationship Id="rId892" Type="http://schemas.openxmlformats.org/officeDocument/2006/relationships/slide" Target="slides/slide887.xml"/><Relationship Id="rId35" Type="http://schemas.openxmlformats.org/officeDocument/2006/relationships/slide" Target="slides/slide30.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38" Type="http://schemas.openxmlformats.org/officeDocument/2006/relationships/slide" Target="slides/slide333.xml"/><Relationship Id="rId503" Type="http://schemas.openxmlformats.org/officeDocument/2006/relationships/slide" Target="slides/slide498.xml"/><Relationship Id="rId545" Type="http://schemas.openxmlformats.org/officeDocument/2006/relationships/slide" Target="slides/slide540.xml"/><Relationship Id="rId587" Type="http://schemas.openxmlformats.org/officeDocument/2006/relationships/slide" Target="slides/slide582.xml"/><Relationship Id="rId710" Type="http://schemas.openxmlformats.org/officeDocument/2006/relationships/slide" Target="slides/slide705.xml"/><Relationship Id="rId752" Type="http://schemas.openxmlformats.org/officeDocument/2006/relationships/slide" Target="slides/slide747.xml"/><Relationship Id="rId808" Type="http://schemas.openxmlformats.org/officeDocument/2006/relationships/slide" Target="slides/slide803.xml"/><Relationship Id="rId8" Type="http://schemas.openxmlformats.org/officeDocument/2006/relationships/slide" Target="slides/slide3.xml"/><Relationship Id="rId142" Type="http://schemas.openxmlformats.org/officeDocument/2006/relationships/slide" Target="slides/slide137.xml"/><Relationship Id="rId184" Type="http://schemas.openxmlformats.org/officeDocument/2006/relationships/slide" Target="slides/slide179.xml"/><Relationship Id="rId391" Type="http://schemas.openxmlformats.org/officeDocument/2006/relationships/slide" Target="slides/slide386.xml"/><Relationship Id="rId405" Type="http://schemas.openxmlformats.org/officeDocument/2006/relationships/slide" Target="slides/slide400.xml"/><Relationship Id="rId447" Type="http://schemas.openxmlformats.org/officeDocument/2006/relationships/slide" Target="slides/slide442.xml"/><Relationship Id="rId612" Type="http://schemas.openxmlformats.org/officeDocument/2006/relationships/slide" Target="slides/slide607.xml"/><Relationship Id="rId794" Type="http://schemas.openxmlformats.org/officeDocument/2006/relationships/slide" Target="slides/slide789.xml"/><Relationship Id="rId251" Type="http://schemas.openxmlformats.org/officeDocument/2006/relationships/slide" Target="slides/slide246.xml"/><Relationship Id="rId489" Type="http://schemas.openxmlformats.org/officeDocument/2006/relationships/slide" Target="slides/slide484.xml"/><Relationship Id="rId654" Type="http://schemas.openxmlformats.org/officeDocument/2006/relationships/slide" Target="slides/slide649.xml"/><Relationship Id="rId696" Type="http://schemas.openxmlformats.org/officeDocument/2006/relationships/slide" Target="slides/slide691.xml"/><Relationship Id="rId861" Type="http://schemas.openxmlformats.org/officeDocument/2006/relationships/slide" Target="slides/slide856.xml"/><Relationship Id="rId46" Type="http://schemas.openxmlformats.org/officeDocument/2006/relationships/slide" Target="slides/slide41.xml"/><Relationship Id="rId293" Type="http://schemas.openxmlformats.org/officeDocument/2006/relationships/slide" Target="slides/slide288.xml"/><Relationship Id="rId307" Type="http://schemas.openxmlformats.org/officeDocument/2006/relationships/slide" Target="slides/slide302.xml"/><Relationship Id="rId349" Type="http://schemas.openxmlformats.org/officeDocument/2006/relationships/slide" Target="slides/slide344.xml"/><Relationship Id="rId514" Type="http://schemas.openxmlformats.org/officeDocument/2006/relationships/slide" Target="slides/slide509.xml"/><Relationship Id="rId556" Type="http://schemas.openxmlformats.org/officeDocument/2006/relationships/slide" Target="slides/slide551.xml"/><Relationship Id="rId721" Type="http://schemas.openxmlformats.org/officeDocument/2006/relationships/slide" Target="slides/slide716.xml"/><Relationship Id="rId763" Type="http://schemas.openxmlformats.org/officeDocument/2006/relationships/slide" Target="slides/slide758.xml"/><Relationship Id="rId88" Type="http://schemas.openxmlformats.org/officeDocument/2006/relationships/slide" Target="slides/slide83.xml"/><Relationship Id="rId111" Type="http://schemas.openxmlformats.org/officeDocument/2006/relationships/slide" Target="slides/slide106.xml"/><Relationship Id="rId153" Type="http://schemas.openxmlformats.org/officeDocument/2006/relationships/slide" Target="slides/slide148.xml"/><Relationship Id="rId195" Type="http://schemas.openxmlformats.org/officeDocument/2006/relationships/slide" Target="slides/slide190.xml"/><Relationship Id="rId209" Type="http://schemas.openxmlformats.org/officeDocument/2006/relationships/slide" Target="slides/slide204.xml"/><Relationship Id="rId360" Type="http://schemas.openxmlformats.org/officeDocument/2006/relationships/slide" Target="slides/slide355.xml"/><Relationship Id="rId416" Type="http://schemas.openxmlformats.org/officeDocument/2006/relationships/slide" Target="slides/slide411.xml"/><Relationship Id="rId598" Type="http://schemas.openxmlformats.org/officeDocument/2006/relationships/slide" Target="slides/slide593.xml"/><Relationship Id="rId819" Type="http://schemas.openxmlformats.org/officeDocument/2006/relationships/slide" Target="slides/slide814.xml"/><Relationship Id="rId220" Type="http://schemas.openxmlformats.org/officeDocument/2006/relationships/slide" Target="slides/slide215.xml"/><Relationship Id="rId458" Type="http://schemas.openxmlformats.org/officeDocument/2006/relationships/slide" Target="slides/slide453.xml"/><Relationship Id="rId623" Type="http://schemas.openxmlformats.org/officeDocument/2006/relationships/slide" Target="slides/slide618.xml"/><Relationship Id="rId665" Type="http://schemas.openxmlformats.org/officeDocument/2006/relationships/slide" Target="slides/slide660.xml"/><Relationship Id="rId830" Type="http://schemas.openxmlformats.org/officeDocument/2006/relationships/slide" Target="slides/slide825.xml"/><Relationship Id="rId872" Type="http://schemas.openxmlformats.org/officeDocument/2006/relationships/slide" Target="slides/slide867.xml"/><Relationship Id="rId15" Type="http://schemas.openxmlformats.org/officeDocument/2006/relationships/slide" Target="slides/slide10.xml"/><Relationship Id="rId57" Type="http://schemas.openxmlformats.org/officeDocument/2006/relationships/slide" Target="slides/slide52.xml"/><Relationship Id="rId262" Type="http://schemas.openxmlformats.org/officeDocument/2006/relationships/slide" Target="slides/slide257.xml"/><Relationship Id="rId318" Type="http://schemas.openxmlformats.org/officeDocument/2006/relationships/slide" Target="slides/slide313.xml"/><Relationship Id="rId525" Type="http://schemas.openxmlformats.org/officeDocument/2006/relationships/slide" Target="slides/slide520.xml"/><Relationship Id="rId567" Type="http://schemas.openxmlformats.org/officeDocument/2006/relationships/slide" Target="slides/slide562.xml"/><Relationship Id="rId732" Type="http://schemas.openxmlformats.org/officeDocument/2006/relationships/slide" Target="slides/slide727.xml"/><Relationship Id="rId99" Type="http://schemas.openxmlformats.org/officeDocument/2006/relationships/slide" Target="slides/slide94.xml"/><Relationship Id="rId122" Type="http://schemas.openxmlformats.org/officeDocument/2006/relationships/slide" Target="slides/slide117.xml"/><Relationship Id="rId164" Type="http://schemas.openxmlformats.org/officeDocument/2006/relationships/slide" Target="slides/slide159.xml"/><Relationship Id="rId371" Type="http://schemas.openxmlformats.org/officeDocument/2006/relationships/slide" Target="slides/slide366.xml"/><Relationship Id="rId774" Type="http://schemas.openxmlformats.org/officeDocument/2006/relationships/slide" Target="slides/slide769.xml"/><Relationship Id="rId427" Type="http://schemas.openxmlformats.org/officeDocument/2006/relationships/slide" Target="slides/slide422.xml"/><Relationship Id="rId469" Type="http://schemas.openxmlformats.org/officeDocument/2006/relationships/slide" Target="slides/slide464.xml"/><Relationship Id="rId634" Type="http://schemas.openxmlformats.org/officeDocument/2006/relationships/slide" Target="slides/slide629.xml"/><Relationship Id="rId676" Type="http://schemas.openxmlformats.org/officeDocument/2006/relationships/slide" Target="slides/slide671.xml"/><Relationship Id="rId841" Type="http://schemas.openxmlformats.org/officeDocument/2006/relationships/slide" Target="slides/slide836.xml"/><Relationship Id="rId883" Type="http://schemas.openxmlformats.org/officeDocument/2006/relationships/slide" Target="slides/slide878.xml"/><Relationship Id="rId26" Type="http://schemas.openxmlformats.org/officeDocument/2006/relationships/slide" Target="slides/slide21.xml"/><Relationship Id="rId231" Type="http://schemas.openxmlformats.org/officeDocument/2006/relationships/slide" Target="slides/slide226.xml"/><Relationship Id="rId273" Type="http://schemas.openxmlformats.org/officeDocument/2006/relationships/slide" Target="slides/slide268.xml"/><Relationship Id="rId329" Type="http://schemas.openxmlformats.org/officeDocument/2006/relationships/slide" Target="slides/slide324.xml"/><Relationship Id="rId480" Type="http://schemas.openxmlformats.org/officeDocument/2006/relationships/slide" Target="slides/slide475.xml"/><Relationship Id="rId536" Type="http://schemas.openxmlformats.org/officeDocument/2006/relationships/slide" Target="slides/slide531.xml"/><Relationship Id="rId701" Type="http://schemas.openxmlformats.org/officeDocument/2006/relationships/slide" Target="slides/slide696.xml"/><Relationship Id="rId68" Type="http://schemas.openxmlformats.org/officeDocument/2006/relationships/slide" Target="slides/slide63.xml"/><Relationship Id="rId133" Type="http://schemas.openxmlformats.org/officeDocument/2006/relationships/slide" Target="slides/slide128.xml"/><Relationship Id="rId175" Type="http://schemas.openxmlformats.org/officeDocument/2006/relationships/slide" Target="slides/slide170.xml"/><Relationship Id="rId340" Type="http://schemas.openxmlformats.org/officeDocument/2006/relationships/slide" Target="slides/slide335.xml"/><Relationship Id="rId578" Type="http://schemas.openxmlformats.org/officeDocument/2006/relationships/slide" Target="slides/slide573.xml"/><Relationship Id="rId743" Type="http://schemas.openxmlformats.org/officeDocument/2006/relationships/slide" Target="slides/slide738.xml"/><Relationship Id="rId785" Type="http://schemas.openxmlformats.org/officeDocument/2006/relationships/slide" Target="slides/slide780.xml"/><Relationship Id="rId200" Type="http://schemas.openxmlformats.org/officeDocument/2006/relationships/slide" Target="slides/slide195.xml"/><Relationship Id="rId382" Type="http://schemas.openxmlformats.org/officeDocument/2006/relationships/slide" Target="slides/slide377.xml"/><Relationship Id="rId438" Type="http://schemas.openxmlformats.org/officeDocument/2006/relationships/slide" Target="slides/slide433.xml"/><Relationship Id="rId603" Type="http://schemas.openxmlformats.org/officeDocument/2006/relationships/slide" Target="slides/slide598.xml"/><Relationship Id="rId645" Type="http://schemas.openxmlformats.org/officeDocument/2006/relationships/slide" Target="slides/slide640.xml"/><Relationship Id="rId687" Type="http://schemas.openxmlformats.org/officeDocument/2006/relationships/slide" Target="slides/slide682.xml"/><Relationship Id="rId810" Type="http://schemas.openxmlformats.org/officeDocument/2006/relationships/slide" Target="slides/slide805.xml"/><Relationship Id="rId852" Type="http://schemas.openxmlformats.org/officeDocument/2006/relationships/slide" Target="slides/slide847.xml"/><Relationship Id="rId242" Type="http://schemas.openxmlformats.org/officeDocument/2006/relationships/slide" Target="slides/slide237.xml"/><Relationship Id="rId284" Type="http://schemas.openxmlformats.org/officeDocument/2006/relationships/slide" Target="slides/slide279.xml"/><Relationship Id="rId491" Type="http://schemas.openxmlformats.org/officeDocument/2006/relationships/slide" Target="slides/slide486.xml"/><Relationship Id="rId505" Type="http://schemas.openxmlformats.org/officeDocument/2006/relationships/slide" Target="slides/slide500.xml"/><Relationship Id="rId712" Type="http://schemas.openxmlformats.org/officeDocument/2006/relationships/slide" Target="slides/slide707.xml"/><Relationship Id="rId894" Type="http://schemas.openxmlformats.org/officeDocument/2006/relationships/handoutMaster" Target="handoutMasters/handoutMaster1.xml"/><Relationship Id="rId37" Type="http://schemas.openxmlformats.org/officeDocument/2006/relationships/slide" Target="slides/slide32.xml"/><Relationship Id="rId79" Type="http://schemas.openxmlformats.org/officeDocument/2006/relationships/slide" Target="slides/slide74.xml"/><Relationship Id="rId102" Type="http://schemas.openxmlformats.org/officeDocument/2006/relationships/slide" Target="slides/slide97.xml"/><Relationship Id="rId144" Type="http://schemas.openxmlformats.org/officeDocument/2006/relationships/slide" Target="slides/slide139.xml"/><Relationship Id="rId547" Type="http://schemas.openxmlformats.org/officeDocument/2006/relationships/slide" Target="slides/slide542.xml"/><Relationship Id="rId589" Type="http://schemas.openxmlformats.org/officeDocument/2006/relationships/slide" Target="slides/slide584.xml"/><Relationship Id="rId754" Type="http://schemas.openxmlformats.org/officeDocument/2006/relationships/slide" Target="slides/slide749.xml"/><Relationship Id="rId796" Type="http://schemas.openxmlformats.org/officeDocument/2006/relationships/slide" Target="slides/slide791.xml"/><Relationship Id="rId90" Type="http://schemas.openxmlformats.org/officeDocument/2006/relationships/slide" Target="slides/slide85.xml"/><Relationship Id="rId186" Type="http://schemas.openxmlformats.org/officeDocument/2006/relationships/slide" Target="slides/slide181.xml"/><Relationship Id="rId351" Type="http://schemas.openxmlformats.org/officeDocument/2006/relationships/slide" Target="slides/slide346.xml"/><Relationship Id="rId393" Type="http://schemas.openxmlformats.org/officeDocument/2006/relationships/slide" Target="slides/slide388.xml"/><Relationship Id="rId407" Type="http://schemas.openxmlformats.org/officeDocument/2006/relationships/slide" Target="slides/slide402.xml"/><Relationship Id="rId449" Type="http://schemas.openxmlformats.org/officeDocument/2006/relationships/slide" Target="slides/slide444.xml"/><Relationship Id="rId614" Type="http://schemas.openxmlformats.org/officeDocument/2006/relationships/slide" Target="slides/slide609.xml"/><Relationship Id="rId656" Type="http://schemas.openxmlformats.org/officeDocument/2006/relationships/slide" Target="slides/slide651.xml"/><Relationship Id="rId821" Type="http://schemas.openxmlformats.org/officeDocument/2006/relationships/slide" Target="slides/slide816.xml"/><Relationship Id="rId863" Type="http://schemas.openxmlformats.org/officeDocument/2006/relationships/slide" Target="slides/slide858.xml"/><Relationship Id="rId211" Type="http://schemas.openxmlformats.org/officeDocument/2006/relationships/slide" Target="slides/slide206.xml"/><Relationship Id="rId253" Type="http://schemas.openxmlformats.org/officeDocument/2006/relationships/slide" Target="slides/slide248.xml"/><Relationship Id="rId295" Type="http://schemas.openxmlformats.org/officeDocument/2006/relationships/slide" Target="slides/slide290.xml"/><Relationship Id="rId309" Type="http://schemas.openxmlformats.org/officeDocument/2006/relationships/slide" Target="slides/slide304.xml"/><Relationship Id="rId460" Type="http://schemas.openxmlformats.org/officeDocument/2006/relationships/slide" Target="slides/slide455.xml"/><Relationship Id="rId516" Type="http://schemas.openxmlformats.org/officeDocument/2006/relationships/slide" Target="slides/slide511.xml"/><Relationship Id="rId698" Type="http://schemas.openxmlformats.org/officeDocument/2006/relationships/slide" Target="slides/slide693.xml"/><Relationship Id="rId48" Type="http://schemas.openxmlformats.org/officeDocument/2006/relationships/slide" Target="slides/slide43.xml"/><Relationship Id="rId113" Type="http://schemas.openxmlformats.org/officeDocument/2006/relationships/slide" Target="slides/slide108.xml"/><Relationship Id="rId320" Type="http://schemas.openxmlformats.org/officeDocument/2006/relationships/slide" Target="slides/slide315.xml"/><Relationship Id="rId558" Type="http://schemas.openxmlformats.org/officeDocument/2006/relationships/slide" Target="slides/slide553.xml"/><Relationship Id="rId723" Type="http://schemas.openxmlformats.org/officeDocument/2006/relationships/slide" Target="slides/slide718.xml"/><Relationship Id="rId765" Type="http://schemas.openxmlformats.org/officeDocument/2006/relationships/slide" Target="slides/slide760.xml"/><Relationship Id="rId155" Type="http://schemas.openxmlformats.org/officeDocument/2006/relationships/slide" Target="slides/slide150.xml"/><Relationship Id="rId197" Type="http://schemas.openxmlformats.org/officeDocument/2006/relationships/slide" Target="slides/slide192.xml"/><Relationship Id="rId362" Type="http://schemas.openxmlformats.org/officeDocument/2006/relationships/slide" Target="slides/slide357.xml"/><Relationship Id="rId418" Type="http://schemas.openxmlformats.org/officeDocument/2006/relationships/slide" Target="slides/slide413.xml"/><Relationship Id="rId625" Type="http://schemas.openxmlformats.org/officeDocument/2006/relationships/slide" Target="slides/slide620.xml"/><Relationship Id="rId832" Type="http://schemas.openxmlformats.org/officeDocument/2006/relationships/slide" Target="slides/slide827.xml"/><Relationship Id="rId222" Type="http://schemas.openxmlformats.org/officeDocument/2006/relationships/slide" Target="slides/slide217.xml"/><Relationship Id="rId264" Type="http://schemas.openxmlformats.org/officeDocument/2006/relationships/slide" Target="slides/slide259.xml"/><Relationship Id="rId471" Type="http://schemas.openxmlformats.org/officeDocument/2006/relationships/slide" Target="slides/slide466.xml"/><Relationship Id="rId667" Type="http://schemas.openxmlformats.org/officeDocument/2006/relationships/slide" Target="slides/slide662.xml"/><Relationship Id="rId874" Type="http://schemas.openxmlformats.org/officeDocument/2006/relationships/slide" Target="slides/slide869.xml"/><Relationship Id="rId17" Type="http://schemas.openxmlformats.org/officeDocument/2006/relationships/slide" Target="slides/slide12.xml"/><Relationship Id="rId59" Type="http://schemas.openxmlformats.org/officeDocument/2006/relationships/slide" Target="slides/slide54.xml"/><Relationship Id="rId124" Type="http://schemas.openxmlformats.org/officeDocument/2006/relationships/slide" Target="slides/slide119.xml"/><Relationship Id="rId527" Type="http://schemas.openxmlformats.org/officeDocument/2006/relationships/slide" Target="slides/slide522.xml"/><Relationship Id="rId569" Type="http://schemas.openxmlformats.org/officeDocument/2006/relationships/slide" Target="slides/slide564.xml"/><Relationship Id="rId734" Type="http://schemas.openxmlformats.org/officeDocument/2006/relationships/slide" Target="slides/slide729.xml"/><Relationship Id="rId776" Type="http://schemas.openxmlformats.org/officeDocument/2006/relationships/slide" Target="slides/slide771.xml"/><Relationship Id="rId70" Type="http://schemas.openxmlformats.org/officeDocument/2006/relationships/slide" Target="slides/slide65.xml"/><Relationship Id="rId166" Type="http://schemas.openxmlformats.org/officeDocument/2006/relationships/slide" Target="slides/slide161.xml"/><Relationship Id="rId331" Type="http://schemas.openxmlformats.org/officeDocument/2006/relationships/slide" Target="slides/slide326.xml"/><Relationship Id="rId373" Type="http://schemas.openxmlformats.org/officeDocument/2006/relationships/slide" Target="slides/slide368.xml"/><Relationship Id="rId429" Type="http://schemas.openxmlformats.org/officeDocument/2006/relationships/slide" Target="slides/slide424.xml"/><Relationship Id="rId580" Type="http://schemas.openxmlformats.org/officeDocument/2006/relationships/slide" Target="slides/slide575.xml"/><Relationship Id="rId636" Type="http://schemas.openxmlformats.org/officeDocument/2006/relationships/slide" Target="slides/slide631.xml"/><Relationship Id="rId801" Type="http://schemas.openxmlformats.org/officeDocument/2006/relationships/slide" Target="slides/slide796.xml"/><Relationship Id="rId1" Type="http://schemas.openxmlformats.org/officeDocument/2006/relationships/slideMaster" Target="slideMasters/slideMaster1.xml"/><Relationship Id="rId233" Type="http://schemas.openxmlformats.org/officeDocument/2006/relationships/slide" Target="slides/slide228.xml"/><Relationship Id="rId440" Type="http://schemas.openxmlformats.org/officeDocument/2006/relationships/slide" Target="slides/slide435.xml"/><Relationship Id="rId678" Type="http://schemas.openxmlformats.org/officeDocument/2006/relationships/slide" Target="slides/slide673.xml"/><Relationship Id="rId843" Type="http://schemas.openxmlformats.org/officeDocument/2006/relationships/slide" Target="slides/slide838.xml"/><Relationship Id="rId885" Type="http://schemas.openxmlformats.org/officeDocument/2006/relationships/slide" Target="slides/slide880.xml"/><Relationship Id="rId28" Type="http://schemas.openxmlformats.org/officeDocument/2006/relationships/slide" Target="slides/slide23.xml"/><Relationship Id="rId275" Type="http://schemas.openxmlformats.org/officeDocument/2006/relationships/slide" Target="slides/slide270.xml"/><Relationship Id="rId300" Type="http://schemas.openxmlformats.org/officeDocument/2006/relationships/slide" Target="slides/slide295.xml"/><Relationship Id="rId482" Type="http://schemas.openxmlformats.org/officeDocument/2006/relationships/slide" Target="slides/slide477.xml"/><Relationship Id="rId538" Type="http://schemas.openxmlformats.org/officeDocument/2006/relationships/slide" Target="slides/slide533.xml"/><Relationship Id="rId703" Type="http://schemas.openxmlformats.org/officeDocument/2006/relationships/slide" Target="slides/slide698.xml"/><Relationship Id="rId745" Type="http://schemas.openxmlformats.org/officeDocument/2006/relationships/slide" Target="slides/slide740.xml"/><Relationship Id="rId81" Type="http://schemas.openxmlformats.org/officeDocument/2006/relationships/slide" Target="slides/slide76.xml"/><Relationship Id="rId135" Type="http://schemas.openxmlformats.org/officeDocument/2006/relationships/slide" Target="slides/slide130.xml"/><Relationship Id="rId177" Type="http://schemas.openxmlformats.org/officeDocument/2006/relationships/slide" Target="slides/slide172.xml"/><Relationship Id="rId342" Type="http://schemas.openxmlformats.org/officeDocument/2006/relationships/slide" Target="slides/slide337.xml"/><Relationship Id="rId384" Type="http://schemas.openxmlformats.org/officeDocument/2006/relationships/slide" Target="slides/slide379.xml"/><Relationship Id="rId591" Type="http://schemas.openxmlformats.org/officeDocument/2006/relationships/slide" Target="slides/slide586.xml"/><Relationship Id="rId605" Type="http://schemas.openxmlformats.org/officeDocument/2006/relationships/slide" Target="slides/slide600.xml"/><Relationship Id="rId787" Type="http://schemas.openxmlformats.org/officeDocument/2006/relationships/slide" Target="slides/slide782.xml"/><Relationship Id="rId812" Type="http://schemas.openxmlformats.org/officeDocument/2006/relationships/slide" Target="slides/slide807.xml"/><Relationship Id="rId202" Type="http://schemas.openxmlformats.org/officeDocument/2006/relationships/slide" Target="slides/slide197.xml"/><Relationship Id="rId244" Type="http://schemas.openxmlformats.org/officeDocument/2006/relationships/slide" Target="slides/slide239.xml"/><Relationship Id="rId647" Type="http://schemas.openxmlformats.org/officeDocument/2006/relationships/slide" Target="slides/slide642.xml"/><Relationship Id="rId689" Type="http://schemas.openxmlformats.org/officeDocument/2006/relationships/slide" Target="slides/slide684.xml"/><Relationship Id="rId854" Type="http://schemas.openxmlformats.org/officeDocument/2006/relationships/slide" Target="slides/slide849.xml"/><Relationship Id="rId896" Type="http://schemas.openxmlformats.org/officeDocument/2006/relationships/presProps" Target="presProps.xml"/><Relationship Id="rId39" Type="http://schemas.openxmlformats.org/officeDocument/2006/relationships/slide" Target="slides/slide34.xml"/><Relationship Id="rId286" Type="http://schemas.openxmlformats.org/officeDocument/2006/relationships/slide" Target="slides/slide281.xml"/><Relationship Id="rId451" Type="http://schemas.openxmlformats.org/officeDocument/2006/relationships/slide" Target="slides/slide446.xml"/><Relationship Id="rId493" Type="http://schemas.openxmlformats.org/officeDocument/2006/relationships/slide" Target="slides/slide488.xml"/><Relationship Id="rId507" Type="http://schemas.openxmlformats.org/officeDocument/2006/relationships/slide" Target="slides/slide502.xml"/><Relationship Id="rId549" Type="http://schemas.openxmlformats.org/officeDocument/2006/relationships/slide" Target="slides/slide544.xml"/><Relationship Id="rId714" Type="http://schemas.openxmlformats.org/officeDocument/2006/relationships/slide" Target="slides/slide709.xml"/><Relationship Id="rId756" Type="http://schemas.openxmlformats.org/officeDocument/2006/relationships/slide" Target="slides/slide751.xml"/><Relationship Id="rId50" Type="http://schemas.openxmlformats.org/officeDocument/2006/relationships/slide" Target="slides/slide45.xml"/><Relationship Id="rId104" Type="http://schemas.openxmlformats.org/officeDocument/2006/relationships/slide" Target="slides/slide99.xml"/><Relationship Id="rId146" Type="http://schemas.openxmlformats.org/officeDocument/2006/relationships/slide" Target="slides/slide141.xml"/><Relationship Id="rId188" Type="http://schemas.openxmlformats.org/officeDocument/2006/relationships/slide" Target="slides/slide183.xml"/><Relationship Id="rId311" Type="http://schemas.openxmlformats.org/officeDocument/2006/relationships/slide" Target="slides/slide306.xml"/><Relationship Id="rId353" Type="http://schemas.openxmlformats.org/officeDocument/2006/relationships/slide" Target="slides/slide348.xml"/><Relationship Id="rId395" Type="http://schemas.openxmlformats.org/officeDocument/2006/relationships/slide" Target="slides/slide390.xml"/><Relationship Id="rId409" Type="http://schemas.openxmlformats.org/officeDocument/2006/relationships/slide" Target="slides/slide404.xml"/><Relationship Id="rId560" Type="http://schemas.openxmlformats.org/officeDocument/2006/relationships/slide" Target="slides/slide555.xml"/><Relationship Id="rId798" Type="http://schemas.openxmlformats.org/officeDocument/2006/relationships/slide" Target="slides/slide793.xml"/><Relationship Id="rId92" Type="http://schemas.openxmlformats.org/officeDocument/2006/relationships/slide" Target="slides/slide87.xml"/><Relationship Id="rId213" Type="http://schemas.openxmlformats.org/officeDocument/2006/relationships/slide" Target="slides/slide208.xml"/><Relationship Id="rId420" Type="http://schemas.openxmlformats.org/officeDocument/2006/relationships/slide" Target="slides/slide415.xml"/><Relationship Id="rId616" Type="http://schemas.openxmlformats.org/officeDocument/2006/relationships/slide" Target="slides/slide611.xml"/><Relationship Id="rId658" Type="http://schemas.openxmlformats.org/officeDocument/2006/relationships/slide" Target="slides/slide653.xml"/><Relationship Id="rId823" Type="http://schemas.openxmlformats.org/officeDocument/2006/relationships/slide" Target="slides/slide818.xml"/><Relationship Id="rId865" Type="http://schemas.openxmlformats.org/officeDocument/2006/relationships/slide" Target="slides/slide860.xml"/><Relationship Id="rId255" Type="http://schemas.openxmlformats.org/officeDocument/2006/relationships/slide" Target="slides/slide250.xml"/><Relationship Id="rId297" Type="http://schemas.openxmlformats.org/officeDocument/2006/relationships/slide" Target="slides/slide292.xml"/><Relationship Id="rId462" Type="http://schemas.openxmlformats.org/officeDocument/2006/relationships/slide" Target="slides/slide457.xml"/><Relationship Id="rId518" Type="http://schemas.openxmlformats.org/officeDocument/2006/relationships/slide" Target="slides/slide513.xml"/><Relationship Id="rId725" Type="http://schemas.openxmlformats.org/officeDocument/2006/relationships/slide" Target="slides/slide720.xml"/><Relationship Id="rId115" Type="http://schemas.openxmlformats.org/officeDocument/2006/relationships/slide" Target="slides/slide110.xml"/><Relationship Id="rId157" Type="http://schemas.openxmlformats.org/officeDocument/2006/relationships/slide" Target="slides/slide152.xml"/><Relationship Id="rId322" Type="http://schemas.openxmlformats.org/officeDocument/2006/relationships/slide" Target="slides/slide317.xml"/><Relationship Id="rId364" Type="http://schemas.openxmlformats.org/officeDocument/2006/relationships/slide" Target="slides/slide359.xml"/><Relationship Id="rId767" Type="http://schemas.openxmlformats.org/officeDocument/2006/relationships/slide" Target="slides/slide762.xml"/><Relationship Id="rId61" Type="http://schemas.openxmlformats.org/officeDocument/2006/relationships/slide" Target="slides/slide56.xml"/><Relationship Id="rId199" Type="http://schemas.openxmlformats.org/officeDocument/2006/relationships/slide" Target="slides/slide194.xml"/><Relationship Id="rId571" Type="http://schemas.openxmlformats.org/officeDocument/2006/relationships/slide" Target="slides/slide566.xml"/><Relationship Id="rId627" Type="http://schemas.openxmlformats.org/officeDocument/2006/relationships/slide" Target="slides/slide622.xml"/><Relationship Id="rId669" Type="http://schemas.openxmlformats.org/officeDocument/2006/relationships/slide" Target="slides/slide664.xml"/><Relationship Id="rId834" Type="http://schemas.openxmlformats.org/officeDocument/2006/relationships/slide" Target="slides/slide829.xml"/><Relationship Id="rId876" Type="http://schemas.openxmlformats.org/officeDocument/2006/relationships/slide" Target="slides/slide871.xml"/><Relationship Id="rId19" Type="http://schemas.openxmlformats.org/officeDocument/2006/relationships/slide" Target="slides/slide14.xml"/><Relationship Id="rId224" Type="http://schemas.openxmlformats.org/officeDocument/2006/relationships/slide" Target="slides/slide219.xml"/><Relationship Id="rId266" Type="http://schemas.openxmlformats.org/officeDocument/2006/relationships/slide" Target="slides/slide261.xml"/><Relationship Id="rId431" Type="http://schemas.openxmlformats.org/officeDocument/2006/relationships/slide" Target="slides/slide426.xml"/><Relationship Id="rId473" Type="http://schemas.openxmlformats.org/officeDocument/2006/relationships/slide" Target="slides/slide468.xml"/><Relationship Id="rId529" Type="http://schemas.openxmlformats.org/officeDocument/2006/relationships/slide" Target="slides/slide524.xml"/><Relationship Id="rId680" Type="http://schemas.openxmlformats.org/officeDocument/2006/relationships/slide" Target="slides/slide675.xml"/><Relationship Id="rId736" Type="http://schemas.openxmlformats.org/officeDocument/2006/relationships/slide" Target="slides/slide731.xml"/><Relationship Id="rId30" Type="http://schemas.openxmlformats.org/officeDocument/2006/relationships/slide" Target="slides/slide25.xml"/><Relationship Id="rId126" Type="http://schemas.openxmlformats.org/officeDocument/2006/relationships/slide" Target="slides/slide121.xml"/><Relationship Id="rId168" Type="http://schemas.openxmlformats.org/officeDocument/2006/relationships/slide" Target="slides/slide163.xml"/><Relationship Id="rId333" Type="http://schemas.openxmlformats.org/officeDocument/2006/relationships/slide" Target="slides/slide328.xml"/><Relationship Id="rId540" Type="http://schemas.openxmlformats.org/officeDocument/2006/relationships/slide" Target="slides/slide535.xml"/><Relationship Id="rId778" Type="http://schemas.openxmlformats.org/officeDocument/2006/relationships/slide" Target="slides/slide773.xml"/><Relationship Id="rId72" Type="http://schemas.openxmlformats.org/officeDocument/2006/relationships/slide" Target="slides/slide67.xml"/><Relationship Id="rId375" Type="http://schemas.openxmlformats.org/officeDocument/2006/relationships/slide" Target="slides/slide370.xml"/><Relationship Id="rId582" Type="http://schemas.openxmlformats.org/officeDocument/2006/relationships/slide" Target="slides/slide577.xml"/><Relationship Id="rId638" Type="http://schemas.openxmlformats.org/officeDocument/2006/relationships/slide" Target="slides/slide633.xml"/><Relationship Id="rId803" Type="http://schemas.openxmlformats.org/officeDocument/2006/relationships/slide" Target="slides/slide798.xml"/><Relationship Id="rId845" Type="http://schemas.openxmlformats.org/officeDocument/2006/relationships/slide" Target="slides/slide840.xml"/><Relationship Id="rId3" Type="http://schemas.openxmlformats.org/officeDocument/2006/relationships/slideMaster" Target="slideMasters/slideMaster3.xml"/><Relationship Id="rId235" Type="http://schemas.openxmlformats.org/officeDocument/2006/relationships/slide" Target="slides/slide230.xml"/><Relationship Id="rId277" Type="http://schemas.openxmlformats.org/officeDocument/2006/relationships/slide" Target="slides/slide272.xml"/><Relationship Id="rId400" Type="http://schemas.openxmlformats.org/officeDocument/2006/relationships/slide" Target="slides/slide395.xml"/><Relationship Id="rId442" Type="http://schemas.openxmlformats.org/officeDocument/2006/relationships/slide" Target="slides/slide437.xml"/><Relationship Id="rId484" Type="http://schemas.openxmlformats.org/officeDocument/2006/relationships/slide" Target="slides/slide479.xml"/><Relationship Id="rId705" Type="http://schemas.openxmlformats.org/officeDocument/2006/relationships/slide" Target="slides/slide700.xml"/><Relationship Id="rId887" Type="http://schemas.openxmlformats.org/officeDocument/2006/relationships/slide" Target="slides/slide882.xml"/><Relationship Id="rId137" Type="http://schemas.openxmlformats.org/officeDocument/2006/relationships/slide" Target="slides/slide132.xml"/><Relationship Id="rId302" Type="http://schemas.openxmlformats.org/officeDocument/2006/relationships/slide" Target="slides/slide297.xml"/><Relationship Id="rId344" Type="http://schemas.openxmlformats.org/officeDocument/2006/relationships/slide" Target="slides/slide339.xml"/><Relationship Id="rId691" Type="http://schemas.openxmlformats.org/officeDocument/2006/relationships/slide" Target="slides/slide686.xml"/><Relationship Id="rId747" Type="http://schemas.openxmlformats.org/officeDocument/2006/relationships/slide" Target="slides/slide742.xml"/><Relationship Id="rId789" Type="http://schemas.openxmlformats.org/officeDocument/2006/relationships/slide" Target="slides/slide784.xml"/><Relationship Id="rId41" Type="http://schemas.openxmlformats.org/officeDocument/2006/relationships/slide" Target="slides/slide36.xml"/><Relationship Id="rId83" Type="http://schemas.openxmlformats.org/officeDocument/2006/relationships/slide" Target="slides/slide78.xml"/><Relationship Id="rId179" Type="http://schemas.openxmlformats.org/officeDocument/2006/relationships/slide" Target="slides/slide174.xml"/><Relationship Id="rId386" Type="http://schemas.openxmlformats.org/officeDocument/2006/relationships/slide" Target="slides/slide381.xml"/><Relationship Id="rId551" Type="http://schemas.openxmlformats.org/officeDocument/2006/relationships/slide" Target="slides/slide546.xml"/><Relationship Id="rId593" Type="http://schemas.openxmlformats.org/officeDocument/2006/relationships/slide" Target="slides/slide588.xml"/><Relationship Id="rId607" Type="http://schemas.openxmlformats.org/officeDocument/2006/relationships/slide" Target="slides/slide602.xml"/><Relationship Id="rId649" Type="http://schemas.openxmlformats.org/officeDocument/2006/relationships/slide" Target="slides/slide644.xml"/><Relationship Id="rId814" Type="http://schemas.openxmlformats.org/officeDocument/2006/relationships/slide" Target="slides/slide809.xml"/><Relationship Id="rId856" Type="http://schemas.openxmlformats.org/officeDocument/2006/relationships/slide" Target="slides/slide851.xml"/><Relationship Id="rId190" Type="http://schemas.openxmlformats.org/officeDocument/2006/relationships/slide" Target="slides/slide185.xml"/><Relationship Id="rId204" Type="http://schemas.openxmlformats.org/officeDocument/2006/relationships/slide" Target="slides/slide199.xml"/><Relationship Id="rId246" Type="http://schemas.openxmlformats.org/officeDocument/2006/relationships/slide" Target="slides/slide241.xml"/><Relationship Id="rId288" Type="http://schemas.openxmlformats.org/officeDocument/2006/relationships/slide" Target="slides/slide283.xml"/><Relationship Id="rId411" Type="http://schemas.openxmlformats.org/officeDocument/2006/relationships/slide" Target="slides/slide406.xml"/><Relationship Id="rId453" Type="http://schemas.openxmlformats.org/officeDocument/2006/relationships/slide" Target="slides/slide448.xml"/><Relationship Id="rId509" Type="http://schemas.openxmlformats.org/officeDocument/2006/relationships/slide" Target="slides/slide504.xml"/><Relationship Id="rId660" Type="http://schemas.openxmlformats.org/officeDocument/2006/relationships/slide" Target="slides/slide655.xml"/><Relationship Id="rId898" Type="http://schemas.openxmlformats.org/officeDocument/2006/relationships/theme" Target="theme/theme1.xml"/><Relationship Id="rId106" Type="http://schemas.openxmlformats.org/officeDocument/2006/relationships/slide" Target="slides/slide101.xml"/><Relationship Id="rId313" Type="http://schemas.openxmlformats.org/officeDocument/2006/relationships/slide" Target="slides/slide308.xml"/><Relationship Id="rId495" Type="http://schemas.openxmlformats.org/officeDocument/2006/relationships/slide" Target="slides/slide490.xml"/><Relationship Id="rId716" Type="http://schemas.openxmlformats.org/officeDocument/2006/relationships/slide" Target="slides/slide711.xml"/><Relationship Id="rId758" Type="http://schemas.openxmlformats.org/officeDocument/2006/relationships/slide" Target="slides/slide753.xml"/><Relationship Id="rId10" Type="http://schemas.openxmlformats.org/officeDocument/2006/relationships/slide" Target="slides/slide5.xml"/><Relationship Id="rId52" Type="http://schemas.openxmlformats.org/officeDocument/2006/relationships/slide" Target="slides/slide47.xml"/><Relationship Id="rId94" Type="http://schemas.openxmlformats.org/officeDocument/2006/relationships/slide" Target="slides/slide89.xml"/><Relationship Id="rId148" Type="http://schemas.openxmlformats.org/officeDocument/2006/relationships/slide" Target="slides/slide143.xml"/><Relationship Id="rId355" Type="http://schemas.openxmlformats.org/officeDocument/2006/relationships/slide" Target="slides/slide350.xml"/><Relationship Id="rId397" Type="http://schemas.openxmlformats.org/officeDocument/2006/relationships/slide" Target="slides/slide392.xml"/><Relationship Id="rId520" Type="http://schemas.openxmlformats.org/officeDocument/2006/relationships/slide" Target="slides/slide515.xml"/><Relationship Id="rId562" Type="http://schemas.openxmlformats.org/officeDocument/2006/relationships/slide" Target="slides/slide557.xml"/><Relationship Id="rId618" Type="http://schemas.openxmlformats.org/officeDocument/2006/relationships/slide" Target="slides/slide613.xml"/><Relationship Id="rId825" Type="http://schemas.openxmlformats.org/officeDocument/2006/relationships/slide" Target="slides/slide820.xml"/><Relationship Id="rId215" Type="http://schemas.openxmlformats.org/officeDocument/2006/relationships/slide" Target="slides/slide210.xml"/><Relationship Id="rId257" Type="http://schemas.openxmlformats.org/officeDocument/2006/relationships/slide" Target="slides/slide252.xml"/><Relationship Id="rId422" Type="http://schemas.openxmlformats.org/officeDocument/2006/relationships/slide" Target="slides/slide417.xml"/><Relationship Id="rId464" Type="http://schemas.openxmlformats.org/officeDocument/2006/relationships/slide" Target="slides/slide459.xml"/><Relationship Id="rId867" Type="http://schemas.openxmlformats.org/officeDocument/2006/relationships/slide" Target="slides/slide862.xml"/><Relationship Id="rId299" Type="http://schemas.openxmlformats.org/officeDocument/2006/relationships/slide" Target="slides/slide294.xml"/><Relationship Id="rId727" Type="http://schemas.openxmlformats.org/officeDocument/2006/relationships/slide" Target="slides/slide722.xml"/><Relationship Id="rId63" Type="http://schemas.openxmlformats.org/officeDocument/2006/relationships/slide" Target="slides/slide58.xml"/><Relationship Id="rId159" Type="http://schemas.openxmlformats.org/officeDocument/2006/relationships/slide" Target="slides/slide154.xml"/><Relationship Id="rId366" Type="http://schemas.openxmlformats.org/officeDocument/2006/relationships/slide" Target="slides/slide361.xml"/><Relationship Id="rId573" Type="http://schemas.openxmlformats.org/officeDocument/2006/relationships/slide" Target="slides/slide568.xml"/><Relationship Id="rId780" Type="http://schemas.openxmlformats.org/officeDocument/2006/relationships/slide" Target="slides/slide775.xml"/><Relationship Id="rId226" Type="http://schemas.openxmlformats.org/officeDocument/2006/relationships/slide" Target="slides/slide221.xml"/><Relationship Id="rId433" Type="http://schemas.openxmlformats.org/officeDocument/2006/relationships/slide" Target="slides/slide428.xml"/><Relationship Id="rId878" Type="http://schemas.openxmlformats.org/officeDocument/2006/relationships/slide" Target="slides/slide873.xml"/><Relationship Id="rId640" Type="http://schemas.openxmlformats.org/officeDocument/2006/relationships/slide" Target="slides/slide635.xml"/><Relationship Id="rId738" Type="http://schemas.openxmlformats.org/officeDocument/2006/relationships/slide" Target="slides/slide733.xml"/><Relationship Id="rId74" Type="http://schemas.openxmlformats.org/officeDocument/2006/relationships/slide" Target="slides/slide69.xml"/><Relationship Id="rId377" Type="http://schemas.openxmlformats.org/officeDocument/2006/relationships/slide" Target="slides/slide372.xml"/><Relationship Id="rId500" Type="http://schemas.openxmlformats.org/officeDocument/2006/relationships/slide" Target="slides/slide495.xml"/><Relationship Id="rId584" Type="http://schemas.openxmlformats.org/officeDocument/2006/relationships/slide" Target="slides/slide579.xml"/><Relationship Id="rId805" Type="http://schemas.openxmlformats.org/officeDocument/2006/relationships/slide" Target="slides/slide800.xml"/><Relationship Id="rId5" Type="http://schemas.openxmlformats.org/officeDocument/2006/relationships/slideMaster" Target="slideMasters/slideMaster5.xml"/><Relationship Id="rId237" Type="http://schemas.openxmlformats.org/officeDocument/2006/relationships/slide" Target="slides/slide232.xml"/><Relationship Id="rId791" Type="http://schemas.openxmlformats.org/officeDocument/2006/relationships/slide" Target="slides/slide786.xml"/><Relationship Id="rId889" Type="http://schemas.openxmlformats.org/officeDocument/2006/relationships/slide" Target="slides/slide884.xml"/><Relationship Id="rId444" Type="http://schemas.openxmlformats.org/officeDocument/2006/relationships/slide" Target="slides/slide439.xml"/><Relationship Id="rId651" Type="http://schemas.openxmlformats.org/officeDocument/2006/relationships/slide" Target="slides/slide646.xml"/><Relationship Id="rId749" Type="http://schemas.openxmlformats.org/officeDocument/2006/relationships/slide" Target="slides/slide744.xml"/><Relationship Id="rId290" Type="http://schemas.openxmlformats.org/officeDocument/2006/relationships/slide" Target="slides/slide285.xml"/><Relationship Id="rId304" Type="http://schemas.openxmlformats.org/officeDocument/2006/relationships/slide" Target="slides/slide299.xml"/><Relationship Id="rId388" Type="http://schemas.openxmlformats.org/officeDocument/2006/relationships/slide" Target="slides/slide383.xml"/><Relationship Id="rId511" Type="http://schemas.openxmlformats.org/officeDocument/2006/relationships/slide" Target="slides/slide506.xml"/><Relationship Id="rId609" Type="http://schemas.openxmlformats.org/officeDocument/2006/relationships/slide" Target="slides/slide604.xml"/><Relationship Id="rId85" Type="http://schemas.openxmlformats.org/officeDocument/2006/relationships/slide" Target="slides/slide80.xml"/><Relationship Id="rId150" Type="http://schemas.openxmlformats.org/officeDocument/2006/relationships/slide" Target="slides/slide145.xml"/><Relationship Id="rId595" Type="http://schemas.openxmlformats.org/officeDocument/2006/relationships/slide" Target="slides/slide590.xml"/><Relationship Id="rId816" Type="http://schemas.openxmlformats.org/officeDocument/2006/relationships/slide" Target="slides/slide811.xml"/><Relationship Id="rId248" Type="http://schemas.openxmlformats.org/officeDocument/2006/relationships/slide" Target="slides/slide243.xml"/><Relationship Id="rId455" Type="http://schemas.openxmlformats.org/officeDocument/2006/relationships/slide" Target="slides/slide450.xml"/><Relationship Id="rId662" Type="http://schemas.openxmlformats.org/officeDocument/2006/relationships/slide" Target="slides/slide657.xml"/><Relationship Id="rId12" Type="http://schemas.openxmlformats.org/officeDocument/2006/relationships/slide" Target="slides/slide7.xml"/><Relationship Id="rId108" Type="http://schemas.openxmlformats.org/officeDocument/2006/relationships/slide" Target="slides/slide103.xml"/><Relationship Id="rId315" Type="http://schemas.openxmlformats.org/officeDocument/2006/relationships/slide" Target="slides/slide310.xml"/><Relationship Id="rId522" Type="http://schemas.openxmlformats.org/officeDocument/2006/relationships/slide" Target="slides/slide517.xml"/><Relationship Id="rId96" Type="http://schemas.openxmlformats.org/officeDocument/2006/relationships/slide" Target="slides/slide91.xml"/><Relationship Id="rId161" Type="http://schemas.openxmlformats.org/officeDocument/2006/relationships/slide" Target="slides/slide156.xml"/><Relationship Id="rId399" Type="http://schemas.openxmlformats.org/officeDocument/2006/relationships/slide" Target="slides/slide394.xml"/><Relationship Id="rId827" Type="http://schemas.openxmlformats.org/officeDocument/2006/relationships/slide" Target="slides/slide822.xml"/><Relationship Id="rId259" Type="http://schemas.openxmlformats.org/officeDocument/2006/relationships/slide" Target="slides/slide254.xml"/><Relationship Id="rId466" Type="http://schemas.openxmlformats.org/officeDocument/2006/relationships/slide" Target="slides/slide461.xml"/><Relationship Id="rId673" Type="http://schemas.openxmlformats.org/officeDocument/2006/relationships/slide" Target="slides/slide668.xml"/><Relationship Id="rId880" Type="http://schemas.openxmlformats.org/officeDocument/2006/relationships/slide" Target="slides/slide875.xml"/><Relationship Id="rId23" Type="http://schemas.openxmlformats.org/officeDocument/2006/relationships/slide" Target="slides/slide18.xml"/><Relationship Id="rId119" Type="http://schemas.openxmlformats.org/officeDocument/2006/relationships/slide" Target="slides/slide114.xml"/><Relationship Id="rId326" Type="http://schemas.openxmlformats.org/officeDocument/2006/relationships/slide" Target="slides/slide321.xml"/><Relationship Id="rId533" Type="http://schemas.openxmlformats.org/officeDocument/2006/relationships/slide" Target="slides/slide528.xml"/><Relationship Id="rId740" Type="http://schemas.openxmlformats.org/officeDocument/2006/relationships/slide" Target="slides/slide735.xml"/><Relationship Id="rId838" Type="http://schemas.openxmlformats.org/officeDocument/2006/relationships/slide" Target="slides/slide833.xml"/><Relationship Id="rId172" Type="http://schemas.openxmlformats.org/officeDocument/2006/relationships/slide" Target="slides/slide167.xml"/><Relationship Id="rId477" Type="http://schemas.openxmlformats.org/officeDocument/2006/relationships/slide" Target="slides/slide472.xml"/><Relationship Id="rId600" Type="http://schemas.openxmlformats.org/officeDocument/2006/relationships/slide" Target="slides/slide595.xml"/><Relationship Id="rId684" Type="http://schemas.openxmlformats.org/officeDocument/2006/relationships/slide" Target="slides/slide679.xml"/><Relationship Id="rId337" Type="http://schemas.openxmlformats.org/officeDocument/2006/relationships/slide" Target="slides/slide332.xml"/><Relationship Id="rId891" Type="http://schemas.openxmlformats.org/officeDocument/2006/relationships/slide" Target="slides/slide886.xml"/><Relationship Id="rId34" Type="http://schemas.openxmlformats.org/officeDocument/2006/relationships/slide" Target="slides/slide29.xml"/><Relationship Id="rId544" Type="http://schemas.openxmlformats.org/officeDocument/2006/relationships/slide" Target="slides/slide539.xml"/><Relationship Id="rId751" Type="http://schemas.openxmlformats.org/officeDocument/2006/relationships/slide" Target="slides/slide746.xml"/><Relationship Id="rId849" Type="http://schemas.openxmlformats.org/officeDocument/2006/relationships/slide" Target="slides/slide844.xml"/><Relationship Id="rId183" Type="http://schemas.openxmlformats.org/officeDocument/2006/relationships/slide" Target="slides/slide178.xml"/><Relationship Id="rId390" Type="http://schemas.openxmlformats.org/officeDocument/2006/relationships/slide" Target="slides/slide385.xml"/><Relationship Id="rId404" Type="http://schemas.openxmlformats.org/officeDocument/2006/relationships/slide" Target="slides/slide399.xml"/><Relationship Id="rId611" Type="http://schemas.openxmlformats.org/officeDocument/2006/relationships/slide" Target="slides/slide606.xml"/><Relationship Id="rId250" Type="http://schemas.openxmlformats.org/officeDocument/2006/relationships/slide" Target="slides/slide245.xml"/><Relationship Id="rId488" Type="http://schemas.openxmlformats.org/officeDocument/2006/relationships/slide" Target="slides/slide483.xml"/><Relationship Id="rId695" Type="http://schemas.openxmlformats.org/officeDocument/2006/relationships/slide" Target="slides/slide690.xml"/><Relationship Id="rId709" Type="http://schemas.openxmlformats.org/officeDocument/2006/relationships/slide" Target="slides/slide704.xml"/><Relationship Id="rId45" Type="http://schemas.openxmlformats.org/officeDocument/2006/relationships/slide" Target="slides/slide40.xml"/><Relationship Id="rId110" Type="http://schemas.openxmlformats.org/officeDocument/2006/relationships/slide" Target="slides/slide105.xml"/><Relationship Id="rId348" Type="http://schemas.openxmlformats.org/officeDocument/2006/relationships/slide" Target="slides/slide343.xml"/><Relationship Id="rId555" Type="http://schemas.openxmlformats.org/officeDocument/2006/relationships/slide" Target="slides/slide550.xml"/><Relationship Id="rId762" Type="http://schemas.openxmlformats.org/officeDocument/2006/relationships/slide" Target="slides/slide757.xml"/><Relationship Id="rId194" Type="http://schemas.openxmlformats.org/officeDocument/2006/relationships/slide" Target="slides/slide189.xml"/><Relationship Id="rId208" Type="http://schemas.openxmlformats.org/officeDocument/2006/relationships/slide" Target="slides/slide203.xml"/><Relationship Id="rId415" Type="http://schemas.openxmlformats.org/officeDocument/2006/relationships/slide" Target="slides/slide410.xml"/><Relationship Id="rId622" Type="http://schemas.openxmlformats.org/officeDocument/2006/relationships/slide" Target="slides/slide61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5-05T16:01:21.779" idx="2">
    <p:pos x="402" y="1031"/>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4-17T18:30:55.163" idx="1">
    <p:pos x="10" y="10"/>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AC9EC3-3158-4D5F-80D3-9F18095ADA67}"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BB313DF4-D489-4CDA-ACA6-D2FBC7F87C1C}">
      <dgm:prSet phldrT="[Text]"/>
      <dgm:spPr>
        <a:solidFill>
          <a:schemeClr val="tx2">
            <a:lumMod val="20000"/>
            <a:lumOff val="80000"/>
          </a:schemeClr>
        </a:solidFill>
        <a:ln>
          <a:solidFill>
            <a:srgbClr val="C00000"/>
          </a:solidFill>
        </a:ln>
      </dgm:spPr>
      <dgm:t>
        <a:bodyPr/>
        <a:lstStyle/>
        <a:p>
          <a:r>
            <a:rPr lang="en-US" b="1" dirty="0">
              <a:solidFill>
                <a:schemeClr val="tx1"/>
              </a:solidFill>
            </a:rPr>
            <a:t>Character</a:t>
          </a:r>
        </a:p>
      </dgm:t>
    </dgm:pt>
    <dgm:pt modelId="{4F2D8A49-B360-4891-803F-2EF09B717E2E}" type="parTrans" cxnId="{3DA21E8F-1BA2-4DF3-8DA4-4B5780F47754}">
      <dgm:prSet/>
      <dgm:spPr/>
      <dgm:t>
        <a:bodyPr/>
        <a:lstStyle/>
        <a:p>
          <a:endParaRPr lang="en-US"/>
        </a:p>
      </dgm:t>
    </dgm:pt>
    <dgm:pt modelId="{7644EE0A-BBCF-4778-9043-153EB4B9090A}" type="sibTrans" cxnId="{3DA21E8F-1BA2-4DF3-8DA4-4B5780F47754}">
      <dgm:prSet/>
      <dgm:spPr>
        <a:solidFill>
          <a:srgbClr val="C00000"/>
        </a:solidFill>
      </dgm:spPr>
      <dgm:t>
        <a:bodyPr/>
        <a:lstStyle/>
        <a:p>
          <a:endParaRPr lang="en-US"/>
        </a:p>
      </dgm:t>
    </dgm:pt>
    <dgm:pt modelId="{7902F574-E4C2-42F9-9969-EA7EBBCD7E64}">
      <dgm:prSet phldrT="[Text]"/>
      <dgm:spPr>
        <a:solidFill>
          <a:schemeClr val="accent6">
            <a:lumMod val="20000"/>
            <a:lumOff val="80000"/>
            <a:alpha val="90000"/>
          </a:schemeClr>
        </a:solidFill>
        <a:ln>
          <a:solidFill>
            <a:srgbClr val="C00000"/>
          </a:solidFill>
        </a:ln>
      </dgm:spPr>
      <dgm:t>
        <a:bodyPr/>
        <a:lstStyle/>
        <a:p>
          <a:r>
            <a:rPr lang="en-US" b="1" dirty="0">
              <a:solidFill>
                <a:srgbClr val="C00000"/>
              </a:solidFill>
            </a:rPr>
            <a:t>Values</a:t>
          </a:r>
        </a:p>
      </dgm:t>
    </dgm:pt>
    <dgm:pt modelId="{EA043AF8-A2C1-4EDB-8FC2-79D402E202A7}" type="parTrans" cxnId="{1394291F-E196-4E31-944E-C8A2C307B50E}">
      <dgm:prSet/>
      <dgm:spPr/>
      <dgm:t>
        <a:bodyPr/>
        <a:lstStyle/>
        <a:p>
          <a:endParaRPr lang="en-US"/>
        </a:p>
      </dgm:t>
    </dgm:pt>
    <dgm:pt modelId="{FA00EBBA-D3E8-475C-BA03-2C9B58B6F61B}" type="sibTrans" cxnId="{1394291F-E196-4E31-944E-C8A2C307B50E}">
      <dgm:prSet/>
      <dgm:spPr/>
      <dgm:t>
        <a:bodyPr/>
        <a:lstStyle/>
        <a:p>
          <a:endParaRPr lang="en-US"/>
        </a:p>
      </dgm:t>
    </dgm:pt>
    <dgm:pt modelId="{9BF2B8C4-E510-4A02-9027-9C9A34F9D931}">
      <dgm:prSet phldrT="[Text]"/>
      <dgm:spPr>
        <a:solidFill>
          <a:schemeClr val="accent6">
            <a:lumMod val="20000"/>
            <a:lumOff val="80000"/>
            <a:alpha val="90000"/>
          </a:schemeClr>
        </a:solidFill>
        <a:ln>
          <a:solidFill>
            <a:srgbClr val="C00000"/>
          </a:solidFill>
        </a:ln>
      </dgm:spPr>
      <dgm:t>
        <a:bodyPr/>
        <a:lstStyle/>
        <a:p>
          <a:r>
            <a:rPr lang="en-US" b="1" dirty="0">
              <a:solidFill>
                <a:srgbClr val="C00000"/>
              </a:solidFill>
            </a:rPr>
            <a:t>Integrity</a:t>
          </a:r>
        </a:p>
      </dgm:t>
    </dgm:pt>
    <dgm:pt modelId="{2F2CB5CE-EB73-4280-8AAF-D712B2FC4DB1}" type="parTrans" cxnId="{96110F47-7647-4B11-82BF-0CE49C3EBE5D}">
      <dgm:prSet/>
      <dgm:spPr/>
      <dgm:t>
        <a:bodyPr/>
        <a:lstStyle/>
        <a:p>
          <a:endParaRPr lang="en-US"/>
        </a:p>
      </dgm:t>
    </dgm:pt>
    <dgm:pt modelId="{CC5D758A-76A9-4792-895D-83BB17109F98}" type="sibTrans" cxnId="{96110F47-7647-4B11-82BF-0CE49C3EBE5D}">
      <dgm:prSet/>
      <dgm:spPr/>
      <dgm:t>
        <a:bodyPr/>
        <a:lstStyle/>
        <a:p>
          <a:endParaRPr lang="en-US"/>
        </a:p>
      </dgm:t>
    </dgm:pt>
    <dgm:pt modelId="{598F857D-D83A-4288-B26A-3E7433037A39}">
      <dgm:prSet phldrT="[Text]"/>
      <dgm:spPr>
        <a:solidFill>
          <a:schemeClr val="tx2">
            <a:lumMod val="40000"/>
            <a:lumOff val="60000"/>
          </a:schemeClr>
        </a:solidFill>
        <a:ln>
          <a:solidFill>
            <a:srgbClr val="C00000"/>
          </a:solidFill>
        </a:ln>
      </dgm:spPr>
      <dgm:t>
        <a:bodyPr/>
        <a:lstStyle/>
        <a:p>
          <a:r>
            <a:rPr lang="en-US" b="1" dirty="0">
              <a:solidFill>
                <a:schemeClr val="tx1"/>
              </a:solidFill>
            </a:rPr>
            <a:t>Ability</a:t>
          </a:r>
        </a:p>
      </dgm:t>
    </dgm:pt>
    <dgm:pt modelId="{BCB1FB7B-16CA-4847-83F0-9E5A94CC1DA0}" type="parTrans" cxnId="{0D7A62AA-4509-4CE6-A674-F32E4BD1F61D}">
      <dgm:prSet/>
      <dgm:spPr/>
      <dgm:t>
        <a:bodyPr/>
        <a:lstStyle/>
        <a:p>
          <a:endParaRPr lang="en-US"/>
        </a:p>
      </dgm:t>
    </dgm:pt>
    <dgm:pt modelId="{346ADAE0-6F6C-471B-9AA2-477D54BB77AC}" type="sibTrans" cxnId="{0D7A62AA-4509-4CE6-A674-F32E4BD1F61D}">
      <dgm:prSet/>
      <dgm:spPr>
        <a:solidFill>
          <a:srgbClr val="C00000"/>
        </a:solidFill>
      </dgm:spPr>
      <dgm:t>
        <a:bodyPr/>
        <a:lstStyle/>
        <a:p>
          <a:endParaRPr lang="en-US"/>
        </a:p>
      </dgm:t>
    </dgm:pt>
    <dgm:pt modelId="{03C3FFB8-D4CB-48E3-9F5C-1CD5F6D36264}">
      <dgm:prSet phldrT="[Text]"/>
      <dgm:spPr>
        <a:solidFill>
          <a:schemeClr val="accent6">
            <a:lumMod val="40000"/>
            <a:lumOff val="60000"/>
            <a:alpha val="90000"/>
          </a:schemeClr>
        </a:solidFill>
      </dgm:spPr>
      <dgm:t>
        <a:bodyPr/>
        <a:lstStyle/>
        <a:p>
          <a:r>
            <a:rPr lang="en-US" b="1" dirty="0">
              <a:solidFill>
                <a:srgbClr val="C00000"/>
              </a:solidFill>
            </a:rPr>
            <a:t>Competence</a:t>
          </a:r>
        </a:p>
      </dgm:t>
    </dgm:pt>
    <dgm:pt modelId="{1BC71D01-7A05-4464-8DEA-5AB17D65F4F7}" type="parTrans" cxnId="{4B65CDF3-2349-4EB8-BAE5-14D560591CD4}">
      <dgm:prSet/>
      <dgm:spPr/>
      <dgm:t>
        <a:bodyPr/>
        <a:lstStyle/>
        <a:p>
          <a:endParaRPr lang="en-US"/>
        </a:p>
      </dgm:t>
    </dgm:pt>
    <dgm:pt modelId="{DA236FF1-26F0-410C-BC10-88E37DA666B6}" type="sibTrans" cxnId="{4B65CDF3-2349-4EB8-BAE5-14D560591CD4}">
      <dgm:prSet/>
      <dgm:spPr/>
      <dgm:t>
        <a:bodyPr/>
        <a:lstStyle/>
        <a:p>
          <a:endParaRPr lang="en-US"/>
        </a:p>
      </dgm:t>
    </dgm:pt>
    <dgm:pt modelId="{94690C0D-BE67-45B3-AB9B-FCD2C1B73862}">
      <dgm:prSet phldrT="[Text]"/>
      <dgm:spPr>
        <a:solidFill>
          <a:schemeClr val="accent6">
            <a:lumMod val="40000"/>
            <a:lumOff val="60000"/>
            <a:alpha val="90000"/>
          </a:schemeClr>
        </a:solidFill>
      </dgm:spPr>
      <dgm:t>
        <a:bodyPr/>
        <a:lstStyle/>
        <a:p>
          <a:r>
            <a:rPr lang="en-US" b="1" dirty="0">
              <a:solidFill>
                <a:srgbClr val="C00000"/>
              </a:solidFill>
            </a:rPr>
            <a:t>Confidence</a:t>
          </a:r>
        </a:p>
      </dgm:t>
    </dgm:pt>
    <dgm:pt modelId="{F0C2AEEC-2B37-4EDD-96C2-0069E835D97B}" type="parTrans" cxnId="{27372A39-D5FF-4ECE-A228-2BE14E1DEBE5}">
      <dgm:prSet/>
      <dgm:spPr/>
      <dgm:t>
        <a:bodyPr/>
        <a:lstStyle/>
        <a:p>
          <a:endParaRPr lang="en-US"/>
        </a:p>
      </dgm:t>
    </dgm:pt>
    <dgm:pt modelId="{2E0159AA-5555-4371-B5FC-9DD5166B4B27}" type="sibTrans" cxnId="{27372A39-D5FF-4ECE-A228-2BE14E1DEBE5}">
      <dgm:prSet/>
      <dgm:spPr/>
      <dgm:t>
        <a:bodyPr/>
        <a:lstStyle/>
        <a:p>
          <a:endParaRPr lang="en-US"/>
        </a:p>
      </dgm:t>
    </dgm:pt>
    <dgm:pt modelId="{57B87ABD-B7A9-459E-A079-2B9B392162DB}">
      <dgm:prSet phldrT="[Text]"/>
      <dgm:spPr>
        <a:solidFill>
          <a:schemeClr val="tx2">
            <a:lumMod val="60000"/>
            <a:lumOff val="40000"/>
          </a:schemeClr>
        </a:solidFill>
        <a:ln>
          <a:solidFill>
            <a:srgbClr val="C00000"/>
          </a:solidFill>
        </a:ln>
      </dgm:spPr>
      <dgm:t>
        <a:bodyPr/>
        <a:lstStyle/>
        <a:p>
          <a:r>
            <a:rPr lang="en-US" b="1" dirty="0">
              <a:solidFill>
                <a:schemeClr val="tx1"/>
              </a:solidFill>
            </a:rPr>
            <a:t>Commitment</a:t>
          </a:r>
        </a:p>
      </dgm:t>
    </dgm:pt>
    <dgm:pt modelId="{606178B8-25EA-4F1F-A223-7831582ACDB3}" type="parTrans" cxnId="{B9F53F54-3114-4823-880D-C4E4EF6700F1}">
      <dgm:prSet/>
      <dgm:spPr/>
      <dgm:t>
        <a:bodyPr/>
        <a:lstStyle/>
        <a:p>
          <a:endParaRPr lang="en-US"/>
        </a:p>
      </dgm:t>
    </dgm:pt>
    <dgm:pt modelId="{E37D73FA-73A7-4560-91AA-BF3877DAF111}" type="sibTrans" cxnId="{B9F53F54-3114-4823-880D-C4E4EF6700F1}">
      <dgm:prSet/>
      <dgm:spPr/>
      <dgm:t>
        <a:bodyPr/>
        <a:lstStyle/>
        <a:p>
          <a:endParaRPr lang="en-US"/>
        </a:p>
      </dgm:t>
    </dgm:pt>
    <dgm:pt modelId="{AC1435A5-B45B-4282-836F-DE6306ABB821}">
      <dgm:prSet phldrT="[Text]"/>
      <dgm:spPr>
        <a:solidFill>
          <a:schemeClr val="accent6">
            <a:lumMod val="60000"/>
            <a:lumOff val="40000"/>
            <a:alpha val="90000"/>
          </a:schemeClr>
        </a:solidFill>
      </dgm:spPr>
      <dgm:t>
        <a:bodyPr/>
        <a:lstStyle/>
        <a:p>
          <a:r>
            <a:rPr lang="en-US" b="1" dirty="0">
              <a:solidFill>
                <a:srgbClr val="C00000"/>
              </a:solidFill>
            </a:rPr>
            <a:t>Work Ethic</a:t>
          </a:r>
        </a:p>
      </dgm:t>
    </dgm:pt>
    <dgm:pt modelId="{20EEEA44-7ED8-49C9-BBC3-457626FA1A54}" type="parTrans" cxnId="{603E779D-0F41-440C-A031-7F7523E44C05}">
      <dgm:prSet/>
      <dgm:spPr/>
      <dgm:t>
        <a:bodyPr/>
        <a:lstStyle/>
        <a:p>
          <a:endParaRPr lang="en-US"/>
        </a:p>
      </dgm:t>
    </dgm:pt>
    <dgm:pt modelId="{5ADE940D-2C1A-45F1-B182-3C8A5F4B10D6}" type="sibTrans" cxnId="{603E779D-0F41-440C-A031-7F7523E44C05}">
      <dgm:prSet/>
      <dgm:spPr/>
      <dgm:t>
        <a:bodyPr/>
        <a:lstStyle/>
        <a:p>
          <a:endParaRPr lang="en-US"/>
        </a:p>
      </dgm:t>
    </dgm:pt>
    <dgm:pt modelId="{0A800EC3-FCCC-4D9D-A4BD-32D4FF1874AC}">
      <dgm:prSet phldrT="[Text]"/>
      <dgm:spPr>
        <a:solidFill>
          <a:schemeClr val="accent6">
            <a:lumMod val="60000"/>
            <a:lumOff val="40000"/>
            <a:alpha val="90000"/>
          </a:schemeClr>
        </a:solidFill>
      </dgm:spPr>
      <dgm:t>
        <a:bodyPr/>
        <a:lstStyle/>
        <a:p>
          <a:r>
            <a:rPr lang="en-US" b="1" dirty="0">
              <a:solidFill>
                <a:srgbClr val="C00000"/>
              </a:solidFill>
            </a:rPr>
            <a:t>Passion for the Job</a:t>
          </a:r>
        </a:p>
      </dgm:t>
    </dgm:pt>
    <dgm:pt modelId="{BA57AF25-7F77-4342-AD1C-58E6871E7DFC}" type="parTrans" cxnId="{35A4A55D-200F-4675-9A89-AF807B6F6F4A}">
      <dgm:prSet/>
      <dgm:spPr/>
      <dgm:t>
        <a:bodyPr/>
        <a:lstStyle/>
        <a:p>
          <a:endParaRPr lang="en-US"/>
        </a:p>
      </dgm:t>
    </dgm:pt>
    <dgm:pt modelId="{BE7C8AB1-8553-4FED-AA43-28BC0ECDE477}" type="sibTrans" cxnId="{35A4A55D-200F-4675-9A89-AF807B6F6F4A}">
      <dgm:prSet/>
      <dgm:spPr/>
      <dgm:t>
        <a:bodyPr/>
        <a:lstStyle/>
        <a:p>
          <a:endParaRPr lang="en-US"/>
        </a:p>
      </dgm:t>
    </dgm:pt>
    <dgm:pt modelId="{0DA15F11-1CE1-4DBD-AA01-548FB239A5C7}">
      <dgm:prSet phldrT="[Text]"/>
      <dgm:spPr>
        <a:solidFill>
          <a:schemeClr val="accent6">
            <a:lumMod val="20000"/>
            <a:lumOff val="80000"/>
            <a:alpha val="90000"/>
          </a:schemeClr>
        </a:solidFill>
        <a:ln>
          <a:solidFill>
            <a:srgbClr val="C00000"/>
          </a:solidFill>
        </a:ln>
      </dgm:spPr>
      <dgm:t>
        <a:bodyPr/>
        <a:lstStyle/>
        <a:p>
          <a:r>
            <a:rPr lang="en-US" b="1" dirty="0">
              <a:solidFill>
                <a:srgbClr val="C00000"/>
              </a:solidFill>
            </a:rPr>
            <a:t>Traits</a:t>
          </a:r>
        </a:p>
      </dgm:t>
    </dgm:pt>
    <dgm:pt modelId="{A07522A8-5581-4817-BF76-110684AA0FFB}" type="parTrans" cxnId="{AE046F62-4E43-4741-827A-9381305557FD}">
      <dgm:prSet/>
      <dgm:spPr/>
      <dgm:t>
        <a:bodyPr/>
        <a:lstStyle/>
        <a:p>
          <a:endParaRPr lang="en-US"/>
        </a:p>
      </dgm:t>
    </dgm:pt>
    <dgm:pt modelId="{B0BD99D4-6646-4946-B1DC-B04986002F72}" type="sibTrans" cxnId="{AE046F62-4E43-4741-827A-9381305557FD}">
      <dgm:prSet/>
      <dgm:spPr/>
      <dgm:t>
        <a:bodyPr/>
        <a:lstStyle/>
        <a:p>
          <a:endParaRPr lang="en-US"/>
        </a:p>
      </dgm:t>
    </dgm:pt>
    <dgm:pt modelId="{E4329762-AEDE-4371-A45D-B477F6B49F77}" type="pres">
      <dgm:prSet presAssocID="{C3AC9EC3-3158-4D5F-80D3-9F18095ADA67}" presName="Name0" presStyleCnt="0">
        <dgm:presLayoutVars>
          <dgm:dir/>
          <dgm:animLvl val="lvl"/>
          <dgm:resizeHandles val="exact"/>
        </dgm:presLayoutVars>
      </dgm:prSet>
      <dgm:spPr/>
    </dgm:pt>
    <dgm:pt modelId="{AA3A0196-F856-490B-9B58-3AB340C9F646}" type="pres">
      <dgm:prSet presAssocID="{C3AC9EC3-3158-4D5F-80D3-9F18095ADA67}" presName="tSp" presStyleCnt="0"/>
      <dgm:spPr/>
    </dgm:pt>
    <dgm:pt modelId="{DFCF82B3-0FC0-48D5-A1C0-57DD02D93253}" type="pres">
      <dgm:prSet presAssocID="{C3AC9EC3-3158-4D5F-80D3-9F18095ADA67}" presName="bSp" presStyleCnt="0"/>
      <dgm:spPr/>
    </dgm:pt>
    <dgm:pt modelId="{A32F4B51-2675-4909-981E-C3C2A897D812}" type="pres">
      <dgm:prSet presAssocID="{C3AC9EC3-3158-4D5F-80D3-9F18095ADA67}" presName="process" presStyleCnt="0"/>
      <dgm:spPr/>
    </dgm:pt>
    <dgm:pt modelId="{D255FA6B-4416-43AF-8FEB-DCEC96393DC6}" type="pres">
      <dgm:prSet presAssocID="{BB313DF4-D489-4CDA-ACA6-D2FBC7F87C1C}" presName="composite1" presStyleCnt="0"/>
      <dgm:spPr/>
    </dgm:pt>
    <dgm:pt modelId="{F16FC925-652B-4836-BD07-F2C946C99932}" type="pres">
      <dgm:prSet presAssocID="{BB313DF4-D489-4CDA-ACA6-D2FBC7F87C1C}" presName="dummyNode1" presStyleLbl="node1" presStyleIdx="0" presStyleCnt="3"/>
      <dgm:spPr/>
    </dgm:pt>
    <dgm:pt modelId="{FACB6D1D-299E-4948-B814-10D62EF42FEA}" type="pres">
      <dgm:prSet presAssocID="{BB313DF4-D489-4CDA-ACA6-D2FBC7F87C1C}" presName="childNode1" presStyleLbl="bgAcc1" presStyleIdx="0" presStyleCnt="3">
        <dgm:presLayoutVars>
          <dgm:bulletEnabled val="1"/>
        </dgm:presLayoutVars>
      </dgm:prSet>
      <dgm:spPr/>
    </dgm:pt>
    <dgm:pt modelId="{42B4752E-6BAA-4A9E-876C-9C319533D64B}" type="pres">
      <dgm:prSet presAssocID="{BB313DF4-D489-4CDA-ACA6-D2FBC7F87C1C}" presName="childNode1tx" presStyleLbl="bgAcc1" presStyleIdx="0" presStyleCnt="3">
        <dgm:presLayoutVars>
          <dgm:bulletEnabled val="1"/>
        </dgm:presLayoutVars>
      </dgm:prSet>
      <dgm:spPr/>
    </dgm:pt>
    <dgm:pt modelId="{E8991F50-0A9E-401B-8B3D-EF5704B90881}" type="pres">
      <dgm:prSet presAssocID="{BB313DF4-D489-4CDA-ACA6-D2FBC7F87C1C}" presName="parentNode1" presStyleLbl="node1" presStyleIdx="0" presStyleCnt="3">
        <dgm:presLayoutVars>
          <dgm:chMax val="1"/>
          <dgm:bulletEnabled val="1"/>
        </dgm:presLayoutVars>
      </dgm:prSet>
      <dgm:spPr/>
    </dgm:pt>
    <dgm:pt modelId="{02181282-8443-450E-BA83-337D6D0A5E25}" type="pres">
      <dgm:prSet presAssocID="{BB313DF4-D489-4CDA-ACA6-D2FBC7F87C1C}" presName="connSite1" presStyleCnt="0"/>
      <dgm:spPr/>
    </dgm:pt>
    <dgm:pt modelId="{9746DEF6-7B55-4CAC-9BCC-3089836C01DD}" type="pres">
      <dgm:prSet presAssocID="{7644EE0A-BBCF-4778-9043-153EB4B9090A}" presName="Name9" presStyleLbl="sibTrans2D1" presStyleIdx="0" presStyleCnt="2"/>
      <dgm:spPr/>
    </dgm:pt>
    <dgm:pt modelId="{71313CBF-BBAE-45DE-9308-816E531CDC41}" type="pres">
      <dgm:prSet presAssocID="{598F857D-D83A-4288-B26A-3E7433037A39}" presName="composite2" presStyleCnt="0"/>
      <dgm:spPr/>
    </dgm:pt>
    <dgm:pt modelId="{16D617B1-C110-4295-A620-EFD14914164C}" type="pres">
      <dgm:prSet presAssocID="{598F857D-D83A-4288-B26A-3E7433037A39}" presName="dummyNode2" presStyleLbl="node1" presStyleIdx="0" presStyleCnt="3"/>
      <dgm:spPr/>
    </dgm:pt>
    <dgm:pt modelId="{63E114BC-F6B7-4BA7-A994-B6289AC11644}" type="pres">
      <dgm:prSet presAssocID="{598F857D-D83A-4288-B26A-3E7433037A39}" presName="childNode2" presStyleLbl="bgAcc1" presStyleIdx="1" presStyleCnt="3">
        <dgm:presLayoutVars>
          <dgm:bulletEnabled val="1"/>
        </dgm:presLayoutVars>
      </dgm:prSet>
      <dgm:spPr/>
    </dgm:pt>
    <dgm:pt modelId="{4EB10FFF-A823-4108-B3F5-1FB51F2A86FB}" type="pres">
      <dgm:prSet presAssocID="{598F857D-D83A-4288-B26A-3E7433037A39}" presName="childNode2tx" presStyleLbl="bgAcc1" presStyleIdx="1" presStyleCnt="3">
        <dgm:presLayoutVars>
          <dgm:bulletEnabled val="1"/>
        </dgm:presLayoutVars>
      </dgm:prSet>
      <dgm:spPr/>
    </dgm:pt>
    <dgm:pt modelId="{82F4D382-913D-45B4-A42C-3733FCA70F83}" type="pres">
      <dgm:prSet presAssocID="{598F857D-D83A-4288-B26A-3E7433037A39}" presName="parentNode2" presStyleLbl="node1" presStyleIdx="1" presStyleCnt="3">
        <dgm:presLayoutVars>
          <dgm:chMax val="0"/>
          <dgm:bulletEnabled val="1"/>
        </dgm:presLayoutVars>
      </dgm:prSet>
      <dgm:spPr/>
    </dgm:pt>
    <dgm:pt modelId="{15866CBA-B86C-46EC-A328-D84C84A843CE}" type="pres">
      <dgm:prSet presAssocID="{598F857D-D83A-4288-B26A-3E7433037A39}" presName="connSite2" presStyleCnt="0"/>
      <dgm:spPr/>
    </dgm:pt>
    <dgm:pt modelId="{3BFE8FC5-E6CA-4D45-A2AA-1AC4493692D9}" type="pres">
      <dgm:prSet presAssocID="{346ADAE0-6F6C-471B-9AA2-477D54BB77AC}" presName="Name18" presStyleLbl="sibTrans2D1" presStyleIdx="1" presStyleCnt="2"/>
      <dgm:spPr/>
    </dgm:pt>
    <dgm:pt modelId="{DD132E67-49AD-426E-8DA1-F0F986BAE8BF}" type="pres">
      <dgm:prSet presAssocID="{57B87ABD-B7A9-459E-A079-2B9B392162DB}" presName="composite1" presStyleCnt="0"/>
      <dgm:spPr/>
    </dgm:pt>
    <dgm:pt modelId="{45129651-3D59-4B86-BAE1-FE9BC47D9CF7}" type="pres">
      <dgm:prSet presAssocID="{57B87ABD-B7A9-459E-A079-2B9B392162DB}" presName="dummyNode1" presStyleLbl="node1" presStyleIdx="1" presStyleCnt="3"/>
      <dgm:spPr/>
    </dgm:pt>
    <dgm:pt modelId="{78A316A8-1C54-4616-BD60-EF944FB592D5}" type="pres">
      <dgm:prSet presAssocID="{57B87ABD-B7A9-459E-A079-2B9B392162DB}" presName="childNode1" presStyleLbl="bgAcc1" presStyleIdx="2" presStyleCnt="3">
        <dgm:presLayoutVars>
          <dgm:bulletEnabled val="1"/>
        </dgm:presLayoutVars>
      </dgm:prSet>
      <dgm:spPr/>
    </dgm:pt>
    <dgm:pt modelId="{B9881B67-9B11-4F82-8FF1-3A85B20BD87D}" type="pres">
      <dgm:prSet presAssocID="{57B87ABD-B7A9-459E-A079-2B9B392162DB}" presName="childNode1tx" presStyleLbl="bgAcc1" presStyleIdx="2" presStyleCnt="3">
        <dgm:presLayoutVars>
          <dgm:bulletEnabled val="1"/>
        </dgm:presLayoutVars>
      </dgm:prSet>
      <dgm:spPr/>
    </dgm:pt>
    <dgm:pt modelId="{D84EBAB4-1CCE-466B-9B04-159C899871BA}" type="pres">
      <dgm:prSet presAssocID="{57B87ABD-B7A9-459E-A079-2B9B392162DB}" presName="parentNode1" presStyleLbl="node1" presStyleIdx="2" presStyleCnt="3">
        <dgm:presLayoutVars>
          <dgm:chMax val="1"/>
          <dgm:bulletEnabled val="1"/>
        </dgm:presLayoutVars>
      </dgm:prSet>
      <dgm:spPr/>
    </dgm:pt>
    <dgm:pt modelId="{48D1DD35-A696-4676-BCC7-7D6D5EF9591D}" type="pres">
      <dgm:prSet presAssocID="{57B87ABD-B7A9-459E-A079-2B9B392162DB}" presName="connSite1" presStyleCnt="0"/>
      <dgm:spPr/>
    </dgm:pt>
  </dgm:ptLst>
  <dgm:cxnLst>
    <dgm:cxn modelId="{A9808707-A8AB-4927-9C2F-B56C048564CD}" type="presOf" srcId="{AC1435A5-B45B-4282-836F-DE6306ABB821}" destId="{78A316A8-1C54-4616-BD60-EF944FB592D5}" srcOrd="0" destOrd="0" presId="urn:microsoft.com/office/officeart/2005/8/layout/hProcess4"/>
    <dgm:cxn modelId="{3A988E12-C10E-42F9-B1C6-6E00DBF82007}" type="presOf" srcId="{AC1435A5-B45B-4282-836F-DE6306ABB821}" destId="{B9881B67-9B11-4F82-8FF1-3A85B20BD87D}" srcOrd="1" destOrd="0" presId="urn:microsoft.com/office/officeart/2005/8/layout/hProcess4"/>
    <dgm:cxn modelId="{43B75C1A-ACD8-468E-9958-1A0B63E4F11D}" type="presOf" srcId="{9BF2B8C4-E510-4A02-9027-9C9A34F9D931}" destId="{42B4752E-6BAA-4A9E-876C-9C319533D64B}" srcOrd="1" destOrd="1" presId="urn:microsoft.com/office/officeart/2005/8/layout/hProcess4"/>
    <dgm:cxn modelId="{1394291F-E196-4E31-944E-C8A2C307B50E}" srcId="{BB313DF4-D489-4CDA-ACA6-D2FBC7F87C1C}" destId="{7902F574-E4C2-42F9-9969-EA7EBBCD7E64}" srcOrd="0" destOrd="0" parTransId="{EA043AF8-A2C1-4EDB-8FC2-79D402E202A7}" sibTransId="{FA00EBBA-D3E8-475C-BA03-2C9B58B6F61B}"/>
    <dgm:cxn modelId="{16873F28-5351-4EEE-A861-684BC420BBA6}" type="presOf" srcId="{598F857D-D83A-4288-B26A-3E7433037A39}" destId="{82F4D382-913D-45B4-A42C-3733FCA70F83}" srcOrd="0" destOrd="0" presId="urn:microsoft.com/office/officeart/2005/8/layout/hProcess4"/>
    <dgm:cxn modelId="{252E922F-E8AC-4EA0-A7A4-F7640D8D5C6F}" type="presOf" srcId="{7644EE0A-BBCF-4778-9043-153EB4B9090A}" destId="{9746DEF6-7B55-4CAC-9BCC-3089836C01DD}" srcOrd="0" destOrd="0" presId="urn:microsoft.com/office/officeart/2005/8/layout/hProcess4"/>
    <dgm:cxn modelId="{27372A39-D5FF-4ECE-A228-2BE14E1DEBE5}" srcId="{598F857D-D83A-4288-B26A-3E7433037A39}" destId="{94690C0D-BE67-45B3-AB9B-FCD2C1B73862}" srcOrd="1" destOrd="0" parTransId="{F0C2AEEC-2B37-4EDD-96C2-0069E835D97B}" sibTransId="{2E0159AA-5555-4371-B5FC-9DD5166B4B27}"/>
    <dgm:cxn modelId="{35A4A55D-200F-4675-9A89-AF807B6F6F4A}" srcId="{57B87ABD-B7A9-459E-A079-2B9B392162DB}" destId="{0A800EC3-FCCC-4D9D-A4BD-32D4FF1874AC}" srcOrd="1" destOrd="0" parTransId="{BA57AF25-7F77-4342-AD1C-58E6871E7DFC}" sibTransId="{BE7C8AB1-8553-4FED-AA43-28BC0ECDE477}"/>
    <dgm:cxn modelId="{F4A13B61-F202-4DA6-9A7E-1E769FA26FEF}" type="presOf" srcId="{03C3FFB8-D4CB-48E3-9F5C-1CD5F6D36264}" destId="{4EB10FFF-A823-4108-B3F5-1FB51F2A86FB}" srcOrd="1" destOrd="0" presId="urn:microsoft.com/office/officeart/2005/8/layout/hProcess4"/>
    <dgm:cxn modelId="{AE046F62-4E43-4741-827A-9381305557FD}" srcId="{BB313DF4-D489-4CDA-ACA6-D2FBC7F87C1C}" destId="{0DA15F11-1CE1-4DBD-AA01-548FB239A5C7}" srcOrd="2" destOrd="0" parTransId="{A07522A8-5581-4817-BF76-110684AA0FFB}" sibTransId="{B0BD99D4-6646-4946-B1DC-B04986002F72}"/>
    <dgm:cxn modelId="{D69F8264-8AC2-45C8-8F17-21F95AC5B522}" type="presOf" srcId="{346ADAE0-6F6C-471B-9AA2-477D54BB77AC}" destId="{3BFE8FC5-E6CA-4D45-A2AA-1AC4493692D9}" srcOrd="0" destOrd="0" presId="urn:microsoft.com/office/officeart/2005/8/layout/hProcess4"/>
    <dgm:cxn modelId="{B6BC6546-7BEC-4AC4-BE9A-4DF8FA32C8EE}" type="presOf" srcId="{94690C0D-BE67-45B3-AB9B-FCD2C1B73862}" destId="{4EB10FFF-A823-4108-B3F5-1FB51F2A86FB}" srcOrd="1" destOrd="1" presId="urn:microsoft.com/office/officeart/2005/8/layout/hProcess4"/>
    <dgm:cxn modelId="{96110F47-7647-4B11-82BF-0CE49C3EBE5D}" srcId="{BB313DF4-D489-4CDA-ACA6-D2FBC7F87C1C}" destId="{9BF2B8C4-E510-4A02-9027-9C9A34F9D931}" srcOrd="1" destOrd="0" parTransId="{2F2CB5CE-EB73-4280-8AAF-D712B2FC4DB1}" sibTransId="{CC5D758A-76A9-4792-895D-83BB17109F98}"/>
    <dgm:cxn modelId="{AA3A6B69-95FE-4F5B-AC34-31851D0F66A8}" type="presOf" srcId="{9BF2B8C4-E510-4A02-9027-9C9A34F9D931}" destId="{FACB6D1D-299E-4948-B814-10D62EF42FEA}" srcOrd="0" destOrd="1" presId="urn:microsoft.com/office/officeart/2005/8/layout/hProcess4"/>
    <dgm:cxn modelId="{9D1E1A52-7333-41B4-A3BB-E0F100C474B4}" type="presOf" srcId="{57B87ABD-B7A9-459E-A079-2B9B392162DB}" destId="{D84EBAB4-1CCE-466B-9B04-159C899871BA}" srcOrd="0" destOrd="0" presId="urn:microsoft.com/office/officeart/2005/8/layout/hProcess4"/>
    <dgm:cxn modelId="{B9F53F54-3114-4823-880D-C4E4EF6700F1}" srcId="{C3AC9EC3-3158-4D5F-80D3-9F18095ADA67}" destId="{57B87ABD-B7A9-459E-A079-2B9B392162DB}" srcOrd="2" destOrd="0" parTransId="{606178B8-25EA-4F1F-A223-7831582ACDB3}" sibTransId="{E37D73FA-73A7-4560-91AA-BF3877DAF111}"/>
    <dgm:cxn modelId="{67D88F54-4348-440E-9739-81A45F8879A4}" type="presOf" srcId="{C3AC9EC3-3158-4D5F-80D3-9F18095ADA67}" destId="{E4329762-AEDE-4371-A45D-B477F6B49F77}" srcOrd="0" destOrd="0" presId="urn:microsoft.com/office/officeart/2005/8/layout/hProcess4"/>
    <dgm:cxn modelId="{D2D55385-DD56-4442-86EA-00B4A9D8F679}" type="presOf" srcId="{BB313DF4-D489-4CDA-ACA6-D2FBC7F87C1C}" destId="{E8991F50-0A9E-401B-8B3D-EF5704B90881}" srcOrd="0" destOrd="0" presId="urn:microsoft.com/office/officeart/2005/8/layout/hProcess4"/>
    <dgm:cxn modelId="{3DA21E8F-1BA2-4DF3-8DA4-4B5780F47754}" srcId="{C3AC9EC3-3158-4D5F-80D3-9F18095ADA67}" destId="{BB313DF4-D489-4CDA-ACA6-D2FBC7F87C1C}" srcOrd="0" destOrd="0" parTransId="{4F2D8A49-B360-4891-803F-2EF09B717E2E}" sibTransId="{7644EE0A-BBCF-4778-9043-153EB4B9090A}"/>
    <dgm:cxn modelId="{CFFAD496-0FD1-42FB-A85E-A00F2D50EC06}" type="presOf" srcId="{0DA15F11-1CE1-4DBD-AA01-548FB239A5C7}" destId="{42B4752E-6BAA-4A9E-876C-9C319533D64B}" srcOrd="1" destOrd="2" presId="urn:microsoft.com/office/officeart/2005/8/layout/hProcess4"/>
    <dgm:cxn modelId="{7951B299-9D6C-467E-B617-125B4884F3F8}" type="presOf" srcId="{7902F574-E4C2-42F9-9969-EA7EBBCD7E64}" destId="{42B4752E-6BAA-4A9E-876C-9C319533D64B}" srcOrd="1" destOrd="0" presId="urn:microsoft.com/office/officeart/2005/8/layout/hProcess4"/>
    <dgm:cxn modelId="{4A4CE09B-7C44-4304-8138-1166282D5648}" type="presOf" srcId="{0A800EC3-FCCC-4D9D-A4BD-32D4FF1874AC}" destId="{B9881B67-9B11-4F82-8FF1-3A85B20BD87D}" srcOrd="1" destOrd="1" presId="urn:microsoft.com/office/officeart/2005/8/layout/hProcess4"/>
    <dgm:cxn modelId="{603E779D-0F41-440C-A031-7F7523E44C05}" srcId="{57B87ABD-B7A9-459E-A079-2B9B392162DB}" destId="{AC1435A5-B45B-4282-836F-DE6306ABB821}" srcOrd="0" destOrd="0" parTransId="{20EEEA44-7ED8-49C9-BBC3-457626FA1A54}" sibTransId="{5ADE940D-2C1A-45F1-B182-3C8A5F4B10D6}"/>
    <dgm:cxn modelId="{0D7A62AA-4509-4CE6-A674-F32E4BD1F61D}" srcId="{C3AC9EC3-3158-4D5F-80D3-9F18095ADA67}" destId="{598F857D-D83A-4288-B26A-3E7433037A39}" srcOrd="1" destOrd="0" parTransId="{BCB1FB7B-16CA-4847-83F0-9E5A94CC1DA0}" sibTransId="{346ADAE0-6F6C-471B-9AA2-477D54BB77AC}"/>
    <dgm:cxn modelId="{F01F68AB-E19B-4864-B666-2433F73F7E65}" type="presOf" srcId="{03C3FFB8-D4CB-48E3-9F5C-1CD5F6D36264}" destId="{63E114BC-F6B7-4BA7-A994-B6289AC11644}" srcOrd="0" destOrd="0" presId="urn:microsoft.com/office/officeart/2005/8/layout/hProcess4"/>
    <dgm:cxn modelId="{77A23CE0-A96D-4D80-9C80-622EA16DC880}" type="presOf" srcId="{0DA15F11-1CE1-4DBD-AA01-548FB239A5C7}" destId="{FACB6D1D-299E-4948-B814-10D62EF42FEA}" srcOrd="0" destOrd="2" presId="urn:microsoft.com/office/officeart/2005/8/layout/hProcess4"/>
    <dgm:cxn modelId="{9A8984E8-CDC7-44D8-8EB8-021F5E1394D7}" type="presOf" srcId="{94690C0D-BE67-45B3-AB9B-FCD2C1B73862}" destId="{63E114BC-F6B7-4BA7-A994-B6289AC11644}" srcOrd="0" destOrd="1" presId="urn:microsoft.com/office/officeart/2005/8/layout/hProcess4"/>
    <dgm:cxn modelId="{4B65CDF3-2349-4EB8-BAE5-14D560591CD4}" srcId="{598F857D-D83A-4288-B26A-3E7433037A39}" destId="{03C3FFB8-D4CB-48E3-9F5C-1CD5F6D36264}" srcOrd="0" destOrd="0" parTransId="{1BC71D01-7A05-4464-8DEA-5AB17D65F4F7}" sibTransId="{DA236FF1-26F0-410C-BC10-88E37DA666B6}"/>
    <dgm:cxn modelId="{4452E1FA-A5C9-4D20-A9C4-7DF2C4A34CAA}" type="presOf" srcId="{7902F574-E4C2-42F9-9969-EA7EBBCD7E64}" destId="{FACB6D1D-299E-4948-B814-10D62EF42FEA}" srcOrd="0" destOrd="0" presId="urn:microsoft.com/office/officeart/2005/8/layout/hProcess4"/>
    <dgm:cxn modelId="{F185ABFD-7BD5-4D61-B044-E04C07643AEB}" type="presOf" srcId="{0A800EC3-FCCC-4D9D-A4BD-32D4FF1874AC}" destId="{78A316A8-1C54-4616-BD60-EF944FB592D5}" srcOrd="0" destOrd="1" presId="urn:microsoft.com/office/officeart/2005/8/layout/hProcess4"/>
    <dgm:cxn modelId="{A1B72E36-5432-496C-BA7E-C0FA3B77469C}" type="presParOf" srcId="{E4329762-AEDE-4371-A45D-B477F6B49F77}" destId="{AA3A0196-F856-490B-9B58-3AB340C9F646}" srcOrd="0" destOrd="0" presId="urn:microsoft.com/office/officeart/2005/8/layout/hProcess4"/>
    <dgm:cxn modelId="{84C9E48E-59C6-4341-9CE9-F53F4258E038}" type="presParOf" srcId="{E4329762-AEDE-4371-A45D-B477F6B49F77}" destId="{DFCF82B3-0FC0-48D5-A1C0-57DD02D93253}" srcOrd="1" destOrd="0" presId="urn:microsoft.com/office/officeart/2005/8/layout/hProcess4"/>
    <dgm:cxn modelId="{E1477891-807F-41B8-B30E-B58B26B5C997}" type="presParOf" srcId="{E4329762-AEDE-4371-A45D-B477F6B49F77}" destId="{A32F4B51-2675-4909-981E-C3C2A897D812}" srcOrd="2" destOrd="0" presId="urn:microsoft.com/office/officeart/2005/8/layout/hProcess4"/>
    <dgm:cxn modelId="{A2E797B8-ED2A-4FEF-B41F-8D3BF3717AD5}" type="presParOf" srcId="{A32F4B51-2675-4909-981E-C3C2A897D812}" destId="{D255FA6B-4416-43AF-8FEB-DCEC96393DC6}" srcOrd="0" destOrd="0" presId="urn:microsoft.com/office/officeart/2005/8/layout/hProcess4"/>
    <dgm:cxn modelId="{34127997-627F-4A65-92C9-B57BA40F3D2C}" type="presParOf" srcId="{D255FA6B-4416-43AF-8FEB-DCEC96393DC6}" destId="{F16FC925-652B-4836-BD07-F2C946C99932}" srcOrd="0" destOrd="0" presId="urn:microsoft.com/office/officeart/2005/8/layout/hProcess4"/>
    <dgm:cxn modelId="{E999AC4D-1DF9-4FCF-B5CB-D5E82063E927}" type="presParOf" srcId="{D255FA6B-4416-43AF-8FEB-DCEC96393DC6}" destId="{FACB6D1D-299E-4948-B814-10D62EF42FEA}" srcOrd="1" destOrd="0" presId="urn:microsoft.com/office/officeart/2005/8/layout/hProcess4"/>
    <dgm:cxn modelId="{323A6F7F-8D9A-4534-9541-66112BAD064D}" type="presParOf" srcId="{D255FA6B-4416-43AF-8FEB-DCEC96393DC6}" destId="{42B4752E-6BAA-4A9E-876C-9C319533D64B}" srcOrd="2" destOrd="0" presId="urn:microsoft.com/office/officeart/2005/8/layout/hProcess4"/>
    <dgm:cxn modelId="{E6E71B23-764E-42B7-87BA-3B5E7B81DC2D}" type="presParOf" srcId="{D255FA6B-4416-43AF-8FEB-DCEC96393DC6}" destId="{E8991F50-0A9E-401B-8B3D-EF5704B90881}" srcOrd="3" destOrd="0" presId="urn:microsoft.com/office/officeart/2005/8/layout/hProcess4"/>
    <dgm:cxn modelId="{5B090212-BA0E-45AA-92C9-DAF12FFE6E65}" type="presParOf" srcId="{D255FA6B-4416-43AF-8FEB-DCEC96393DC6}" destId="{02181282-8443-450E-BA83-337D6D0A5E25}" srcOrd="4" destOrd="0" presId="urn:microsoft.com/office/officeart/2005/8/layout/hProcess4"/>
    <dgm:cxn modelId="{C5F43108-DD2C-4183-B2C7-7FEB8105BBD3}" type="presParOf" srcId="{A32F4B51-2675-4909-981E-C3C2A897D812}" destId="{9746DEF6-7B55-4CAC-9BCC-3089836C01DD}" srcOrd="1" destOrd="0" presId="urn:microsoft.com/office/officeart/2005/8/layout/hProcess4"/>
    <dgm:cxn modelId="{455F6874-6DFC-4DE2-BEB2-46A885CFEB2B}" type="presParOf" srcId="{A32F4B51-2675-4909-981E-C3C2A897D812}" destId="{71313CBF-BBAE-45DE-9308-816E531CDC41}" srcOrd="2" destOrd="0" presId="urn:microsoft.com/office/officeart/2005/8/layout/hProcess4"/>
    <dgm:cxn modelId="{ECE766C8-EB20-43AF-B44F-F241C5DE539E}" type="presParOf" srcId="{71313CBF-BBAE-45DE-9308-816E531CDC41}" destId="{16D617B1-C110-4295-A620-EFD14914164C}" srcOrd="0" destOrd="0" presId="urn:microsoft.com/office/officeart/2005/8/layout/hProcess4"/>
    <dgm:cxn modelId="{1151AC7F-0A0A-4052-93D4-80ED6D775F74}" type="presParOf" srcId="{71313CBF-BBAE-45DE-9308-816E531CDC41}" destId="{63E114BC-F6B7-4BA7-A994-B6289AC11644}" srcOrd="1" destOrd="0" presId="urn:microsoft.com/office/officeart/2005/8/layout/hProcess4"/>
    <dgm:cxn modelId="{D65D7161-958A-48EE-9B5F-1B74E8132EC1}" type="presParOf" srcId="{71313CBF-BBAE-45DE-9308-816E531CDC41}" destId="{4EB10FFF-A823-4108-B3F5-1FB51F2A86FB}" srcOrd="2" destOrd="0" presId="urn:microsoft.com/office/officeart/2005/8/layout/hProcess4"/>
    <dgm:cxn modelId="{75AD72F9-6AC4-4C4E-960F-9C81FE7A95AA}" type="presParOf" srcId="{71313CBF-BBAE-45DE-9308-816E531CDC41}" destId="{82F4D382-913D-45B4-A42C-3733FCA70F83}" srcOrd="3" destOrd="0" presId="urn:microsoft.com/office/officeart/2005/8/layout/hProcess4"/>
    <dgm:cxn modelId="{7EF879C5-3830-49E1-AB3C-A2489525510F}" type="presParOf" srcId="{71313CBF-BBAE-45DE-9308-816E531CDC41}" destId="{15866CBA-B86C-46EC-A328-D84C84A843CE}" srcOrd="4" destOrd="0" presId="urn:microsoft.com/office/officeart/2005/8/layout/hProcess4"/>
    <dgm:cxn modelId="{5F32E425-3A13-43BF-994A-822B44920D4F}" type="presParOf" srcId="{A32F4B51-2675-4909-981E-C3C2A897D812}" destId="{3BFE8FC5-E6CA-4D45-A2AA-1AC4493692D9}" srcOrd="3" destOrd="0" presId="urn:microsoft.com/office/officeart/2005/8/layout/hProcess4"/>
    <dgm:cxn modelId="{89A1300E-D524-4332-A775-7568187E59EB}" type="presParOf" srcId="{A32F4B51-2675-4909-981E-C3C2A897D812}" destId="{DD132E67-49AD-426E-8DA1-F0F986BAE8BF}" srcOrd="4" destOrd="0" presId="urn:microsoft.com/office/officeart/2005/8/layout/hProcess4"/>
    <dgm:cxn modelId="{41333C41-8AFF-4369-B6F5-1EBC5BAB897D}" type="presParOf" srcId="{DD132E67-49AD-426E-8DA1-F0F986BAE8BF}" destId="{45129651-3D59-4B86-BAE1-FE9BC47D9CF7}" srcOrd="0" destOrd="0" presId="urn:microsoft.com/office/officeart/2005/8/layout/hProcess4"/>
    <dgm:cxn modelId="{D5D6F4D4-7427-45CC-979B-F497B67D02F3}" type="presParOf" srcId="{DD132E67-49AD-426E-8DA1-F0F986BAE8BF}" destId="{78A316A8-1C54-4616-BD60-EF944FB592D5}" srcOrd="1" destOrd="0" presId="urn:microsoft.com/office/officeart/2005/8/layout/hProcess4"/>
    <dgm:cxn modelId="{6F00F198-E85B-400F-A391-009604B56934}" type="presParOf" srcId="{DD132E67-49AD-426E-8DA1-F0F986BAE8BF}" destId="{B9881B67-9B11-4F82-8FF1-3A85B20BD87D}" srcOrd="2" destOrd="0" presId="urn:microsoft.com/office/officeart/2005/8/layout/hProcess4"/>
    <dgm:cxn modelId="{6A50616C-5D85-4D50-AEED-4E7B265F7D65}" type="presParOf" srcId="{DD132E67-49AD-426E-8DA1-F0F986BAE8BF}" destId="{D84EBAB4-1CCE-466B-9B04-159C899871BA}" srcOrd="3" destOrd="0" presId="urn:microsoft.com/office/officeart/2005/8/layout/hProcess4"/>
    <dgm:cxn modelId="{C39D3139-17BD-44FB-B502-2B742AA6C25C}" type="presParOf" srcId="{DD132E67-49AD-426E-8DA1-F0F986BAE8BF}" destId="{48D1DD35-A696-4676-BCC7-7D6D5EF9591D}"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52637D5-2AC5-495D-B8B5-AAA86671628E}"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en-US"/>
        </a:p>
      </dgm:t>
    </dgm:pt>
    <dgm:pt modelId="{051A4695-B95E-473F-98AF-8408534F5B3E}">
      <dgm:prSet phldrT="[Text]" custT="1"/>
      <dgm:spPr>
        <a:solidFill>
          <a:srgbClr val="FFC000"/>
        </a:solidFill>
        <a:ln>
          <a:solidFill>
            <a:srgbClr val="C00000"/>
          </a:solidFill>
        </a:ln>
      </dgm:spPr>
      <dgm:t>
        <a:bodyPr/>
        <a:lstStyle/>
        <a:p>
          <a:r>
            <a:rPr lang="en-US" sz="2400" b="1" dirty="0">
              <a:solidFill>
                <a:schemeClr val="tx1"/>
              </a:solidFill>
            </a:rPr>
            <a:t>Identity</a:t>
          </a:r>
        </a:p>
        <a:p>
          <a:r>
            <a:rPr lang="en-US" sz="2400" b="1" dirty="0">
              <a:solidFill>
                <a:schemeClr val="tx1"/>
              </a:solidFill>
            </a:rPr>
            <a:t>(value)</a:t>
          </a:r>
        </a:p>
      </dgm:t>
    </dgm:pt>
    <dgm:pt modelId="{8A551EFB-0EA1-4EAE-944E-46D30197960A}" type="parTrans" cxnId="{8EBACE88-237C-4AE8-8435-E7A581728343}">
      <dgm:prSet/>
      <dgm:spPr/>
      <dgm:t>
        <a:bodyPr/>
        <a:lstStyle/>
        <a:p>
          <a:endParaRPr lang="en-US"/>
        </a:p>
      </dgm:t>
    </dgm:pt>
    <dgm:pt modelId="{6F0739DF-D0E1-4265-9412-F096809D3F80}" type="sibTrans" cxnId="{8EBACE88-237C-4AE8-8435-E7A581728343}">
      <dgm:prSet/>
      <dgm:spPr/>
      <dgm:t>
        <a:bodyPr/>
        <a:lstStyle/>
        <a:p>
          <a:endParaRPr lang="en-US"/>
        </a:p>
      </dgm:t>
    </dgm:pt>
    <dgm:pt modelId="{97163CD4-C537-4BCD-9DCF-A6E69B3073C6}">
      <dgm:prSet phldrT="[Text]" custT="1"/>
      <dgm:spPr>
        <a:solidFill>
          <a:srgbClr val="92D050"/>
        </a:solidFill>
        <a:ln>
          <a:solidFill>
            <a:srgbClr val="C00000"/>
          </a:solidFill>
        </a:ln>
      </dgm:spPr>
      <dgm:t>
        <a:bodyPr/>
        <a:lstStyle/>
        <a:p>
          <a:r>
            <a:rPr lang="en-US" sz="2000" b="1" dirty="0">
              <a:solidFill>
                <a:schemeClr val="tx1"/>
              </a:solidFill>
            </a:rPr>
            <a:t>Recognition</a:t>
          </a:r>
        </a:p>
        <a:p>
          <a:r>
            <a:rPr lang="en-US" sz="2000" b="1" dirty="0">
              <a:solidFill>
                <a:schemeClr val="tx1"/>
              </a:solidFill>
            </a:rPr>
            <a:t>(awareness)</a:t>
          </a:r>
        </a:p>
      </dgm:t>
    </dgm:pt>
    <dgm:pt modelId="{D28C6231-6DCE-45ED-A607-4A26D361D934}" type="parTrans" cxnId="{41C54EEC-CF70-49B0-AB5F-7FBB59643898}">
      <dgm:prSet/>
      <dgm:spPr/>
      <dgm:t>
        <a:bodyPr/>
        <a:lstStyle/>
        <a:p>
          <a:endParaRPr lang="en-US"/>
        </a:p>
      </dgm:t>
    </dgm:pt>
    <dgm:pt modelId="{5B1AEB5A-2D90-4D33-9C34-E9339CEB0101}" type="sibTrans" cxnId="{41C54EEC-CF70-49B0-AB5F-7FBB59643898}">
      <dgm:prSet/>
      <dgm:spPr/>
      <dgm:t>
        <a:bodyPr/>
        <a:lstStyle/>
        <a:p>
          <a:endParaRPr lang="en-US"/>
        </a:p>
      </dgm:t>
    </dgm:pt>
    <dgm:pt modelId="{237FE623-3EC6-444D-BF14-80DA1510236D}">
      <dgm:prSet phldrT="[Text]" custT="1"/>
      <dgm:spPr>
        <a:solidFill>
          <a:srgbClr val="E0F236"/>
        </a:solidFill>
        <a:ln>
          <a:solidFill>
            <a:srgbClr val="C00000"/>
          </a:solidFill>
        </a:ln>
      </dgm:spPr>
      <dgm:t>
        <a:bodyPr/>
        <a:lstStyle/>
        <a:p>
          <a:r>
            <a:rPr lang="en-US" sz="3200" b="1" dirty="0">
              <a:solidFill>
                <a:srgbClr val="C00000"/>
              </a:solidFill>
            </a:rPr>
            <a:t>Dignity</a:t>
          </a:r>
        </a:p>
      </dgm:t>
    </dgm:pt>
    <dgm:pt modelId="{B94C07D0-45EF-4082-B0CF-00E412C3A166}" type="parTrans" cxnId="{645152F3-C0AF-40C1-BF73-E16ACECC5B1D}">
      <dgm:prSet/>
      <dgm:spPr/>
      <dgm:t>
        <a:bodyPr/>
        <a:lstStyle/>
        <a:p>
          <a:endParaRPr lang="en-US"/>
        </a:p>
      </dgm:t>
    </dgm:pt>
    <dgm:pt modelId="{B705F006-DE2C-4B42-A8F8-A5690A5DB1F1}" type="sibTrans" cxnId="{645152F3-C0AF-40C1-BF73-E16ACECC5B1D}">
      <dgm:prSet/>
      <dgm:spPr/>
      <dgm:t>
        <a:bodyPr/>
        <a:lstStyle/>
        <a:p>
          <a:endParaRPr lang="en-US"/>
        </a:p>
      </dgm:t>
    </dgm:pt>
    <dgm:pt modelId="{952FE8CC-B318-4E9D-B2F9-3E6F4E0EA9FC}">
      <dgm:prSet phldrT="[Text]" custT="1"/>
      <dgm:spPr>
        <a:solidFill>
          <a:srgbClr val="00B0F0"/>
        </a:solidFill>
        <a:ln>
          <a:solidFill>
            <a:srgbClr val="C00000"/>
          </a:solidFill>
        </a:ln>
      </dgm:spPr>
      <dgm:t>
        <a:bodyPr/>
        <a:lstStyle/>
        <a:p>
          <a:r>
            <a:rPr lang="en-US" sz="2000" b="1" dirty="0">
              <a:solidFill>
                <a:schemeClr val="tx1"/>
              </a:solidFill>
            </a:rPr>
            <a:t>Respect</a:t>
          </a:r>
        </a:p>
        <a:p>
          <a:r>
            <a:rPr lang="en-US" sz="2000" b="1" dirty="0">
              <a:solidFill>
                <a:schemeClr val="tx1"/>
              </a:solidFill>
            </a:rPr>
            <a:t>(</a:t>
          </a:r>
          <a:r>
            <a:rPr lang="en-US" sz="2000" b="1" i="1" dirty="0">
              <a:solidFill>
                <a:schemeClr val="tx1"/>
              </a:solidFill>
            </a:rPr>
            <a:t>behavior)</a:t>
          </a:r>
          <a:endParaRPr lang="en-US" sz="2000" b="1" dirty="0">
            <a:solidFill>
              <a:schemeClr val="tx1"/>
            </a:solidFill>
          </a:endParaRPr>
        </a:p>
        <a:p>
          <a:endParaRPr lang="en-US" sz="2000" b="1" dirty="0">
            <a:solidFill>
              <a:srgbClr val="C00000"/>
            </a:solidFill>
          </a:endParaRPr>
        </a:p>
      </dgm:t>
    </dgm:pt>
    <dgm:pt modelId="{D27E9FFD-E55C-45CB-9484-2C2E3222EA30}" type="parTrans" cxnId="{4A818BBF-A67E-4404-88A0-B6D43A0909CC}">
      <dgm:prSet/>
      <dgm:spPr/>
      <dgm:t>
        <a:bodyPr/>
        <a:lstStyle/>
        <a:p>
          <a:endParaRPr lang="en-US"/>
        </a:p>
      </dgm:t>
    </dgm:pt>
    <dgm:pt modelId="{D4FD272C-B8F9-4E0F-BFE2-ABBD53D0C9D2}" type="sibTrans" cxnId="{4A818BBF-A67E-4404-88A0-B6D43A0909CC}">
      <dgm:prSet/>
      <dgm:spPr/>
      <dgm:t>
        <a:bodyPr/>
        <a:lstStyle/>
        <a:p>
          <a:endParaRPr lang="en-US"/>
        </a:p>
      </dgm:t>
    </dgm:pt>
    <dgm:pt modelId="{CF34442D-3B06-4693-87A4-B92109AD1EE0}" type="pres">
      <dgm:prSet presAssocID="{252637D5-2AC5-495D-B8B5-AAA86671628E}" presName="compositeShape" presStyleCnt="0">
        <dgm:presLayoutVars>
          <dgm:chMax val="9"/>
          <dgm:dir/>
          <dgm:resizeHandles val="exact"/>
        </dgm:presLayoutVars>
      </dgm:prSet>
      <dgm:spPr/>
    </dgm:pt>
    <dgm:pt modelId="{A9964B06-7A99-46C5-8EA7-CA9FFDA0B8A6}" type="pres">
      <dgm:prSet presAssocID="{252637D5-2AC5-495D-B8B5-AAA86671628E}" presName="triangle1" presStyleLbl="node1" presStyleIdx="0" presStyleCnt="4" custLinFactNeighborX="50000" custLinFactNeighborY="403">
        <dgm:presLayoutVars>
          <dgm:bulletEnabled val="1"/>
        </dgm:presLayoutVars>
      </dgm:prSet>
      <dgm:spPr/>
    </dgm:pt>
    <dgm:pt modelId="{F0F2EBD8-0728-457F-BEB3-8B42C65CC669}" type="pres">
      <dgm:prSet presAssocID="{252637D5-2AC5-495D-B8B5-AAA86671628E}" presName="triangle2" presStyleLbl="node1" presStyleIdx="1" presStyleCnt="4" custLinFactNeighborX="50000">
        <dgm:presLayoutVars>
          <dgm:bulletEnabled val="1"/>
        </dgm:presLayoutVars>
      </dgm:prSet>
      <dgm:spPr/>
    </dgm:pt>
    <dgm:pt modelId="{AC39F4DD-64E8-4E95-93AA-C792CEEAB3C2}" type="pres">
      <dgm:prSet presAssocID="{252637D5-2AC5-495D-B8B5-AAA86671628E}" presName="triangle3" presStyleLbl="node1" presStyleIdx="2" presStyleCnt="4" custLinFactNeighborX="50938">
        <dgm:presLayoutVars>
          <dgm:bulletEnabled val="1"/>
        </dgm:presLayoutVars>
      </dgm:prSet>
      <dgm:spPr/>
    </dgm:pt>
    <dgm:pt modelId="{7FE13B35-F433-4E77-8762-52B9C31096ED}" type="pres">
      <dgm:prSet presAssocID="{252637D5-2AC5-495D-B8B5-AAA86671628E}" presName="triangle4" presStyleLbl="node1" presStyleIdx="3" presStyleCnt="4" custLinFactNeighborX="50000">
        <dgm:presLayoutVars>
          <dgm:bulletEnabled val="1"/>
        </dgm:presLayoutVars>
      </dgm:prSet>
      <dgm:spPr/>
    </dgm:pt>
  </dgm:ptLst>
  <dgm:cxnLst>
    <dgm:cxn modelId="{58EBFD15-F272-4E6E-BFF8-8DE455F8D16C}" type="presOf" srcId="{97163CD4-C537-4BCD-9DCF-A6E69B3073C6}" destId="{F0F2EBD8-0728-457F-BEB3-8B42C65CC669}" srcOrd="0" destOrd="0" presId="urn:microsoft.com/office/officeart/2005/8/layout/pyramid4"/>
    <dgm:cxn modelId="{E9F52D5D-4440-4514-A3A4-47428B1B8D87}" type="presOf" srcId="{952FE8CC-B318-4E9D-B2F9-3E6F4E0EA9FC}" destId="{7FE13B35-F433-4E77-8762-52B9C31096ED}" srcOrd="0" destOrd="0" presId="urn:microsoft.com/office/officeart/2005/8/layout/pyramid4"/>
    <dgm:cxn modelId="{8EBACE88-237C-4AE8-8435-E7A581728343}" srcId="{252637D5-2AC5-495D-B8B5-AAA86671628E}" destId="{051A4695-B95E-473F-98AF-8408534F5B3E}" srcOrd="0" destOrd="0" parTransId="{8A551EFB-0EA1-4EAE-944E-46D30197960A}" sibTransId="{6F0739DF-D0E1-4265-9412-F096809D3F80}"/>
    <dgm:cxn modelId="{5A154C9E-D731-47A7-A8E3-A40C64C1087C}" type="presOf" srcId="{252637D5-2AC5-495D-B8B5-AAA86671628E}" destId="{CF34442D-3B06-4693-87A4-B92109AD1EE0}" srcOrd="0" destOrd="0" presId="urn:microsoft.com/office/officeart/2005/8/layout/pyramid4"/>
    <dgm:cxn modelId="{C90077B8-A35C-443B-B788-0490CF3C0E9B}" type="presOf" srcId="{051A4695-B95E-473F-98AF-8408534F5B3E}" destId="{A9964B06-7A99-46C5-8EA7-CA9FFDA0B8A6}" srcOrd="0" destOrd="0" presId="urn:microsoft.com/office/officeart/2005/8/layout/pyramid4"/>
    <dgm:cxn modelId="{4A818BBF-A67E-4404-88A0-B6D43A0909CC}" srcId="{252637D5-2AC5-495D-B8B5-AAA86671628E}" destId="{952FE8CC-B318-4E9D-B2F9-3E6F4E0EA9FC}" srcOrd="3" destOrd="0" parTransId="{D27E9FFD-E55C-45CB-9484-2C2E3222EA30}" sibTransId="{D4FD272C-B8F9-4E0F-BFE2-ABBD53D0C9D2}"/>
    <dgm:cxn modelId="{75FA3DE9-82CC-435C-8CFF-A3D67E16120D}" type="presOf" srcId="{237FE623-3EC6-444D-BF14-80DA1510236D}" destId="{AC39F4DD-64E8-4E95-93AA-C792CEEAB3C2}" srcOrd="0" destOrd="0" presId="urn:microsoft.com/office/officeart/2005/8/layout/pyramid4"/>
    <dgm:cxn modelId="{41C54EEC-CF70-49B0-AB5F-7FBB59643898}" srcId="{252637D5-2AC5-495D-B8B5-AAA86671628E}" destId="{97163CD4-C537-4BCD-9DCF-A6E69B3073C6}" srcOrd="1" destOrd="0" parTransId="{D28C6231-6DCE-45ED-A607-4A26D361D934}" sibTransId="{5B1AEB5A-2D90-4D33-9C34-E9339CEB0101}"/>
    <dgm:cxn modelId="{645152F3-C0AF-40C1-BF73-E16ACECC5B1D}" srcId="{252637D5-2AC5-495D-B8B5-AAA86671628E}" destId="{237FE623-3EC6-444D-BF14-80DA1510236D}" srcOrd="2" destOrd="0" parTransId="{B94C07D0-45EF-4082-B0CF-00E412C3A166}" sibTransId="{B705F006-DE2C-4B42-A8F8-A5690A5DB1F1}"/>
    <dgm:cxn modelId="{DCF66D1F-DDC7-4FCF-8FC4-2F724EB39734}" type="presParOf" srcId="{CF34442D-3B06-4693-87A4-B92109AD1EE0}" destId="{A9964B06-7A99-46C5-8EA7-CA9FFDA0B8A6}" srcOrd="0" destOrd="0" presId="urn:microsoft.com/office/officeart/2005/8/layout/pyramid4"/>
    <dgm:cxn modelId="{5F6A535A-C0F5-4E87-9047-E4C01C951E30}" type="presParOf" srcId="{CF34442D-3B06-4693-87A4-B92109AD1EE0}" destId="{F0F2EBD8-0728-457F-BEB3-8B42C65CC669}" srcOrd="1" destOrd="0" presId="urn:microsoft.com/office/officeart/2005/8/layout/pyramid4"/>
    <dgm:cxn modelId="{2BA746FA-4C05-48A3-A2C3-F81C31CE3DC3}" type="presParOf" srcId="{CF34442D-3B06-4693-87A4-B92109AD1EE0}" destId="{AC39F4DD-64E8-4E95-93AA-C792CEEAB3C2}" srcOrd="2" destOrd="0" presId="urn:microsoft.com/office/officeart/2005/8/layout/pyramid4"/>
    <dgm:cxn modelId="{6D1D5AC4-6A6A-4AA6-92A2-7A83ABCB03E7}" type="presParOf" srcId="{CF34442D-3B06-4693-87A4-B92109AD1EE0}" destId="{7FE13B35-F433-4E77-8762-52B9C31096ED}"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0A1D98C-EEEA-4DF4-BE3F-E1E6FA99D141}" type="doc">
      <dgm:prSet loTypeId="urn:microsoft.com/office/officeart/2005/8/layout/equation1" loCatId="process" qsTypeId="urn:microsoft.com/office/officeart/2005/8/quickstyle/simple1" qsCatId="simple" csTypeId="urn:microsoft.com/office/officeart/2005/8/colors/accent1_2" csCatId="accent1" phldr="1"/>
      <dgm:spPr/>
    </dgm:pt>
    <dgm:pt modelId="{95D9FFB1-4E5C-4EEE-B5ED-DAC948A15C88}">
      <dgm:prSet phldrT="[Text]" custT="1"/>
      <dgm:spPr>
        <a:solidFill>
          <a:srgbClr val="FFC000"/>
        </a:solidFill>
        <a:ln>
          <a:solidFill>
            <a:srgbClr val="C00000"/>
          </a:solidFill>
        </a:ln>
      </dgm:spPr>
      <dgm:t>
        <a:bodyPr/>
        <a:lstStyle/>
        <a:p>
          <a:r>
            <a:rPr lang="en-US" sz="2800" b="1" dirty="0">
              <a:solidFill>
                <a:schemeClr val="tx1"/>
              </a:solidFill>
            </a:rPr>
            <a:t>Context</a:t>
          </a:r>
        </a:p>
      </dgm:t>
    </dgm:pt>
    <dgm:pt modelId="{0C33695B-5731-49AC-96A6-8BB52B898610}" type="parTrans" cxnId="{CE3059FC-CEC6-44A7-A9FC-800D619A9261}">
      <dgm:prSet/>
      <dgm:spPr/>
      <dgm:t>
        <a:bodyPr/>
        <a:lstStyle/>
        <a:p>
          <a:endParaRPr lang="en-US"/>
        </a:p>
      </dgm:t>
    </dgm:pt>
    <dgm:pt modelId="{2230667C-0A52-4AAC-BA52-0C717F311337}" type="sibTrans" cxnId="{CE3059FC-CEC6-44A7-A9FC-800D619A9261}">
      <dgm:prSet/>
      <dgm:spPr>
        <a:solidFill>
          <a:srgbClr val="C00000"/>
        </a:solidFill>
      </dgm:spPr>
      <dgm:t>
        <a:bodyPr/>
        <a:lstStyle/>
        <a:p>
          <a:endParaRPr lang="en-US"/>
        </a:p>
      </dgm:t>
    </dgm:pt>
    <dgm:pt modelId="{9C5D521E-AA42-4716-AA80-AADAB898F261}">
      <dgm:prSet phldrT="[Text]" custT="1"/>
      <dgm:spPr>
        <a:solidFill>
          <a:srgbClr val="FFFF00"/>
        </a:solidFill>
        <a:ln>
          <a:solidFill>
            <a:srgbClr val="C00000"/>
          </a:solidFill>
        </a:ln>
      </dgm:spPr>
      <dgm:t>
        <a:bodyPr/>
        <a:lstStyle/>
        <a:p>
          <a:r>
            <a:rPr lang="en-US" sz="2400" b="1" i="1" dirty="0">
              <a:solidFill>
                <a:srgbClr val="C00000"/>
              </a:solidFill>
            </a:rPr>
            <a:t>Treatment</a:t>
          </a:r>
        </a:p>
        <a:p>
          <a:r>
            <a:rPr lang="en-US" sz="2400" b="1" i="1" dirty="0">
              <a:solidFill>
                <a:srgbClr val="C00000"/>
              </a:solidFill>
            </a:rPr>
            <a:t>And </a:t>
          </a:r>
        </a:p>
        <a:p>
          <a:r>
            <a:rPr lang="en-US" sz="2400" b="1" i="1" dirty="0">
              <a:solidFill>
                <a:srgbClr val="C00000"/>
              </a:solidFill>
            </a:rPr>
            <a:t>Process</a:t>
          </a:r>
        </a:p>
      </dgm:t>
    </dgm:pt>
    <dgm:pt modelId="{5AC96352-E5C7-466E-91AC-75AC78F3E55F}" type="parTrans" cxnId="{29EC63F2-8D96-4481-9560-C277CDEB54BD}">
      <dgm:prSet/>
      <dgm:spPr/>
      <dgm:t>
        <a:bodyPr/>
        <a:lstStyle/>
        <a:p>
          <a:endParaRPr lang="en-US"/>
        </a:p>
      </dgm:t>
    </dgm:pt>
    <dgm:pt modelId="{9FF84DF0-EEF3-46E6-A0EA-6DC84FE77E3B}" type="sibTrans" cxnId="{29EC63F2-8D96-4481-9560-C277CDEB54BD}">
      <dgm:prSet/>
      <dgm:spPr>
        <a:solidFill>
          <a:srgbClr val="C00000"/>
        </a:solidFill>
      </dgm:spPr>
      <dgm:t>
        <a:bodyPr/>
        <a:lstStyle/>
        <a:p>
          <a:endParaRPr lang="en-US"/>
        </a:p>
      </dgm:t>
    </dgm:pt>
    <dgm:pt modelId="{1A3B8AC2-96E7-4B39-84DE-91BE06823E7C}">
      <dgm:prSet phldrT="[Text]" custT="1"/>
      <dgm:spPr>
        <a:solidFill>
          <a:schemeClr val="accent5"/>
        </a:solidFill>
        <a:ln>
          <a:solidFill>
            <a:srgbClr val="C00000"/>
          </a:solidFill>
        </a:ln>
      </dgm:spPr>
      <dgm:t>
        <a:bodyPr/>
        <a:lstStyle/>
        <a:p>
          <a:r>
            <a:rPr lang="en-US" sz="2400" b="1" dirty="0">
              <a:solidFill>
                <a:schemeClr val="tx1"/>
              </a:solidFill>
            </a:rPr>
            <a:t>Judgement of Outcome</a:t>
          </a:r>
        </a:p>
      </dgm:t>
    </dgm:pt>
    <dgm:pt modelId="{F4585CC9-F3D2-4440-8677-49C04B96E4DA}" type="parTrans" cxnId="{45D3AE4F-E66A-49B4-B5EE-1864FE985B3D}">
      <dgm:prSet/>
      <dgm:spPr/>
      <dgm:t>
        <a:bodyPr/>
        <a:lstStyle/>
        <a:p>
          <a:endParaRPr lang="en-US"/>
        </a:p>
      </dgm:t>
    </dgm:pt>
    <dgm:pt modelId="{3FDCB963-A044-49AD-B2EE-1F4A0A7BA435}" type="sibTrans" cxnId="{45D3AE4F-E66A-49B4-B5EE-1864FE985B3D}">
      <dgm:prSet/>
      <dgm:spPr/>
      <dgm:t>
        <a:bodyPr/>
        <a:lstStyle/>
        <a:p>
          <a:endParaRPr lang="en-US"/>
        </a:p>
      </dgm:t>
    </dgm:pt>
    <dgm:pt modelId="{45A20E68-488F-4994-9C3D-8B23837FD4A3}" type="pres">
      <dgm:prSet presAssocID="{00A1D98C-EEEA-4DF4-BE3F-E1E6FA99D141}" presName="linearFlow" presStyleCnt="0">
        <dgm:presLayoutVars>
          <dgm:dir/>
          <dgm:resizeHandles val="exact"/>
        </dgm:presLayoutVars>
      </dgm:prSet>
      <dgm:spPr/>
    </dgm:pt>
    <dgm:pt modelId="{B13D4F2B-6E8C-4D0F-8E26-2F0D9B7E69A1}" type="pres">
      <dgm:prSet presAssocID="{95D9FFB1-4E5C-4EEE-B5ED-DAC948A15C88}" presName="node" presStyleLbl="node1" presStyleIdx="0" presStyleCnt="3" custScaleX="150452" custScaleY="127367" custLinFactX="11041" custLinFactNeighborX="100000" custLinFactNeighborY="1498">
        <dgm:presLayoutVars>
          <dgm:bulletEnabled val="1"/>
        </dgm:presLayoutVars>
      </dgm:prSet>
      <dgm:spPr/>
    </dgm:pt>
    <dgm:pt modelId="{8C1509D2-80D9-41AD-8028-2DEF6D2ED023}" type="pres">
      <dgm:prSet presAssocID="{2230667C-0A52-4AAC-BA52-0C717F311337}" presName="spacerL" presStyleCnt="0"/>
      <dgm:spPr/>
    </dgm:pt>
    <dgm:pt modelId="{934B9107-32C5-4F75-8A6C-83748A35BF3D}" type="pres">
      <dgm:prSet presAssocID="{2230667C-0A52-4AAC-BA52-0C717F311337}" presName="sibTrans" presStyleLbl="sibTrans2D1" presStyleIdx="0" presStyleCnt="2" custLinFactX="2320" custLinFactNeighborX="100000" custLinFactNeighborY="2583"/>
      <dgm:spPr/>
    </dgm:pt>
    <dgm:pt modelId="{650AAEEF-1CCC-4873-B842-470261E4E6E2}" type="pres">
      <dgm:prSet presAssocID="{2230667C-0A52-4AAC-BA52-0C717F311337}" presName="spacerR" presStyleCnt="0"/>
      <dgm:spPr/>
    </dgm:pt>
    <dgm:pt modelId="{4ED934ED-4D10-49F3-B71E-5525D39583E3}" type="pres">
      <dgm:prSet presAssocID="{9C5D521E-AA42-4716-AA80-AADAB898F261}" presName="node" presStyleLbl="node1" presStyleIdx="1" presStyleCnt="3" custScaleX="169850" custScaleY="159472" custLinFactNeighborX="2170" custLinFactNeighborY="776">
        <dgm:presLayoutVars>
          <dgm:bulletEnabled val="1"/>
        </dgm:presLayoutVars>
      </dgm:prSet>
      <dgm:spPr/>
    </dgm:pt>
    <dgm:pt modelId="{0BADB55E-B709-44E1-805A-D86BFB465A22}" type="pres">
      <dgm:prSet presAssocID="{9FF84DF0-EEF3-46E6-A0EA-6DC84FE77E3B}" presName="spacerL" presStyleCnt="0"/>
      <dgm:spPr/>
    </dgm:pt>
    <dgm:pt modelId="{374DE5B2-2C4E-4B62-998F-EC9F3A4F65E1}" type="pres">
      <dgm:prSet presAssocID="{9FF84DF0-EEF3-46E6-A0EA-6DC84FE77E3B}" presName="sibTrans" presStyleLbl="sibTrans2D1" presStyleIdx="1" presStyleCnt="2"/>
      <dgm:spPr/>
    </dgm:pt>
    <dgm:pt modelId="{FA257DAC-85DB-41ED-9392-B11089B5FB76}" type="pres">
      <dgm:prSet presAssocID="{9FF84DF0-EEF3-46E6-A0EA-6DC84FE77E3B}" presName="spacerR" presStyleCnt="0"/>
      <dgm:spPr/>
    </dgm:pt>
    <dgm:pt modelId="{884391CB-E640-45CE-AB57-E8C1A6D2A323}" type="pres">
      <dgm:prSet presAssocID="{1A3B8AC2-96E7-4B39-84DE-91BE06823E7C}" presName="node" presStyleLbl="node1" presStyleIdx="2" presStyleCnt="3" custScaleX="176759" custScaleY="125235" custLinFactX="-1540" custLinFactNeighborX="-100000" custLinFactNeighborY="1619">
        <dgm:presLayoutVars>
          <dgm:bulletEnabled val="1"/>
        </dgm:presLayoutVars>
      </dgm:prSet>
      <dgm:spPr/>
    </dgm:pt>
  </dgm:ptLst>
  <dgm:cxnLst>
    <dgm:cxn modelId="{BD767D08-5C59-4FFA-9796-CB02F018935D}" type="presOf" srcId="{9C5D521E-AA42-4716-AA80-AADAB898F261}" destId="{4ED934ED-4D10-49F3-B71E-5525D39583E3}" srcOrd="0" destOrd="0" presId="urn:microsoft.com/office/officeart/2005/8/layout/equation1"/>
    <dgm:cxn modelId="{45D3AE4F-E66A-49B4-B5EE-1864FE985B3D}" srcId="{00A1D98C-EEEA-4DF4-BE3F-E1E6FA99D141}" destId="{1A3B8AC2-96E7-4B39-84DE-91BE06823E7C}" srcOrd="2" destOrd="0" parTransId="{F4585CC9-F3D2-4440-8677-49C04B96E4DA}" sibTransId="{3FDCB963-A044-49AD-B2EE-1F4A0A7BA435}"/>
    <dgm:cxn modelId="{85B24F9A-203F-496E-93C2-6E21EB68F702}" type="presOf" srcId="{9FF84DF0-EEF3-46E6-A0EA-6DC84FE77E3B}" destId="{374DE5B2-2C4E-4B62-998F-EC9F3A4F65E1}" srcOrd="0" destOrd="0" presId="urn:microsoft.com/office/officeart/2005/8/layout/equation1"/>
    <dgm:cxn modelId="{7D890AB6-0AE1-4FF7-8D85-049004A50772}" type="presOf" srcId="{00A1D98C-EEEA-4DF4-BE3F-E1E6FA99D141}" destId="{45A20E68-488F-4994-9C3D-8B23837FD4A3}" srcOrd="0" destOrd="0" presId="urn:microsoft.com/office/officeart/2005/8/layout/equation1"/>
    <dgm:cxn modelId="{7BEDF9BF-06DC-44FF-8532-F63DFC0BEB22}" type="presOf" srcId="{2230667C-0A52-4AAC-BA52-0C717F311337}" destId="{934B9107-32C5-4F75-8A6C-83748A35BF3D}" srcOrd="0" destOrd="0" presId="urn:microsoft.com/office/officeart/2005/8/layout/equation1"/>
    <dgm:cxn modelId="{87BCADCD-DDA0-4453-830C-316A0CBC949C}" type="presOf" srcId="{1A3B8AC2-96E7-4B39-84DE-91BE06823E7C}" destId="{884391CB-E640-45CE-AB57-E8C1A6D2A323}" srcOrd="0" destOrd="0" presId="urn:microsoft.com/office/officeart/2005/8/layout/equation1"/>
    <dgm:cxn modelId="{D94627EB-F2C3-4593-8AFD-C6E43FE4EA2E}" type="presOf" srcId="{95D9FFB1-4E5C-4EEE-B5ED-DAC948A15C88}" destId="{B13D4F2B-6E8C-4D0F-8E26-2F0D9B7E69A1}" srcOrd="0" destOrd="0" presId="urn:microsoft.com/office/officeart/2005/8/layout/equation1"/>
    <dgm:cxn modelId="{29EC63F2-8D96-4481-9560-C277CDEB54BD}" srcId="{00A1D98C-EEEA-4DF4-BE3F-E1E6FA99D141}" destId="{9C5D521E-AA42-4716-AA80-AADAB898F261}" srcOrd="1" destOrd="0" parTransId="{5AC96352-E5C7-466E-91AC-75AC78F3E55F}" sibTransId="{9FF84DF0-EEF3-46E6-A0EA-6DC84FE77E3B}"/>
    <dgm:cxn modelId="{CE3059FC-CEC6-44A7-A9FC-800D619A9261}" srcId="{00A1D98C-EEEA-4DF4-BE3F-E1E6FA99D141}" destId="{95D9FFB1-4E5C-4EEE-B5ED-DAC948A15C88}" srcOrd="0" destOrd="0" parTransId="{0C33695B-5731-49AC-96A6-8BB52B898610}" sibTransId="{2230667C-0A52-4AAC-BA52-0C717F311337}"/>
    <dgm:cxn modelId="{9BAF80F5-0228-436D-AEE0-CEA04936DCAB}" type="presParOf" srcId="{45A20E68-488F-4994-9C3D-8B23837FD4A3}" destId="{B13D4F2B-6E8C-4D0F-8E26-2F0D9B7E69A1}" srcOrd="0" destOrd="0" presId="urn:microsoft.com/office/officeart/2005/8/layout/equation1"/>
    <dgm:cxn modelId="{ACF33374-B4FE-4242-AAC2-A9F3AA220666}" type="presParOf" srcId="{45A20E68-488F-4994-9C3D-8B23837FD4A3}" destId="{8C1509D2-80D9-41AD-8028-2DEF6D2ED023}" srcOrd="1" destOrd="0" presId="urn:microsoft.com/office/officeart/2005/8/layout/equation1"/>
    <dgm:cxn modelId="{9B6A5236-63DD-4019-9CB6-C5573C79260D}" type="presParOf" srcId="{45A20E68-488F-4994-9C3D-8B23837FD4A3}" destId="{934B9107-32C5-4F75-8A6C-83748A35BF3D}" srcOrd="2" destOrd="0" presId="urn:microsoft.com/office/officeart/2005/8/layout/equation1"/>
    <dgm:cxn modelId="{88549EC9-00A5-4301-85ED-8C93324DEF81}" type="presParOf" srcId="{45A20E68-488F-4994-9C3D-8B23837FD4A3}" destId="{650AAEEF-1CCC-4873-B842-470261E4E6E2}" srcOrd="3" destOrd="0" presId="urn:microsoft.com/office/officeart/2005/8/layout/equation1"/>
    <dgm:cxn modelId="{CA69C18D-0ED5-46AD-BF10-7502FBF62BEC}" type="presParOf" srcId="{45A20E68-488F-4994-9C3D-8B23837FD4A3}" destId="{4ED934ED-4D10-49F3-B71E-5525D39583E3}" srcOrd="4" destOrd="0" presId="urn:microsoft.com/office/officeart/2005/8/layout/equation1"/>
    <dgm:cxn modelId="{1CA1069C-44D7-43BF-A3D6-5B082CB14473}" type="presParOf" srcId="{45A20E68-488F-4994-9C3D-8B23837FD4A3}" destId="{0BADB55E-B709-44E1-805A-D86BFB465A22}" srcOrd="5" destOrd="0" presId="urn:microsoft.com/office/officeart/2005/8/layout/equation1"/>
    <dgm:cxn modelId="{1DCBA63A-8351-4A39-B274-3703E19C451B}" type="presParOf" srcId="{45A20E68-488F-4994-9C3D-8B23837FD4A3}" destId="{374DE5B2-2C4E-4B62-998F-EC9F3A4F65E1}" srcOrd="6" destOrd="0" presId="urn:microsoft.com/office/officeart/2005/8/layout/equation1"/>
    <dgm:cxn modelId="{FED13A40-60D2-49D6-BBE7-0AE89F9C97D7}" type="presParOf" srcId="{45A20E68-488F-4994-9C3D-8B23837FD4A3}" destId="{FA257DAC-85DB-41ED-9392-B11089B5FB76}" srcOrd="7" destOrd="0" presId="urn:microsoft.com/office/officeart/2005/8/layout/equation1"/>
    <dgm:cxn modelId="{CBD7CCD8-8131-42CC-B217-D15577122D68}" type="presParOf" srcId="{45A20E68-488F-4994-9C3D-8B23837FD4A3}" destId="{884391CB-E640-45CE-AB57-E8C1A6D2A323}"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504EED9-359F-4349-BEA4-E89F8C69C219}"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EA70CC5E-F57B-4251-B6FB-B4E7492C9D1F}">
      <dgm:prSet phldrT="[Text]" custT="1"/>
      <dgm:spPr>
        <a:solidFill>
          <a:schemeClr val="accent2">
            <a:lumMod val="40000"/>
            <a:lumOff val="60000"/>
            <a:alpha val="50000"/>
          </a:schemeClr>
        </a:solidFill>
      </dgm:spPr>
      <dgm:t>
        <a:bodyPr/>
        <a:lstStyle/>
        <a:p>
          <a:r>
            <a:rPr lang="en-US" sz="3200" b="1" dirty="0">
              <a:solidFill>
                <a:srgbClr val="C00000"/>
              </a:solidFill>
            </a:rPr>
            <a:t>Sensing</a:t>
          </a:r>
        </a:p>
        <a:p>
          <a:r>
            <a:rPr lang="en-US" sz="2400" b="1" i="1" dirty="0"/>
            <a:t>Maintain Interest</a:t>
          </a:r>
        </a:p>
        <a:p>
          <a:r>
            <a:rPr lang="en-US" sz="2400" b="1" i="1" dirty="0"/>
            <a:t>Control emotions</a:t>
          </a:r>
        </a:p>
        <a:p>
          <a:r>
            <a:rPr lang="en-US" sz="2400" b="1" i="1" dirty="0"/>
            <a:t>Do not interrupt</a:t>
          </a:r>
        </a:p>
        <a:p>
          <a:r>
            <a:rPr lang="en-US" sz="2400" b="1" i="1" dirty="0"/>
            <a:t>Postpone judgement</a:t>
          </a:r>
        </a:p>
      </dgm:t>
    </dgm:pt>
    <dgm:pt modelId="{A102F55B-8A6D-4E68-8379-83AB117DE819}" type="parTrans" cxnId="{8F9F9DD3-357D-4D3F-9212-3DBC7EDB8DA7}">
      <dgm:prSet/>
      <dgm:spPr/>
      <dgm:t>
        <a:bodyPr/>
        <a:lstStyle/>
        <a:p>
          <a:endParaRPr lang="en-US"/>
        </a:p>
      </dgm:t>
    </dgm:pt>
    <dgm:pt modelId="{027E9842-CB24-4368-8F83-56FE438880B6}" type="sibTrans" cxnId="{8F9F9DD3-357D-4D3F-9212-3DBC7EDB8DA7}">
      <dgm:prSet/>
      <dgm:spPr/>
      <dgm:t>
        <a:bodyPr/>
        <a:lstStyle/>
        <a:p>
          <a:endParaRPr lang="en-US"/>
        </a:p>
      </dgm:t>
    </dgm:pt>
    <dgm:pt modelId="{52EE4BB2-50AF-4E0C-B097-48147BA1BCB7}">
      <dgm:prSet phldrT="[Text]" custT="1"/>
      <dgm:spPr>
        <a:solidFill>
          <a:schemeClr val="accent6">
            <a:lumMod val="40000"/>
            <a:lumOff val="60000"/>
            <a:alpha val="50000"/>
          </a:schemeClr>
        </a:solidFill>
      </dgm:spPr>
      <dgm:t>
        <a:bodyPr/>
        <a:lstStyle/>
        <a:p>
          <a:r>
            <a:rPr lang="en-US" sz="3200" b="1" dirty="0">
              <a:solidFill>
                <a:srgbClr val="C00000"/>
              </a:solidFill>
            </a:rPr>
            <a:t>Responding</a:t>
          </a:r>
        </a:p>
        <a:p>
          <a:r>
            <a:rPr lang="en-US" sz="2400" b="1" i="1" dirty="0"/>
            <a:t>Show interest</a:t>
          </a:r>
        </a:p>
        <a:p>
          <a:r>
            <a:rPr lang="en-US" sz="2400" b="1" i="1" dirty="0"/>
            <a:t>Clarify the message</a:t>
          </a:r>
        </a:p>
      </dgm:t>
    </dgm:pt>
    <dgm:pt modelId="{8F23B1D6-FFB5-4D7C-BE5B-B87570D57C7F}" type="parTrans" cxnId="{BBDBBBEC-4760-4348-956D-3DF6AD12EDDD}">
      <dgm:prSet/>
      <dgm:spPr/>
      <dgm:t>
        <a:bodyPr/>
        <a:lstStyle/>
        <a:p>
          <a:endParaRPr lang="en-US"/>
        </a:p>
      </dgm:t>
    </dgm:pt>
    <dgm:pt modelId="{AB93C066-4698-41CE-9EB8-B2F7C288244E}" type="sibTrans" cxnId="{BBDBBBEC-4760-4348-956D-3DF6AD12EDDD}">
      <dgm:prSet/>
      <dgm:spPr/>
      <dgm:t>
        <a:bodyPr/>
        <a:lstStyle/>
        <a:p>
          <a:endParaRPr lang="en-US"/>
        </a:p>
      </dgm:t>
    </dgm:pt>
    <dgm:pt modelId="{77AA1129-EAA2-4B64-BCD6-E9E172044FE0}">
      <dgm:prSet phldrT="[Text]" custT="1"/>
      <dgm:spPr>
        <a:solidFill>
          <a:schemeClr val="accent5">
            <a:lumMod val="40000"/>
            <a:lumOff val="60000"/>
            <a:alpha val="50000"/>
          </a:schemeClr>
        </a:solidFill>
      </dgm:spPr>
      <dgm:t>
        <a:bodyPr/>
        <a:lstStyle/>
        <a:p>
          <a:r>
            <a:rPr lang="en-US" sz="3200" b="1" dirty="0">
              <a:solidFill>
                <a:srgbClr val="C00000"/>
              </a:solidFill>
            </a:rPr>
            <a:t>Evaluating</a:t>
          </a:r>
          <a:endParaRPr lang="en-US" sz="3200" b="1" dirty="0"/>
        </a:p>
        <a:p>
          <a:r>
            <a:rPr lang="en-US" sz="2400" b="1" i="1" dirty="0"/>
            <a:t>Empathize</a:t>
          </a:r>
        </a:p>
        <a:p>
          <a:r>
            <a:rPr lang="en-US" sz="2400" b="1" i="1" dirty="0"/>
            <a:t>Organize information objectively </a:t>
          </a:r>
        </a:p>
        <a:p>
          <a:r>
            <a:rPr lang="en-US" sz="2400" b="1" i="1" dirty="0"/>
            <a:t>Content/context</a:t>
          </a:r>
          <a:r>
            <a:rPr lang="en-US" sz="3000" b="1" i="1" dirty="0"/>
            <a:t> </a:t>
          </a:r>
        </a:p>
      </dgm:t>
    </dgm:pt>
    <dgm:pt modelId="{C2C4248F-2D6E-4114-B5C1-2F91F22637AC}" type="parTrans" cxnId="{0FE8F24B-92EC-40FF-819F-9F971AF17632}">
      <dgm:prSet/>
      <dgm:spPr/>
      <dgm:t>
        <a:bodyPr/>
        <a:lstStyle/>
        <a:p>
          <a:endParaRPr lang="en-US"/>
        </a:p>
      </dgm:t>
    </dgm:pt>
    <dgm:pt modelId="{22CFE2FD-CDD2-437B-BB89-B7C5DF2D871E}" type="sibTrans" cxnId="{0FE8F24B-92EC-40FF-819F-9F971AF17632}">
      <dgm:prSet/>
      <dgm:spPr/>
      <dgm:t>
        <a:bodyPr/>
        <a:lstStyle/>
        <a:p>
          <a:endParaRPr lang="en-US"/>
        </a:p>
      </dgm:t>
    </dgm:pt>
    <dgm:pt modelId="{B0A5C090-875B-46E1-87DC-B58693DC31EA}" type="pres">
      <dgm:prSet presAssocID="{C504EED9-359F-4349-BEA4-E89F8C69C219}" presName="Name0" presStyleCnt="0">
        <dgm:presLayoutVars>
          <dgm:chMax val="7"/>
          <dgm:dir/>
          <dgm:resizeHandles val="exact"/>
        </dgm:presLayoutVars>
      </dgm:prSet>
      <dgm:spPr/>
    </dgm:pt>
    <dgm:pt modelId="{D2DC5DA6-04CD-4E8A-88EF-823AD5C54943}" type="pres">
      <dgm:prSet presAssocID="{C504EED9-359F-4349-BEA4-E89F8C69C219}" presName="ellipse1" presStyleLbl="vennNode1" presStyleIdx="0" presStyleCnt="3" custScaleX="102072" custScaleY="105611" custLinFactNeighborX="1440">
        <dgm:presLayoutVars>
          <dgm:bulletEnabled val="1"/>
        </dgm:presLayoutVars>
      </dgm:prSet>
      <dgm:spPr/>
    </dgm:pt>
    <dgm:pt modelId="{7F9249E1-4EBA-4B6E-A20D-2EAB819475EE}" type="pres">
      <dgm:prSet presAssocID="{C504EED9-359F-4349-BEA4-E89F8C69C219}" presName="ellipse2" presStyleLbl="vennNode1" presStyleIdx="1" presStyleCnt="3" custScaleY="70301">
        <dgm:presLayoutVars>
          <dgm:bulletEnabled val="1"/>
        </dgm:presLayoutVars>
      </dgm:prSet>
      <dgm:spPr/>
    </dgm:pt>
    <dgm:pt modelId="{AF511E5F-9851-4CA3-BA6D-F5A9F53EA023}" type="pres">
      <dgm:prSet presAssocID="{C504EED9-359F-4349-BEA4-E89F8C69C219}" presName="ellipse3" presStyleLbl="vennNode1" presStyleIdx="2" presStyleCnt="3" custScaleX="101541" custScaleY="106578" custLinFactNeighborX="-10190" custLinFactNeighborY="-4375">
        <dgm:presLayoutVars>
          <dgm:bulletEnabled val="1"/>
        </dgm:presLayoutVars>
      </dgm:prSet>
      <dgm:spPr/>
    </dgm:pt>
  </dgm:ptLst>
  <dgm:cxnLst>
    <dgm:cxn modelId="{ADAF8929-01F3-4D7C-8E51-0EF41573C01C}" type="presOf" srcId="{52EE4BB2-50AF-4E0C-B097-48147BA1BCB7}" destId="{7F9249E1-4EBA-4B6E-A20D-2EAB819475EE}" srcOrd="0" destOrd="0" presId="urn:microsoft.com/office/officeart/2005/8/layout/rings+Icon"/>
    <dgm:cxn modelId="{E37E605C-B58B-4E8A-A9FD-AFEB64DB753A}" type="presOf" srcId="{77AA1129-EAA2-4B64-BCD6-E9E172044FE0}" destId="{AF511E5F-9851-4CA3-BA6D-F5A9F53EA023}" srcOrd="0" destOrd="0" presId="urn:microsoft.com/office/officeart/2005/8/layout/rings+Icon"/>
    <dgm:cxn modelId="{C6266B64-BB2C-461E-9E02-E6D76BA801F8}" type="presOf" srcId="{C504EED9-359F-4349-BEA4-E89F8C69C219}" destId="{B0A5C090-875B-46E1-87DC-B58693DC31EA}" srcOrd="0" destOrd="0" presId="urn:microsoft.com/office/officeart/2005/8/layout/rings+Icon"/>
    <dgm:cxn modelId="{0FE8F24B-92EC-40FF-819F-9F971AF17632}" srcId="{C504EED9-359F-4349-BEA4-E89F8C69C219}" destId="{77AA1129-EAA2-4B64-BCD6-E9E172044FE0}" srcOrd="2" destOrd="0" parTransId="{C2C4248F-2D6E-4114-B5C1-2F91F22637AC}" sibTransId="{22CFE2FD-CDD2-437B-BB89-B7C5DF2D871E}"/>
    <dgm:cxn modelId="{8F9F9DD3-357D-4D3F-9212-3DBC7EDB8DA7}" srcId="{C504EED9-359F-4349-BEA4-E89F8C69C219}" destId="{EA70CC5E-F57B-4251-B6FB-B4E7492C9D1F}" srcOrd="0" destOrd="0" parTransId="{A102F55B-8A6D-4E68-8379-83AB117DE819}" sibTransId="{027E9842-CB24-4368-8F83-56FE438880B6}"/>
    <dgm:cxn modelId="{B46C46DB-0E04-473B-878E-0F3A71665B8C}" type="presOf" srcId="{EA70CC5E-F57B-4251-B6FB-B4E7492C9D1F}" destId="{D2DC5DA6-04CD-4E8A-88EF-823AD5C54943}" srcOrd="0" destOrd="0" presId="urn:microsoft.com/office/officeart/2005/8/layout/rings+Icon"/>
    <dgm:cxn modelId="{BBDBBBEC-4760-4348-956D-3DF6AD12EDDD}" srcId="{C504EED9-359F-4349-BEA4-E89F8C69C219}" destId="{52EE4BB2-50AF-4E0C-B097-48147BA1BCB7}" srcOrd="1" destOrd="0" parTransId="{8F23B1D6-FFB5-4D7C-BE5B-B87570D57C7F}" sibTransId="{AB93C066-4698-41CE-9EB8-B2F7C288244E}"/>
    <dgm:cxn modelId="{35ED18AE-F474-4E1F-B213-42351E1DA1A8}" type="presParOf" srcId="{B0A5C090-875B-46E1-87DC-B58693DC31EA}" destId="{D2DC5DA6-04CD-4E8A-88EF-823AD5C54943}" srcOrd="0" destOrd="0" presId="urn:microsoft.com/office/officeart/2005/8/layout/rings+Icon"/>
    <dgm:cxn modelId="{69FF41D4-017F-4750-84DE-D204B573AFC6}" type="presParOf" srcId="{B0A5C090-875B-46E1-87DC-B58693DC31EA}" destId="{7F9249E1-4EBA-4B6E-A20D-2EAB819475EE}" srcOrd="1" destOrd="0" presId="urn:microsoft.com/office/officeart/2005/8/layout/rings+Icon"/>
    <dgm:cxn modelId="{07EFD13A-DA7F-48EE-88FE-F49C30FD3CC3}" type="presParOf" srcId="{B0A5C090-875B-46E1-87DC-B58693DC31EA}" destId="{AF511E5F-9851-4CA3-BA6D-F5A9F53EA023}"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80E6C7E-357A-4128-977B-103D4556770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3283AF8-D245-4130-A8A5-988C3822CCD6}">
      <dgm:prSet phldrT="[Text]" custT="1"/>
      <dgm:spPr>
        <a:solidFill>
          <a:schemeClr val="accent2">
            <a:lumMod val="20000"/>
            <a:lumOff val="80000"/>
          </a:schemeClr>
        </a:solidFill>
      </dgm:spPr>
      <dgm:t>
        <a:bodyPr/>
        <a:lstStyle/>
        <a:p>
          <a:r>
            <a:rPr lang="en-US" sz="2400" b="1" dirty="0">
              <a:solidFill>
                <a:srgbClr val="C00000"/>
              </a:solidFill>
            </a:rPr>
            <a:t>Downward</a:t>
          </a:r>
        </a:p>
      </dgm:t>
    </dgm:pt>
    <dgm:pt modelId="{8CFD572A-033A-4C24-8993-6A7DA0CF949A}" type="parTrans" cxnId="{C984526C-35BB-484E-84C4-933D2ACBD783}">
      <dgm:prSet/>
      <dgm:spPr/>
      <dgm:t>
        <a:bodyPr/>
        <a:lstStyle/>
        <a:p>
          <a:endParaRPr lang="en-US"/>
        </a:p>
      </dgm:t>
    </dgm:pt>
    <dgm:pt modelId="{573B024E-BD9F-463F-9C5D-75D4C24D1F4B}" type="sibTrans" cxnId="{C984526C-35BB-484E-84C4-933D2ACBD783}">
      <dgm:prSet/>
      <dgm:spPr/>
      <dgm:t>
        <a:bodyPr/>
        <a:lstStyle/>
        <a:p>
          <a:endParaRPr lang="en-US"/>
        </a:p>
      </dgm:t>
    </dgm:pt>
    <dgm:pt modelId="{0D481E96-3515-4E17-B1F2-D95E1DF70274}">
      <dgm:prSet phldrT="[Text]"/>
      <dgm:spPr/>
      <dgm:t>
        <a:bodyPr/>
        <a:lstStyle/>
        <a:p>
          <a:r>
            <a:rPr lang="en-US" dirty="0"/>
            <a:t>Too many Messages</a:t>
          </a:r>
        </a:p>
      </dgm:t>
    </dgm:pt>
    <dgm:pt modelId="{A337700C-9E00-44C3-948D-7BD1719239EF}" type="parTrans" cxnId="{47A2F549-149B-4130-87CB-9B9BC4C57600}">
      <dgm:prSet/>
      <dgm:spPr/>
      <dgm:t>
        <a:bodyPr/>
        <a:lstStyle/>
        <a:p>
          <a:endParaRPr lang="en-US"/>
        </a:p>
      </dgm:t>
    </dgm:pt>
    <dgm:pt modelId="{6B37A7A8-5E1C-479F-ACC9-7A4526D708F2}" type="sibTrans" cxnId="{47A2F549-149B-4130-87CB-9B9BC4C57600}">
      <dgm:prSet/>
      <dgm:spPr/>
      <dgm:t>
        <a:bodyPr/>
        <a:lstStyle/>
        <a:p>
          <a:endParaRPr lang="en-US"/>
        </a:p>
      </dgm:t>
    </dgm:pt>
    <dgm:pt modelId="{B0FAC8DF-CE4D-4C49-97C9-3A9C3F275798}">
      <dgm:prSet phldrT="[Text]" custT="1"/>
      <dgm:spPr>
        <a:solidFill>
          <a:schemeClr val="accent4">
            <a:lumMod val="20000"/>
            <a:lumOff val="80000"/>
          </a:schemeClr>
        </a:solidFill>
      </dgm:spPr>
      <dgm:t>
        <a:bodyPr/>
        <a:lstStyle/>
        <a:p>
          <a:r>
            <a:rPr lang="en-US" sz="2400" b="1" dirty="0">
              <a:solidFill>
                <a:srgbClr val="C00000"/>
              </a:solidFill>
            </a:rPr>
            <a:t>Upward</a:t>
          </a:r>
        </a:p>
      </dgm:t>
    </dgm:pt>
    <dgm:pt modelId="{D4166C60-151F-43F8-8AD8-042DEEEFA357}" type="parTrans" cxnId="{72C6BAB5-CBE9-478F-B797-FB8D03D377D7}">
      <dgm:prSet/>
      <dgm:spPr/>
      <dgm:t>
        <a:bodyPr/>
        <a:lstStyle/>
        <a:p>
          <a:endParaRPr lang="en-US"/>
        </a:p>
      </dgm:t>
    </dgm:pt>
    <dgm:pt modelId="{736470AD-961C-4788-87B4-378588FAF6D8}" type="sibTrans" cxnId="{72C6BAB5-CBE9-478F-B797-FB8D03D377D7}">
      <dgm:prSet/>
      <dgm:spPr/>
      <dgm:t>
        <a:bodyPr/>
        <a:lstStyle/>
        <a:p>
          <a:endParaRPr lang="en-US"/>
        </a:p>
      </dgm:t>
    </dgm:pt>
    <dgm:pt modelId="{D7CBCF3B-2BEE-4F37-A9D0-FF53D7227890}">
      <dgm:prSet phldrT="[Text]"/>
      <dgm:spPr/>
      <dgm:t>
        <a:bodyPr/>
        <a:lstStyle/>
        <a:p>
          <a:r>
            <a:rPr lang="en-US" dirty="0"/>
            <a:t>Risk fear for Retribution Regarding Feedback</a:t>
          </a:r>
        </a:p>
      </dgm:t>
    </dgm:pt>
    <dgm:pt modelId="{3F020E36-A318-420A-AAB0-82E5C503DBD5}" type="parTrans" cxnId="{549F0DCE-1125-4FB4-BC82-4C9D94024911}">
      <dgm:prSet/>
      <dgm:spPr/>
      <dgm:t>
        <a:bodyPr/>
        <a:lstStyle/>
        <a:p>
          <a:endParaRPr lang="en-US"/>
        </a:p>
      </dgm:t>
    </dgm:pt>
    <dgm:pt modelId="{B4B92D6D-8CC1-416C-A247-E5C5EB382EDD}" type="sibTrans" cxnId="{549F0DCE-1125-4FB4-BC82-4C9D94024911}">
      <dgm:prSet/>
      <dgm:spPr/>
      <dgm:t>
        <a:bodyPr/>
        <a:lstStyle/>
        <a:p>
          <a:endParaRPr lang="en-US"/>
        </a:p>
      </dgm:t>
    </dgm:pt>
    <dgm:pt modelId="{49F18C91-840D-4FEE-B21F-1DBCBBF95D63}">
      <dgm:prSet phldrT="[Text]"/>
      <dgm:spPr/>
      <dgm:t>
        <a:bodyPr/>
        <a:lstStyle/>
        <a:p>
          <a:r>
            <a:rPr lang="en-US" dirty="0"/>
            <a:t>Leader Adverse Emotional Response</a:t>
          </a:r>
        </a:p>
      </dgm:t>
    </dgm:pt>
    <dgm:pt modelId="{C91E533B-A20D-4EE5-8446-DC6A3ACDE7F4}" type="parTrans" cxnId="{3E5F087E-5530-41E7-93D2-B3CACD9AA8CD}">
      <dgm:prSet/>
      <dgm:spPr/>
      <dgm:t>
        <a:bodyPr/>
        <a:lstStyle/>
        <a:p>
          <a:endParaRPr lang="en-US"/>
        </a:p>
      </dgm:t>
    </dgm:pt>
    <dgm:pt modelId="{4326DA0A-BEDA-4B14-B391-E408009AF836}" type="sibTrans" cxnId="{3E5F087E-5530-41E7-93D2-B3CACD9AA8CD}">
      <dgm:prSet/>
      <dgm:spPr/>
      <dgm:t>
        <a:bodyPr/>
        <a:lstStyle/>
        <a:p>
          <a:endParaRPr lang="en-US"/>
        </a:p>
      </dgm:t>
    </dgm:pt>
    <dgm:pt modelId="{1AE608E4-2CE9-4587-9536-3FAFBAFAC69B}">
      <dgm:prSet phldrT="[Text]" custT="1"/>
      <dgm:spPr>
        <a:solidFill>
          <a:schemeClr val="accent5">
            <a:lumMod val="20000"/>
            <a:lumOff val="80000"/>
          </a:schemeClr>
        </a:solidFill>
      </dgm:spPr>
      <dgm:t>
        <a:bodyPr/>
        <a:lstStyle/>
        <a:p>
          <a:r>
            <a:rPr lang="en-US" sz="2400" b="1" dirty="0">
              <a:solidFill>
                <a:srgbClr val="C00000"/>
              </a:solidFill>
            </a:rPr>
            <a:t>Horizontal</a:t>
          </a:r>
        </a:p>
      </dgm:t>
    </dgm:pt>
    <dgm:pt modelId="{765114F8-D135-4D07-80A5-5E67F86327BF}" type="parTrans" cxnId="{ECFEEF39-BC80-4C8F-9013-A0BBB94C1CEA}">
      <dgm:prSet/>
      <dgm:spPr/>
      <dgm:t>
        <a:bodyPr/>
        <a:lstStyle/>
        <a:p>
          <a:endParaRPr lang="en-US"/>
        </a:p>
      </dgm:t>
    </dgm:pt>
    <dgm:pt modelId="{F098B1B2-88C2-49BE-8682-8088E12AC60A}" type="sibTrans" cxnId="{ECFEEF39-BC80-4C8F-9013-A0BBB94C1CEA}">
      <dgm:prSet/>
      <dgm:spPr/>
      <dgm:t>
        <a:bodyPr/>
        <a:lstStyle/>
        <a:p>
          <a:endParaRPr lang="en-US"/>
        </a:p>
      </dgm:t>
    </dgm:pt>
    <dgm:pt modelId="{D1BFE6F0-5431-45F7-9BEE-1472E2C97CBC}">
      <dgm:prSet phldrT="[Text]"/>
      <dgm:spPr/>
      <dgm:t>
        <a:bodyPr/>
        <a:lstStyle/>
        <a:p>
          <a:r>
            <a:rPr lang="en-US" dirty="0"/>
            <a:t>Culture that Discourages Networking </a:t>
          </a:r>
        </a:p>
      </dgm:t>
    </dgm:pt>
    <dgm:pt modelId="{B82FEC2D-C314-458C-A919-40C6BEAE4360}" type="parTrans" cxnId="{CCD4B1C9-0A4A-420E-BCA6-967694BBCBE5}">
      <dgm:prSet/>
      <dgm:spPr/>
      <dgm:t>
        <a:bodyPr/>
        <a:lstStyle/>
        <a:p>
          <a:endParaRPr lang="en-US"/>
        </a:p>
      </dgm:t>
    </dgm:pt>
    <dgm:pt modelId="{B44651D3-6D80-4069-B743-9FFEEE62BE40}" type="sibTrans" cxnId="{CCD4B1C9-0A4A-420E-BCA6-967694BBCBE5}">
      <dgm:prSet/>
      <dgm:spPr/>
      <dgm:t>
        <a:bodyPr/>
        <a:lstStyle/>
        <a:p>
          <a:endParaRPr lang="en-US"/>
        </a:p>
      </dgm:t>
    </dgm:pt>
    <dgm:pt modelId="{94D0F145-5D2C-4A12-A314-280789832E69}">
      <dgm:prSet phldrT="[Text]"/>
      <dgm:spPr/>
      <dgm:t>
        <a:bodyPr/>
        <a:lstStyle/>
        <a:p>
          <a:r>
            <a:rPr lang="en-US" dirty="0"/>
            <a:t>Leaders not Encouraging or Providing Time or Opportunity for Networking</a:t>
          </a:r>
        </a:p>
      </dgm:t>
    </dgm:pt>
    <dgm:pt modelId="{2DCBE3F1-4BE6-4A86-BA70-053D916FBA77}" type="parTrans" cxnId="{6F2EAE70-C271-47DB-AF1B-4A0B33ADC40C}">
      <dgm:prSet/>
      <dgm:spPr/>
      <dgm:t>
        <a:bodyPr/>
        <a:lstStyle/>
        <a:p>
          <a:endParaRPr lang="en-US"/>
        </a:p>
      </dgm:t>
    </dgm:pt>
    <dgm:pt modelId="{B1F1EF0B-271B-4368-9931-A64F48306FF0}" type="sibTrans" cxnId="{6F2EAE70-C271-47DB-AF1B-4A0B33ADC40C}">
      <dgm:prSet/>
      <dgm:spPr/>
      <dgm:t>
        <a:bodyPr/>
        <a:lstStyle/>
        <a:p>
          <a:endParaRPr lang="en-US"/>
        </a:p>
      </dgm:t>
    </dgm:pt>
    <dgm:pt modelId="{3FF62924-9AB6-4198-BE79-26E445FC4982}">
      <dgm:prSet phldrT="[Text]"/>
      <dgm:spPr/>
      <dgm:t>
        <a:bodyPr/>
        <a:lstStyle/>
        <a:p>
          <a:r>
            <a:rPr lang="en-US" dirty="0"/>
            <a:t>Unempathetic Messages</a:t>
          </a:r>
        </a:p>
      </dgm:t>
    </dgm:pt>
    <dgm:pt modelId="{71DEE925-3443-401C-9F05-B22ADD7CF86F}" type="parTrans" cxnId="{98D799ED-EC4B-44B4-B625-9B8A56145546}">
      <dgm:prSet/>
      <dgm:spPr/>
      <dgm:t>
        <a:bodyPr/>
        <a:lstStyle/>
        <a:p>
          <a:endParaRPr lang="en-US"/>
        </a:p>
      </dgm:t>
    </dgm:pt>
    <dgm:pt modelId="{624DA066-7D09-4728-81DD-514894AA3CE1}" type="sibTrans" cxnId="{98D799ED-EC4B-44B4-B625-9B8A56145546}">
      <dgm:prSet/>
      <dgm:spPr/>
      <dgm:t>
        <a:bodyPr/>
        <a:lstStyle/>
        <a:p>
          <a:endParaRPr lang="en-US"/>
        </a:p>
      </dgm:t>
    </dgm:pt>
    <dgm:pt modelId="{52B83B61-39BB-47E9-BA1D-06ECC15380A8}">
      <dgm:prSet phldrT="[Text]"/>
      <dgm:spPr/>
      <dgm:t>
        <a:bodyPr/>
        <a:lstStyle/>
        <a:p>
          <a:r>
            <a:rPr lang="en-US" dirty="0"/>
            <a:t>Contradictory Messages</a:t>
          </a:r>
        </a:p>
      </dgm:t>
    </dgm:pt>
    <dgm:pt modelId="{68EF144B-CCD1-4B14-891A-544479C8367D}" type="parTrans" cxnId="{8BECC978-E76A-48AB-BA6A-CFDF42467D4F}">
      <dgm:prSet/>
      <dgm:spPr/>
      <dgm:t>
        <a:bodyPr/>
        <a:lstStyle/>
        <a:p>
          <a:endParaRPr lang="en-US"/>
        </a:p>
      </dgm:t>
    </dgm:pt>
    <dgm:pt modelId="{9C00A966-E298-49B9-88D9-5DD2EC045842}" type="sibTrans" cxnId="{8BECC978-E76A-48AB-BA6A-CFDF42467D4F}">
      <dgm:prSet/>
      <dgm:spPr/>
      <dgm:t>
        <a:bodyPr/>
        <a:lstStyle/>
        <a:p>
          <a:endParaRPr lang="en-US"/>
        </a:p>
      </dgm:t>
    </dgm:pt>
    <dgm:pt modelId="{EC257201-14C1-4AE4-BDFB-74DDDA136EB6}">
      <dgm:prSet phldrT="[Text]"/>
      <dgm:spPr/>
      <dgm:t>
        <a:bodyPr/>
        <a:lstStyle/>
        <a:p>
          <a:r>
            <a:rPr lang="en-US" dirty="0"/>
            <a:t>Ambiguous Messages</a:t>
          </a:r>
        </a:p>
      </dgm:t>
    </dgm:pt>
    <dgm:pt modelId="{C48DE93A-74CB-4293-97D4-225B6D98B8B4}" type="parTrans" cxnId="{07D99BE5-3DF4-40DF-B169-CF400CD6BD49}">
      <dgm:prSet/>
      <dgm:spPr/>
      <dgm:t>
        <a:bodyPr/>
        <a:lstStyle/>
        <a:p>
          <a:endParaRPr lang="en-US"/>
        </a:p>
      </dgm:t>
    </dgm:pt>
    <dgm:pt modelId="{4D9801F1-C09E-455A-A47F-021D6DEC0673}" type="sibTrans" cxnId="{07D99BE5-3DF4-40DF-B169-CF400CD6BD49}">
      <dgm:prSet/>
      <dgm:spPr/>
      <dgm:t>
        <a:bodyPr/>
        <a:lstStyle/>
        <a:p>
          <a:endParaRPr lang="en-US"/>
        </a:p>
      </dgm:t>
    </dgm:pt>
    <dgm:pt modelId="{801DDD58-7DD0-4B93-92F6-568B71549B89}">
      <dgm:prSet phldrT="[Text]"/>
      <dgm:spPr/>
      <dgm:t>
        <a:bodyPr/>
        <a:lstStyle/>
        <a:p>
          <a:r>
            <a:rPr lang="en-US" dirty="0"/>
            <a:t>No opportunity for Feedback</a:t>
          </a:r>
        </a:p>
      </dgm:t>
    </dgm:pt>
    <dgm:pt modelId="{2C3A7BF6-12E6-41E6-9F70-5DC78BAB157C}" type="parTrans" cxnId="{E92EABF7-4689-45CB-924D-C0501D7C75E4}">
      <dgm:prSet/>
      <dgm:spPr/>
      <dgm:t>
        <a:bodyPr/>
        <a:lstStyle/>
        <a:p>
          <a:endParaRPr lang="en-US"/>
        </a:p>
      </dgm:t>
    </dgm:pt>
    <dgm:pt modelId="{9819F87F-8FA8-4484-842D-89281CFBAC2F}" type="sibTrans" cxnId="{E92EABF7-4689-45CB-924D-C0501D7C75E4}">
      <dgm:prSet/>
      <dgm:spPr/>
      <dgm:t>
        <a:bodyPr/>
        <a:lstStyle/>
        <a:p>
          <a:endParaRPr lang="en-US"/>
        </a:p>
      </dgm:t>
    </dgm:pt>
    <dgm:pt modelId="{71511284-D5A1-4A38-AD34-8178D00A2241}">
      <dgm:prSet phldrT="[Text]"/>
      <dgm:spPr/>
      <dgm:t>
        <a:bodyPr/>
        <a:lstStyle/>
        <a:p>
          <a:endParaRPr lang="en-US" dirty="0"/>
        </a:p>
      </dgm:t>
    </dgm:pt>
    <dgm:pt modelId="{C7E86E44-DF12-4506-913E-B8DAA43DFEC2}" type="parTrans" cxnId="{1C8CE3AF-A9FF-471B-BA7A-9C6CB4B18621}">
      <dgm:prSet/>
      <dgm:spPr/>
      <dgm:t>
        <a:bodyPr/>
        <a:lstStyle/>
        <a:p>
          <a:endParaRPr lang="en-US"/>
        </a:p>
      </dgm:t>
    </dgm:pt>
    <dgm:pt modelId="{DB9AEA18-F18C-4B80-AA59-335A1270D486}" type="sibTrans" cxnId="{1C8CE3AF-A9FF-471B-BA7A-9C6CB4B18621}">
      <dgm:prSet/>
      <dgm:spPr/>
      <dgm:t>
        <a:bodyPr/>
        <a:lstStyle/>
        <a:p>
          <a:endParaRPr lang="en-US"/>
        </a:p>
      </dgm:t>
    </dgm:pt>
    <dgm:pt modelId="{9570F918-54C1-4FA4-836D-971161469087}">
      <dgm:prSet phldrT="[Text]"/>
      <dgm:spPr/>
      <dgm:t>
        <a:bodyPr/>
        <a:lstStyle/>
        <a:p>
          <a:r>
            <a:rPr lang="en-US" dirty="0"/>
            <a:t>Not Enough Channels or Network Opportunities </a:t>
          </a:r>
        </a:p>
      </dgm:t>
    </dgm:pt>
    <dgm:pt modelId="{1CC20A63-E436-4A70-817D-2BE8271211E5}" type="parTrans" cxnId="{A714F340-8ED9-4C5C-8F7C-7A23D05D4898}">
      <dgm:prSet/>
      <dgm:spPr/>
      <dgm:t>
        <a:bodyPr/>
        <a:lstStyle/>
        <a:p>
          <a:endParaRPr lang="en-US"/>
        </a:p>
      </dgm:t>
    </dgm:pt>
    <dgm:pt modelId="{2FBBEEC3-AF22-4020-8202-BF33C2CA0ED0}" type="sibTrans" cxnId="{A714F340-8ED9-4C5C-8F7C-7A23D05D4898}">
      <dgm:prSet/>
      <dgm:spPr/>
      <dgm:t>
        <a:bodyPr/>
        <a:lstStyle/>
        <a:p>
          <a:endParaRPr lang="en-US"/>
        </a:p>
      </dgm:t>
    </dgm:pt>
    <dgm:pt modelId="{D67089EE-B03B-4CEB-9F40-58317180CCE8}">
      <dgm:prSet phldrT="[Text]"/>
      <dgm:spPr/>
      <dgm:t>
        <a:bodyPr/>
        <a:lstStyle/>
        <a:p>
          <a:r>
            <a:rPr lang="en-US" dirty="0"/>
            <a:t>No Message, Vision or Direction</a:t>
          </a:r>
        </a:p>
      </dgm:t>
    </dgm:pt>
    <dgm:pt modelId="{2D49789B-7F6D-44B4-93E0-77BB279F8419}" type="parTrans" cxnId="{BDB40A31-0B71-418B-87A3-24F0B84B165E}">
      <dgm:prSet/>
      <dgm:spPr/>
      <dgm:t>
        <a:bodyPr/>
        <a:lstStyle/>
        <a:p>
          <a:endParaRPr lang="en-US"/>
        </a:p>
      </dgm:t>
    </dgm:pt>
    <dgm:pt modelId="{12B3F5B3-D466-477E-ADC1-A06E734AF2E2}" type="sibTrans" cxnId="{BDB40A31-0B71-418B-87A3-24F0B84B165E}">
      <dgm:prSet/>
      <dgm:spPr/>
      <dgm:t>
        <a:bodyPr/>
        <a:lstStyle/>
        <a:p>
          <a:endParaRPr lang="en-US"/>
        </a:p>
      </dgm:t>
    </dgm:pt>
    <dgm:pt modelId="{19CE16DE-98CD-458E-B608-5793EBEB79B2}">
      <dgm:prSet phldrT="[Text]"/>
      <dgm:spPr/>
      <dgm:t>
        <a:bodyPr/>
        <a:lstStyle/>
        <a:p>
          <a:r>
            <a:rPr lang="en-US" dirty="0"/>
            <a:t>No Solicitation or Encouragement for Feedback</a:t>
          </a:r>
        </a:p>
      </dgm:t>
    </dgm:pt>
    <dgm:pt modelId="{05156656-D2DF-4B54-A640-AD3070E1B873}" type="parTrans" cxnId="{D8773883-5A47-4196-B1B2-7C6E48C60F9D}">
      <dgm:prSet/>
      <dgm:spPr/>
      <dgm:t>
        <a:bodyPr/>
        <a:lstStyle/>
        <a:p>
          <a:endParaRPr lang="en-US"/>
        </a:p>
      </dgm:t>
    </dgm:pt>
    <dgm:pt modelId="{C183A9CE-D899-4F6F-B978-E97325215E4C}" type="sibTrans" cxnId="{D8773883-5A47-4196-B1B2-7C6E48C60F9D}">
      <dgm:prSet/>
      <dgm:spPr/>
      <dgm:t>
        <a:bodyPr/>
        <a:lstStyle/>
        <a:p>
          <a:endParaRPr lang="en-US"/>
        </a:p>
      </dgm:t>
    </dgm:pt>
    <dgm:pt modelId="{C120758F-5A69-466A-ABFD-8186574B771F}" type="pres">
      <dgm:prSet presAssocID="{F80E6C7E-357A-4128-977B-103D4556770D}" presName="Name0" presStyleCnt="0">
        <dgm:presLayoutVars>
          <dgm:dir/>
          <dgm:animLvl val="lvl"/>
          <dgm:resizeHandles val="exact"/>
        </dgm:presLayoutVars>
      </dgm:prSet>
      <dgm:spPr/>
    </dgm:pt>
    <dgm:pt modelId="{8FF44F00-B2B1-4D90-8C3E-32C84F706234}" type="pres">
      <dgm:prSet presAssocID="{53283AF8-D245-4130-A8A5-988C3822CCD6}" presName="composite" presStyleCnt="0"/>
      <dgm:spPr/>
    </dgm:pt>
    <dgm:pt modelId="{DD3C0DA6-5C48-44A7-923B-506659BCCF16}" type="pres">
      <dgm:prSet presAssocID="{53283AF8-D245-4130-A8A5-988C3822CCD6}" presName="parTx" presStyleLbl="alignNode1" presStyleIdx="0" presStyleCnt="3">
        <dgm:presLayoutVars>
          <dgm:chMax val="0"/>
          <dgm:chPref val="0"/>
          <dgm:bulletEnabled val="1"/>
        </dgm:presLayoutVars>
      </dgm:prSet>
      <dgm:spPr/>
    </dgm:pt>
    <dgm:pt modelId="{41EC9A91-917C-4160-BEA1-C4301E1C1496}" type="pres">
      <dgm:prSet presAssocID="{53283AF8-D245-4130-A8A5-988C3822CCD6}" presName="desTx" presStyleLbl="alignAccFollowNode1" presStyleIdx="0" presStyleCnt="3">
        <dgm:presLayoutVars>
          <dgm:bulletEnabled val="1"/>
        </dgm:presLayoutVars>
      </dgm:prSet>
      <dgm:spPr/>
    </dgm:pt>
    <dgm:pt modelId="{E698AA88-E8EF-4D7E-BF73-256832AA3D67}" type="pres">
      <dgm:prSet presAssocID="{573B024E-BD9F-463F-9C5D-75D4C24D1F4B}" presName="space" presStyleCnt="0"/>
      <dgm:spPr/>
    </dgm:pt>
    <dgm:pt modelId="{157F36A2-A5CC-4E2A-9AD0-1C963FF21840}" type="pres">
      <dgm:prSet presAssocID="{B0FAC8DF-CE4D-4C49-97C9-3A9C3F275798}" presName="composite" presStyleCnt="0"/>
      <dgm:spPr/>
    </dgm:pt>
    <dgm:pt modelId="{06337189-9898-451C-AD8C-216D0E7124C7}" type="pres">
      <dgm:prSet presAssocID="{B0FAC8DF-CE4D-4C49-97C9-3A9C3F275798}" presName="parTx" presStyleLbl="alignNode1" presStyleIdx="1" presStyleCnt="3">
        <dgm:presLayoutVars>
          <dgm:chMax val="0"/>
          <dgm:chPref val="0"/>
          <dgm:bulletEnabled val="1"/>
        </dgm:presLayoutVars>
      </dgm:prSet>
      <dgm:spPr/>
    </dgm:pt>
    <dgm:pt modelId="{690ECFF1-A025-4854-9ECC-A5D135DF9A69}" type="pres">
      <dgm:prSet presAssocID="{B0FAC8DF-CE4D-4C49-97C9-3A9C3F275798}" presName="desTx" presStyleLbl="alignAccFollowNode1" presStyleIdx="1" presStyleCnt="3">
        <dgm:presLayoutVars>
          <dgm:bulletEnabled val="1"/>
        </dgm:presLayoutVars>
      </dgm:prSet>
      <dgm:spPr/>
    </dgm:pt>
    <dgm:pt modelId="{5B4BBFB9-CD02-4956-8D19-2220E07F25C0}" type="pres">
      <dgm:prSet presAssocID="{736470AD-961C-4788-87B4-378588FAF6D8}" presName="space" presStyleCnt="0"/>
      <dgm:spPr/>
    </dgm:pt>
    <dgm:pt modelId="{CF4C4784-BD6B-44FD-8C19-90CA857563AE}" type="pres">
      <dgm:prSet presAssocID="{1AE608E4-2CE9-4587-9536-3FAFBAFAC69B}" presName="composite" presStyleCnt="0"/>
      <dgm:spPr/>
    </dgm:pt>
    <dgm:pt modelId="{91483364-60B4-4DF5-804B-E2E5A4AB98C7}" type="pres">
      <dgm:prSet presAssocID="{1AE608E4-2CE9-4587-9536-3FAFBAFAC69B}" presName="parTx" presStyleLbl="alignNode1" presStyleIdx="2" presStyleCnt="3">
        <dgm:presLayoutVars>
          <dgm:chMax val="0"/>
          <dgm:chPref val="0"/>
          <dgm:bulletEnabled val="1"/>
        </dgm:presLayoutVars>
      </dgm:prSet>
      <dgm:spPr/>
    </dgm:pt>
    <dgm:pt modelId="{31F8CD83-382D-4B9D-8676-D92DDFDEAB25}" type="pres">
      <dgm:prSet presAssocID="{1AE608E4-2CE9-4587-9536-3FAFBAFAC69B}" presName="desTx" presStyleLbl="alignAccFollowNode1" presStyleIdx="2" presStyleCnt="3">
        <dgm:presLayoutVars>
          <dgm:bulletEnabled val="1"/>
        </dgm:presLayoutVars>
      </dgm:prSet>
      <dgm:spPr/>
    </dgm:pt>
  </dgm:ptLst>
  <dgm:cxnLst>
    <dgm:cxn modelId="{D9F9461F-43B9-4A45-AB3C-80BF3692E7D3}" type="presOf" srcId="{19CE16DE-98CD-458E-B608-5793EBEB79B2}" destId="{690ECFF1-A025-4854-9ECC-A5D135DF9A69}" srcOrd="0" destOrd="3" presId="urn:microsoft.com/office/officeart/2005/8/layout/hList1"/>
    <dgm:cxn modelId="{2C53A321-65A3-475C-AA90-B0DBDF7B5B55}" type="presOf" srcId="{1AE608E4-2CE9-4587-9536-3FAFBAFAC69B}" destId="{91483364-60B4-4DF5-804B-E2E5A4AB98C7}" srcOrd="0" destOrd="0" presId="urn:microsoft.com/office/officeart/2005/8/layout/hList1"/>
    <dgm:cxn modelId="{C2E5252D-7333-4752-9AF2-25CECBA4A090}" type="presOf" srcId="{D67089EE-B03B-4CEB-9F40-58317180CCE8}" destId="{41EC9A91-917C-4160-BEA1-C4301E1C1496}" srcOrd="0" destOrd="4" presId="urn:microsoft.com/office/officeart/2005/8/layout/hList1"/>
    <dgm:cxn modelId="{2A0B302E-2803-42E7-A884-96295BA5181C}" type="presOf" srcId="{D1BFE6F0-5431-45F7-9BEE-1472E2C97CBC}" destId="{31F8CD83-382D-4B9D-8676-D92DDFDEAB25}" srcOrd="0" destOrd="0" presId="urn:microsoft.com/office/officeart/2005/8/layout/hList1"/>
    <dgm:cxn modelId="{BDB40A31-0B71-418B-87A3-24F0B84B165E}" srcId="{53283AF8-D245-4130-A8A5-988C3822CCD6}" destId="{D67089EE-B03B-4CEB-9F40-58317180CCE8}" srcOrd="4" destOrd="0" parTransId="{2D49789B-7F6D-44B4-93E0-77BB279F8419}" sibTransId="{12B3F5B3-D466-477E-ADC1-A06E734AF2E2}"/>
    <dgm:cxn modelId="{ECFEEF39-BC80-4C8F-9013-A0BBB94C1CEA}" srcId="{F80E6C7E-357A-4128-977B-103D4556770D}" destId="{1AE608E4-2CE9-4587-9536-3FAFBAFAC69B}" srcOrd="2" destOrd="0" parTransId="{765114F8-D135-4D07-80A5-5E67F86327BF}" sibTransId="{F098B1B2-88C2-49BE-8682-8088E12AC60A}"/>
    <dgm:cxn modelId="{A714F340-8ED9-4C5C-8F7C-7A23D05D4898}" srcId="{1AE608E4-2CE9-4587-9536-3FAFBAFAC69B}" destId="{9570F918-54C1-4FA4-836D-971161469087}" srcOrd="2" destOrd="0" parTransId="{1CC20A63-E436-4A70-817D-2BE8271211E5}" sibTransId="{2FBBEEC3-AF22-4020-8202-BF33C2CA0ED0}"/>
    <dgm:cxn modelId="{B46FD25C-EC39-4B9B-95CF-8D080BDA17FC}" type="presOf" srcId="{D7CBCF3B-2BEE-4F37-A9D0-FF53D7227890}" destId="{690ECFF1-A025-4854-9ECC-A5D135DF9A69}" srcOrd="0" destOrd="0" presId="urn:microsoft.com/office/officeart/2005/8/layout/hList1"/>
    <dgm:cxn modelId="{47A2F549-149B-4130-87CB-9B9BC4C57600}" srcId="{53283AF8-D245-4130-A8A5-988C3822CCD6}" destId="{0D481E96-3515-4E17-B1F2-D95E1DF70274}" srcOrd="0" destOrd="0" parTransId="{A337700C-9E00-44C3-948D-7BD1719239EF}" sibTransId="{6B37A7A8-5E1C-479F-ACC9-7A4526D708F2}"/>
    <dgm:cxn modelId="{C984526C-35BB-484E-84C4-933D2ACBD783}" srcId="{F80E6C7E-357A-4128-977B-103D4556770D}" destId="{53283AF8-D245-4130-A8A5-988C3822CCD6}" srcOrd="0" destOrd="0" parTransId="{8CFD572A-033A-4C24-8993-6A7DA0CF949A}" sibTransId="{573B024E-BD9F-463F-9C5D-75D4C24D1F4B}"/>
    <dgm:cxn modelId="{6F2EAE70-C271-47DB-AF1B-4A0B33ADC40C}" srcId="{1AE608E4-2CE9-4587-9536-3FAFBAFAC69B}" destId="{94D0F145-5D2C-4A12-A314-280789832E69}" srcOrd="1" destOrd="0" parTransId="{2DCBE3F1-4BE6-4A86-BA70-053D916FBA77}" sibTransId="{B1F1EF0B-271B-4368-9931-A64F48306FF0}"/>
    <dgm:cxn modelId="{02490152-517F-4BFB-9F8F-4DF1B837B5D3}" type="presOf" srcId="{9570F918-54C1-4FA4-836D-971161469087}" destId="{31F8CD83-382D-4B9D-8676-D92DDFDEAB25}" srcOrd="0" destOrd="2" presId="urn:microsoft.com/office/officeart/2005/8/layout/hList1"/>
    <dgm:cxn modelId="{EA904B52-6F1D-4B0E-95D9-4C9B962FF3B2}" type="presOf" srcId="{71511284-D5A1-4A38-AD34-8178D00A2241}" destId="{31F8CD83-382D-4B9D-8676-D92DDFDEAB25}" srcOrd="0" destOrd="3" presId="urn:microsoft.com/office/officeart/2005/8/layout/hList1"/>
    <dgm:cxn modelId="{91D90354-FD3A-4D55-AF4F-A045996EC5D3}" type="presOf" srcId="{EC257201-14C1-4AE4-BDFB-74DDDA136EB6}" destId="{41EC9A91-917C-4160-BEA1-C4301E1C1496}" srcOrd="0" destOrd="2" presId="urn:microsoft.com/office/officeart/2005/8/layout/hList1"/>
    <dgm:cxn modelId="{B2962357-A41F-4996-A505-EA2A062774C1}" type="presOf" srcId="{52B83B61-39BB-47E9-BA1D-06ECC15380A8}" destId="{41EC9A91-917C-4160-BEA1-C4301E1C1496}" srcOrd="0" destOrd="1" presId="urn:microsoft.com/office/officeart/2005/8/layout/hList1"/>
    <dgm:cxn modelId="{8BECC978-E76A-48AB-BA6A-CFDF42467D4F}" srcId="{53283AF8-D245-4130-A8A5-988C3822CCD6}" destId="{52B83B61-39BB-47E9-BA1D-06ECC15380A8}" srcOrd="1" destOrd="0" parTransId="{68EF144B-CCD1-4B14-891A-544479C8367D}" sibTransId="{9C00A966-E298-49B9-88D9-5DD2EC045842}"/>
    <dgm:cxn modelId="{3E5F087E-5530-41E7-93D2-B3CACD9AA8CD}" srcId="{B0FAC8DF-CE4D-4C49-97C9-3A9C3F275798}" destId="{49F18C91-840D-4FEE-B21F-1DBCBBF95D63}" srcOrd="1" destOrd="0" parTransId="{C91E533B-A20D-4EE5-8446-DC6A3ACDE7F4}" sibTransId="{4326DA0A-BEDA-4B14-B391-E408009AF836}"/>
    <dgm:cxn modelId="{D8773883-5A47-4196-B1B2-7C6E48C60F9D}" srcId="{B0FAC8DF-CE4D-4C49-97C9-3A9C3F275798}" destId="{19CE16DE-98CD-458E-B608-5793EBEB79B2}" srcOrd="3" destOrd="0" parTransId="{05156656-D2DF-4B54-A640-AD3070E1B873}" sibTransId="{C183A9CE-D899-4F6F-B978-E97325215E4C}"/>
    <dgm:cxn modelId="{39AC9D83-D29F-408C-9A60-F225BB9EA70B}" type="presOf" srcId="{94D0F145-5D2C-4A12-A314-280789832E69}" destId="{31F8CD83-382D-4B9D-8676-D92DDFDEAB25}" srcOrd="0" destOrd="1" presId="urn:microsoft.com/office/officeart/2005/8/layout/hList1"/>
    <dgm:cxn modelId="{96DA4EA5-3D45-43A1-AAF0-1E604B1A3941}" type="presOf" srcId="{49F18C91-840D-4FEE-B21F-1DBCBBF95D63}" destId="{690ECFF1-A025-4854-9ECC-A5D135DF9A69}" srcOrd="0" destOrd="1" presId="urn:microsoft.com/office/officeart/2005/8/layout/hList1"/>
    <dgm:cxn modelId="{1C8CE3AF-A9FF-471B-BA7A-9C6CB4B18621}" srcId="{1AE608E4-2CE9-4587-9536-3FAFBAFAC69B}" destId="{71511284-D5A1-4A38-AD34-8178D00A2241}" srcOrd="3" destOrd="0" parTransId="{C7E86E44-DF12-4506-913E-B8DAA43DFEC2}" sibTransId="{DB9AEA18-F18C-4B80-AA59-335A1270D486}"/>
    <dgm:cxn modelId="{72C6BAB5-CBE9-478F-B797-FB8D03D377D7}" srcId="{F80E6C7E-357A-4128-977B-103D4556770D}" destId="{B0FAC8DF-CE4D-4C49-97C9-3A9C3F275798}" srcOrd="1" destOrd="0" parTransId="{D4166C60-151F-43F8-8AD8-042DEEEFA357}" sibTransId="{736470AD-961C-4788-87B4-378588FAF6D8}"/>
    <dgm:cxn modelId="{8A1E2DB6-9F71-4148-8610-BA37FF21B7D0}" type="presOf" srcId="{801DDD58-7DD0-4B93-92F6-568B71549B89}" destId="{690ECFF1-A025-4854-9ECC-A5D135DF9A69}" srcOrd="0" destOrd="2" presId="urn:microsoft.com/office/officeart/2005/8/layout/hList1"/>
    <dgm:cxn modelId="{F25CCCB8-A61B-4DAD-B869-904EFE001EA2}" type="presOf" srcId="{3FF62924-9AB6-4198-BE79-26E445FC4982}" destId="{41EC9A91-917C-4160-BEA1-C4301E1C1496}" srcOrd="0" destOrd="3" presId="urn:microsoft.com/office/officeart/2005/8/layout/hList1"/>
    <dgm:cxn modelId="{CCD4B1C9-0A4A-420E-BCA6-967694BBCBE5}" srcId="{1AE608E4-2CE9-4587-9536-3FAFBAFAC69B}" destId="{D1BFE6F0-5431-45F7-9BEE-1472E2C97CBC}" srcOrd="0" destOrd="0" parTransId="{B82FEC2D-C314-458C-A919-40C6BEAE4360}" sibTransId="{B44651D3-6D80-4069-B743-9FFEEE62BE40}"/>
    <dgm:cxn modelId="{549F0DCE-1125-4FB4-BC82-4C9D94024911}" srcId="{B0FAC8DF-CE4D-4C49-97C9-3A9C3F275798}" destId="{D7CBCF3B-2BEE-4F37-A9D0-FF53D7227890}" srcOrd="0" destOrd="0" parTransId="{3F020E36-A318-420A-AAB0-82E5C503DBD5}" sibTransId="{B4B92D6D-8CC1-416C-A247-E5C5EB382EDD}"/>
    <dgm:cxn modelId="{240C20D3-0BF0-4EA0-8783-9DEAB920AA6E}" type="presOf" srcId="{0D481E96-3515-4E17-B1F2-D95E1DF70274}" destId="{41EC9A91-917C-4160-BEA1-C4301E1C1496}" srcOrd="0" destOrd="0" presId="urn:microsoft.com/office/officeart/2005/8/layout/hList1"/>
    <dgm:cxn modelId="{07D99BE5-3DF4-40DF-B169-CF400CD6BD49}" srcId="{53283AF8-D245-4130-A8A5-988C3822CCD6}" destId="{EC257201-14C1-4AE4-BDFB-74DDDA136EB6}" srcOrd="2" destOrd="0" parTransId="{C48DE93A-74CB-4293-97D4-225B6D98B8B4}" sibTransId="{4D9801F1-C09E-455A-A47F-021D6DEC0673}"/>
    <dgm:cxn modelId="{7B7899EB-4234-4DE1-86B2-94871DBEB2FC}" type="presOf" srcId="{B0FAC8DF-CE4D-4C49-97C9-3A9C3F275798}" destId="{06337189-9898-451C-AD8C-216D0E7124C7}" srcOrd="0" destOrd="0" presId="urn:microsoft.com/office/officeart/2005/8/layout/hList1"/>
    <dgm:cxn modelId="{98D799ED-EC4B-44B4-B625-9B8A56145546}" srcId="{53283AF8-D245-4130-A8A5-988C3822CCD6}" destId="{3FF62924-9AB6-4198-BE79-26E445FC4982}" srcOrd="3" destOrd="0" parTransId="{71DEE925-3443-401C-9F05-B22ADD7CF86F}" sibTransId="{624DA066-7D09-4728-81DD-514894AA3CE1}"/>
    <dgm:cxn modelId="{3D2397F0-A784-4F98-8A2D-457EA500081B}" type="presOf" srcId="{F80E6C7E-357A-4128-977B-103D4556770D}" destId="{C120758F-5A69-466A-ABFD-8186574B771F}" srcOrd="0" destOrd="0" presId="urn:microsoft.com/office/officeart/2005/8/layout/hList1"/>
    <dgm:cxn modelId="{45D763F5-32EE-42A1-B42E-15B9DB9B887F}" type="presOf" srcId="{53283AF8-D245-4130-A8A5-988C3822CCD6}" destId="{DD3C0DA6-5C48-44A7-923B-506659BCCF16}" srcOrd="0" destOrd="0" presId="urn:microsoft.com/office/officeart/2005/8/layout/hList1"/>
    <dgm:cxn modelId="{E92EABF7-4689-45CB-924D-C0501D7C75E4}" srcId="{B0FAC8DF-CE4D-4C49-97C9-3A9C3F275798}" destId="{801DDD58-7DD0-4B93-92F6-568B71549B89}" srcOrd="2" destOrd="0" parTransId="{2C3A7BF6-12E6-41E6-9F70-5DC78BAB157C}" sibTransId="{9819F87F-8FA8-4484-842D-89281CFBAC2F}"/>
    <dgm:cxn modelId="{0B2C18D0-27AA-4A4F-8600-FE920070B5EF}" type="presParOf" srcId="{C120758F-5A69-466A-ABFD-8186574B771F}" destId="{8FF44F00-B2B1-4D90-8C3E-32C84F706234}" srcOrd="0" destOrd="0" presId="urn:microsoft.com/office/officeart/2005/8/layout/hList1"/>
    <dgm:cxn modelId="{905A50B2-9715-4C05-9DEB-99818F02A2DD}" type="presParOf" srcId="{8FF44F00-B2B1-4D90-8C3E-32C84F706234}" destId="{DD3C0DA6-5C48-44A7-923B-506659BCCF16}" srcOrd="0" destOrd="0" presId="urn:microsoft.com/office/officeart/2005/8/layout/hList1"/>
    <dgm:cxn modelId="{2E2C9AE7-CF7C-4864-8211-07329B3B5B47}" type="presParOf" srcId="{8FF44F00-B2B1-4D90-8C3E-32C84F706234}" destId="{41EC9A91-917C-4160-BEA1-C4301E1C1496}" srcOrd="1" destOrd="0" presId="urn:microsoft.com/office/officeart/2005/8/layout/hList1"/>
    <dgm:cxn modelId="{C48A9257-90E7-45FA-8F86-C0850658CD88}" type="presParOf" srcId="{C120758F-5A69-466A-ABFD-8186574B771F}" destId="{E698AA88-E8EF-4D7E-BF73-256832AA3D67}" srcOrd="1" destOrd="0" presId="urn:microsoft.com/office/officeart/2005/8/layout/hList1"/>
    <dgm:cxn modelId="{70C23EB2-336E-4564-AB0B-D1D4D3827F40}" type="presParOf" srcId="{C120758F-5A69-466A-ABFD-8186574B771F}" destId="{157F36A2-A5CC-4E2A-9AD0-1C963FF21840}" srcOrd="2" destOrd="0" presId="urn:microsoft.com/office/officeart/2005/8/layout/hList1"/>
    <dgm:cxn modelId="{3FBAD6A8-8727-4CE0-AADD-6D907135B96E}" type="presParOf" srcId="{157F36A2-A5CC-4E2A-9AD0-1C963FF21840}" destId="{06337189-9898-451C-AD8C-216D0E7124C7}" srcOrd="0" destOrd="0" presId="urn:microsoft.com/office/officeart/2005/8/layout/hList1"/>
    <dgm:cxn modelId="{F8F35FD1-236C-471C-8974-3BB5E5400393}" type="presParOf" srcId="{157F36A2-A5CC-4E2A-9AD0-1C963FF21840}" destId="{690ECFF1-A025-4854-9ECC-A5D135DF9A69}" srcOrd="1" destOrd="0" presId="urn:microsoft.com/office/officeart/2005/8/layout/hList1"/>
    <dgm:cxn modelId="{294691B9-FCAB-4F58-8DF1-017424B73B48}" type="presParOf" srcId="{C120758F-5A69-466A-ABFD-8186574B771F}" destId="{5B4BBFB9-CD02-4956-8D19-2220E07F25C0}" srcOrd="3" destOrd="0" presId="urn:microsoft.com/office/officeart/2005/8/layout/hList1"/>
    <dgm:cxn modelId="{090D5B9A-A262-48EA-803E-9070E20B0F29}" type="presParOf" srcId="{C120758F-5A69-466A-ABFD-8186574B771F}" destId="{CF4C4784-BD6B-44FD-8C19-90CA857563AE}" srcOrd="4" destOrd="0" presId="urn:microsoft.com/office/officeart/2005/8/layout/hList1"/>
    <dgm:cxn modelId="{373CC0F1-3C00-4D7D-A59A-B27AE060DB6C}" type="presParOf" srcId="{CF4C4784-BD6B-44FD-8C19-90CA857563AE}" destId="{91483364-60B4-4DF5-804B-E2E5A4AB98C7}" srcOrd="0" destOrd="0" presId="urn:microsoft.com/office/officeart/2005/8/layout/hList1"/>
    <dgm:cxn modelId="{359BEAFC-AD0B-4C5B-AFB2-C7F805F626EB}" type="presParOf" srcId="{CF4C4784-BD6B-44FD-8C19-90CA857563AE}" destId="{31F8CD83-382D-4B9D-8676-D92DDFDEAB2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E3E955C-95F9-4BFE-870C-374A6391889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A216BCF-FE64-422A-B760-304D0B82A93C}">
      <dgm:prSet phldrT="[Text]" custT="1"/>
      <dgm:spPr>
        <a:solidFill>
          <a:schemeClr val="accent6">
            <a:lumMod val="60000"/>
            <a:lumOff val="40000"/>
          </a:schemeClr>
        </a:solidFill>
      </dgm:spPr>
      <dgm:t>
        <a:bodyPr/>
        <a:lstStyle/>
        <a:p>
          <a:r>
            <a:rPr lang="en-US" sz="3600" b="1" baseline="0" dirty="0">
              <a:solidFill>
                <a:schemeClr val="tx1"/>
              </a:solidFill>
            </a:rPr>
            <a:t>Attendance</a:t>
          </a:r>
        </a:p>
        <a:p>
          <a:r>
            <a:rPr lang="en-US" sz="3600" b="1" baseline="0" dirty="0">
              <a:solidFill>
                <a:schemeClr val="tx1"/>
              </a:solidFill>
            </a:rPr>
            <a:t>Tardiness</a:t>
          </a:r>
        </a:p>
      </dgm:t>
    </dgm:pt>
    <dgm:pt modelId="{0DED466C-8707-47FF-AAF9-C66C093EA823}" type="parTrans" cxnId="{39C6EC78-3DD0-4DA3-8BBC-93F1A8E05584}">
      <dgm:prSet/>
      <dgm:spPr/>
      <dgm:t>
        <a:bodyPr/>
        <a:lstStyle/>
        <a:p>
          <a:endParaRPr lang="en-US"/>
        </a:p>
      </dgm:t>
    </dgm:pt>
    <dgm:pt modelId="{F76443D1-7165-4A7F-B71B-01A7C44318DF}" type="sibTrans" cxnId="{39C6EC78-3DD0-4DA3-8BBC-93F1A8E05584}">
      <dgm:prSet/>
      <dgm:spPr/>
      <dgm:t>
        <a:bodyPr/>
        <a:lstStyle/>
        <a:p>
          <a:endParaRPr lang="en-US"/>
        </a:p>
      </dgm:t>
    </dgm:pt>
    <dgm:pt modelId="{9575661F-599F-4214-9209-2EFCCC45C14D}">
      <dgm:prSet phldrT="[Text]" custT="1"/>
      <dgm:spPr/>
      <dgm:t>
        <a:bodyPr/>
        <a:lstStyle/>
        <a:p>
          <a:r>
            <a:rPr lang="en-US" sz="2800" b="1" dirty="0"/>
            <a:t>Reasonable and flexible policy that is followed</a:t>
          </a:r>
        </a:p>
      </dgm:t>
    </dgm:pt>
    <dgm:pt modelId="{8AD7B0F3-D05A-42AD-8897-89F13B415425}" type="parTrans" cxnId="{43543564-8C77-4AEA-83E3-71FE646D5CC1}">
      <dgm:prSet/>
      <dgm:spPr/>
      <dgm:t>
        <a:bodyPr/>
        <a:lstStyle/>
        <a:p>
          <a:endParaRPr lang="en-US"/>
        </a:p>
      </dgm:t>
    </dgm:pt>
    <dgm:pt modelId="{72EE5ACE-5248-4FC6-8185-C0FC314A3CE1}" type="sibTrans" cxnId="{43543564-8C77-4AEA-83E3-71FE646D5CC1}">
      <dgm:prSet/>
      <dgm:spPr/>
      <dgm:t>
        <a:bodyPr/>
        <a:lstStyle/>
        <a:p>
          <a:endParaRPr lang="en-US"/>
        </a:p>
      </dgm:t>
    </dgm:pt>
    <dgm:pt modelId="{14674646-58CB-4233-B575-33FE8AD1F683}">
      <dgm:prSet phldrT="[Text]" custT="1"/>
      <dgm:spPr/>
      <dgm:t>
        <a:bodyPr/>
        <a:lstStyle/>
        <a:p>
          <a:r>
            <a:rPr lang="en-US" sz="2800" b="1" dirty="0">
              <a:solidFill>
                <a:srgbClr val="C00000"/>
              </a:solidFill>
            </a:rPr>
            <a:t>Everyone treated consistent and fair</a:t>
          </a:r>
        </a:p>
      </dgm:t>
    </dgm:pt>
    <dgm:pt modelId="{B5668A83-08F9-4A5F-8D63-A65B88542567}" type="parTrans" cxnId="{EC208F8C-B332-47D2-AB4B-F145801FDB6D}">
      <dgm:prSet/>
      <dgm:spPr/>
      <dgm:t>
        <a:bodyPr/>
        <a:lstStyle/>
        <a:p>
          <a:endParaRPr lang="en-US"/>
        </a:p>
      </dgm:t>
    </dgm:pt>
    <dgm:pt modelId="{271BF340-9DA7-47DC-B948-19A13E55DE1E}" type="sibTrans" cxnId="{EC208F8C-B332-47D2-AB4B-F145801FDB6D}">
      <dgm:prSet/>
      <dgm:spPr/>
      <dgm:t>
        <a:bodyPr/>
        <a:lstStyle/>
        <a:p>
          <a:endParaRPr lang="en-US"/>
        </a:p>
      </dgm:t>
    </dgm:pt>
    <dgm:pt modelId="{44996040-8E45-4530-9AC1-95826441637A}">
      <dgm:prSet phldrT="[Text]" custT="1"/>
      <dgm:spPr>
        <a:solidFill>
          <a:schemeClr val="accent6"/>
        </a:solidFill>
      </dgm:spPr>
      <dgm:t>
        <a:bodyPr/>
        <a:lstStyle/>
        <a:p>
          <a:r>
            <a:rPr lang="en-US" sz="3600" b="1" baseline="0" dirty="0">
              <a:solidFill>
                <a:schemeClr val="tx1"/>
              </a:solidFill>
            </a:rPr>
            <a:t>Performance</a:t>
          </a:r>
        </a:p>
      </dgm:t>
    </dgm:pt>
    <dgm:pt modelId="{6964D035-D502-4615-AA92-887D67009925}" type="parTrans" cxnId="{5FED2015-B6FF-4AA3-B09F-9A1765B0561B}">
      <dgm:prSet/>
      <dgm:spPr/>
      <dgm:t>
        <a:bodyPr/>
        <a:lstStyle/>
        <a:p>
          <a:endParaRPr lang="en-US"/>
        </a:p>
      </dgm:t>
    </dgm:pt>
    <dgm:pt modelId="{06441E03-3260-4EE3-B3C5-28B2EF1AB967}" type="sibTrans" cxnId="{5FED2015-B6FF-4AA3-B09F-9A1765B0561B}">
      <dgm:prSet/>
      <dgm:spPr/>
      <dgm:t>
        <a:bodyPr/>
        <a:lstStyle/>
        <a:p>
          <a:endParaRPr lang="en-US"/>
        </a:p>
      </dgm:t>
    </dgm:pt>
    <dgm:pt modelId="{C914D980-B705-4C43-AFF3-457A3ED176C7}">
      <dgm:prSet phldrT="[Text]" custT="1"/>
      <dgm:spPr/>
      <dgm:t>
        <a:bodyPr/>
        <a:lstStyle/>
        <a:p>
          <a:r>
            <a:rPr lang="en-US" sz="2800" b="1" dirty="0"/>
            <a:t>Objective standards, training and development</a:t>
          </a:r>
        </a:p>
      </dgm:t>
    </dgm:pt>
    <dgm:pt modelId="{A76A2501-AA03-4D17-9D9B-1A6BAF8FCA57}" type="parTrans" cxnId="{E180A046-5FAD-4839-AB50-53913FB79104}">
      <dgm:prSet/>
      <dgm:spPr/>
      <dgm:t>
        <a:bodyPr/>
        <a:lstStyle/>
        <a:p>
          <a:endParaRPr lang="en-US"/>
        </a:p>
      </dgm:t>
    </dgm:pt>
    <dgm:pt modelId="{03DF39AD-07DF-4528-BFBC-606B0AEC4EF6}" type="sibTrans" cxnId="{E180A046-5FAD-4839-AB50-53913FB79104}">
      <dgm:prSet/>
      <dgm:spPr/>
      <dgm:t>
        <a:bodyPr/>
        <a:lstStyle/>
        <a:p>
          <a:endParaRPr lang="en-US"/>
        </a:p>
      </dgm:t>
    </dgm:pt>
    <dgm:pt modelId="{B8236D0F-CC47-4002-B0E7-62B4C24E483A}">
      <dgm:prSet phldrT="[Text]" custT="1"/>
      <dgm:spPr/>
      <dgm:t>
        <a:bodyPr/>
        <a:lstStyle/>
        <a:p>
          <a:r>
            <a:rPr lang="en-US" sz="2800" b="1" dirty="0"/>
            <a:t>Objective and fair evaluations and feedback</a:t>
          </a:r>
        </a:p>
      </dgm:t>
    </dgm:pt>
    <dgm:pt modelId="{D5743B6E-2E39-4D96-B57F-F6E1EEDD21F1}" type="parTrans" cxnId="{F6C522C7-3FF2-4DCF-8453-D5332F7FBC7E}">
      <dgm:prSet/>
      <dgm:spPr/>
      <dgm:t>
        <a:bodyPr/>
        <a:lstStyle/>
        <a:p>
          <a:endParaRPr lang="en-US"/>
        </a:p>
      </dgm:t>
    </dgm:pt>
    <dgm:pt modelId="{9A7F6F0F-21BB-419D-9813-9D1B0254B0C2}" type="sibTrans" cxnId="{F6C522C7-3FF2-4DCF-8453-D5332F7FBC7E}">
      <dgm:prSet/>
      <dgm:spPr/>
      <dgm:t>
        <a:bodyPr/>
        <a:lstStyle/>
        <a:p>
          <a:endParaRPr lang="en-US"/>
        </a:p>
      </dgm:t>
    </dgm:pt>
    <dgm:pt modelId="{032BA0AF-AFC1-4185-9D0F-B045F3DCC2D6}">
      <dgm:prSet phldrT="[Text]" custT="1"/>
      <dgm:spPr>
        <a:solidFill>
          <a:srgbClr val="FFC000"/>
        </a:solidFill>
      </dgm:spPr>
      <dgm:t>
        <a:bodyPr/>
        <a:lstStyle/>
        <a:p>
          <a:r>
            <a:rPr lang="en-US" sz="3600" b="1" baseline="0" dirty="0">
              <a:solidFill>
                <a:schemeClr val="tx1"/>
              </a:solidFill>
            </a:rPr>
            <a:t>Conduct</a:t>
          </a:r>
        </a:p>
      </dgm:t>
    </dgm:pt>
    <dgm:pt modelId="{287A577E-B053-4E95-8002-97A5E5C1B2C0}" type="parTrans" cxnId="{BA89897C-06B7-43C5-BC81-D7E78DDEAFA3}">
      <dgm:prSet/>
      <dgm:spPr/>
      <dgm:t>
        <a:bodyPr/>
        <a:lstStyle/>
        <a:p>
          <a:endParaRPr lang="en-US"/>
        </a:p>
      </dgm:t>
    </dgm:pt>
    <dgm:pt modelId="{791E0B01-E305-4808-9B5D-233D6AE75BC5}" type="sibTrans" cxnId="{BA89897C-06B7-43C5-BC81-D7E78DDEAFA3}">
      <dgm:prSet/>
      <dgm:spPr/>
      <dgm:t>
        <a:bodyPr/>
        <a:lstStyle/>
        <a:p>
          <a:endParaRPr lang="en-US"/>
        </a:p>
      </dgm:t>
    </dgm:pt>
    <dgm:pt modelId="{4685C513-6E22-41F7-9F31-0B7C7E86E006}">
      <dgm:prSet phldrT="[Text]" custT="1"/>
      <dgm:spPr/>
      <dgm:t>
        <a:bodyPr/>
        <a:lstStyle/>
        <a:p>
          <a:r>
            <a:rPr lang="en-US" sz="2800" b="1" dirty="0"/>
            <a:t>Specific to policy or code of ethics</a:t>
          </a:r>
        </a:p>
      </dgm:t>
    </dgm:pt>
    <dgm:pt modelId="{78758A71-E230-478D-B1FF-243979B9C18F}" type="parTrans" cxnId="{2E2E7EFD-6319-454F-A6BE-4F695CAB6AD1}">
      <dgm:prSet/>
      <dgm:spPr/>
      <dgm:t>
        <a:bodyPr/>
        <a:lstStyle/>
        <a:p>
          <a:endParaRPr lang="en-US"/>
        </a:p>
      </dgm:t>
    </dgm:pt>
    <dgm:pt modelId="{AC128EAB-8F81-40B6-A12C-9ED234443148}" type="sibTrans" cxnId="{2E2E7EFD-6319-454F-A6BE-4F695CAB6AD1}">
      <dgm:prSet/>
      <dgm:spPr/>
      <dgm:t>
        <a:bodyPr/>
        <a:lstStyle/>
        <a:p>
          <a:endParaRPr lang="en-US"/>
        </a:p>
      </dgm:t>
    </dgm:pt>
    <dgm:pt modelId="{C7815676-B79C-4D74-9BC5-29F8EDFCA5F4}">
      <dgm:prSet phldrT="[Text]" custT="1"/>
      <dgm:spPr/>
      <dgm:t>
        <a:bodyPr/>
        <a:lstStyle/>
        <a:p>
          <a:r>
            <a:rPr lang="en-US" sz="2800" b="1" dirty="0"/>
            <a:t>Objective, specific and documented</a:t>
          </a:r>
        </a:p>
      </dgm:t>
    </dgm:pt>
    <dgm:pt modelId="{E5D78525-0F6E-480E-812F-18150D0E0B22}" type="parTrans" cxnId="{2665AFB8-15B4-412C-8C44-FCEA86076593}">
      <dgm:prSet/>
      <dgm:spPr/>
      <dgm:t>
        <a:bodyPr/>
        <a:lstStyle/>
        <a:p>
          <a:endParaRPr lang="en-US"/>
        </a:p>
      </dgm:t>
    </dgm:pt>
    <dgm:pt modelId="{FDD61203-DCBF-4356-AC33-0D2CE6071E48}" type="sibTrans" cxnId="{2665AFB8-15B4-412C-8C44-FCEA86076593}">
      <dgm:prSet/>
      <dgm:spPr/>
      <dgm:t>
        <a:bodyPr/>
        <a:lstStyle/>
        <a:p>
          <a:endParaRPr lang="en-US"/>
        </a:p>
      </dgm:t>
    </dgm:pt>
    <dgm:pt modelId="{5E59C84C-AEA2-4750-85D8-AE543EF340A0}" type="pres">
      <dgm:prSet presAssocID="{8E3E955C-95F9-4BFE-870C-374A6391889B}" presName="Name0" presStyleCnt="0">
        <dgm:presLayoutVars>
          <dgm:dir/>
          <dgm:animLvl val="lvl"/>
          <dgm:resizeHandles val="exact"/>
        </dgm:presLayoutVars>
      </dgm:prSet>
      <dgm:spPr/>
    </dgm:pt>
    <dgm:pt modelId="{561BCA4B-E89B-45F1-8386-5FFD66BDFDFC}" type="pres">
      <dgm:prSet presAssocID="{3A216BCF-FE64-422A-B760-304D0B82A93C}" presName="linNode" presStyleCnt="0"/>
      <dgm:spPr/>
    </dgm:pt>
    <dgm:pt modelId="{B3A12B80-8B53-4F6C-8A5C-30BDB2DBE893}" type="pres">
      <dgm:prSet presAssocID="{3A216BCF-FE64-422A-B760-304D0B82A93C}" presName="parentText" presStyleLbl="node1" presStyleIdx="0" presStyleCnt="3" custScaleX="113296" custScaleY="105070">
        <dgm:presLayoutVars>
          <dgm:chMax val="1"/>
          <dgm:bulletEnabled val="1"/>
        </dgm:presLayoutVars>
      </dgm:prSet>
      <dgm:spPr/>
    </dgm:pt>
    <dgm:pt modelId="{9D17C998-CB79-4AC1-A7E5-9EDCF9FCB233}" type="pres">
      <dgm:prSet presAssocID="{3A216BCF-FE64-422A-B760-304D0B82A93C}" presName="descendantText" presStyleLbl="alignAccFollowNode1" presStyleIdx="0" presStyleCnt="3" custScaleY="131623">
        <dgm:presLayoutVars>
          <dgm:bulletEnabled val="1"/>
        </dgm:presLayoutVars>
      </dgm:prSet>
      <dgm:spPr/>
    </dgm:pt>
    <dgm:pt modelId="{A9DCB5D3-0C19-43D8-9822-730224398150}" type="pres">
      <dgm:prSet presAssocID="{F76443D1-7165-4A7F-B71B-01A7C44318DF}" presName="sp" presStyleCnt="0"/>
      <dgm:spPr/>
    </dgm:pt>
    <dgm:pt modelId="{500C4F73-D57F-4C4B-A799-9E1CF09CB07D}" type="pres">
      <dgm:prSet presAssocID="{44996040-8E45-4530-9AC1-95826441637A}" presName="linNode" presStyleCnt="0"/>
      <dgm:spPr/>
    </dgm:pt>
    <dgm:pt modelId="{9BE9D276-5278-418F-9911-A21607B342D3}" type="pres">
      <dgm:prSet presAssocID="{44996040-8E45-4530-9AC1-95826441637A}" presName="parentText" presStyleLbl="node1" presStyleIdx="1" presStyleCnt="3" custScaleX="113193">
        <dgm:presLayoutVars>
          <dgm:chMax val="1"/>
          <dgm:bulletEnabled val="1"/>
        </dgm:presLayoutVars>
      </dgm:prSet>
      <dgm:spPr/>
    </dgm:pt>
    <dgm:pt modelId="{C22BCEE8-5967-482A-A964-4931FB3EA383}" type="pres">
      <dgm:prSet presAssocID="{44996040-8E45-4530-9AC1-95826441637A}" presName="descendantText" presStyleLbl="alignAccFollowNode1" presStyleIdx="1" presStyleCnt="3" custScaleY="130877">
        <dgm:presLayoutVars>
          <dgm:bulletEnabled val="1"/>
        </dgm:presLayoutVars>
      </dgm:prSet>
      <dgm:spPr/>
    </dgm:pt>
    <dgm:pt modelId="{14B44B3A-BA13-4476-BBF9-BAF1B6DC1129}" type="pres">
      <dgm:prSet presAssocID="{06441E03-3260-4EE3-B3C5-28B2EF1AB967}" presName="sp" presStyleCnt="0"/>
      <dgm:spPr/>
    </dgm:pt>
    <dgm:pt modelId="{F5E92746-64E4-4B72-A096-27EB259333DF}" type="pres">
      <dgm:prSet presAssocID="{032BA0AF-AFC1-4185-9D0F-B045F3DCC2D6}" presName="linNode" presStyleCnt="0"/>
      <dgm:spPr/>
    </dgm:pt>
    <dgm:pt modelId="{771B1082-C587-4302-B8DD-EAC2A00CEB81}" type="pres">
      <dgm:prSet presAssocID="{032BA0AF-AFC1-4185-9D0F-B045F3DCC2D6}" presName="parentText" presStyleLbl="node1" presStyleIdx="2" presStyleCnt="3" custScaleX="113193">
        <dgm:presLayoutVars>
          <dgm:chMax val="1"/>
          <dgm:bulletEnabled val="1"/>
        </dgm:presLayoutVars>
      </dgm:prSet>
      <dgm:spPr/>
    </dgm:pt>
    <dgm:pt modelId="{47B89940-9A13-4A73-9C4C-401EEDD386B9}" type="pres">
      <dgm:prSet presAssocID="{032BA0AF-AFC1-4185-9D0F-B045F3DCC2D6}" presName="descendantText" presStyleLbl="alignAccFollowNode1" presStyleIdx="2" presStyleCnt="3" custScaleY="109446" custLinFactNeighborX="179" custLinFactNeighborY="7777">
        <dgm:presLayoutVars>
          <dgm:bulletEnabled val="1"/>
        </dgm:presLayoutVars>
      </dgm:prSet>
      <dgm:spPr/>
    </dgm:pt>
  </dgm:ptLst>
  <dgm:cxnLst>
    <dgm:cxn modelId="{5FED2015-B6FF-4AA3-B09F-9A1765B0561B}" srcId="{8E3E955C-95F9-4BFE-870C-374A6391889B}" destId="{44996040-8E45-4530-9AC1-95826441637A}" srcOrd="1" destOrd="0" parTransId="{6964D035-D502-4615-AA92-887D67009925}" sibTransId="{06441E03-3260-4EE3-B3C5-28B2EF1AB967}"/>
    <dgm:cxn modelId="{D25E9131-CEE6-4D34-948B-7FB3A0588A08}" type="presOf" srcId="{C7815676-B79C-4D74-9BC5-29F8EDFCA5F4}" destId="{47B89940-9A13-4A73-9C4C-401EEDD386B9}" srcOrd="0" destOrd="1" presId="urn:microsoft.com/office/officeart/2005/8/layout/vList5"/>
    <dgm:cxn modelId="{3D18A462-768C-482E-B953-E9F1D7323491}" type="presOf" srcId="{8E3E955C-95F9-4BFE-870C-374A6391889B}" destId="{5E59C84C-AEA2-4750-85D8-AE543EF340A0}" srcOrd="0" destOrd="0" presId="urn:microsoft.com/office/officeart/2005/8/layout/vList5"/>
    <dgm:cxn modelId="{43543564-8C77-4AEA-83E3-71FE646D5CC1}" srcId="{3A216BCF-FE64-422A-B760-304D0B82A93C}" destId="{9575661F-599F-4214-9209-2EFCCC45C14D}" srcOrd="0" destOrd="0" parTransId="{8AD7B0F3-D05A-42AD-8897-89F13B415425}" sibTransId="{72EE5ACE-5248-4FC6-8185-C0FC314A3CE1}"/>
    <dgm:cxn modelId="{AABB7864-18C3-44ED-88EB-8D08F481A464}" type="presOf" srcId="{B8236D0F-CC47-4002-B0E7-62B4C24E483A}" destId="{C22BCEE8-5967-482A-A964-4931FB3EA383}" srcOrd="0" destOrd="1" presId="urn:microsoft.com/office/officeart/2005/8/layout/vList5"/>
    <dgm:cxn modelId="{4626FA45-531B-4230-9217-42D45799625A}" type="presOf" srcId="{9575661F-599F-4214-9209-2EFCCC45C14D}" destId="{9D17C998-CB79-4AC1-A7E5-9EDCF9FCB233}" srcOrd="0" destOrd="0" presId="urn:microsoft.com/office/officeart/2005/8/layout/vList5"/>
    <dgm:cxn modelId="{E180A046-5FAD-4839-AB50-53913FB79104}" srcId="{44996040-8E45-4530-9AC1-95826441637A}" destId="{C914D980-B705-4C43-AFF3-457A3ED176C7}" srcOrd="0" destOrd="0" parTransId="{A76A2501-AA03-4D17-9D9B-1A6BAF8FCA57}" sibTransId="{03DF39AD-07DF-4528-BFBC-606B0AEC4EF6}"/>
    <dgm:cxn modelId="{6404CA69-D52E-41A3-AF20-08F703AED927}" type="presOf" srcId="{4685C513-6E22-41F7-9F31-0B7C7E86E006}" destId="{47B89940-9A13-4A73-9C4C-401EEDD386B9}" srcOrd="0" destOrd="0" presId="urn:microsoft.com/office/officeart/2005/8/layout/vList5"/>
    <dgm:cxn modelId="{F9CC404E-B343-4220-8FB4-F108D888BE96}" type="presOf" srcId="{44996040-8E45-4530-9AC1-95826441637A}" destId="{9BE9D276-5278-418F-9911-A21607B342D3}" srcOrd="0" destOrd="0" presId="urn:microsoft.com/office/officeart/2005/8/layout/vList5"/>
    <dgm:cxn modelId="{8035626F-271B-4CDE-95B4-101389AE1545}" type="presOf" srcId="{C914D980-B705-4C43-AFF3-457A3ED176C7}" destId="{C22BCEE8-5967-482A-A964-4931FB3EA383}" srcOrd="0" destOrd="0" presId="urn:microsoft.com/office/officeart/2005/8/layout/vList5"/>
    <dgm:cxn modelId="{39C6EC78-3DD0-4DA3-8BBC-93F1A8E05584}" srcId="{8E3E955C-95F9-4BFE-870C-374A6391889B}" destId="{3A216BCF-FE64-422A-B760-304D0B82A93C}" srcOrd="0" destOrd="0" parTransId="{0DED466C-8707-47FF-AAF9-C66C093EA823}" sibTransId="{F76443D1-7165-4A7F-B71B-01A7C44318DF}"/>
    <dgm:cxn modelId="{BA89897C-06B7-43C5-BC81-D7E78DDEAFA3}" srcId="{8E3E955C-95F9-4BFE-870C-374A6391889B}" destId="{032BA0AF-AFC1-4185-9D0F-B045F3DCC2D6}" srcOrd="2" destOrd="0" parTransId="{287A577E-B053-4E95-8002-97A5E5C1B2C0}" sibTransId="{791E0B01-E305-4808-9B5D-233D6AE75BC5}"/>
    <dgm:cxn modelId="{EC208F8C-B332-47D2-AB4B-F145801FDB6D}" srcId="{3A216BCF-FE64-422A-B760-304D0B82A93C}" destId="{14674646-58CB-4233-B575-33FE8AD1F683}" srcOrd="1" destOrd="0" parTransId="{B5668A83-08F9-4A5F-8D63-A65B88542567}" sibTransId="{271BF340-9DA7-47DC-B948-19A13E55DE1E}"/>
    <dgm:cxn modelId="{3BCD2BA2-85A8-4FB1-9B05-FB09B6A2B270}" type="presOf" srcId="{3A216BCF-FE64-422A-B760-304D0B82A93C}" destId="{B3A12B80-8B53-4F6C-8A5C-30BDB2DBE893}" srcOrd="0" destOrd="0" presId="urn:microsoft.com/office/officeart/2005/8/layout/vList5"/>
    <dgm:cxn modelId="{2665AFB8-15B4-412C-8C44-FCEA86076593}" srcId="{032BA0AF-AFC1-4185-9D0F-B045F3DCC2D6}" destId="{C7815676-B79C-4D74-9BC5-29F8EDFCA5F4}" srcOrd="1" destOrd="0" parTransId="{E5D78525-0F6E-480E-812F-18150D0E0B22}" sibTransId="{FDD61203-DCBF-4356-AC33-0D2CE6071E48}"/>
    <dgm:cxn modelId="{F6C522C7-3FF2-4DCF-8453-D5332F7FBC7E}" srcId="{44996040-8E45-4530-9AC1-95826441637A}" destId="{B8236D0F-CC47-4002-B0E7-62B4C24E483A}" srcOrd="1" destOrd="0" parTransId="{D5743B6E-2E39-4D96-B57F-F6E1EEDD21F1}" sibTransId="{9A7F6F0F-21BB-419D-9813-9D1B0254B0C2}"/>
    <dgm:cxn modelId="{F1CB54EA-45D9-46E3-9269-F5EB669810FC}" type="presOf" srcId="{032BA0AF-AFC1-4185-9D0F-B045F3DCC2D6}" destId="{771B1082-C587-4302-B8DD-EAC2A00CEB81}" srcOrd="0" destOrd="0" presId="urn:microsoft.com/office/officeart/2005/8/layout/vList5"/>
    <dgm:cxn modelId="{1BCE07F0-DE10-4DE7-A958-04446C9EEE4C}" type="presOf" srcId="{14674646-58CB-4233-B575-33FE8AD1F683}" destId="{9D17C998-CB79-4AC1-A7E5-9EDCF9FCB233}" srcOrd="0" destOrd="1" presId="urn:microsoft.com/office/officeart/2005/8/layout/vList5"/>
    <dgm:cxn modelId="{2E2E7EFD-6319-454F-A6BE-4F695CAB6AD1}" srcId="{032BA0AF-AFC1-4185-9D0F-B045F3DCC2D6}" destId="{4685C513-6E22-41F7-9F31-0B7C7E86E006}" srcOrd="0" destOrd="0" parTransId="{78758A71-E230-478D-B1FF-243979B9C18F}" sibTransId="{AC128EAB-8F81-40B6-A12C-9ED234443148}"/>
    <dgm:cxn modelId="{737D2423-4897-405C-AA9B-B5CECFA2C485}" type="presParOf" srcId="{5E59C84C-AEA2-4750-85D8-AE543EF340A0}" destId="{561BCA4B-E89B-45F1-8386-5FFD66BDFDFC}" srcOrd="0" destOrd="0" presId="urn:microsoft.com/office/officeart/2005/8/layout/vList5"/>
    <dgm:cxn modelId="{E9B22BC5-8197-4F46-93A1-91423CAD768D}" type="presParOf" srcId="{561BCA4B-E89B-45F1-8386-5FFD66BDFDFC}" destId="{B3A12B80-8B53-4F6C-8A5C-30BDB2DBE893}" srcOrd="0" destOrd="0" presId="urn:microsoft.com/office/officeart/2005/8/layout/vList5"/>
    <dgm:cxn modelId="{A9FA6204-DC50-4D53-A8BB-9EA7624FE54E}" type="presParOf" srcId="{561BCA4B-E89B-45F1-8386-5FFD66BDFDFC}" destId="{9D17C998-CB79-4AC1-A7E5-9EDCF9FCB233}" srcOrd="1" destOrd="0" presId="urn:microsoft.com/office/officeart/2005/8/layout/vList5"/>
    <dgm:cxn modelId="{C82473CE-727F-4BDA-B08E-973563828DFF}" type="presParOf" srcId="{5E59C84C-AEA2-4750-85D8-AE543EF340A0}" destId="{A9DCB5D3-0C19-43D8-9822-730224398150}" srcOrd="1" destOrd="0" presId="urn:microsoft.com/office/officeart/2005/8/layout/vList5"/>
    <dgm:cxn modelId="{D1C7AFF9-A86E-4B76-9E10-032DB7695FD1}" type="presParOf" srcId="{5E59C84C-AEA2-4750-85D8-AE543EF340A0}" destId="{500C4F73-D57F-4C4B-A799-9E1CF09CB07D}" srcOrd="2" destOrd="0" presId="urn:microsoft.com/office/officeart/2005/8/layout/vList5"/>
    <dgm:cxn modelId="{09421466-C8ED-4796-8AF8-B0F5283E10C7}" type="presParOf" srcId="{500C4F73-D57F-4C4B-A799-9E1CF09CB07D}" destId="{9BE9D276-5278-418F-9911-A21607B342D3}" srcOrd="0" destOrd="0" presId="urn:microsoft.com/office/officeart/2005/8/layout/vList5"/>
    <dgm:cxn modelId="{38C57CF1-8C79-46FE-B6F8-1D4EBE62289C}" type="presParOf" srcId="{500C4F73-D57F-4C4B-A799-9E1CF09CB07D}" destId="{C22BCEE8-5967-482A-A964-4931FB3EA383}" srcOrd="1" destOrd="0" presId="urn:microsoft.com/office/officeart/2005/8/layout/vList5"/>
    <dgm:cxn modelId="{71D368D3-8658-4734-8C46-3D25189E77AC}" type="presParOf" srcId="{5E59C84C-AEA2-4750-85D8-AE543EF340A0}" destId="{14B44B3A-BA13-4476-BBF9-BAF1B6DC1129}" srcOrd="3" destOrd="0" presId="urn:microsoft.com/office/officeart/2005/8/layout/vList5"/>
    <dgm:cxn modelId="{8F87CAE3-6F8A-4975-B3FE-94DD973D3FB4}" type="presParOf" srcId="{5E59C84C-AEA2-4750-85D8-AE543EF340A0}" destId="{F5E92746-64E4-4B72-A096-27EB259333DF}" srcOrd="4" destOrd="0" presId="urn:microsoft.com/office/officeart/2005/8/layout/vList5"/>
    <dgm:cxn modelId="{22DEA09A-8087-477A-B98E-3462EB7A733B}" type="presParOf" srcId="{F5E92746-64E4-4B72-A096-27EB259333DF}" destId="{771B1082-C587-4302-B8DD-EAC2A00CEB81}" srcOrd="0" destOrd="0" presId="urn:microsoft.com/office/officeart/2005/8/layout/vList5"/>
    <dgm:cxn modelId="{A70577E6-FC8E-47F7-8DE9-7960FBCBFB57}" type="presParOf" srcId="{F5E92746-64E4-4B72-A096-27EB259333DF}" destId="{47B89940-9A13-4A73-9C4C-401EEDD386B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FC48673-1A23-42EF-824B-404911526896}"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055D36D6-8628-46AF-8808-7D47C1DC7120}">
      <dgm:prSet phldrT="[Text]"/>
      <dgm:spPr>
        <a:solidFill>
          <a:schemeClr val="accent2">
            <a:lumMod val="20000"/>
            <a:lumOff val="80000"/>
          </a:schemeClr>
        </a:solidFill>
        <a:ln>
          <a:solidFill>
            <a:srgbClr val="C00000"/>
          </a:solidFill>
        </a:ln>
      </dgm:spPr>
      <dgm:t>
        <a:bodyPr/>
        <a:lstStyle/>
        <a:p>
          <a:r>
            <a:rPr lang="en-US" b="1" dirty="0">
              <a:solidFill>
                <a:schemeClr val="tx1"/>
              </a:solidFill>
            </a:rPr>
            <a:t>Organizational Structure</a:t>
          </a:r>
        </a:p>
      </dgm:t>
    </dgm:pt>
    <dgm:pt modelId="{CEAB3DF0-D1AC-428A-A742-3AABDE3C9641}" type="parTrans" cxnId="{71059AB2-14E3-4EF8-ABFC-CB85782D8696}">
      <dgm:prSet/>
      <dgm:spPr/>
      <dgm:t>
        <a:bodyPr/>
        <a:lstStyle/>
        <a:p>
          <a:endParaRPr lang="en-US"/>
        </a:p>
      </dgm:t>
    </dgm:pt>
    <dgm:pt modelId="{0C0361EC-5AA1-458B-AA1B-EED4BF708631}" type="sibTrans" cxnId="{71059AB2-14E3-4EF8-ABFC-CB85782D8696}">
      <dgm:prSet/>
      <dgm:spPr>
        <a:solidFill>
          <a:srgbClr val="C00000"/>
        </a:solidFill>
      </dgm:spPr>
      <dgm:t>
        <a:bodyPr/>
        <a:lstStyle/>
        <a:p>
          <a:endParaRPr lang="en-US"/>
        </a:p>
      </dgm:t>
    </dgm:pt>
    <dgm:pt modelId="{E5525CDF-7056-4706-92CE-0E0EEAF2A3D2}">
      <dgm:prSet phldrT="[Text]"/>
      <dgm:spPr>
        <a:ln>
          <a:solidFill>
            <a:srgbClr val="FF0000"/>
          </a:solidFill>
        </a:ln>
      </dgm:spPr>
      <dgm:t>
        <a:bodyPr/>
        <a:lstStyle/>
        <a:p>
          <a:r>
            <a:rPr lang="en-US" b="1" dirty="0"/>
            <a:t>Formal systems</a:t>
          </a:r>
        </a:p>
      </dgm:t>
    </dgm:pt>
    <dgm:pt modelId="{244B70A6-3002-4549-A710-0245AA3B166B}" type="parTrans" cxnId="{C58418D9-CE13-4B34-8FDE-F86ECA55C2A1}">
      <dgm:prSet/>
      <dgm:spPr/>
      <dgm:t>
        <a:bodyPr/>
        <a:lstStyle/>
        <a:p>
          <a:endParaRPr lang="en-US"/>
        </a:p>
      </dgm:t>
    </dgm:pt>
    <dgm:pt modelId="{68F625FF-72E8-412B-B1FB-B49890A4F27E}" type="sibTrans" cxnId="{C58418D9-CE13-4B34-8FDE-F86ECA55C2A1}">
      <dgm:prSet/>
      <dgm:spPr/>
      <dgm:t>
        <a:bodyPr/>
        <a:lstStyle/>
        <a:p>
          <a:endParaRPr lang="en-US"/>
        </a:p>
      </dgm:t>
    </dgm:pt>
    <dgm:pt modelId="{2B20ED0F-0E9D-4CB3-80C5-FD1F2E98D2D2}">
      <dgm:prSet phldrT="[Text]"/>
      <dgm:spPr>
        <a:solidFill>
          <a:schemeClr val="accent2">
            <a:lumMod val="40000"/>
            <a:lumOff val="60000"/>
          </a:schemeClr>
        </a:solidFill>
        <a:ln>
          <a:solidFill>
            <a:srgbClr val="C00000"/>
          </a:solidFill>
        </a:ln>
      </dgm:spPr>
      <dgm:t>
        <a:bodyPr/>
        <a:lstStyle/>
        <a:p>
          <a:r>
            <a:rPr lang="en-US" b="1" dirty="0">
              <a:solidFill>
                <a:schemeClr val="tx1"/>
              </a:solidFill>
            </a:rPr>
            <a:t>Organizational Culture</a:t>
          </a:r>
        </a:p>
      </dgm:t>
    </dgm:pt>
    <dgm:pt modelId="{54E7985B-4258-4F81-AE56-E30D3157E425}" type="parTrans" cxnId="{767554E1-C796-40E6-A84E-7039778B6614}">
      <dgm:prSet/>
      <dgm:spPr/>
      <dgm:t>
        <a:bodyPr/>
        <a:lstStyle/>
        <a:p>
          <a:endParaRPr lang="en-US"/>
        </a:p>
      </dgm:t>
    </dgm:pt>
    <dgm:pt modelId="{E5885DAA-8366-4496-AB6B-9A165332D965}" type="sibTrans" cxnId="{767554E1-C796-40E6-A84E-7039778B6614}">
      <dgm:prSet/>
      <dgm:spPr>
        <a:solidFill>
          <a:srgbClr val="C00000"/>
        </a:solidFill>
      </dgm:spPr>
      <dgm:t>
        <a:bodyPr/>
        <a:lstStyle/>
        <a:p>
          <a:endParaRPr lang="en-US"/>
        </a:p>
      </dgm:t>
    </dgm:pt>
    <dgm:pt modelId="{8C85A196-CC71-4819-9DB1-C96DD8DE3346}">
      <dgm:prSet phldrT="[Text]"/>
      <dgm:spPr>
        <a:ln>
          <a:solidFill>
            <a:srgbClr val="FF0000"/>
          </a:solidFill>
        </a:ln>
      </dgm:spPr>
      <dgm:t>
        <a:bodyPr/>
        <a:lstStyle/>
        <a:p>
          <a:r>
            <a:rPr lang="en-US" b="1" dirty="0">
              <a:solidFill>
                <a:srgbClr val="FF0000"/>
              </a:solidFill>
            </a:rPr>
            <a:t>Set of shared values and norms </a:t>
          </a:r>
        </a:p>
      </dgm:t>
    </dgm:pt>
    <dgm:pt modelId="{F979D253-50AB-44E1-81B9-18B698691899}" type="parTrans" cxnId="{76789D2D-729D-43C6-AF67-DF38E95CB493}">
      <dgm:prSet/>
      <dgm:spPr/>
      <dgm:t>
        <a:bodyPr/>
        <a:lstStyle/>
        <a:p>
          <a:endParaRPr lang="en-US"/>
        </a:p>
      </dgm:t>
    </dgm:pt>
    <dgm:pt modelId="{C1769F44-52FD-4143-A242-024FDDF1C42E}" type="sibTrans" cxnId="{76789D2D-729D-43C6-AF67-DF38E95CB493}">
      <dgm:prSet/>
      <dgm:spPr/>
      <dgm:t>
        <a:bodyPr/>
        <a:lstStyle/>
        <a:p>
          <a:endParaRPr lang="en-US"/>
        </a:p>
      </dgm:t>
    </dgm:pt>
    <dgm:pt modelId="{8E7A0F6D-839B-423E-99DC-948C6AB7F16E}">
      <dgm:prSet phldrT="[Text]"/>
      <dgm:spPr>
        <a:solidFill>
          <a:schemeClr val="accent4">
            <a:lumMod val="40000"/>
            <a:lumOff val="60000"/>
          </a:schemeClr>
        </a:solidFill>
        <a:ln>
          <a:solidFill>
            <a:srgbClr val="C00000"/>
          </a:solidFill>
        </a:ln>
      </dgm:spPr>
      <dgm:t>
        <a:bodyPr/>
        <a:lstStyle/>
        <a:p>
          <a:r>
            <a:rPr lang="en-US" b="1" dirty="0">
              <a:solidFill>
                <a:schemeClr val="tx1"/>
              </a:solidFill>
            </a:rPr>
            <a:t>Organizational Design and Change</a:t>
          </a:r>
        </a:p>
      </dgm:t>
    </dgm:pt>
    <dgm:pt modelId="{7992F74E-15CB-4D36-9FF0-59291566E8C7}" type="parTrans" cxnId="{F5659A90-AC99-43CB-AF48-00CCF62B67E3}">
      <dgm:prSet/>
      <dgm:spPr/>
      <dgm:t>
        <a:bodyPr/>
        <a:lstStyle/>
        <a:p>
          <a:endParaRPr lang="en-US"/>
        </a:p>
      </dgm:t>
    </dgm:pt>
    <dgm:pt modelId="{9AD40D6E-8C30-40F0-AD1B-191DF929D36B}" type="sibTrans" cxnId="{F5659A90-AC99-43CB-AF48-00CCF62B67E3}">
      <dgm:prSet/>
      <dgm:spPr/>
      <dgm:t>
        <a:bodyPr/>
        <a:lstStyle/>
        <a:p>
          <a:endParaRPr lang="en-US"/>
        </a:p>
      </dgm:t>
    </dgm:pt>
    <dgm:pt modelId="{7FE67532-30E7-4641-9703-11FF2F9E1C11}">
      <dgm:prSet phldrT="[Text]"/>
      <dgm:spPr>
        <a:ln>
          <a:solidFill>
            <a:srgbClr val="FF0000"/>
          </a:solidFill>
        </a:ln>
      </dgm:spPr>
      <dgm:t>
        <a:bodyPr/>
        <a:lstStyle/>
        <a:p>
          <a:r>
            <a:rPr lang="en-US" b="1" dirty="0"/>
            <a:t>The processes which managers select aspects of structure and culture for the organization to control activities necessary to achieve its goals and objectives</a:t>
          </a:r>
        </a:p>
      </dgm:t>
    </dgm:pt>
    <dgm:pt modelId="{83017D21-9885-48EC-8318-B85002A50C40}" type="parTrans" cxnId="{0F5AE803-8131-4C40-9152-B56E4FA7A330}">
      <dgm:prSet/>
      <dgm:spPr/>
      <dgm:t>
        <a:bodyPr/>
        <a:lstStyle/>
        <a:p>
          <a:endParaRPr lang="en-US"/>
        </a:p>
      </dgm:t>
    </dgm:pt>
    <dgm:pt modelId="{21B8F863-785D-447E-B029-9A304B443B5A}" type="sibTrans" cxnId="{0F5AE803-8131-4C40-9152-B56E4FA7A330}">
      <dgm:prSet/>
      <dgm:spPr/>
      <dgm:t>
        <a:bodyPr/>
        <a:lstStyle/>
        <a:p>
          <a:endParaRPr lang="en-US"/>
        </a:p>
      </dgm:t>
    </dgm:pt>
    <dgm:pt modelId="{C145E6B6-ECDF-40BC-98A0-BC6F74F81C7B}">
      <dgm:prSet phldrT="[Text]"/>
      <dgm:spPr>
        <a:ln>
          <a:solidFill>
            <a:srgbClr val="FF0000"/>
          </a:solidFill>
        </a:ln>
      </dgm:spPr>
      <dgm:t>
        <a:bodyPr/>
        <a:lstStyle/>
        <a:p>
          <a:r>
            <a:rPr lang="en-US" b="1" dirty="0"/>
            <a:t>Task and authority relationships</a:t>
          </a:r>
        </a:p>
      </dgm:t>
    </dgm:pt>
    <dgm:pt modelId="{EA7483DB-C049-4E53-801C-A896093DBA65}" type="parTrans" cxnId="{3E1818DF-09DD-471A-A8AF-87B5A9A1F54C}">
      <dgm:prSet/>
      <dgm:spPr/>
      <dgm:t>
        <a:bodyPr/>
        <a:lstStyle/>
        <a:p>
          <a:endParaRPr lang="en-US"/>
        </a:p>
      </dgm:t>
    </dgm:pt>
    <dgm:pt modelId="{E7EEF947-A4FB-4B86-A1B3-C52E26B0B203}" type="sibTrans" cxnId="{3E1818DF-09DD-471A-A8AF-87B5A9A1F54C}">
      <dgm:prSet/>
      <dgm:spPr/>
      <dgm:t>
        <a:bodyPr/>
        <a:lstStyle/>
        <a:p>
          <a:endParaRPr lang="en-US"/>
        </a:p>
      </dgm:t>
    </dgm:pt>
    <dgm:pt modelId="{BD43BE18-9AF5-4F66-B37F-F52926C97788}">
      <dgm:prSet phldrT="[Text]"/>
      <dgm:spPr>
        <a:ln>
          <a:solidFill>
            <a:srgbClr val="FF0000"/>
          </a:solidFill>
        </a:ln>
      </dgm:spPr>
      <dgm:t>
        <a:bodyPr/>
        <a:lstStyle/>
        <a:p>
          <a:endParaRPr lang="en-US" dirty="0"/>
        </a:p>
      </dgm:t>
    </dgm:pt>
    <dgm:pt modelId="{5FFD54C7-AB83-4B1D-96BA-F3E8040589FE}" type="parTrans" cxnId="{E80F857A-7D4A-42C1-A535-1EC0FBD0AC79}">
      <dgm:prSet/>
      <dgm:spPr/>
      <dgm:t>
        <a:bodyPr/>
        <a:lstStyle/>
        <a:p>
          <a:endParaRPr lang="en-US"/>
        </a:p>
      </dgm:t>
    </dgm:pt>
    <dgm:pt modelId="{E4877A22-43B4-4B85-91E6-760FA5FB700E}" type="sibTrans" cxnId="{E80F857A-7D4A-42C1-A535-1EC0FBD0AC79}">
      <dgm:prSet/>
      <dgm:spPr/>
      <dgm:t>
        <a:bodyPr/>
        <a:lstStyle/>
        <a:p>
          <a:endParaRPr lang="en-US"/>
        </a:p>
      </dgm:t>
    </dgm:pt>
    <dgm:pt modelId="{8D338DC4-8775-4633-B2E0-4B61F894AF26}">
      <dgm:prSet phldrT="[Text]"/>
      <dgm:spPr>
        <a:ln>
          <a:solidFill>
            <a:srgbClr val="FF0000"/>
          </a:solidFill>
        </a:ln>
      </dgm:spPr>
      <dgm:t>
        <a:bodyPr/>
        <a:lstStyle/>
        <a:p>
          <a:r>
            <a:rPr lang="en-US" b="1" dirty="0"/>
            <a:t>Control on how people coordinate their actors and use resources to achieve organizational goals</a:t>
          </a:r>
        </a:p>
      </dgm:t>
    </dgm:pt>
    <dgm:pt modelId="{5C370AD4-B639-42B3-BFCA-1EA1376E9759}" type="parTrans" cxnId="{813CE9AB-E7E4-4604-BE00-26711D8A084B}">
      <dgm:prSet/>
      <dgm:spPr/>
      <dgm:t>
        <a:bodyPr/>
        <a:lstStyle/>
        <a:p>
          <a:endParaRPr lang="en-US"/>
        </a:p>
      </dgm:t>
    </dgm:pt>
    <dgm:pt modelId="{A855C28F-1C58-4F99-B770-A02C765CA96A}" type="sibTrans" cxnId="{813CE9AB-E7E4-4604-BE00-26711D8A084B}">
      <dgm:prSet/>
      <dgm:spPr/>
      <dgm:t>
        <a:bodyPr/>
        <a:lstStyle/>
        <a:p>
          <a:endParaRPr lang="en-US"/>
        </a:p>
      </dgm:t>
    </dgm:pt>
    <dgm:pt modelId="{4539FF52-AFD8-444B-B979-F7CFC7121688}">
      <dgm:prSet phldrT="[Text]"/>
      <dgm:spPr>
        <a:ln>
          <a:solidFill>
            <a:srgbClr val="FF0000"/>
          </a:solidFill>
        </a:ln>
      </dgm:spPr>
      <dgm:t>
        <a:bodyPr/>
        <a:lstStyle/>
        <a:p>
          <a:r>
            <a:rPr lang="en-US" b="1" dirty="0"/>
            <a:t>Member interactions with each other, stakeholders and others</a:t>
          </a:r>
        </a:p>
      </dgm:t>
    </dgm:pt>
    <dgm:pt modelId="{40BAA315-EEC6-4D4A-AC1E-11933D73109A}" type="parTrans" cxnId="{3B24CB77-4389-426D-8682-4D30E5DAF8A6}">
      <dgm:prSet/>
      <dgm:spPr/>
      <dgm:t>
        <a:bodyPr/>
        <a:lstStyle/>
        <a:p>
          <a:endParaRPr lang="en-US"/>
        </a:p>
      </dgm:t>
    </dgm:pt>
    <dgm:pt modelId="{3ED7BE02-6529-4EAC-8213-6A2497E310C2}" type="sibTrans" cxnId="{3B24CB77-4389-426D-8682-4D30E5DAF8A6}">
      <dgm:prSet/>
      <dgm:spPr/>
      <dgm:t>
        <a:bodyPr/>
        <a:lstStyle/>
        <a:p>
          <a:endParaRPr lang="en-US"/>
        </a:p>
      </dgm:t>
    </dgm:pt>
    <dgm:pt modelId="{6AE6E27A-7C5A-48C5-8B18-E3452B655B6C}" type="pres">
      <dgm:prSet presAssocID="{0FC48673-1A23-42EF-824B-404911526896}" presName="linearFlow" presStyleCnt="0">
        <dgm:presLayoutVars>
          <dgm:dir/>
          <dgm:animLvl val="lvl"/>
          <dgm:resizeHandles val="exact"/>
        </dgm:presLayoutVars>
      </dgm:prSet>
      <dgm:spPr/>
    </dgm:pt>
    <dgm:pt modelId="{A4E6329E-1DA2-4B55-9BF6-2A80F3DD39FC}" type="pres">
      <dgm:prSet presAssocID="{055D36D6-8628-46AF-8808-7D47C1DC7120}" presName="composite" presStyleCnt="0"/>
      <dgm:spPr/>
    </dgm:pt>
    <dgm:pt modelId="{617759B1-A7B9-4FE8-81B0-343E02DCC88B}" type="pres">
      <dgm:prSet presAssocID="{055D36D6-8628-46AF-8808-7D47C1DC7120}" presName="parTx" presStyleLbl="node1" presStyleIdx="0" presStyleCnt="3">
        <dgm:presLayoutVars>
          <dgm:chMax val="0"/>
          <dgm:chPref val="0"/>
          <dgm:bulletEnabled val="1"/>
        </dgm:presLayoutVars>
      </dgm:prSet>
      <dgm:spPr/>
    </dgm:pt>
    <dgm:pt modelId="{F48E6FE0-EF51-4BC5-927B-F65DDA80A8DD}" type="pres">
      <dgm:prSet presAssocID="{055D36D6-8628-46AF-8808-7D47C1DC7120}" presName="parSh" presStyleLbl="node1" presStyleIdx="0" presStyleCnt="3" custLinFactNeighborX="-220" custLinFactNeighborY="-1148"/>
      <dgm:spPr/>
    </dgm:pt>
    <dgm:pt modelId="{496147CE-D204-4817-B7C3-72C8453F0464}" type="pres">
      <dgm:prSet presAssocID="{055D36D6-8628-46AF-8808-7D47C1DC7120}" presName="desTx" presStyleLbl="fgAcc1" presStyleIdx="0" presStyleCnt="3">
        <dgm:presLayoutVars>
          <dgm:bulletEnabled val="1"/>
        </dgm:presLayoutVars>
      </dgm:prSet>
      <dgm:spPr/>
    </dgm:pt>
    <dgm:pt modelId="{4AE01103-99E1-4941-A160-E374F4F6AF3E}" type="pres">
      <dgm:prSet presAssocID="{0C0361EC-5AA1-458B-AA1B-EED4BF708631}" presName="sibTrans" presStyleLbl="sibTrans2D1" presStyleIdx="0" presStyleCnt="2"/>
      <dgm:spPr/>
    </dgm:pt>
    <dgm:pt modelId="{5AA499C8-179F-43FC-A019-CB088812079B}" type="pres">
      <dgm:prSet presAssocID="{0C0361EC-5AA1-458B-AA1B-EED4BF708631}" presName="connTx" presStyleLbl="sibTrans2D1" presStyleIdx="0" presStyleCnt="2"/>
      <dgm:spPr/>
    </dgm:pt>
    <dgm:pt modelId="{FB24033A-1A9B-4D23-BF8B-5F68A08D21A2}" type="pres">
      <dgm:prSet presAssocID="{2B20ED0F-0E9D-4CB3-80C5-FD1F2E98D2D2}" presName="composite" presStyleCnt="0"/>
      <dgm:spPr/>
    </dgm:pt>
    <dgm:pt modelId="{B97DB29E-6AB3-461A-B162-8043BDA02364}" type="pres">
      <dgm:prSet presAssocID="{2B20ED0F-0E9D-4CB3-80C5-FD1F2E98D2D2}" presName="parTx" presStyleLbl="node1" presStyleIdx="0" presStyleCnt="3">
        <dgm:presLayoutVars>
          <dgm:chMax val="0"/>
          <dgm:chPref val="0"/>
          <dgm:bulletEnabled val="1"/>
        </dgm:presLayoutVars>
      </dgm:prSet>
      <dgm:spPr/>
    </dgm:pt>
    <dgm:pt modelId="{604AF222-DEE6-4FFB-A772-2E7227C4B154}" type="pres">
      <dgm:prSet presAssocID="{2B20ED0F-0E9D-4CB3-80C5-FD1F2E98D2D2}" presName="parSh" presStyleLbl="node1" presStyleIdx="1" presStyleCnt="3"/>
      <dgm:spPr/>
    </dgm:pt>
    <dgm:pt modelId="{E8D5530D-B2A1-4512-BBD5-91918400F45C}" type="pres">
      <dgm:prSet presAssocID="{2B20ED0F-0E9D-4CB3-80C5-FD1F2E98D2D2}" presName="desTx" presStyleLbl="fgAcc1" presStyleIdx="1" presStyleCnt="3">
        <dgm:presLayoutVars>
          <dgm:bulletEnabled val="1"/>
        </dgm:presLayoutVars>
      </dgm:prSet>
      <dgm:spPr/>
    </dgm:pt>
    <dgm:pt modelId="{73D2D5FE-321D-4258-8D93-94C6669978ED}" type="pres">
      <dgm:prSet presAssocID="{E5885DAA-8366-4496-AB6B-9A165332D965}" presName="sibTrans" presStyleLbl="sibTrans2D1" presStyleIdx="1" presStyleCnt="2"/>
      <dgm:spPr/>
    </dgm:pt>
    <dgm:pt modelId="{2372187C-98CB-4A23-899D-2513DD944644}" type="pres">
      <dgm:prSet presAssocID="{E5885DAA-8366-4496-AB6B-9A165332D965}" presName="connTx" presStyleLbl="sibTrans2D1" presStyleIdx="1" presStyleCnt="2"/>
      <dgm:spPr/>
    </dgm:pt>
    <dgm:pt modelId="{2B2E6B6C-7A81-48D2-8839-75695F595A91}" type="pres">
      <dgm:prSet presAssocID="{8E7A0F6D-839B-423E-99DC-948C6AB7F16E}" presName="composite" presStyleCnt="0"/>
      <dgm:spPr/>
    </dgm:pt>
    <dgm:pt modelId="{EC15722D-4206-4898-B784-E144F6CF7387}" type="pres">
      <dgm:prSet presAssocID="{8E7A0F6D-839B-423E-99DC-948C6AB7F16E}" presName="parTx" presStyleLbl="node1" presStyleIdx="1" presStyleCnt="3">
        <dgm:presLayoutVars>
          <dgm:chMax val="0"/>
          <dgm:chPref val="0"/>
          <dgm:bulletEnabled val="1"/>
        </dgm:presLayoutVars>
      </dgm:prSet>
      <dgm:spPr/>
    </dgm:pt>
    <dgm:pt modelId="{DE016337-6178-4838-9E52-1D3589775850}" type="pres">
      <dgm:prSet presAssocID="{8E7A0F6D-839B-423E-99DC-948C6AB7F16E}" presName="parSh" presStyleLbl="node1" presStyleIdx="2" presStyleCnt="3"/>
      <dgm:spPr/>
    </dgm:pt>
    <dgm:pt modelId="{383BD22B-69C9-436D-898D-3EB10F361BB3}" type="pres">
      <dgm:prSet presAssocID="{8E7A0F6D-839B-423E-99DC-948C6AB7F16E}" presName="desTx" presStyleLbl="fgAcc1" presStyleIdx="2" presStyleCnt="3">
        <dgm:presLayoutVars>
          <dgm:bulletEnabled val="1"/>
        </dgm:presLayoutVars>
      </dgm:prSet>
      <dgm:spPr/>
    </dgm:pt>
  </dgm:ptLst>
  <dgm:cxnLst>
    <dgm:cxn modelId="{0F5AE803-8131-4C40-9152-B56E4FA7A330}" srcId="{8E7A0F6D-839B-423E-99DC-948C6AB7F16E}" destId="{7FE67532-30E7-4641-9703-11FF2F9E1C11}" srcOrd="0" destOrd="0" parTransId="{83017D21-9885-48EC-8318-B85002A50C40}" sibTransId="{21B8F863-785D-447E-B029-9A304B443B5A}"/>
    <dgm:cxn modelId="{2062F80D-7798-4B44-B648-0663F8F10BFE}" type="presOf" srcId="{C145E6B6-ECDF-40BC-98A0-BC6F74F81C7B}" destId="{496147CE-D204-4817-B7C3-72C8453F0464}" srcOrd="0" destOrd="1" presId="urn:microsoft.com/office/officeart/2005/8/layout/process3"/>
    <dgm:cxn modelId="{D75D180E-9433-4469-A32C-EF27EC99E1BD}" type="presOf" srcId="{2B20ED0F-0E9D-4CB3-80C5-FD1F2E98D2D2}" destId="{B97DB29E-6AB3-461A-B162-8043BDA02364}" srcOrd="0" destOrd="0" presId="urn:microsoft.com/office/officeart/2005/8/layout/process3"/>
    <dgm:cxn modelId="{047C870E-28D2-489A-AFAB-B7FCCA56EBE0}" type="presOf" srcId="{8C85A196-CC71-4819-9DB1-C96DD8DE3346}" destId="{E8D5530D-B2A1-4512-BBD5-91918400F45C}" srcOrd="0" destOrd="0" presId="urn:microsoft.com/office/officeart/2005/8/layout/process3"/>
    <dgm:cxn modelId="{DFC2D225-6985-4FEE-9523-F55C7B17A9FB}" type="presOf" srcId="{8E7A0F6D-839B-423E-99DC-948C6AB7F16E}" destId="{EC15722D-4206-4898-B784-E144F6CF7387}" srcOrd="0" destOrd="0" presId="urn:microsoft.com/office/officeart/2005/8/layout/process3"/>
    <dgm:cxn modelId="{76789D2D-729D-43C6-AF67-DF38E95CB493}" srcId="{2B20ED0F-0E9D-4CB3-80C5-FD1F2E98D2D2}" destId="{8C85A196-CC71-4819-9DB1-C96DD8DE3346}" srcOrd="0" destOrd="0" parTransId="{F979D253-50AB-44E1-81B9-18B698691899}" sibTransId="{C1769F44-52FD-4143-A242-024FDDF1C42E}"/>
    <dgm:cxn modelId="{13E79431-DC37-464C-90C6-8EBA12DCDCBD}" type="presOf" srcId="{055D36D6-8628-46AF-8808-7D47C1DC7120}" destId="{617759B1-A7B9-4FE8-81B0-343E02DCC88B}" srcOrd="0" destOrd="0" presId="urn:microsoft.com/office/officeart/2005/8/layout/process3"/>
    <dgm:cxn modelId="{11CFE434-0360-40E0-8DCE-F8E136FE4B29}" type="presOf" srcId="{8D338DC4-8775-4633-B2E0-4B61F894AF26}" destId="{496147CE-D204-4817-B7C3-72C8453F0464}" srcOrd="0" destOrd="2" presId="urn:microsoft.com/office/officeart/2005/8/layout/process3"/>
    <dgm:cxn modelId="{204CBF5C-2F46-4057-A91B-4E86765AAFE1}" type="presOf" srcId="{7FE67532-30E7-4641-9703-11FF2F9E1C11}" destId="{383BD22B-69C9-436D-898D-3EB10F361BB3}" srcOrd="0" destOrd="0" presId="urn:microsoft.com/office/officeart/2005/8/layout/process3"/>
    <dgm:cxn modelId="{4F57634D-59AC-4895-B6AA-B270036D6866}" type="presOf" srcId="{2B20ED0F-0E9D-4CB3-80C5-FD1F2E98D2D2}" destId="{604AF222-DEE6-4FFB-A772-2E7227C4B154}" srcOrd="1" destOrd="0" presId="urn:microsoft.com/office/officeart/2005/8/layout/process3"/>
    <dgm:cxn modelId="{EF4AC277-629B-4ABE-8F32-1CBA0C3F899A}" type="presOf" srcId="{8E7A0F6D-839B-423E-99DC-948C6AB7F16E}" destId="{DE016337-6178-4838-9E52-1D3589775850}" srcOrd="1" destOrd="0" presId="urn:microsoft.com/office/officeart/2005/8/layout/process3"/>
    <dgm:cxn modelId="{3B24CB77-4389-426D-8682-4D30E5DAF8A6}" srcId="{2B20ED0F-0E9D-4CB3-80C5-FD1F2E98D2D2}" destId="{4539FF52-AFD8-444B-B979-F7CFC7121688}" srcOrd="1" destOrd="0" parTransId="{40BAA315-EEC6-4D4A-AC1E-11933D73109A}" sibTransId="{3ED7BE02-6529-4EAC-8213-6A2497E310C2}"/>
    <dgm:cxn modelId="{E80F857A-7D4A-42C1-A535-1EC0FBD0AC79}" srcId="{055D36D6-8628-46AF-8808-7D47C1DC7120}" destId="{BD43BE18-9AF5-4F66-B37F-F52926C97788}" srcOrd="3" destOrd="0" parTransId="{5FFD54C7-AB83-4B1D-96BA-F3E8040589FE}" sibTransId="{E4877A22-43B4-4B85-91E6-760FA5FB700E}"/>
    <dgm:cxn modelId="{F5659A90-AC99-43CB-AF48-00CCF62B67E3}" srcId="{0FC48673-1A23-42EF-824B-404911526896}" destId="{8E7A0F6D-839B-423E-99DC-948C6AB7F16E}" srcOrd="2" destOrd="0" parTransId="{7992F74E-15CB-4D36-9FF0-59291566E8C7}" sibTransId="{9AD40D6E-8C30-40F0-AD1B-191DF929D36B}"/>
    <dgm:cxn modelId="{5E9D4BAB-328F-4420-B491-68ED60EDF531}" type="presOf" srcId="{0C0361EC-5AA1-458B-AA1B-EED4BF708631}" destId="{4AE01103-99E1-4941-A160-E374F4F6AF3E}" srcOrd="0" destOrd="0" presId="urn:microsoft.com/office/officeart/2005/8/layout/process3"/>
    <dgm:cxn modelId="{813CE9AB-E7E4-4604-BE00-26711D8A084B}" srcId="{055D36D6-8628-46AF-8808-7D47C1DC7120}" destId="{8D338DC4-8775-4633-B2E0-4B61F894AF26}" srcOrd="2" destOrd="0" parTransId="{5C370AD4-B639-42B3-BFCA-1EA1376E9759}" sibTransId="{A855C28F-1C58-4F99-B770-A02C765CA96A}"/>
    <dgm:cxn modelId="{14ACAAB0-1533-4946-8D48-6DA1D8205773}" type="presOf" srcId="{0FC48673-1A23-42EF-824B-404911526896}" destId="{6AE6E27A-7C5A-48C5-8B18-E3452B655B6C}" srcOrd="0" destOrd="0" presId="urn:microsoft.com/office/officeart/2005/8/layout/process3"/>
    <dgm:cxn modelId="{71059AB2-14E3-4EF8-ABFC-CB85782D8696}" srcId="{0FC48673-1A23-42EF-824B-404911526896}" destId="{055D36D6-8628-46AF-8808-7D47C1DC7120}" srcOrd="0" destOrd="0" parTransId="{CEAB3DF0-D1AC-428A-A742-3AABDE3C9641}" sibTransId="{0C0361EC-5AA1-458B-AA1B-EED4BF708631}"/>
    <dgm:cxn modelId="{F79951BF-FF80-46B3-81A0-35439C3F17CE}" type="presOf" srcId="{055D36D6-8628-46AF-8808-7D47C1DC7120}" destId="{F48E6FE0-EF51-4BC5-927B-F65DDA80A8DD}" srcOrd="1" destOrd="0" presId="urn:microsoft.com/office/officeart/2005/8/layout/process3"/>
    <dgm:cxn modelId="{D87A43C1-4EC6-4AFB-9EE0-88FDAC4C6D2C}" type="presOf" srcId="{E5885DAA-8366-4496-AB6B-9A165332D965}" destId="{2372187C-98CB-4A23-899D-2513DD944644}" srcOrd="1" destOrd="0" presId="urn:microsoft.com/office/officeart/2005/8/layout/process3"/>
    <dgm:cxn modelId="{79C569CB-79C1-4D4C-A5BB-83ECA8E105E2}" type="presOf" srcId="{E5525CDF-7056-4706-92CE-0E0EEAF2A3D2}" destId="{496147CE-D204-4817-B7C3-72C8453F0464}" srcOrd="0" destOrd="0" presId="urn:microsoft.com/office/officeart/2005/8/layout/process3"/>
    <dgm:cxn modelId="{3D9780CB-44B4-45DB-AA99-6A9FFD649ABD}" type="presOf" srcId="{4539FF52-AFD8-444B-B979-F7CFC7121688}" destId="{E8D5530D-B2A1-4512-BBD5-91918400F45C}" srcOrd="0" destOrd="1" presId="urn:microsoft.com/office/officeart/2005/8/layout/process3"/>
    <dgm:cxn modelId="{C58418D9-CE13-4B34-8FDE-F86ECA55C2A1}" srcId="{055D36D6-8628-46AF-8808-7D47C1DC7120}" destId="{E5525CDF-7056-4706-92CE-0E0EEAF2A3D2}" srcOrd="0" destOrd="0" parTransId="{244B70A6-3002-4549-A710-0245AA3B166B}" sibTransId="{68F625FF-72E8-412B-B1FB-B49890A4F27E}"/>
    <dgm:cxn modelId="{3E1818DF-09DD-471A-A8AF-87B5A9A1F54C}" srcId="{055D36D6-8628-46AF-8808-7D47C1DC7120}" destId="{C145E6B6-ECDF-40BC-98A0-BC6F74F81C7B}" srcOrd="1" destOrd="0" parTransId="{EA7483DB-C049-4E53-801C-A896093DBA65}" sibTransId="{E7EEF947-A4FB-4B86-A1B3-C52E26B0B203}"/>
    <dgm:cxn modelId="{767554E1-C796-40E6-A84E-7039778B6614}" srcId="{0FC48673-1A23-42EF-824B-404911526896}" destId="{2B20ED0F-0E9D-4CB3-80C5-FD1F2E98D2D2}" srcOrd="1" destOrd="0" parTransId="{54E7985B-4258-4F81-AE56-E30D3157E425}" sibTransId="{E5885DAA-8366-4496-AB6B-9A165332D965}"/>
    <dgm:cxn modelId="{992231E6-7577-429E-A570-61209D799637}" type="presOf" srcId="{BD43BE18-9AF5-4F66-B37F-F52926C97788}" destId="{496147CE-D204-4817-B7C3-72C8453F0464}" srcOrd="0" destOrd="3" presId="urn:microsoft.com/office/officeart/2005/8/layout/process3"/>
    <dgm:cxn modelId="{11FB9FF6-C20F-4102-8B40-02EC71330CA6}" type="presOf" srcId="{E5885DAA-8366-4496-AB6B-9A165332D965}" destId="{73D2D5FE-321D-4258-8D93-94C6669978ED}" srcOrd="0" destOrd="0" presId="urn:microsoft.com/office/officeart/2005/8/layout/process3"/>
    <dgm:cxn modelId="{848545F7-22CA-4A78-AA5A-700F5C5870DC}" type="presOf" srcId="{0C0361EC-5AA1-458B-AA1B-EED4BF708631}" destId="{5AA499C8-179F-43FC-A019-CB088812079B}" srcOrd="1" destOrd="0" presId="urn:microsoft.com/office/officeart/2005/8/layout/process3"/>
    <dgm:cxn modelId="{DE07ED6B-546F-4FA9-866F-B46AC844FDA8}" type="presParOf" srcId="{6AE6E27A-7C5A-48C5-8B18-E3452B655B6C}" destId="{A4E6329E-1DA2-4B55-9BF6-2A80F3DD39FC}" srcOrd="0" destOrd="0" presId="urn:microsoft.com/office/officeart/2005/8/layout/process3"/>
    <dgm:cxn modelId="{E31E07AF-0B1E-45BC-93DE-0E1F2425BDB0}" type="presParOf" srcId="{A4E6329E-1DA2-4B55-9BF6-2A80F3DD39FC}" destId="{617759B1-A7B9-4FE8-81B0-343E02DCC88B}" srcOrd="0" destOrd="0" presId="urn:microsoft.com/office/officeart/2005/8/layout/process3"/>
    <dgm:cxn modelId="{F9D45879-7CA7-47D7-92C5-D1DE8AD6390B}" type="presParOf" srcId="{A4E6329E-1DA2-4B55-9BF6-2A80F3DD39FC}" destId="{F48E6FE0-EF51-4BC5-927B-F65DDA80A8DD}" srcOrd="1" destOrd="0" presId="urn:microsoft.com/office/officeart/2005/8/layout/process3"/>
    <dgm:cxn modelId="{BEBA5FA0-367C-4D13-9D46-C4BE787013A0}" type="presParOf" srcId="{A4E6329E-1DA2-4B55-9BF6-2A80F3DD39FC}" destId="{496147CE-D204-4817-B7C3-72C8453F0464}" srcOrd="2" destOrd="0" presId="urn:microsoft.com/office/officeart/2005/8/layout/process3"/>
    <dgm:cxn modelId="{DDDD5ED1-EF93-42B3-A8F9-650D6FF59F78}" type="presParOf" srcId="{6AE6E27A-7C5A-48C5-8B18-E3452B655B6C}" destId="{4AE01103-99E1-4941-A160-E374F4F6AF3E}" srcOrd="1" destOrd="0" presId="urn:microsoft.com/office/officeart/2005/8/layout/process3"/>
    <dgm:cxn modelId="{CCC1F4EF-3BC3-44C0-933D-BC7A1722013C}" type="presParOf" srcId="{4AE01103-99E1-4941-A160-E374F4F6AF3E}" destId="{5AA499C8-179F-43FC-A019-CB088812079B}" srcOrd="0" destOrd="0" presId="urn:microsoft.com/office/officeart/2005/8/layout/process3"/>
    <dgm:cxn modelId="{CEE6C896-476E-4F93-A3C8-72E61A23C911}" type="presParOf" srcId="{6AE6E27A-7C5A-48C5-8B18-E3452B655B6C}" destId="{FB24033A-1A9B-4D23-BF8B-5F68A08D21A2}" srcOrd="2" destOrd="0" presId="urn:microsoft.com/office/officeart/2005/8/layout/process3"/>
    <dgm:cxn modelId="{C4E21FFF-6D8A-4698-A60F-006A156D597D}" type="presParOf" srcId="{FB24033A-1A9B-4D23-BF8B-5F68A08D21A2}" destId="{B97DB29E-6AB3-461A-B162-8043BDA02364}" srcOrd="0" destOrd="0" presId="urn:microsoft.com/office/officeart/2005/8/layout/process3"/>
    <dgm:cxn modelId="{FF4A282C-F2FC-43DF-A469-6CB83D913109}" type="presParOf" srcId="{FB24033A-1A9B-4D23-BF8B-5F68A08D21A2}" destId="{604AF222-DEE6-4FFB-A772-2E7227C4B154}" srcOrd="1" destOrd="0" presId="urn:microsoft.com/office/officeart/2005/8/layout/process3"/>
    <dgm:cxn modelId="{F35764A2-1C00-4A54-85C3-52CC7BAB3E23}" type="presParOf" srcId="{FB24033A-1A9B-4D23-BF8B-5F68A08D21A2}" destId="{E8D5530D-B2A1-4512-BBD5-91918400F45C}" srcOrd="2" destOrd="0" presId="urn:microsoft.com/office/officeart/2005/8/layout/process3"/>
    <dgm:cxn modelId="{5BB31C95-E9DC-44F8-8753-C8A77D31B487}" type="presParOf" srcId="{6AE6E27A-7C5A-48C5-8B18-E3452B655B6C}" destId="{73D2D5FE-321D-4258-8D93-94C6669978ED}" srcOrd="3" destOrd="0" presId="urn:microsoft.com/office/officeart/2005/8/layout/process3"/>
    <dgm:cxn modelId="{C7C0DAC9-63A5-4B63-AB95-9C4A836A20A2}" type="presParOf" srcId="{73D2D5FE-321D-4258-8D93-94C6669978ED}" destId="{2372187C-98CB-4A23-899D-2513DD944644}" srcOrd="0" destOrd="0" presId="urn:microsoft.com/office/officeart/2005/8/layout/process3"/>
    <dgm:cxn modelId="{3E8723B3-765B-452D-9D79-A87ADBFEAEA8}" type="presParOf" srcId="{6AE6E27A-7C5A-48C5-8B18-E3452B655B6C}" destId="{2B2E6B6C-7A81-48D2-8839-75695F595A91}" srcOrd="4" destOrd="0" presId="urn:microsoft.com/office/officeart/2005/8/layout/process3"/>
    <dgm:cxn modelId="{B9427C3A-B1D5-40B5-AA73-934815C20321}" type="presParOf" srcId="{2B2E6B6C-7A81-48D2-8839-75695F595A91}" destId="{EC15722D-4206-4898-B784-E144F6CF7387}" srcOrd="0" destOrd="0" presId="urn:microsoft.com/office/officeart/2005/8/layout/process3"/>
    <dgm:cxn modelId="{FDFC340D-079F-40B3-9FC1-EEE1C71214BE}" type="presParOf" srcId="{2B2E6B6C-7A81-48D2-8839-75695F595A91}" destId="{DE016337-6178-4838-9E52-1D3589775850}" srcOrd="1" destOrd="0" presId="urn:microsoft.com/office/officeart/2005/8/layout/process3"/>
    <dgm:cxn modelId="{219C822D-BD9F-4CA0-A700-EC61746509CF}" type="presParOf" srcId="{2B2E6B6C-7A81-48D2-8839-75695F595A91}" destId="{383BD22B-69C9-436D-898D-3EB10F361BB3}"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6F60BF4-4CE5-4977-B77A-9DC56B22B15C}"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72190EBF-10C8-4296-A95B-60696A4B5873}">
      <dgm:prSet phldrT="[Text]" custT="1"/>
      <dgm:spPr>
        <a:solidFill>
          <a:srgbClr val="FFFF00"/>
        </a:solidFill>
        <a:ln>
          <a:solidFill>
            <a:srgbClr val="C00000"/>
          </a:solidFill>
        </a:ln>
      </dgm:spPr>
      <dgm:t>
        <a:bodyPr/>
        <a:lstStyle/>
        <a:p>
          <a:r>
            <a:rPr lang="en-US" sz="3600" b="1" dirty="0">
              <a:solidFill>
                <a:srgbClr val="C00000"/>
              </a:solidFill>
            </a:rPr>
            <a:t>CULTURE</a:t>
          </a:r>
        </a:p>
      </dgm:t>
    </dgm:pt>
    <dgm:pt modelId="{543252CA-51A0-4608-8C9C-2A387611E255}" type="parTrans" cxnId="{4BAE97A9-FA48-46BD-9F6A-8D61DDE32E06}">
      <dgm:prSet/>
      <dgm:spPr/>
      <dgm:t>
        <a:bodyPr/>
        <a:lstStyle/>
        <a:p>
          <a:endParaRPr lang="en-US"/>
        </a:p>
      </dgm:t>
    </dgm:pt>
    <dgm:pt modelId="{ABBB7A83-DAE7-4774-BFEA-8661C2DA3D28}" type="sibTrans" cxnId="{4BAE97A9-FA48-46BD-9F6A-8D61DDE32E06}">
      <dgm:prSet/>
      <dgm:spPr/>
      <dgm:t>
        <a:bodyPr/>
        <a:lstStyle/>
        <a:p>
          <a:endParaRPr lang="en-US"/>
        </a:p>
      </dgm:t>
    </dgm:pt>
    <dgm:pt modelId="{2B45DD63-C12E-47BB-90B3-3A1A88A2EE7E}">
      <dgm:prSet phldrT="[Text]" custT="1"/>
      <dgm:spPr>
        <a:solidFill>
          <a:srgbClr val="92D050"/>
        </a:solidFill>
        <a:ln>
          <a:solidFill>
            <a:srgbClr val="C00000"/>
          </a:solidFill>
        </a:ln>
      </dgm:spPr>
      <dgm:t>
        <a:bodyPr/>
        <a:lstStyle/>
        <a:p>
          <a:r>
            <a:rPr lang="en-US" sz="2400" b="1" i="0" dirty="0">
              <a:solidFill>
                <a:schemeClr val="tx1"/>
              </a:solidFill>
            </a:rPr>
            <a:t>People</a:t>
          </a:r>
        </a:p>
        <a:p>
          <a:r>
            <a:rPr lang="en-US" sz="2400" b="1" i="0" dirty="0">
              <a:solidFill>
                <a:schemeClr val="tx1"/>
              </a:solidFill>
            </a:rPr>
            <a:t>And</a:t>
          </a:r>
        </a:p>
        <a:p>
          <a:r>
            <a:rPr lang="en-US" sz="2400" b="1" i="0" dirty="0">
              <a:solidFill>
                <a:schemeClr val="tx1"/>
              </a:solidFill>
            </a:rPr>
            <a:t>Standards </a:t>
          </a:r>
        </a:p>
      </dgm:t>
    </dgm:pt>
    <dgm:pt modelId="{84CC99A1-1A5B-44C5-AAE0-D4B808E93309}" type="parTrans" cxnId="{DFEF18EF-BE17-450C-B2E7-C28965AD3B9A}">
      <dgm:prSet/>
      <dgm:spPr/>
      <dgm:t>
        <a:bodyPr/>
        <a:lstStyle/>
        <a:p>
          <a:endParaRPr lang="en-US"/>
        </a:p>
      </dgm:t>
    </dgm:pt>
    <dgm:pt modelId="{83821946-FDFA-4254-9A82-B6435FF30603}" type="sibTrans" cxnId="{DFEF18EF-BE17-450C-B2E7-C28965AD3B9A}">
      <dgm:prSet/>
      <dgm:spPr/>
      <dgm:t>
        <a:bodyPr/>
        <a:lstStyle/>
        <a:p>
          <a:endParaRPr lang="en-US"/>
        </a:p>
      </dgm:t>
    </dgm:pt>
    <dgm:pt modelId="{228746EE-3AE1-494F-83BF-995E7D7C9A6F}">
      <dgm:prSet phldrT="[Text]" custT="1"/>
      <dgm:spPr>
        <a:solidFill>
          <a:srgbClr val="FFC000"/>
        </a:solidFill>
        <a:ln>
          <a:solidFill>
            <a:srgbClr val="C00000"/>
          </a:solidFill>
        </a:ln>
      </dgm:spPr>
      <dgm:t>
        <a:bodyPr/>
        <a:lstStyle/>
        <a:p>
          <a:endParaRPr lang="en-US" sz="1500" dirty="0"/>
        </a:p>
      </dgm:t>
    </dgm:pt>
    <dgm:pt modelId="{3DD8CACB-8734-47E7-9512-04419130D78C}" type="parTrans" cxnId="{2649EFDE-B9C2-442A-B221-1ACA629EE379}">
      <dgm:prSet/>
      <dgm:spPr/>
      <dgm:t>
        <a:bodyPr/>
        <a:lstStyle/>
        <a:p>
          <a:endParaRPr lang="en-US"/>
        </a:p>
      </dgm:t>
    </dgm:pt>
    <dgm:pt modelId="{8269244A-30E9-4303-93C8-BF98C609BAC0}" type="sibTrans" cxnId="{2649EFDE-B9C2-442A-B221-1ACA629EE379}">
      <dgm:prSet/>
      <dgm:spPr/>
      <dgm:t>
        <a:bodyPr/>
        <a:lstStyle/>
        <a:p>
          <a:endParaRPr lang="en-US"/>
        </a:p>
      </dgm:t>
    </dgm:pt>
    <dgm:pt modelId="{084BFF7E-2ABF-4604-A07A-B25DEE94B54A}">
      <dgm:prSet phldrT="[Text]" custT="1"/>
      <dgm:spPr>
        <a:solidFill>
          <a:srgbClr val="00B0F0"/>
        </a:solidFill>
        <a:ln>
          <a:solidFill>
            <a:srgbClr val="C00000"/>
          </a:solidFill>
        </a:ln>
      </dgm:spPr>
      <dgm:t>
        <a:bodyPr/>
        <a:lstStyle/>
        <a:p>
          <a:r>
            <a:rPr lang="en-US" sz="2800" b="1" dirty="0">
              <a:solidFill>
                <a:schemeClr val="tx1"/>
              </a:solidFill>
            </a:rPr>
            <a:t>Policy</a:t>
          </a:r>
        </a:p>
      </dgm:t>
    </dgm:pt>
    <dgm:pt modelId="{49B355DD-F692-4702-9D40-C715F89221CE}" type="parTrans" cxnId="{BD461D09-DA9B-4F85-BA0A-53B0ED3E5921}">
      <dgm:prSet/>
      <dgm:spPr/>
      <dgm:t>
        <a:bodyPr/>
        <a:lstStyle/>
        <a:p>
          <a:endParaRPr lang="en-US"/>
        </a:p>
      </dgm:t>
    </dgm:pt>
    <dgm:pt modelId="{1F31F255-A00F-4074-BCC9-4B3010A267E1}" type="sibTrans" cxnId="{BD461D09-DA9B-4F85-BA0A-53B0ED3E5921}">
      <dgm:prSet/>
      <dgm:spPr/>
      <dgm:t>
        <a:bodyPr/>
        <a:lstStyle/>
        <a:p>
          <a:endParaRPr lang="en-US"/>
        </a:p>
      </dgm:t>
    </dgm:pt>
    <dgm:pt modelId="{A3587BB9-7B1E-46CA-9494-628FD64DAE49}">
      <dgm:prSet phldrT="[Text]" custT="1"/>
      <dgm:spPr>
        <a:solidFill>
          <a:srgbClr val="FF0000"/>
        </a:solidFill>
      </dgm:spPr>
      <dgm:t>
        <a:bodyPr/>
        <a:lstStyle/>
        <a:p>
          <a:r>
            <a:rPr lang="en-US" sz="2000" dirty="0">
              <a:solidFill>
                <a:schemeClr val="tx1"/>
              </a:solidFill>
            </a:rPr>
            <a:t> </a:t>
          </a:r>
          <a:r>
            <a:rPr lang="en-US" sz="2800" b="1" dirty="0">
              <a:solidFill>
                <a:schemeClr val="tx1"/>
              </a:solidFill>
            </a:rPr>
            <a:t>Practice</a:t>
          </a:r>
        </a:p>
      </dgm:t>
    </dgm:pt>
    <dgm:pt modelId="{AEEA49FA-F4D7-4F18-A21C-81067A4F8775}" type="parTrans" cxnId="{D02EF115-693D-4320-B889-4D1ED12C4361}">
      <dgm:prSet/>
      <dgm:spPr/>
      <dgm:t>
        <a:bodyPr/>
        <a:lstStyle/>
        <a:p>
          <a:endParaRPr lang="en-US"/>
        </a:p>
      </dgm:t>
    </dgm:pt>
    <dgm:pt modelId="{1943CB55-46BE-459A-B98F-6528624ECA2D}" type="sibTrans" cxnId="{D02EF115-693D-4320-B889-4D1ED12C4361}">
      <dgm:prSet/>
      <dgm:spPr/>
      <dgm:t>
        <a:bodyPr/>
        <a:lstStyle/>
        <a:p>
          <a:endParaRPr lang="en-US"/>
        </a:p>
      </dgm:t>
    </dgm:pt>
    <dgm:pt modelId="{DD0EDF00-70FD-4097-AAE2-3C3F1E3CC9F1}">
      <dgm:prSet phldrT="[Text]" custT="1"/>
      <dgm:spPr>
        <a:solidFill>
          <a:schemeClr val="accent4">
            <a:lumMod val="60000"/>
            <a:lumOff val="40000"/>
          </a:schemeClr>
        </a:solidFill>
        <a:ln>
          <a:solidFill>
            <a:srgbClr val="C00000"/>
          </a:solidFill>
        </a:ln>
      </dgm:spPr>
      <dgm:t>
        <a:bodyPr/>
        <a:lstStyle/>
        <a:p>
          <a:r>
            <a:rPr lang="en-US" sz="2000" b="1" dirty="0">
              <a:solidFill>
                <a:schemeClr val="tx1"/>
              </a:solidFill>
            </a:rPr>
            <a:t>Stakeholder Management</a:t>
          </a:r>
        </a:p>
        <a:p>
          <a:r>
            <a:rPr lang="en-US" sz="1600" b="1" dirty="0">
              <a:solidFill>
                <a:schemeClr val="tx1"/>
              </a:solidFill>
            </a:rPr>
            <a:t> </a:t>
          </a:r>
          <a:r>
            <a:rPr lang="en-US" sz="1600" b="1" i="1" dirty="0">
              <a:solidFill>
                <a:schemeClr val="tx1"/>
              </a:solidFill>
            </a:rPr>
            <a:t>Interactions and</a:t>
          </a:r>
        </a:p>
        <a:p>
          <a:r>
            <a:rPr lang="en-US" sz="1600" b="1" i="1" dirty="0">
              <a:solidFill>
                <a:schemeClr val="tx1"/>
              </a:solidFill>
            </a:rPr>
            <a:t>Communications</a:t>
          </a:r>
        </a:p>
      </dgm:t>
    </dgm:pt>
    <dgm:pt modelId="{090098BA-0167-49DC-9E47-7010C2B3D88E}" type="parTrans" cxnId="{D59E4CF3-289E-4286-B041-29E6B2485FC9}">
      <dgm:prSet/>
      <dgm:spPr/>
      <dgm:t>
        <a:bodyPr/>
        <a:lstStyle/>
        <a:p>
          <a:endParaRPr lang="en-US"/>
        </a:p>
      </dgm:t>
    </dgm:pt>
    <dgm:pt modelId="{63E87E92-73A4-4BC7-925C-B13F1C42BFF5}" type="sibTrans" cxnId="{D59E4CF3-289E-4286-B041-29E6B2485FC9}">
      <dgm:prSet/>
      <dgm:spPr/>
      <dgm:t>
        <a:bodyPr/>
        <a:lstStyle/>
        <a:p>
          <a:endParaRPr lang="en-US"/>
        </a:p>
      </dgm:t>
    </dgm:pt>
    <dgm:pt modelId="{61EEE007-9221-4C34-AB38-4F26126296D9}">
      <dgm:prSet phldrT="[Text]" custT="1"/>
      <dgm:spPr>
        <a:solidFill>
          <a:schemeClr val="tx2">
            <a:lumMod val="60000"/>
            <a:lumOff val="40000"/>
          </a:schemeClr>
        </a:solidFill>
        <a:ln>
          <a:solidFill>
            <a:srgbClr val="C00000"/>
          </a:solidFill>
        </a:ln>
      </dgm:spPr>
      <dgm:t>
        <a:bodyPr/>
        <a:lstStyle/>
        <a:p>
          <a:r>
            <a:rPr lang="en-US" sz="2000" b="1" dirty="0">
              <a:solidFill>
                <a:schemeClr val="tx1"/>
              </a:solidFill>
            </a:rPr>
            <a:t>Reputation and image</a:t>
          </a:r>
        </a:p>
      </dgm:t>
    </dgm:pt>
    <dgm:pt modelId="{EFF0F394-7948-4ACE-B0B5-18EFF0C30102}" type="parTrans" cxnId="{24FDA2FA-5C19-43CF-A2B2-F72A371FF492}">
      <dgm:prSet/>
      <dgm:spPr/>
      <dgm:t>
        <a:bodyPr/>
        <a:lstStyle/>
        <a:p>
          <a:endParaRPr lang="en-US"/>
        </a:p>
      </dgm:t>
    </dgm:pt>
    <dgm:pt modelId="{22AC8D01-67F4-4278-8AF2-3CE33A8C1905}" type="sibTrans" cxnId="{24FDA2FA-5C19-43CF-A2B2-F72A371FF492}">
      <dgm:prSet/>
      <dgm:spPr/>
      <dgm:t>
        <a:bodyPr/>
        <a:lstStyle/>
        <a:p>
          <a:endParaRPr lang="en-US"/>
        </a:p>
      </dgm:t>
    </dgm:pt>
    <dgm:pt modelId="{AB85750A-1019-45B7-843F-49358F697573}" type="pres">
      <dgm:prSet presAssocID="{76F60BF4-4CE5-4977-B77A-9DC56B22B15C}" presName="Name0" presStyleCnt="0">
        <dgm:presLayoutVars>
          <dgm:chMax val="1"/>
          <dgm:chPref val="1"/>
          <dgm:dir/>
          <dgm:animOne val="branch"/>
          <dgm:animLvl val="lvl"/>
        </dgm:presLayoutVars>
      </dgm:prSet>
      <dgm:spPr/>
    </dgm:pt>
    <dgm:pt modelId="{6E7D75BF-489D-4C2B-A19D-36F6A779AE64}" type="pres">
      <dgm:prSet presAssocID="{72190EBF-10C8-4296-A95B-60696A4B5873}" presName="Parent" presStyleLbl="node0" presStyleIdx="0" presStyleCnt="1" custScaleX="115631">
        <dgm:presLayoutVars>
          <dgm:chMax val="6"/>
          <dgm:chPref val="6"/>
        </dgm:presLayoutVars>
      </dgm:prSet>
      <dgm:spPr/>
    </dgm:pt>
    <dgm:pt modelId="{E0969BDF-16B1-4166-A627-A2C6F15C694C}" type="pres">
      <dgm:prSet presAssocID="{2B45DD63-C12E-47BB-90B3-3A1A88A2EE7E}" presName="Accent1" presStyleCnt="0"/>
      <dgm:spPr/>
    </dgm:pt>
    <dgm:pt modelId="{58305B3C-91E0-4A3D-A717-FFCABB389A65}" type="pres">
      <dgm:prSet presAssocID="{2B45DD63-C12E-47BB-90B3-3A1A88A2EE7E}" presName="Accent" presStyleLbl="bgShp" presStyleIdx="0" presStyleCnt="6"/>
      <dgm:spPr/>
    </dgm:pt>
    <dgm:pt modelId="{5601FA37-26D9-4F81-AF92-CB67C513EAEB}" type="pres">
      <dgm:prSet presAssocID="{2B45DD63-C12E-47BB-90B3-3A1A88A2EE7E}" presName="Child1" presStyleLbl="node1" presStyleIdx="0" presStyleCnt="6" custScaleX="128272" custScaleY="111180" custLinFactNeighborX="-4788" custLinFactNeighborY="-1259">
        <dgm:presLayoutVars>
          <dgm:chMax val="0"/>
          <dgm:chPref val="0"/>
          <dgm:bulletEnabled val="1"/>
        </dgm:presLayoutVars>
      </dgm:prSet>
      <dgm:spPr/>
    </dgm:pt>
    <dgm:pt modelId="{E836EA83-2747-4199-A819-35C5550C30D2}" type="pres">
      <dgm:prSet presAssocID="{228746EE-3AE1-494F-83BF-995E7D7C9A6F}" presName="Accent2" presStyleCnt="0"/>
      <dgm:spPr/>
    </dgm:pt>
    <dgm:pt modelId="{CC7CB248-0A36-431F-88B2-4F7E51CA62A8}" type="pres">
      <dgm:prSet presAssocID="{228746EE-3AE1-494F-83BF-995E7D7C9A6F}" presName="Accent" presStyleLbl="bgShp" presStyleIdx="1" presStyleCnt="6"/>
      <dgm:spPr>
        <a:solidFill>
          <a:srgbClr val="C00000"/>
        </a:solidFill>
      </dgm:spPr>
    </dgm:pt>
    <dgm:pt modelId="{992E3F00-F412-4E23-931E-6A51685C8A8C}" type="pres">
      <dgm:prSet presAssocID="{228746EE-3AE1-494F-83BF-995E7D7C9A6F}" presName="Child2" presStyleLbl="node1" presStyleIdx="1" presStyleCnt="6" custScaleX="105347" custScaleY="134744" custLinFactNeighborX="-3797" custLinFactNeighborY="-2678">
        <dgm:presLayoutVars>
          <dgm:chMax val="0"/>
          <dgm:chPref val="0"/>
          <dgm:bulletEnabled val="1"/>
        </dgm:presLayoutVars>
      </dgm:prSet>
      <dgm:spPr/>
    </dgm:pt>
    <dgm:pt modelId="{BF517FB3-035B-401D-85CE-CD1DD364CCBB}" type="pres">
      <dgm:prSet presAssocID="{084BFF7E-2ABF-4604-A07A-B25DEE94B54A}" presName="Accent3" presStyleCnt="0"/>
      <dgm:spPr/>
    </dgm:pt>
    <dgm:pt modelId="{F4E9E2A2-A497-435B-B9F2-A63DED888F59}" type="pres">
      <dgm:prSet presAssocID="{084BFF7E-2ABF-4604-A07A-B25DEE94B54A}" presName="Accent" presStyleLbl="bgShp" presStyleIdx="2" presStyleCnt="6"/>
      <dgm:spPr>
        <a:solidFill>
          <a:srgbClr val="C00000"/>
        </a:solidFill>
      </dgm:spPr>
    </dgm:pt>
    <dgm:pt modelId="{4635511C-DD62-40EA-A66C-4D51D4733428}" type="pres">
      <dgm:prSet presAssocID="{084BFF7E-2ABF-4604-A07A-B25DEE94B54A}" presName="Child3" presStyleLbl="node1" presStyleIdx="2" presStyleCnt="6">
        <dgm:presLayoutVars>
          <dgm:chMax val="0"/>
          <dgm:chPref val="0"/>
          <dgm:bulletEnabled val="1"/>
        </dgm:presLayoutVars>
      </dgm:prSet>
      <dgm:spPr/>
    </dgm:pt>
    <dgm:pt modelId="{34293376-BD80-477B-B2BF-E6F96E602144}" type="pres">
      <dgm:prSet presAssocID="{A3587BB9-7B1E-46CA-9494-628FD64DAE49}" presName="Accent4" presStyleCnt="0"/>
      <dgm:spPr/>
    </dgm:pt>
    <dgm:pt modelId="{0B32774F-7C80-4EB8-AD13-75B0871E3ADE}" type="pres">
      <dgm:prSet presAssocID="{A3587BB9-7B1E-46CA-9494-628FD64DAE49}" presName="Accent" presStyleLbl="bgShp" presStyleIdx="3" presStyleCnt="6"/>
      <dgm:spPr>
        <a:solidFill>
          <a:srgbClr val="C00000"/>
        </a:solidFill>
      </dgm:spPr>
    </dgm:pt>
    <dgm:pt modelId="{95A7B46B-DC80-49DC-A182-A3E0A0D757B5}" type="pres">
      <dgm:prSet presAssocID="{A3587BB9-7B1E-46CA-9494-628FD64DAE49}" presName="Child4" presStyleLbl="node1" presStyleIdx="3" presStyleCnt="6" custScaleX="116300" custScaleY="115932">
        <dgm:presLayoutVars>
          <dgm:chMax val="0"/>
          <dgm:chPref val="0"/>
          <dgm:bulletEnabled val="1"/>
        </dgm:presLayoutVars>
      </dgm:prSet>
      <dgm:spPr/>
    </dgm:pt>
    <dgm:pt modelId="{1BE1DB00-8CC7-4DE6-98F9-57DAC62EA072}" type="pres">
      <dgm:prSet presAssocID="{DD0EDF00-70FD-4097-AAE2-3C3F1E3CC9F1}" presName="Accent5" presStyleCnt="0"/>
      <dgm:spPr/>
    </dgm:pt>
    <dgm:pt modelId="{58AFC07C-C2C8-4272-AF65-24DC5EC5EC31}" type="pres">
      <dgm:prSet presAssocID="{DD0EDF00-70FD-4097-AAE2-3C3F1E3CC9F1}" presName="Accent" presStyleLbl="bgShp" presStyleIdx="4" presStyleCnt="6"/>
      <dgm:spPr>
        <a:solidFill>
          <a:srgbClr val="C00000"/>
        </a:solidFill>
      </dgm:spPr>
    </dgm:pt>
    <dgm:pt modelId="{27B11E22-4160-45C7-9E6C-AA809C7647BF}" type="pres">
      <dgm:prSet presAssocID="{DD0EDF00-70FD-4097-AAE2-3C3F1E3CC9F1}" presName="Child5" presStyleLbl="node1" presStyleIdx="4" presStyleCnt="6" custScaleX="120199" custScaleY="131161" custLinFactNeighborX="-6073" custLinFactNeighborY="-443">
        <dgm:presLayoutVars>
          <dgm:chMax val="0"/>
          <dgm:chPref val="0"/>
          <dgm:bulletEnabled val="1"/>
        </dgm:presLayoutVars>
      </dgm:prSet>
      <dgm:spPr/>
    </dgm:pt>
    <dgm:pt modelId="{1384B352-C321-4439-A8F1-213E4A7C861C}" type="pres">
      <dgm:prSet presAssocID="{61EEE007-9221-4C34-AB38-4F26126296D9}" presName="Accent6" presStyleCnt="0"/>
      <dgm:spPr/>
    </dgm:pt>
    <dgm:pt modelId="{69A4D24F-8FFF-499B-8A12-508C3C979528}" type="pres">
      <dgm:prSet presAssocID="{61EEE007-9221-4C34-AB38-4F26126296D9}" presName="Accent" presStyleLbl="bgShp" presStyleIdx="5" presStyleCnt="6"/>
      <dgm:spPr>
        <a:solidFill>
          <a:srgbClr val="C00000"/>
        </a:solidFill>
      </dgm:spPr>
    </dgm:pt>
    <dgm:pt modelId="{23D0FCCD-EADA-47FA-AA09-5422A2E6F318}" type="pres">
      <dgm:prSet presAssocID="{61EEE007-9221-4C34-AB38-4F26126296D9}" presName="Child6" presStyleLbl="node1" presStyleIdx="5" presStyleCnt="6" custScaleX="98514" custScaleY="104521" custLinFactNeighborX="1695" custLinFactNeighborY="-4710">
        <dgm:presLayoutVars>
          <dgm:chMax val="0"/>
          <dgm:chPref val="0"/>
          <dgm:bulletEnabled val="1"/>
        </dgm:presLayoutVars>
      </dgm:prSet>
      <dgm:spPr/>
    </dgm:pt>
  </dgm:ptLst>
  <dgm:cxnLst>
    <dgm:cxn modelId="{BD461D09-DA9B-4F85-BA0A-53B0ED3E5921}" srcId="{72190EBF-10C8-4296-A95B-60696A4B5873}" destId="{084BFF7E-2ABF-4604-A07A-B25DEE94B54A}" srcOrd="2" destOrd="0" parTransId="{49B355DD-F692-4702-9D40-C715F89221CE}" sibTransId="{1F31F255-A00F-4074-BCC9-4B3010A267E1}"/>
    <dgm:cxn modelId="{2DC6F214-2C69-4801-BEA1-ECB2E8CC97DC}" type="presOf" srcId="{72190EBF-10C8-4296-A95B-60696A4B5873}" destId="{6E7D75BF-489D-4C2B-A19D-36F6A779AE64}" srcOrd="0" destOrd="0" presId="urn:microsoft.com/office/officeart/2011/layout/HexagonRadial"/>
    <dgm:cxn modelId="{D02EF115-693D-4320-B889-4D1ED12C4361}" srcId="{72190EBF-10C8-4296-A95B-60696A4B5873}" destId="{A3587BB9-7B1E-46CA-9494-628FD64DAE49}" srcOrd="3" destOrd="0" parTransId="{AEEA49FA-F4D7-4F18-A21C-81067A4F8775}" sibTransId="{1943CB55-46BE-459A-B98F-6528624ECA2D}"/>
    <dgm:cxn modelId="{7823871D-3589-4B00-808A-62675C16BF1A}" type="presOf" srcId="{76F60BF4-4CE5-4977-B77A-9DC56B22B15C}" destId="{AB85750A-1019-45B7-843F-49358F697573}" srcOrd="0" destOrd="0" presId="urn:microsoft.com/office/officeart/2011/layout/HexagonRadial"/>
    <dgm:cxn modelId="{F0356757-FD59-447A-86BF-9E71E3F88491}" type="presOf" srcId="{2B45DD63-C12E-47BB-90B3-3A1A88A2EE7E}" destId="{5601FA37-26D9-4F81-AF92-CB67C513EAEB}" srcOrd="0" destOrd="0" presId="urn:microsoft.com/office/officeart/2011/layout/HexagonRadial"/>
    <dgm:cxn modelId="{AD04A786-FE20-44F1-AADE-F5767A486892}" type="presOf" srcId="{228746EE-3AE1-494F-83BF-995E7D7C9A6F}" destId="{992E3F00-F412-4E23-931E-6A51685C8A8C}" srcOrd="0" destOrd="0" presId="urn:microsoft.com/office/officeart/2011/layout/HexagonRadial"/>
    <dgm:cxn modelId="{8196259E-3E3E-4F81-8AA2-5BCECFC96C0E}" type="presOf" srcId="{A3587BB9-7B1E-46CA-9494-628FD64DAE49}" destId="{95A7B46B-DC80-49DC-A182-A3E0A0D757B5}" srcOrd="0" destOrd="0" presId="urn:microsoft.com/office/officeart/2011/layout/HexagonRadial"/>
    <dgm:cxn modelId="{1BF85DA9-53B2-442D-A7CE-D433DCA1E63C}" type="presOf" srcId="{61EEE007-9221-4C34-AB38-4F26126296D9}" destId="{23D0FCCD-EADA-47FA-AA09-5422A2E6F318}" srcOrd="0" destOrd="0" presId="urn:microsoft.com/office/officeart/2011/layout/HexagonRadial"/>
    <dgm:cxn modelId="{4BAE97A9-FA48-46BD-9F6A-8D61DDE32E06}" srcId="{76F60BF4-4CE5-4977-B77A-9DC56B22B15C}" destId="{72190EBF-10C8-4296-A95B-60696A4B5873}" srcOrd="0" destOrd="0" parTransId="{543252CA-51A0-4608-8C9C-2A387611E255}" sibTransId="{ABBB7A83-DAE7-4774-BFEA-8661C2DA3D28}"/>
    <dgm:cxn modelId="{C4A9D6B1-EEE2-4A18-89C0-ACC7154DA1E5}" type="presOf" srcId="{DD0EDF00-70FD-4097-AAE2-3C3F1E3CC9F1}" destId="{27B11E22-4160-45C7-9E6C-AA809C7647BF}" srcOrd="0" destOrd="0" presId="urn:microsoft.com/office/officeart/2011/layout/HexagonRadial"/>
    <dgm:cxn modelId="{BDAEF2D4-D115-4461-8E96-3559EAE63E9D}" type="presOf" srcId="{084BFF7E-2ABF-4604-A07A-B25DEE94B54A}" destId="{4635511C-DD62-40EA-A66C-4D51D4733428}" srcOrd="0" destOrd="0" presId="urn:microsoft.com/office/officeart/2011/layout/HexagonRadial"/>
    <dgm:cxn modelId="{2649EFDE-B9C2-442A-B221-1ACA629EE379}" srcId="{72190EBF-10C8-4296-A95B-60696A4B5873}" destId="{228746EE-3AE1-494F-83BF-995E7D7C9A6F}" srcOrd="1" destOrd="0" parTransId="{3DD8CACB-8734-47E7-9512-04419130D78C}" sibTransId="{8269244A-30E9-4303-93C8-BF98C609BAC0}"/>
    <dgm:cxn modelId="{DFEF18EF-BE17-450C-B2E7-C28965AD3B9A}" srcId="{72190EBF-10C8-4296-A95B-60696A4B5873}" destId="{2B45DD63-C12E-47BB-90B3-3A1A88A2EE7E}" srcOrd="0" destOrd="0" parTransId="{84CC99A1-1A5B-44C5-AAE0-D4B808E93309}" sibTransId="{83821946-FDFA-4254-9A82-B6435FF30603}"/>
    <dgm:cxn modelId="{D59E4CF3-289E-4286-B041-29E6B2485FC9}" srcId="{72190EBF-10C8-4296-A95B-60696A4B5873}" destId="{DD0EDF00-70FD-4097-AAE2-3C3F1E3CC9F1}" srcOrd="4" destOrd="0" parTransId="{090098BA-0167-49DC-9E47-7010C2B3D88E}" sibTransId="{63E87E92-73A4-4BC7-925C-B13F1C42BFF5}"/>
    <dgm:cxn modelId="{24FDA2FA-5C19-43CF-A2B2-F72A371FF492}" srcId="{72190EBF-10C8-4296-A95B-60696A4B5873}" destId="{61EEE007-9221-4C34-AB38-4F26126296D9}" srcOrd="5" destOrd="0" parTransId="{EFF0F394-7948-4ACE-B0B5-18EFF0C30102}" sibTransId="{22AC8D01-67F4-4278-8AF2-3CE33A8C1905}"/>
    <dgm:cxn modelId="{1D1E10A9-CC32-44E4-9296-F0CE5DC94D80}" type="presParOf" srcId="{AB85750A-1019-45B7-843F-49358F697573}" destId="{6E7D75BF-489D-4C2B-A19D-36F6A779AE64}" srcOrd="0" destOrd="0" presId="urn:microsoft.com/office/officeart/2011/layout/HexagonRadial"/>
    <dgm:cxn modelId="{687EAD7E-4DD8-4BCD-BA55-FE2A09E1189F}" type="presParOf" srcId="{AB85750A-1019-45B7-843F-49358F697573}" destId="{E0969BDF-16B1-4166-A627-A2C6F15C694C}" srcOrd="1" destOrd="0" presId="urn:microsoft.com/office/officeart/2011/layout/HexagonRadial"/>
    <dgm:cxn modelId="{44607A8B-3B00-4B4D-BBBF-4BD22DBE5DC5}" type="presParOf" srcId="{E0969BDF-16B1-4166-A627-A2C6F15C694C}" destId="{58305B3C-91E0-4A3D-A717-FFCABB389A65}" srcOrd="0" destOrd="0" presId="urn:microsoft.com/office/officeart/2011/layout/HexagonRadial"/>
    <dgm:cxn modelId="{01B1EC6B-34C8-4304-A387-207FFF41DC92}" type="presParOf" srcId="{AB85750A-1019-45B7-843F-49358F697573}" destId="{5601FA37-26D9-4F81-AF92-CB67C513EAEB}" srcOrd="2" destOrd="0" presId="urn:microsoft.com/office/officeart/2011/layout/HexagonRadial"/>
    <dgm:cxn modelId="{B72D1FE3-F2D6-4753-893F-2E3F812EA1AB}" type="presParOf" srcId="{AB85750A-1019-45B7-843F-49358F697573}" destId="{E836EA83-2747-4199-A819-35C5550C30D2}" srcOrd="3" destOrd="0" presId="urn:microsoft.com/office/officeart/2011/layout/HexagonRadial"/>
    <dgm:cxn modelId="{CF5A0D6B-4D13-4062-82BE-E54268183C20}" type="presParOf" srcId="{E836EA83-2747-4199-A819-35C5550C30D2}" destId="{CC7CB248-0A36-431F-88B2-4F7E51CA62A8}" srcOrd="0" destOrd="0" presId="urn:microsoft.com/office/officeart/2011/layout/HexagonRadial"/>
    <dgm:cxn modelId="{18334CA7-4F1D-4301-94A9-3F1EEB08D4EF}" type="presParOf" srcId="{AB85750A-1019-45B7-843F-49358F697573}" destId="{992E3F00-F412-4E23-931E-6A51685C8A8C}" srcOrd="4" destOrd="0" presId="urn:microsoft.com/office/officeart/2011/layout/HexagonRadial"/>
    <dgm:cxn modelId="{427D60F4-AF62-417C-8974-39DD0B6C9529}" type="presParOf" srcId="{AB85750A-1019-45B7-843F-49358F697573}" destId="{BF517FB3-035B-401D-85CE-CD1DD364CCBB}" srcOrd="5" destOrd="0" presId="urn:microsoft.com/office/officeart/2011/layout/HexagonRadial"/>
    <dgm:cxn modelId="{F784ED94-D05F-43BC-910A-07AE01D81ECC}" type="presParOf" srcId="{BF517FB3-035B-401D-85CE-CD1DD364CCBB}" destId="{F4E9E2A2-A497-435B-B9F2-A63DED888F59}" srcOrd="0" destOrd="0" presId="urn:microsoft.com/office/officeart/2011/layout/HexagonRadial"/>
    <dgm:cxn modelId="{D2172C3F-1E82-43BD-ABD2-D2D87BF0205E}" type="presParOf" srcId="{AB85750A-1019-45B7-843F-49358F697573}" destId="{4635511C-DD62-40EA-A66C-4D51D4733428}" srcOrd="6" destOrd="0" presId="urn:microsoft.com/office/officeart/2011/layout/HexagonRadial"/>
    <dgm:cxn modelId="{A7564883-0319-4EC0-98AC-18C9FCD081CB}" type="presParOf" srcId="{AB85750A-1019-45B7-843F-49358F697573}" destId="{34293376-BD80-477B-B2BF-E6F96E602144}" srcOrd="7" destOrd="0" presId="urn:microsoft.com/office/officeart/2011/layout/HexagonRadial"/>
    <dgm:cxn modelId="{BFB90C4B-10FF-4883-9B73-AA83A5F1B229}" type="presParOf" srcId="{34293376-BD80-477B-B2BF-E6F96E602144}" destId="{0B32774F-7C80-4EB8-AD13-75B0871E3ADE}" srcOrd="0" destOrd="0" presId="urn:microsoft.com/office/officeart/2011/layout/HexagonRadial"/>
    <dgm:cxn modelId="{81B1821E-EF0E-4A85-809C-244080D74F80}" type="presParOf" srcId="{AB85750A-1019-45B7-843F-49358F697573}" destId="{95A7B46B-DC80-49DC-A182-A3E0A0D757B5}" srcOrd="8" destOrd="0" presId="urn:microsoft.com/office/officeart/2011/layout/HexagonRadial"/>
    <dgm:cxn modelId="{ED7AAB82-1013-4432-9D7F-0B0E8EEBF7D4}" type="presParOf" srcId="{AB85750A-1019-45B7-843F-49358F697573}" destId="{1BE1DB00-8CC7-4DE6-98F9-57DAC62EA072}" srcOrd="9" destOrd="0" presId="urn:microsoft.com/office/officeart/2011/layout/HexagonRadial"/>
    <dgm:cxn modelId="{A30B0987-749D-4813-973E-68A03234763D}" type="presParOf" srcId="{1BE1DB00-8CC7-4DE6-98F9-57DAC62EA072}" destId="{58AFC07C-C2C8-4272-AF65-24DC5EC5EC31}" srcOrd="0" destOrd="0" presId="urn:microsoft.com/office/officeart/2011/layout/HexagonRadial"/>
    <dgm:cxn modelId="{699A9FA0-3E91-4814-AABC-DB524474E66A}" type="presParOf" srcId="{AB85750A-1019-45B7-843F-49358F697573}" destId="{27B11E22-4160-45C7-9E6C-AA809C7647BF}" srcOrd="10" destOrd="0" presId="urn:microsoft.com/office/officeart/2011/layout/HexagonRadial"/>
    <dgm:cxn modelId="{1731ACC3-274A-45DA-826E-8C1F51A39F0F}" type="presParOf" srcId="{AB85750A-1019-45B7-843F-49358F697573}" destId="{1384B352-C321-4439-A8F1-213E4A7C861C}" srcOrd="11" destOrd="0" presId="urn:microsoft.com/office/officeart/2011/layout/HexagonRadial"/>
    <dgm:cxn modelId="{5CD1B674-B828-4E8A-B106-C48C2EF0CD5E}" type="presParOf" srcId="{1384B352-C321-4439-A8F1-213E4A7C861C}" destId="{69A4D24F-8FFF-499B-8A12-508C3C979528}" srcOrd="0" destOrd="0" presId="urn:microsoft.com/office/officeart/2011/layout/HexagonRadial"/>
    <dgm:cxn modelId="{AA93F238-5027-4EAF-9E37-CE655CFC09F8}" type="presParOf" srcId="{AB85750A-1019-45B7-843F-49358F697573}" destId="{23D0FCCD-EADA-47FA-AA09-5422A2E6F318}"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29E850-AA68-4824-88BF-A4F420BED458}"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E584DE0B-B07A-4540-B128-FED655B812B3}">
      <dgm:prSet phldrT="[Text]" custT="1"/>
      <dgm:spPr/>
      <dgm:t>
        <a:bodyPr/>
        <a:lstStyle/>
        <a:p>
          <a:r>
            <a:rPr lang="en-US" sz="3200" b="1" dirty="0">
              <a:solidFill>
                <a:srgbClr val="C00000"/>
              </a:solidFill>
            </a:rPr>
            <a:t>Character and Behavior</a:t>
          </a:r>
        </a:p>
      </dgm:t>
    </dgm:pt>
    <dgm:pt modelId="{CF6AB1A8-5F47-4E1C-99AE-007E8DFCBAC3}" type="parTrans" cxnId="{3E41CD0E-EA71-4B8E-AE17-71E69BF5E755}">
      <dgm:prSet/>
      <dgm:spPr/>
      <dgm:t>
        <a:bodyPr/>
        <a:lstStyle/>
        <a:p>
          <a:endParaRPr lang="en-US"/>
        </a:p>
      </dgm:t>
    </dgm:pt>
    <dgm:pt modelId="{CACE0DBA-2810-4754-924B-CE24EDB20AAE}" type="sibTrans" cxnId="{3E41CD0E-EA71-4B8E-AE17-71E69BF5E755}">
      <dgm:prSet/>
      <dgm:spPr/>
      <dgm:t>
        <a:bodyPr/>
        <a:lstStyle/>
        <a:p>
          <a:endParaRPr lang="en-US"/>
        </a:p>
      </dgm:t>
    </dgm:pt>
    <dgm:pt modelId="{A35ECF7D-476E-4CB7-80F0-CA7742997800}">
      <dgm:prSet phldrT="[Text]" custT="1"/>
      <dgm:spPr/>
      <dgm:t>
        <a:bodyPr/>
        <a:lstStyle/>
        <a:p>
          <a:r>
            <a:rPr lang="en-US" sz="3200" b="1" dirty="0">
              <a:solidFill>
                <a:srgbClr val="C00000"/>
              </a:solidFill>
            </a:rPr>
            <a:t>Contextual Understanding</a:t>
          </a:r>
        </a:p>
      </dgm:t>
    </dgm:pt>
    <dgm:pt modelId="{6D452600-B697-4134-9C63-88BFBE969EFC}" type="parTrans" cxnId="{B6DDF30A-2B2F-498C-A2F5-DE5074ECD0CB}">
      <dgm:prSet/>
      <dgm:spPr/>
      <dgm:t>
        <a:bodyPr/>
        <a:lstStyle/>
        <a:p>
          <a:endParaRPr lang="en-US"/>
        </a:p>
      </dgm:t>
    </dgm:pt>
    <dgm:pt modelId="{10DE8223-B1AC-4EF0-90E6-7A3B76F97523}" type="sibTrans" cxnId="{B6DDF30A-2B2F-498C-A2F5-DE5074ECD0CB}">
      <dgm:prSet/>
      <dgm:spPr/>
      <dgm:t>
        <a:bodyPr/>
        <a:lstStyle/>
        <a:p>
          <a:endParaRPr lang="en-US"/>
        </a:p>
      </dgm:t>
    </dgm:pt>
    <dgm:pt modelId="{14E35D2A-9CB2-4780-8999-F8C233EA9661}">
      <dgm:prSet phldrT="[Text]" custT="1"/>
      <dgm:spPr/>
      <dgm:t>
        <a:bodyPr/>
        <a:lstStyle/>
        <a:p>
          <a:r>
            <a:rPr lang="en-US" sz="3200" b="1" dirty="0">
              <a:solidFill>
                <a:srgbClr val="C00000"/>
              </a:solidFill>
            </a:rPr>
            <a:t>Interactions and Relationships</a:t>
          </a:r>
        </a:p>
      </dgm:t>
    </dgm:pt>
    <dgm:pt modelId="{F9EF439C-3A0A-4864-98E7-5FDAB2265ED2}" type="parTrans" cxnId="{9EE01587-1F6E-4D47-8E9A-D2865B565133}">
      <dgm:prSet/>
      <dgm:spPr/>
      <dgm:t>
        <a:bodyPr/>
        <a:lstStyle/>
        <a:p>
          <a:endParaRPr lang="en-US"/>
        </a:p>
      </dgm:t>
    </dgm:pt>
    <dgm:pt modelId="{B767DC42-0DF5-451F-BCF5-CE37C11E21DA}" type="sibTrans" cxnId="{9EE01587-1F6E-4D47-8E9A-D2865B565133}">
      <dgm:prSet/>
      <dgm:spPr/>
      <dgm:t>
        <a:bodyPr/>
        <a:lstStyle/>
        <a:p>
          <a:endParaRPr lang="en-US"/>
        </a:p>
      </dgm:t>
    </dgm:pt>
    <dgm:pt modelId="{E4CDDB58-11AC-4D5C-B637-D691FF2B9676}" type="pres">
      <dgm:prSet presAssocID="{5A29E850-AA68-4824-88BF-A4F420BED458}" presName="Name0" presStyleCnt="0">
        <dgm:presLayoutVars>
          <dgm:chMax val="7"/>
          <dgm:chPref val="7"/>
          <dgm:dir/>
          <dgm:animLvl val="lvl"/>
        </dgm:presLayoutVars>
      </dgm:prSet>
      <dgm:spPr/>
    </dgm:pt>
    <dgm:pt modelId="{BCF0CCA1-6021-4B2D-8D39-951382311404}" type="pres">
      <dgm:prSet presAssocID="{E584DE0B-B07A-4540-B128-FED655B812B3}" presName="Accent1" presStyleCnt="0"/>
      <dgm:spPr/>
    </dgm:pt>
    <dgm:pt modelId="{A533F5DC-4393-4BC5-9553-DE1DADA25C0C}" type="pres">
      <dgm:prSet presAssocID="{E584DE0B-B07A-4540-B128-FED655B812B3}" presName="Accent" presStyleLbl="node1" presStyleIdx="0" presStyleCnt="3" custScaleX="241114"/>
      <dgm:spPr>
        <a:solidFill>
          <a:schemeClr val="accent1">
            <a:lumMod val="20000"/>
            <a:lumOff val="80000"/>
          </a:schemeClr>
        </a:solidFill>
        <a:ln>
          <a:solidFill>
            <a:srgbClr val="C00000"/>
          </a:solidFill>
        </a:ln>
      </dgm:spPr>
    </dgm:pt>
    <dgm:pt modelId="{1B89456A-AC72-4B7A-982E-4D5872FC4A28}" type="pres">
      <dgm:prSet presAssocID="{E584DE0B-B07A-4540-B128-FED655B812B3}" presName="Parent1" presStyleLbl="revTx" presStyleIdx="0" presStyleCnt="3" custScaleX="312310" custScaleY="160323">
        <dgm:presLayoutVars>
          <dgm:chMax val="1"/>
          <dgm:chPref val="1"/>
          <dgm:bulletEnabled val="1"/>
        </dgm:presLayoutVars>
      </dgm:prSet>
      <dgm:spPr/>
    </dgm:pt>
    <dgm:pt modelId="{A3A447E9-46A7-474D-93CF-3EDB638F7F05}" type="pres">
      <dgm:prSet presAssocID="{A35ECF7D-476E-4CB7-80F0-CA7742997800}" presName="Accent2" presStyleCnt="0"/>
      <dgm:spPr/>
    </dgm:pt>
    <dgm:pt modelId="{5D673D17-D93F-4368-81E4-B94354F97E9C}" type="pres">
      <dgm:prSet presAssocID="{A35ECF7D-476E-4CB7-80F0-CA7742997800}" presName="Accent" presStyleLbl="node1" presStyleIdx="1" presStyleCnt="3" custScaleX="260854" custLinFactNeighborX="-1498" custLinFactNeighborY="-257"/>
      <dgm:spPr>
        <a:solidFill>
          <a:schemeClr val="accent1">
            <a:lumMod val="40000"/>
            <a:lumOff val="60000"/>
          </a:schemeClr>
        </a:solidFill>
        <a:ln>
          <a:solidFill>
            <a:srgbClr val="C00000"/>
          </a:solidFill>
        </a:ln>
      </dgm:spPr>
    </dgm:pt>
    <dgm:pt modelId="{EEEE3707-AA88-4122-8A02-AD987C743420}" type="pres">
      <dgm:prSet presAssocID="{A35ECF7D-476E-4CB7-80F0-CA7742997800}" presName="Parent2" presStyleLbl="revTx" presStyleIdx="1" presStyleCnt="3" custScaleX="448029" custScaleY="212473">
        <dgm:presLayoutVars>
          <dgm:chMax val="1"/>
          <dgm:chPref val="1"/>
          <dgm:bulletEnabled val="1"/>
        </dgm:presLayoutVars>
      </dgm:prSet>
      <dgm:spPr/>
    </dgm:pt>
    <dgm:pt modelId="{C88636E4-BCB5-4F5D-B3A2-913776D115CB}" type="pres">
      <dgm:prSet presAssocID="{14E35D2A-9CB2-4780-8999-F8C233EA9661}" presName="Accent3" presStyleCnt="0"/>
      <dgm:spPr/>
    </dgm:pt>
    <dgm:pt modelId="{60327072-1D7D-41A9-9658-2DF5E58253D7}" type="pres">
      <dgm:prSet presAssocID="{14E35D2A-9CB2-4780-8999-F8C233EA9661}" presName="Accent" presStyleLbl="node1" presStyleIdx="2" presStyleCnt="3" custScaleX="280815"/>
      <dgm:spPr>
        <a:solidFill>
          <a:schemeClr val="accent1">
            <a:lumMod val="60000"/>
            <a:lumOff val="40000"/>
          </a:schemeClr>
        </a:solidFill>
        <a:ln>
          <a:solidFill>
            <a:srgbClr val="C00000"/>
          </a:solidFill>
        </a:ln>
      </dgm:spPr>
    </dgm:pt>
    <dgm:pt modelId="{074FF365-F0A7-42DC-BB37-5B2C980676B3}" type="pres">
      <dgm:prSet presAssocID="{14E35D2A-9CB2-4780-8999-F8C233EA9661}" presName="Parent3" presStyleLbl="revTx" presStyleIdx="2" presStyleCnt="3" custScaleX="438715" custScaleY="173957">
        <dgm:presLayoutVars>
          <dgm:chMax val="1"/>
          <dgm:chPref val="1"/>
          <dgm:bulletEnabled val="1"/>
        </dgm:presLayoutVars>
      </dgm:prSet>
      <dgm:spPr/>
    </dgm:pt>
  </dgm:ptLst>
  <dgm:cxnLst>
    <dgm:cxn modelId="{B6DDF30A-2B2F-498C-A2F5-DE5074ECD0CB}" srcId="{5A29E850-AA68-4824-88BF-A4F420BED458}" destId="{A35ECF7D-476E-4CB7-80F0-CA7742997800}" srcOrd="1" destOrd="0" parTransId="{6D452600-B697-4134-9C63-88BFBE969EFC}" sibTransId="{10DE8223-B1AC-4EF0-90E6-7A3B76F97523}"/>
    <dgm:cxn modelId="{3E41CD0E-EA71-4B8E-AE17-71E69BF5E755}" srcId="{5A29E850-AA68-4824-88BF-A4F420BED458}" destId="{E584DE0B-B07A-4540-B128-FED655B812B3}" srcOrd="0" destOrd="0" parTransId="{CF6AB1A8-5F47-4E1C-99AE-007E8DFCBAC3}" sibTransId="{CACE0DBA-2810-4754-924B-CE24EDB20AAE}"/>
    <dgm:cxn modelId="{F4D1676E-F84D-4A51-AEE4-2977F8DAD900}" type="presOf" srcId="{E584DE0B-B07A-4540-B128-FED655B812B3}" destId="{1B89456A-AC72-4B7A-982E-4D5872FC4A28}" srcOrd="0" destOrd="0" presId="urn:microsoft.com/office/officeart/2009/layout/CircleArrowProcess"/>
    <dgm:cxn modelId="{105EDA82-BF16-4B23-B994-16BE7727BD21}" type="presOf" srcId="{A35ECF7D-476E-4CB7-80F0-CA7742997800}" destId="{EEEE3707-AA88-4122-8A02-AD987C743420}" srcOrd="0" destOrd="0" presId="urn:microsoft.com/office/officeart/2009/layout/CircleArrowProcess"/>
    <dgm:cxn modelId="{9EE01587-1F6E-4D47-8E9A-D2865B565133}" srcId="{5A29E850-AA68-4824-88BF-A4F420BED458}" destId="{14E35D2A-9CB2-4780-8999-F8C233EA9661}" srcOrd="2" destOrd="0" parTransId="{F9EF439C-3A0A-4864-98E7-5FDAB2265ED2}" sibTransId="{B767DC42-0DF5-451F-BCF5-CE37C11E21DA}"/>
    <dgm:cxn modelId="{26F2FCA0-65A5-420F-95BC-ECB769368175}" type="presOf" srcId="{14E35D2A-9CB2-4780-8999-F8C233EA9661}" destId="{074FF365-F0A7-42DC-BB37-5B2C980676B3}" srcOrd="0" destOrd="0" presId="urn:microsoft.com/office/officeart/2009/layout/CircleArrowProcess"/>
    <dgm:cxn modelId="{1CF0E5CB-514B-44CE-B0DE-3E2159358629}" type="presOf" srcId="{5A29E850-AA68-4824-88BF-A4F420BED458}" destId="{E4CDDB58-11AC-4D5C-B637-D691FF2B9676}" srcOrd="0" destOrd="0" presId="urn:microsoft.com/office/officeart/2009/layout/CircleArrowProcess"/>
    <dgm:cxn modelId="{E0F97788-EE7C-4046-9F9B-8958F85C7A1E}" type="presParOf" srcId="{E4CDDB58-11AC-4D5C-B637-D691FF2B9676}" destId="{BCF0CCA1-6021-4B2D-8D39-951382311404}" srcOrd="0" destOrd="0" presId="urn:microsoft.com/office/officeart/2009/layout/CircleArrowProcess"/>
    <dgm:cxn modelId="{43322C68-271B-45C0-AE56-5A26012D8AEA}" type="presParOf" srcId="{BCF0CCA1-6021-4B2D-8D39-951382311404}" destId="{A533F5DC-4393-4BC5-9553-DE1DADA25C0C}" srcOrd="0" destOrd="0" presId="urn:microsoft.com/office/officeart/2009/layout/CircleArrowProcess"/>
    <dgm:cxn modelId="{A3BC00E6-98E8-424A-BD62-56B3404BFB18}" type="presParOf" srcId="{E4CDDB58-11AC-4D5C-B637-D691FF2B9676}" destId="{1B89456A-AC72-4B7A-982E-4D5872FC4A28}" srcOrd="1" destOrd="0" presId="urn:microsoft.com/office/officeart/2009/layout/CircleArrowProcess"/>
    <dgm:cxn modelId="{6738444B-05F5-4DB4-A626-CF104EDC12AB}" type="presParOf" srcId="{E4CDDB58-11AC-4D5C-B637-D691FF2B9676}" destId="{A3A447E9-46A7-474D-93CF-3EDB638F7F05}" srcOrd="2" destOrd="0" presId="urn:microsoft.com/office/officeart/2009/layout/CircleArrowProcess"/>
    <dgm:cxn modelId="{1EBBFADF-7D45-4EFA-AFDD-5B1FD086DFB6}" type="presParOf" srcId="{A3A447E9-46A7-474D-93CF-3EDB638F7F05}" destId="{5D673D17-D93F-4368-81E4-B94354F97E9C}" srcOrd="0" destOrd="0" presId="urn:microsoft.com/office/officeart/2009/layout/CircleArrowProcess"/>
    <dgm:cxn modelId="{85022479-5C31-41E5-B8C4-A23668212A57}" type="presParOf" srcId="{E4CDDB58-11AC-4D5C-B637-D691FF2B9676}" destId="{EEEE3707-AA88-4122-8A02-AD987C743420}" srcOrd="3" destOrd="0" presId="urn:microsoft.com/office/officeart/2009/layout/CircleArrowProcess"/>
    <dgm:cxn modelId="{91C705EC-486E-4643-A46A-EB06EF260FB1}" type="presParOf" srcId="{E4CDDB58-11AC-4D5C-B637-D691FF2B9676}" destId="{C88636E4-BCB5-4F5D-B3A2-913776D115CB}" srcOrd="4" destOrd="0" presId="urn:microsoft.com/office/officeart/2009/layout/CircleArrowProcess"/>
    <dgm:cxn modelId="{AC7E3B2E-E597-4B7E-89FD-24B00D3B37AE}" type="presParOf" srcId="{C88636E4-BCB5-4F5D-B3A2-913776D115CB}" destId="{60327072-1D7D-41A9-9658-2DF5E58253D7}" srcOrd="0" destOrd="0" presId="urn:microsoft.com/office/officeart/2009/layout/CircleArrowProcess"/>
    <dgm:cxn modelId="{22B90257-386C-4565-B05D-D426972396A0}" type="presParOf" srcId="{E4CDDB58-11AC-4D5C-B637-D691FF2B9676}" destId="{074FF365-F0A7-42DC-BB37-5B2C980676B3}"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A18026-C8AB-478A-9E66-38267C69791D}"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en-US"/>
        </a:p>
      </dgm:t>
    </dgm:pt>
    <dgm:pt modelId="{EDDD18EC-DB27-47AA-99EC-71ED7B59371A}">
      <dgm:prSet phldrT="[Text]" custT="1"/>
      <dgm:spPr>
        <a:solidFill>
          <a:schemeClr val="accent2">
            <a:lumMod val="20000"/>
            <a:lumOff val="80000"/>
          </a:schemeClr>
        </a:solidFill>
        <a:ln w="76200">
          <a:solidFill>
            <a:srgbClr val="FF0000"/>
          </a:solidFill>
        </a:ln>
      </dgm:spPr>
      <dgm:t>
        <a:bodyPr/>
        <a:lstStyle/>
        <a:p>
          <a:r>
            <a:rPr lang="en-US" sz="2800" b="1" dirty="0">
              <a:solidFill>
                <a:schemeClr val="tx1"/>
              </a:solidFill>
            </a:rPr>
            <a:t>Acumen </a:t>
          </a:r>
          <a:r>
            <a:rPr lang="en-US" sz="2400" b="1" i="1" dirty="0">
              <a:solidFill>
                <a:srgbClr val="C00000"/>
              </a:solidFill>
            </a:rPr>
            <a:t>Technical Skills</a:t>
          </a:r>
        </a:p>
      </dgm:t>
    </dgm:pt>
    <dgm:pt modelId="{D4987816-56DC-44B7-A963-4AE56008AAE7}" type="parTrans" cxnId="{5B51949B-7AB5-4540-8810-9518B618102B}">
      <dgm:prSet/>
      <dgm:spPr/>
      <dgm:t>
        <a:bodyPr/>
        <a:lstStyle/>
        <a:p>
          <a:endParaRPr lang="en-US"/>
        </a:p>
      </dgm:t>
    </dgm:pt>
    <dgm:pt modelId="{3F4B9114-EA25-4DD4-9D3A-162270C4F021}" type="sibTrans" cxnId="{5B51949B-7AB5-4540-8810-9518B618102B}">
      <dgm:prSet/>
      <dgm:spPr/>
      <dgm:t>
        <a:bodyPr/>
        <a:lstStyle/>
        <a:p>
          <a:endParaRPr lang="en-US"/>
        </a:p>
      </dgm:t>
    </dgm:pt>
    <dgm:pt modelId="{BD6A68AD-E72B-4C45-8620-3D0A15AACA8A}">
      <dgm:prSet phldrT="[Text]" custT="1"/>
      <dgm:spPr>
        <a:solidFill>
          <a:schemeClr val="tx2">
            <a:lumMod val="20000"/>
            <a:lumOff val="80000"/>
          </a:schemeClr>
        </a:solidFill>
        <a:ln w="76200">
          <a:solidFill>
            <a:srgbClr val="FF0000"/>
          </a:solidFill>
        </a:ln>
      </dgm:spPr>
      <dgm:t>
        <a:bodyPr/>
        <a:lstStyle/>
        <a:p>
          <a:r>
            <a:rPr lang="en-US" sz="2900" b="1" dirty="0">
              <a:solidFill>
                <a:schemeClr val="tx1"/>
              </a:solidFill>
            </a:rPr>
            <a:t>Cognitive</a:t>
          </a:r>
        </a:p>
        <a:p>
          <a:r>
            <a:rPr lang="en-US" sz="2400" b="1" i="1" dirty="0">
              <a:solidFill>
                <a:srgbClr val="C00000"/>
              </a:solidFill>
            </a:rPr>
            <a:t>Critical Thinking</a:t>
          </a:r>
        </a:p>
      </dgm:t>
    </dgm:pt>
    <dgm:pt modelId="{F7713A94-0F8E-4649-8C3B-C9C9FAF7D0CE}" type="parTrans" cxnId="{283805A5-F587-4CA4-AA18-FE4F957F6E83}">
      <dgm:prSet/>
      <dgm:spPr/>
      <dgm:t>
        <a:bodyPr/>
        <a:lstStyle/>
        <a:p>
          <a:endParaRPr lang="en-US"/>
        </a:p>
      </dgm:t>
    </dgm:pt>
    <dgm:pt modelId="{C414FC5C-292F-4D70-B5AA-0440AF12060A}" type="sibTrans" cxnId="{283805A5-F587-4CA4-AA18-FE4F957F6E83}">
      <dgm:prSet/>
      <dgm:spPr/>
      <dgm:t>
        <a:bodyPr/>
        <a:lstStyle/>
        <a:p>
          <a:endParaRPr lang="en-US"/>
        </a:p>
      </dgm:t>
    </dgm:pt>
    <dgm:pt modelId="{16CD8989-7EBA-466B-A772-71061904B714}">
      <dgm:prSet phldrT="[Text]" custT="1"/>
      <dgm:spPr>
        <a:solidFill>
          <a:schemeClr val="accent6">
            <a:lumMod val="20000"/>
            <a:lumOff val="80000"/>
          </a:schemeClr>
        </a:solidFill>
        <a:ln w="76200">
          <a:solidFill>
            <a:srgbClr val="FF0000"/>
          </a:solidFill>
        </a:ln>
      </dgm:spPr>
      <dgm:t>
        <a:bodyPr/>
        <a:lstStyle/>
        <a:p>
          <a:r>
            <a:rPr lang="en-US" sz="2800" b="1" dirty="0">
              <a:solidFill>
                <a:schemeClr val="tx1"/>
              </a:solidFill>
            </a:rPr>
            <a:t>Values</a:t>
          </a:r>
        </a:p>
        <a:p>
          <a:r>
            <a:rPr lang="en-US" sz="2400" b="1" dirty="0">
              <a:solidFill>
                <a:srgbClr val="C00000"/>
              </a:solidFill>
            </a:rPr>
            <a:t>Beliefs</a:t>
          </a:r>
        </a:p>
      </dgm:t>
    </dgm:pt>
    <dgm:pt modelId="{65E79C5A-AABC-4B88-BFAE-B12BABDFC743}" type="parTrans" cxnId="{0D829D93-9610-4983-A6E5-237D6FFE94E4}">
      <dgm:prSet/>
      <dgm:spPr/>
      <dgm:t>
        <a:bodyPr/>
        <a:lstStyle/>
        <a:p>
          <a:endParaRPr lang="en-US"/>
        </a:p>
      </dgm:t>
    </dgm:pt>
    <dgm:pt modelId="{A24DFFB3-0EA4-4334-8CAB-EC04AE3AC501}" type="sibTrans" cxnId="{0D829D93-9610-4983-A6E5-237D6FFE94E4}">
      <dgm:prSet/>
      <dgm:spPr/>
      <dgm:t>
        <a:bodyPr/>
        <a:lstStyle/>
        <a:p>
          <a:endParaRPr lang="en-US"/>
        </a:p>
      </dgm:t>
    </dgm:pt>
    <dgm:pt modelId="{4E448C55-8B52-4A0E-A715-9AC993EB1077}">
      <dgm:prSet phldrT="[Text]" custT="1"/>
      <dgm:spPr>
        <a:solidFill>
          <a:schemeClr val="accent5">
            <a:lumMod val="20000"/>
            <a:lumOff val="80000"/>
          </a:schemeClr>
        </a:solidFill>
        <a:ln w="76200">
          <a:solidFill>
            <a:srgbClr val="FF0000"/>
          </a:solidFill>
        </a:ln>
      </dgm:spPr>
      <dgm:t>
        <a:bodyPr/>
        <a:lstStyle/>
        <a:p>
          <a:r>
            <a:rPr lang="en-US" sz="3400" b="1" dirty="0">
              <a:solidFill>
                <a:schemeClr val="tx1"/>
              </a:solidFill>
            </a:rPr>
            <a:t>Social</a:t>
          </a:r>
        </a:p>
        <a:p>
          <a:r>
            <a:rPr lang="en-US" sz="2400" b="1" i="1" dirty="0">
              <a:solidFill>
                <a:srgbClr val="C00000"/>
              </a:solidFill>
            </a:rPr>
            <a:t>People Skills</a:t>
          </a:r>
        </a:p>
        <a:p>
          <a:r>
            <a:rPr lang="en-US" sz="2400" b="1" i="1" dirty="0">
              <a:solidFill>
                <a:srgbClr val="C00000"/>
              </a:solidFill>
            </a:rPr>
            <a:t>EQ</a:t>
          </a:r>
        </a:p>
      </dgm:t>
    </dgm:pt>
    <dgm:pt modelId="{58129137-052B-44E6-B487-E9ECF7173B24}" type="parTrans" cxnId="{7DD6FB84-F218-4A24-98B6-0117983CE89D}">
      <dgm:prSet/>
      <dgm:spPr/>
      <dgm:t>
        <a:bodyPr/>
        <a:lstStyle/>
        <a:p>
          <a:endParaRPr lang="en-US"/>
        </a:p>
      </dgm:t>
    </dgm:pt>
    <dgm:pt modelId="{FA99CF59-4D13-4667-9C0B-212C38DA1613}" type="sibTrans" cxnId="{7DD6FB84-F218-4A24-98B6-0117983CE89D}">
      <dgm:prSet/>
      <dgm:spPr/>
      <dgm:t>
        <a:bodyPr/>
        <a:lstStyle/>
        <a:p>
          <a:endParaRPr lang="en-US"/>
        </a:p>
      </dgm:t>
    </dgm:pt>
    <dgm:pt modelId="{4EA81C7D-2D27-4AEB-A7AC-5F1406A90FD3}" type="pres">
      <dgm:prSet presAssocID="{3CA18026-C8AB-478A-9E66-38267C69791D}" presName="compositeShape" presStyleCnt="0">
        <dgm:presLayoutVars>
          <dgm:chMax val="9"/>
          <dgm:dir/>
          <dgm:resizeHandles val="exact"/>
        </dgm:presLayoutVars>
      </dgm:prSet>
      <dgm:spPr/>
    </dgm:pt>
    <dgm:pt modelId="{DFBDAD1C-D788-4151-8790-79B0203251D5}" type="pres">
      <dgm:prSet presAssocID="{3CA18026-C8AB-478A-9E66-38267C69791D}" presName="triangle1" presStyleLbl="node1" presStyleIdx="0" presStyleCnt="4" custScaleX="127955" custScaleY="117583" custLinFactNeighborX="-2658" custLinFactNeighborY="2782">
        <dgm:presLayoutVars>
          <dgm:bulletEnabled val="1"/>
        </dgm:presLayoutVars>
      </dgm:prSet>
      <dgm:spPr/>
    </dgm:pt>
    <dgm:pt modelId="{ADE9588F-8086-497C-973F-C2428A3CBE3E}" type="pres">
      <dgm:prSet presAssocID="{3CA18026-C8AB-478A-9E66-38267C69791D}" presName="triangle2" presStyleLbl="node1" presStyleIdx="1" presStyleCnt="4" custScaleX="148206" custScaleY="149755" custLinFactNeighborX="-10841" custLinFactNeighborY="2192">
        <dgm:presLayoutVars>
          <dgm:bulletEnabled val="1"/>
        </dgm:presLayoutVars>
      </dgm:prSet>
      <dgm:spPr/>
    </dgm:pt>
    <dgm:pt modelId="{88852B97-9322-4017-86AC-192DB7CD0E3B}" type="pres">
      <dgm:prSet presAssocID="{3CA18026-C8AB-478A-9E66-38267C69791D}" presName="triangle3" presStyleLbl="node1" presStyleIdx="2" presStyleCnt="4" custScaleX="127955" custScaleY="93932" custLinFactNeighborX="4076" custLinFactNeighborY="11522">
        <dgm:presLayoutVars>
          <dgm:bulletEnabled val="1"/>
        </dgm:presLayoutVars>
      </dgm:prSet>
      <dgm:spPr/>
    </dgm:pt>
    <dgm:pt modelId="{C71552CC-7A57-4A31-946C-824D0BCE7586}" type="pres">
      <dgm:prSet presAssocID="{3CA18026-C8AB-478A-9E66-38267C69791D}" presName="triangle4" presStyleLbl="node1" presStyleIdx="3" presStyleCnt="4" custScaleX="125783" custScaleY="177214" custLinFactNeighborX="12005" custLinFactNeighborY="2994">
        <dgm:presLayoutVars>
          <dgm:bulletEnabled val="1"/>
        </dgm:presLayoutVars>
      </dgm:prSet>
      <dgm:spPr/>
    </dgm:pt>
  </dgm:ptLst>
  <dgm:cxnLst>
    <dgm:cxn modelId="{FD7BEB2F-53ED-41C6-BDA9-B15435C855FD}" type="presOf" srcId="{BD6A68AD-E72B-4C45-8620-3D0A15AACA8A}" destId="{ADE9588F-8086-497C-973F-C2428A3CBE3E}" srcOrd="0" destOrd="0" presId="urn:microsoft.com/office/officeart/2005/8/layout/pyramid4"/>
    <dgm:cxn modelId="{7DF33037-E876-4721-AB7A-DB7485296B81}" type="presOf" srcId="{3CA18026-C8AB-478A-9E66-38267C69791D}" destId="{4EA81C7D-2D27-4AEB-A7AC-5F1406A90FD3}" srcOrd="0" destOrd="0" presId="urn:microsoft.com/office/officeart/2005/8/layout/pyramid4"/>
    <dgm:cxn modelId="{6125AF37-C8E6-44FE-8EFD-3F610DD1B5AD}" type="presOf" srcId="{4E448C55-8B52-4A0E-A715-9AC993EB1077}" destId="{C71552CC-7A57-4A31-946C-824D0BCE7586}" srcOrd="0" destOrd="0" presId="urn:microsoft.com/office/officeart/2005/8/layout/pyramid4"/>
    <dgm:cxn modelId="{7DD6FB84-F218-4A24-98B6-0117983CE89D}" srcId="{3CA18026-C8AB-478A-9E66-38267C69791D}" destId="{4E448C55-8B52-4A0E-A715-9AC993EB1077}" srcOrd="3" destOrd="0" parTransId="{58129137-052B-44E6-B487-E9ECF7173B24}" sibTransId="{FA99CF59-4D13-4667-9C0B-212C38DA1613}"/>
    <dgm:cxn modelId="{0D829D93-9610-4983-A6E5-237D6FFE94E4}" srcId="{3CA18026-C8AB-478A-9E66-38267C69791D}" destId="{16CD8989-7EBA-466B-A772-71061904B714}" srcOrd="2" destOrd="0" parTransId="{65E79C5A-AABC-4B88-BFAE-B12BABDFC743}" sibTransId="{A24DFFB3-0EA4-4334-8CAB-EC04AE3AC501}"/>
    <dgm:cxn modelId="{AA0E0696-3EE3-4FAF-8DAA-A0098C8B768C}" type="presOf" srcId="{16CD8989-7EBA-466B-A772-71061904B714}" destId="{88852B97-9322-4017-86AC-192DB7CD0E3B}" srcOrd="0" destOrd="0" presId="urn:microsoft.com/office/officeart/2005/8/layout/pyramid4"/>
    <dgm:cxn modelId="{5B51949B-7AB5-4540-8810-9518B618102B}" srcId="{3CA18026-C8AB-478A-9E66-38267C69791D}" destId="{EDDD18EC-DB27-47AA-99EC-71ED7B59371A}" srcOrd="0" destOrd="0" parTransId="{D4987816-56DC-44B7-A963-4AE56008AAE7}" sibTransId="{3F4B9114-EA25-4DD4-9D3A-162270C4F021}"/>
    <dgm:cxn modelId="{283805A5-F587-4CA4-AA18-FE4F957F6E83}" srcId="{3CA18026-C8AB-478A-9E66-38267C69791D}" destId="{BD6A68AD-E72B-4C45-8620-3D0A15AACA8A}" srcOrd="1" destOrd="0" parTransId="{F7713A94-0F8E-4649-8C3B-C9C9FAF7D0CE}" sibTransId="{C414FC5C-292F-4D70-B5AA-0440AF12060A}"/>
    <dgm:cxn modelId="{876D4BF2-BF47-4FE1-841F-DE83886BF40C}" type="presOf" srcId="{EDDD18EC-DB27-47AA-99EC-71ED7B59371A}" destId="{DFBDAD1C-D788-4151-8790-79B0203251D5}" srcOrd="0" destOrd="0" presId="urn:microsoft.com/office/officeart/2005/8/layout/pyramid4"/>
    <dgm:cxn modelId="{7A217414-DF38-49BD-8ECE-74EC9F5D1F5A}" type="presParOf" srcId="{4EA81C7D-2D27-4AEB-A7AC-5F1406A90FD3}" destId="{DFBDAD1C-D788-4151-8790-79B0203251D5}" srcOrd="0" destOrd="0" presId="urn:microsoft.com/office/officeart/2005/8/layout/pyramid4"/>
    <dgm:cxn modelId="{D43EEF4E-2431-4A67-99F6-8A759A5709FF}" type="presParOf" srcId="{4EA81C7D-2D27-4AEB-A7AC-5F1406A90FD3}" destId="{ADE9588F-8086-497C-973F-C2428A3CBE3E}" srcOrd="1" destOrd="0" presId="urn:microsoft.com/office/officeart/2005/8/layout/pyramid4"/>
    <dgm:cxn modelId="{F2B53F80-FC95-4DEB-ACC0-C8B5D888417B}" type="presParOf" srcId="{4EA81C7D-2D27-4AEB-A7AC-5F1406A90FD3}" destId="{88852B97-9322-4017-86AC-192DB7CD0E3B}" srcOrd="2" destOrd="0" presId="urn:microsoft.com/office/officeart/2005/8/layout/pyramid4"/>
    <dgm:cxn modelId="{1F2864C1-1A77-460E-BFB5-469E3B488971}" type="presParOf" srcId="{4EA81C7D-2D27-4AEB-A7AC-5F1406A90FD3}" destId="{C71552CC-7A57-4A31-946C-824D0BCE7586}"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A49C95-A758-4294-B10D-E27D0E310A61}" type="doc">
      <dgm:prSet loTypeId="urn:microsoft.com/office/officeart/2005/8/layout/venn1" loCatId="relationship" qsTypeId="urn:microsoft.com/office/officeart/2005/8/quickstyle/simple1" qsCatId="simple" csTypeId="urn:microsoft.com/office/officeart/2005/8/colors/accent1_2" csCatId="accent1" phldr="1"/>
      <dgm:spPr/>
    </dgm:pt>
    <dgm:pt modelId="{4193B845-2B61-44A8-883E-401FAAA2C3E8}">
      <dgm:prSet phldrT="[Text]" custT="1"/>
      <dgm:spPr>
        <a:solidFill>
          <a:schemeClr val="tx2">
            <a:lumMod val="75000"/>
            <a:alpha val="50000"/>
          </a:schemeClr>
        </a:solidFill>
      </dgm:spPr>
      <dgm:t>
        <a:bodyPr/>
        <a:lstStyle/>
        <a:p>
          <a:r>
            <a:rPr lang="en-US" sz="3200" b="1" dirty="0"/>
            <a:t>Perspective</a:t>
          </a:r>
        </a:p>
      </dgm:t>
    </dgm:pt>
    <dgm:pt modelId="{58893C53-F32C-4199-A8AF-0FF9D6255B7B}" type="parTrans" cxnId="{30569B45-75A8-4079-AB0A-2BA85758BF74}">
      <dgm:prSet/>
      <dgm:spPr/>
      <dgm:t>
        <a:bodyPr/>
        <a:lstStyle/>
        <a:p>
          <a:endParaRPr lang="en-US"/>
        </a:p>
      </dgm:t>
    </dgm:pt>
    <dgm:pt modelId="{C44974D9-0D92-46F9-BE6A-0262B61102CB}" type="sibTrans" cxnId="{30569B45-75A8-4079-AB0A-2BA85758BF74}">
      <dgm:prSet/>
      <dgm:spPr/>
      <dgm:t>
        <a:bodyPr/>
        <a:lstStyle/>
        <a:p>
          <a:endParaRPr lang="en-US"/>
        </a:p>
      </dgm:t>
    </dgm:pt>
    <dgm:pt modelId="{BB93387A-8E28-4054-95FD-3FA131CC8200}">
      <dgm:prSet phldrT="[Text]" custT="1"/>
      <dgm:spPr>
        <a:solidFill>
          <a:schemeClr val="accent5">
            <a:lumMod val="75000"/>
          </a:schemeClr>
        </a:solidFill>
      </dgm:spPr>
      <dgm:t>
        <a:bodyPr/>
        <a:lstStyle/>
        <a:p>
          <a:r>
            <a:rPr lang="en-US" sz="3200" b="1" dirty="0"/>
            <a:t>Factual Context</a:t>
          </a:r>
        </a:p>
      </dgm:t>
    </dgm:pt>
    <dgm:pt modelId="{5E0831E7-3E2D-4647-A98D-C2A31D046CB2}" type="parTrans" cxnId="{3FCE7182-6735-4566-B858-3E19ABB96640}">
      <dgm:prSet/>
      <dgm:spPr/>
      <dgm:t>
        <a:bodyPr/>
        <a:lstStyle/>
        <a:p>
          <a:endParaRPr lang="en-US"/>
        </a:p>
      </dgm:t>
    </dgm:pt>
    <dgm:pt modelId="{99960394-6F83-4FAD-85F0-B952B63503DF}" type="sibTrans" cxnId="{3FCE7182-6735-4566-B858-3E19ABB96640}">
      <dgm:prSet/>
      <dgm:spPr/>
      <dgm:t>
        <a:bodyPr/>
        <a:lstStyle/>
        <a:p>
          <a:endParaRPr lang="en-US"/>
        </a:p>
      </dgm:t>
    </dgm:pt>
    <dgm:pt modelId="{605DE820-AE47-4A60-89A3-D6E7CA9C2C69}" type="pres">
      <dgm:prSet presAssocID="{CEA49C95-A758-4294-B10D-E27D0E310A61}" presName="compositeShape" presStyleCnt="0">
        <dgm:presLayoutVars>
          <dgm:chMax val="7"/>
          <dgm:dir/>
          <dgm:resizeHandles val="exact"/>
        </dgm:presLayoutVars>
      </dgm:prSet>
      <dgm:spPr/>
    </dgm:pt>
    <dgm:pt modelId="{4AA625BC-572E-4001-B937-B9A124CDFEE9}" type="pres">
      <dgm:prSet presAssocID="{4193B845-2B61-44A8-883E-401FAAA2C3E8}" presName="circ1" presStyleLbl="vennNode1" presStyleIdx="0" presStyleCnt="2" custScaleX="118958" custScaleY="100547" custLinFactNeighborX="-3407" custLinFactNeighborY="-160"/>
      <dgm:spPr/>
    </dgm:pt>
    <dgm:pt modelId="{B134A166-BA77-4904-9333-785C9E898B2E}" type="pres">
      <dgm:prSet presAssocID="{4193B845-2B61-44A8-883E-401FAAA2C3E8}" presName="circ1Tx" presStyleLbl="revTx" presStyleIdx="0" presStyleCnt="0">
        <dgm:presLayoutVars>
          <dgm:chMax val="0"/>
          <dgm:chPref val="0"/>
          <dgm:bulletEnabled val="1"/>
        </dgm:presLayoutVars>
      </dgm:prSet>
      <dgm:spPr/>
    </dgm:pt>
    <dgm:pt modelId="{C01E6FFE-A8C1-45A2-99F9-04C9D981CD58}" type="pres">
      <dgm:prSet presAssocID="{BB93387A-8E28-4054-95FD-3FA131CC8200}" presName="circ2" presStyleLbl="vennNode1" presStyleIdx="1" presStyleCnt="2" custScaleX="105611" custLinFactNeighborX="10443" custLinFactNeighborY="-160"/>
      <dgm:spPr/>
    </dgm:pt>
    <dgm:pt modelId="{BE43BD5E-6A52-45DD-A3C5-F111A633465C}" type="pres">
      <dgm:prSet presAssocID="{BB93387A-8E28-4054-95FD-3FA131CC8200}" presName="circ2Tx" presStyleLbl="revTx" presStyleIdx="0" presStyleCnt="0">
        <dgm:presLayoutVars>
          <dgm:chMax val="0"/>
          <dgm:chPref val="0"/>
          <dgm:bulletEnabled val="1"/>
        </dgm:presLayoutVars>
      </dgm:prSet>
      <dgm:spPr/>
    </dgm:pt>
  </dgm:ptLst>
  <dgm:cxnLst>
    <dgm:cxn modelId="{30569B45-75A8-4079-AB0A-2BA85758BF74}" srcId="{CEA49C95-A758-4294-B10D-E27D0E310A61}" destId="{4193B845-2B61-44A8-883E-401FAAA2C3E8}" srcOrd="0" destOrd="0" parTransId="{58893C53-F32C-4199-A8AF-0FF9D6255B7B}" sibTransId="{C44974D9-0D92-46F9-BE6A-0262B61102CB}"/>
    <dgm:cxn modelId="{50CCB06B-4CEE-44E5-8CFC-0EF48F8AD4DD}" type="presOf" srcId="{4193B845-2B61-44A8-883E-401FAAA2C3E8}" destId="{4AA625BC-572E-4001-B937-B9A124CDFEE9}" srcOrd="0" destOrd="0" presId="urn:microsoft.com/office/officeart/2005/8/layout/venn1"/>
    <dgm:cxn modelId="{88D40771-0405-4DE4-85E8-CC031A78E5D1}" type="presOf" srcId="{BB93387A-8E28-4054-95FD-3FA131CC8200}" destId="{C01E6FFE-A8C1-45A2-99F9-04C9D981CD58}" srcOrd="0" destOrd="0" presId="urn:microsoft.com/office/officeart/2005/8/layout/venn1"/>
    <dgm:cxn modelId="{3FCE7182-6735-4566-B858-3E19ABB96640}" srcId="{CEA49C95-A758-4294-B10D-E27D0E310A61}" destId="{BB93387A-8E28-4054-95FD-3FA131CC8200}" srcOrd="1" destOrd="0" parTransId="{5E0831E7-3E2D-4647-A98D-C2A31D046CB2}" sibTransId="{99960394-6F83-4FAD-85F0-B952B63503DF}"/>
    <dgm:cxn modelId="{BCEBCB9F-492C-498E-A8AD-D7518EFCA715}" type="presOf" srcId="{4193B845-2B61-44A8-883E-401FAAA2C3E8}" destId="{B134A166-BA77-4904-9333-785C9E898B2E}" srcOrd="1" destOrd="0" presId="urn:microsoft.com/office/officeart/2005/8/layout/venn1"/>
    <dgm:cxn modelId="{2F4013F8-E169-44A8-9790-FF6CCB4D426C}" type="presOf" srcId="{BB93387A-8E28-4054-95FD-3FA131CC8200}" destId="{BE43BD5E-6A52-45DD-A3C5-F111A633465C}" srcOrd="1" destOrd="0" presId="urn:microsoft.com/office/officeart/2005/8/layout/venn1"/>
    <dgm:cxn modelId="{CFEED7FB-A7D6-42D4-A65C-974733064B07}" type="presOf" srcId="{CEA49C95-A758-4294-B10D-E27D0E310A61}" destId="{605DE820-AE47-4A60-89A3-D6E7CA9C2C69}" srcOrd="0" destOrd="0" presId="urn:microsoft.com/office/officeart/2005/8/layout/venn1"/>
    <dgm:cxn modelId="{9C9A9E0D-C75B-4165-BCD9-B10EE475EF52}" type="presParOf" srcId="{605DE820-AE47-4A60-89A3-D6E7CA9C2C69}" destId="{4AA625BC-572E-4001-B937-B9A124CDFEE9}" srcOrd="0" destOrd="0" presId="urn:microsoft.com/office/officeart/2005/8/layout/venn1"/>
    <dgm:cxn modelId="{2FA4DBD9-6DB1-4DC5-BFB0-039405C5F928}" type="presParOf" srcId="{605DE820-AE47-4A60-89A3-D6E7CA9C2C69}" destId="{B134A166-BA77-4904-9333-785C9E898B2E}" srcOrd="1" destOrd="0" presId="urn:microsoft.com/office/officeart/2005/8/layout/venn1"/>
    <dgm:cxn modelId="{EA16E0D4-AFDF-4C0F-87EA-5C31939DA842}" type="presParOf" srcId="{605DE820-AE47-4A60-89A3-D6E7CA9C2C69}" destId="{C01E6FFE-A8C1-45A2-99F9-04C9D981CD58}" srcOrd="2" destOrd="0" presId="urn:microsoft.com/office/officeart/2005/8/layout/venn1"/>
    <dgm:cxn modelId="{55B457E7-E04B-45CC-9172-C9C04A28AEA2}" type="presParOf" srcId="{605DE820-AE47-4A60-89A3-D6E7CA9C2C69}" destId="{BE43BD5E-6A52-45DD-A3C5-F111A633465C}"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A49C95-A758-4294-B10D-E27D0E310A61}" type="doc">
      <dgm:prSet loTypeId="urn:microsoft.com/office/officeart/2005/8/layout/venn1" loCatId="relationship" qsTypeId="urn:microsoft.com/office/officeart/2005/8/quickstyle/simple1" qsCatId="simple" csTypeId="urn:microsoft.com/office/officeart/2005/8/colors/accent1_2" csCatId="accent1" phldr="1"/>
      <dgm:spPr/>
    </dgm:pt>
    <dgm:pt modelId="{4193B845-2B61-44A8-883E-401FAAA2C3E8}">
      <dgm:prSet phldrT="[Text]" custT="1"/>
      <dgm:spPr/>
      <dgm:t>
        <a:bodyPr/>
        <a:lstStyle/>
        <a:p>
          <a:r>
            <a:rPr lang="en-US" sz="3200" b="1" dirty="0"/>
            <a:t>Your Values</a:t>
          </a:r>
        </a:p>
      </dgm:t>
    </dgm:pt>
    <dgm:pt modelId="{58893C53-F32C-4199-A8AF-0FF9D6255B7B}" type="parTrans" cxnId="{30569B45-75A8-4079-AB0A-2BA85758BF74}">
      <dgm:prSet/>
      <dgm:spPr/>
      <dgm:t>
        <a:bodyPr/>
        <a:lstStyle/>
        <a:p>
          <a:endParaRPr lang="en-US"/>
        </a:p>
      </dgm:t>
    </dgm:pt>
    <dgm:pt modelId="{C44974D9-0D92-46F9-BE6A-0262B61102CB}" type="sibTrans" cxnId="{30569B45-75A8-4079-AB0A-2BA85758BF74}">
      <dgm:prSet/>
      <dgm:spPr/>
      <dgm:t>
        <a:bodyPr/>
        <a:lstStyle/>
        <a:p>
          <a:endParaRPr lang="en-US"/>
        </a:p>
      </dgm:t>
    </dgm:pt>
    <dgm:pt modelId="{BB93387A-8E28-4054-95FD-3FA131CC8200}">
      <dgm:prSet phldrT="[Text]" custT="1"/>
      <dgm:spPr/>
      <dgm:t>
        <a:bodyPr/>
        <a:lstStyle/>
        <a:p>
          <a:r>
            <a:rPr lang="en-US" sz="3200" b="1" dirty="0"/>
            <a:t>   Your Behavior</a:t>
          </a:r>
        </a:p>
      </dgm:t>
    </dgm:pt>
    <dgm:pt modelId="{5E0831E7-3E2D-4647-A98D-C2A31D046CB2}" type="parTrans" cxnId="{3FCE7182-6735-4566-B858-3E19ABB96640}">
      <dgm:prSet/>
      <dgm:spPr/>
      <dgm:t>
        <a:bodyPr/>
        <a:lstStyle/>
        <a:p>
          <a:endParaRPr lang="en-US"/>
        </a:p>
      </dgm:t>
    </dgm:pt>
    <dgm:pt modelId="{99960394-6F83-4FAD-85F0-B952B63503DF}" type="sibTrans" cxnId="{3FCE7182-6735-4566-B858-3E19ABB96640}">
      <dgm:prSet/>
      <dgm:spPr/>
      <dgm:t>
        <a:bodyPr/>
        <a:lstStyle/>
        <a:p>
          <a:endParaRPr lang="en-US"/>
        </a:p>
      </dgm:t>
    </dgm:pt>
    <dgm:pt modelId="{605DE820-AE47-4A60-89A3-D6E7CA9C2C69}" type="pres">
      <dgm:prSet presAssocID="{CEA49C95-A758-4294-B10D-E27D0E310A61}" presName="compositeShape" presStyleCnt="0">
        <dgm:presLayoutVars>
          <dgm:chMax val="7"/>
          <dgm:dir/>
          <dgm:resizeHandles val="exact"/>
        </dgm:presLayoutVars>
      </dgm:prSet>
      <dgm:spPr/>
    </dgm:pt>
    <dgm:pt modelId="{4AA625BC-572E-4001-B937-B9A124CDFEE9}" type="pres">
      <dgm:prSet presAssocID="{4193B845-2B61-44A8-883E-401FAAA2C3E8}" presName="circ1" presStyleLbl="vennNode1" presStyleIdx="0" presStyleCnt="2" custScaleX="106680" custScaleY="118909" custLinFactNeighborX="1223" custLinFactNeighborY="1678"/>
      <dgm:spPr/>
    </dgm:pt>
    <dgm:pt modelId="{B134A166-BA77-4904-9333-785C9E898B2E}" type="pres">
      <dgm:prSet presAssocID="{4193B845-2B61-44A8-883E-401FAAA2C3E8}" presName="circ1Tx" presStyleLbl="revTx" presStyleIdx="0" presStyleCnt="0">
        <dgm:presLayoutVars>
          <dgm:chMax val="0"/>
          <dgm:chPref val="0"/>
          <dgm:bulletEnabled val="1"/>
        </dgm:presLayoutVars>
      </dgm:prSet>
      <dgm:spPr/>
    </dgm:pt>
    <dgm:pt modelId="{C01E6FFE-A8C1-45A2-99F9-04C9D981CD58}" type="pres">
      <dgm:prSet presAssocID="{BB93387A-8E28-4054-95FD-3FA131CC8200}" presName="circ2" presStyleLbl="vennNode1" presStyleIdx="1" presStyleCnt="2" custScaleX="107995" custScaleY="118909" custLinFactNeighborX="-3154" custLinFactNeighborY="-11489"/>
      <dgm:spPr/>
    </dgm:pt>
    <dgm:pt modelId="{BE43BD5E-6A52-45DD-A3C5-F111A633465C}" type="pres">
      <dgm:prSet presAssocID="{BB93387A-8E28-4054-95FD-3FA131CC8200}" presName="circ2Tx" presStyleLbl="revTx" presStyleIdx="0" presStyleCnt="0">
        <dgm:presLayoutVars>
          <dgm:chMax val="0"/>
          <dgm:chPref val="0"/>
          <dgm:bulletEnabled val="1"/>
        </dgm:presLayoutVars>
      </dgm:prSet>
      <dgm:spPr/>
    </dgm:pt>
  </dgm:ptLst>
  <dgm:cxnLst>
    <dgm:cxn modelId="{30569B45-75A8-4079-AB0A-2BA85758BF74}" srcId="{CEA49C95-A758-4294-B10D-E27D0E310A61}" destId="{4193B845-2B61-44A8-883E-401FAAA2C3E8}" srcOrd="0" destOrd="0" parTransId="{58893C53-F32C-4199-A8AF-0FF9D6255B7B}" sibTransId="{C44974D9-0D92-46F9-BE6A-0262B61102CB}"/>
    <dgm:cxn modelId="{50CCB06B-4CEE-44E5-8CFC-0EF48F8AD4DD}" type="presOf" srcId="{4193B845-2B61-44A8-883E-401FAAA2C3E8}" destId="{4AA625BC-572E-4001-B937-B9A124CDFEE9}" srcOrd="0" destOrd="0" presId="urn:microsoft.com/office/officeart/2005/8/layout/venn1"/>
    <dgm:cxn modelId="{88D40771-0405-4DE4-85E8-CC031A78E5D1}" type="presOf" srcId="{BB93387A-8E28-4054-95FD-3FA131CC8200}" destId="{C01E6FFE-A8C1-45A2-99F9-04C9D981CD58}" srcOrd="0" destOrd="0" presId="urn:microsoft.com/office/officeart/2005/8/layout/venn1"/>
    <dgm:cxn modelId="{3FCE7182-6735-4566-B858-3E19ABB96640}" srcId="{CEA49C95-A758-4294-B10D-E27D0E310A61}" destId="{BB93387A-8E28-4054-95FD-3FA131CC8200}" srcOrd="1" destOrd="0" parTransId="{5E0831E7-3E2D-4647-A98D-C2A31D046CB2}" sibTransId="{99960394-6F83-4FAD-85F0-B952B63503DF}"/>
    <dgm:cxn modelId="{BCEBCB9F-492C-498E-A8AD-D7518EFCA715}" type="presOf" srcId="{4193B845-2B61-44A8-883E-401FAAA2C3E8}" destId="{B134A166-BA77-4904-9333-785C9E898B2E}" srcOrd="1" destOrd="0" presId="urn:microsoft.com/office/officeart/2005/8/layout/venn1"/>
    <dgm:cxn modelId="{2F4013F8-E169-44A8-9790-FF6CCB4D426C}" type="presOf" srcId="{BB93387A-8E28-4054-95FD-3FA131CC8200}" destId="{BE43BD5E-6A52-45DD-A3C5-F111A633465C}" srcOrd="1" destOrd="0" presId="urn:microsoft.com/office/officeart/2005/8/layout/venn1"/>
    <dgm:cxn modelId="{CFEED7FB-A7D6-42D4-A65C-974733064B07}" type="presOf" srcId="{CEA49C95-A758-4294-B10D-E27D0E310A61}" destId="{605DE820-AE47-4A60-89A3-D6E7CA9C2C69}" srcOrd="0" destOrd="0" presId="urn:microsoft.com/office/officeart/2005/8/layout/venn1"/>
    <dgm:cxn modelId="{9C9A9E0D-C75B-4165-BCD9-B10EE475EF52}" type="presParOf" srcId="{605DE820-AE47-4A60-89A3-D6E7CA9C2C69}" destId="{4AA625BC-572E-4001-B937-B9A124CDFEE9}" srcOrd="0" destOrd="0" presId="urn:microsoft.com/office/officeart/2005/8/layout/venn1"/>
    <dgm:cxn modelId="{2FA4DBD9-6DB1-4DC5-BFB0-039405C5F928}" type="presParOf" srcId="{605DE820-AE47-4A60-89A3-D6E7CA9C2C69}" destId="{B134A166-BA77-4904-9333-785C9E898B2E}" srcOrd="1" destOrd="0" presId="urn:microsoft.com/office/officeart/2005/8/layout/venn1"/>
    <dgm:cxn modelId="{EA16E0D4-AFDF-4C0F-87EA-5C31939DA842}" type="presParOf" srcId="{605DE820-AE47-4A60-89A3-D6E7CA9C2C69}" destId="{C01E6FFE-A8C1-45A2-99F9-04C9D981CD58}" srcOrd="2" destOrd="0" presId="urn:microsoft.com/office/officeart/2005/8/layout/venn1"/>
    <dgm:cxn modelId="{55B457E7-E04B-45CC-9172-C9C04A28AEA2}" type="presParOf" srcId="{605DE820-AE47-4A60-89A3-D6E7CA9C2C69}" destId="{BE43BD5E-6A52-45DD-A3C5-F111A633465C}"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6134A3-7F6E-4743-9FF4-4CA4D8F6F30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C964D6C-F78A-411F-BC56-B0A83094ECC8}">
      <dgm:prSet phldrT="[Text]"/>
      <dgm:spPr>
        <a:solidFill>
          <a:schemeClr val="tx2">
            <a:lumMod val="40000"/>
            <a:lumOff val="60000"/>
          </a:schemeClr>
        </a:solidFill>
      </dgm:spPr>
      <dgm:t>
        <a:bodyPr/>
        <a:lstStyle/>
        <a:p>
          <a:r>
            <a:rPr lang="en-US" b="1" dirty="0">
              <a:solidFill>
                <a:schemeClr val="tx1"/>
              </a:solidFill>
            </a:rPr>
            <a:t>Leader Characteristic</a:t>
          </a:r>
        </a:p>
      </dgm:t>
    </dgm:pt>
    <dgm:pt modelId="{941B21A1-3111-4AA4-B053-B81297CDF94B}" type="parTrans" cxnId="{DD89C445-4DCC-4D55-A58A-AF527F923BB2}">
      <dgm:prSet/>
      <dgm:spPr/>
      <dgm:t>
        <a:bodyPr/>
        <a:lstStyle/>
        <a:p>
          <a:endParaRPr lang="en-US"/>
        </a:p>
      </dgm:t>
    </dgm:pt>
    <dgm:pt modelId="{6E3F2A23-E3CE-41D6-88DE-4FC60A6DEFD7}" type="sibTrans" cxnId="{DD89C445-4DCC-4D55-A58A-AF527F923BB2}">
      <dgm:prSet/>
      <dgm:spPr/>
      <dgm:t>
        <a:bodyPr/>
        <a:lstStyle/>
        <a:p>
          <a:endParaRPr lang="en-US"/>
        </a:p>
      </dgm:t>
    </dgm:pt>
    <dgm:pt modelId="{EB3E5028-BBF6-429B-96C6-5FB3061416F7}">
      <dgm:prSet phldrT="[Text]"/>
      <dgm:spPr>
        <a:solidFill>
          <a:schemeClr val="accent5">
            <a:lumMod val="20000"/>
            <a:lumOff val="80000"/>
            <a:alpha val="90000"/>
          </a:schemeClr>
        </a:solidFill>
      </dgm:spPr>
      <dgm:t>
        <a:bodyPr/>
        <a:lstStyle/>
        <a:p>
          <a:r>
            <a:rPr lang="en-US" b="1" dirty="0"/>
            <a:t>Self Awareness</a:t>
          </a:r>
        </a:p>
      </dgm:t>
    </dgm:pt>
    <dgm:pt modelId="{A2BECE34-A36A-46E6-B1BE-0E039333F1C7}" type="parTrans" cxnId="{0C531659-33FE-4938-B158-9C34AD7CE905}">
      <dgm:prSet/>
      <dgm:spPr/>
      <dgm:t>
        <a:bodyPr/>
        <a:lstStyle/>
        <a:p>
          <a:endParaRPr lang="en-US"/>
        </a:p>
      </dgm:t>
    </dgm:pt>
    <dgm:pt modelId="{3088B5F5-8F96-45B8-A95D-F7D7853F739B}" type="sibTrans" cxnId="{0C531659-33FE-4938-B158-9C34AD7CE905}">
      <dgm:prSet/>
      <dgm:spPr/>
      <dgm:t>
        <a:bodyPr/>
        <a:lstStyle/>
        <a:p>
          <a:endParaRPr lang="en-US"/>
        </a:p>
      </dgm:t>
    </dgm:pt>
    <dgm:pt modelId="{218114B5-5345-4CEC-B5A1-7D258ABB9D1D}">
      <dgm:prSet phldrT="[Text]"/>
      <dgm:spPr>
        <a:solidFill>
          <a:schemeClr val="accent5">
            <a:lumMod val="20000"/>
            <a:lumOff val="80000"/>
            <a:alpha val="90000"/>
          </a:schemeClr>
        </a:solidFill>
      </dgm:spPr>
      <dgm:t>
        <a:bodyPr/>
        <a:lstStyle/>
        <a:p>
          <a:r>
            <a:rPr lang="en-US" b="1" dirty="0">
              <a:solidFill>
                <a:srgbClr val="C00000"/>
              </a:solidFill>
            </a:rPr>
            <a:t>Seeking Feedback</a:t>
          </a:r>
        </a:p>
      </dgm:t>
    </dgm:pt>
    <dgm:pt modelId="{16CE11AA-CA19-4464-8D8C-210F8AE7E1D0}" type="parTrans" cxnId="{D593CBE0-84B4-463F-BD20-ADE08377A30C}">
      <dgm:prSet/>
      <dgm:spPr/>
      <dgm:t>
        <a:bodyPr/>
        <a:lstStyle/>
        <a:p>
          <a:endParaRPr lang="en-US"/>
        </a:p>
      </dgm:t>
    </dgm:pt>
    <dgm:pt modelId="{915740A1-A2D6-4FBA-8401-7D28E7341024}" type="sibTrans" cxnId="{D593CBE0-84B4-463F-BD20-ADE08377A30C}">
      <dgm:prSet/>
      <dgm:spPr/>
      <dgm:t>
        <a:bodyPr/>
        <a:lstStyle/>
        <a:p>
          <a:endParaRPr lang="en-US"/>
        </a:p>
      </dgm:t>
    </dgm:pt>
    <dgm:pt modelId="{9709A325-3DBD-42D0-B976-28E42EC9D3E5}">
      <dgm:prSet phldrT="[Text]"/>
      <dgm:spPr>
        <a:solidFill>
          <a:schemeClr val="accent1">
            <a:lumMod val="40000"/>
            <a:lumOff val="60000"/>
          </a:schemeClr>
        </a:solidFill>
      </dgm:spPr>
      <dgm:t>
        <a:bodyPr/>
        <a:lstStyle/>
        <a:p>
          <a:r>
            <a:rPr lang="en-US" b="1" dirty="0">
              <a:solidFill>
                <a:schemeClr val="tx1"/>
              </a:solidFill>
            </a:rPr>
            <a:t>Description</a:t>
          </a:r>
        </a:p>
      </dgm:t>
    </dgm:pt>
    <dgm:pt modelId="{2C838CEA-C4A9-4EEE-A8B2-17208946EBB6}" type="parTrans" cxnId="{912E4439-CB06-4A6F-A34E-E1262C00ADB0}">
      <dgm:prSet/>
      <dgm:spPr/>
      <dgm:t>
        <a:bodyPr/>
        <a:lstStyle/>
        <a:p>
          <a:endParaRPr lang="en-US"/>
        </a:p>
      </dgm:t>
    </dgm:pt>
    <dgm:pt modelId="{6FE90ADD-8552-4357-BEEA-3576DD8D3B01}" type="sibTrans" cxnId="{912E4439-CB06-4A6F-A34E-E1262C00ADB0}">
      <dgm:prSet/>
      <dgm:spPr/>
      <dgm:t>
        <a:bodyPr/>
        <a:lstStyle/>
        <a:p>
          <a:endParaRPr lang="en-US"/>
        </a:p>
      </dgm:t>
    </dgm:pt>
    <dgm:pt modelId="{F41E48B1-D210-49B7-9D30-6DB8C4607DCB}">
      <dgm:prSet phldrT="[Text]"/>
      <dgm:spPr>
        <a:solidFill>
          <a:schemeClr val="accent5">
            <a:lumMod val="20000"/>
            <a:lumOff val="80000"/>
            <a:alpha val="90000"/>
          </a:schemeClr>
        </a:solidFill>
      </dgm:spPr>
      <dgm:t>
        <a:bodyPr/>
        <a:lstStyle/>
        <a:p>
          <a:r>
            <a:rPr lang="en-US" b="1" dirty="0"/>
            <a:t>Having an accurate view of how others perceive you</a:t>
          </a:r>
        </a:p>
      </dgm:t>
    </dgm:pt>
    <dgm:pt modelId="{9CC5946A-712E-482D-8DBD-745E153C4E38}" type="parTrans" cxnId="{19302E4C-535C-4E80-B55F-359D5F9EAC47}">
      <dgm:prSet/>
      <dgm:spPr/>
      <dgm:t>
        <a:bodyPr/>
        <a:lstStyle/>
        <a:p>
          <a:endParaRPr lang="en-US"/>
        </a:p>
      </dgm:t>
    </dgm:pt>
    <dgm:pt modelId="{F1E3F5FB-A7B3-4AB7-822B-ED7101726EE8}" type="sibTrans" cxnId="{19302E4C-535C-4E80-B55F-359D5F9EAC47}">
      <dgm:prSet/>
      <dgm:spPr/>
      <dgm:t>
        <a:bodyPr/>
        <a:lstStyle/>
        <a:p>
          <a:endParaRPr lang="en-US"/>
        </a:p>
      </dgm:t>
    </dgm:pt>
    <dgm:pt modelId="{09E81AF4-DD1F-48FA-86FC-3D5FC416502E}">
      <dgm:prSet phldrT="[Text]"/>
      <dgm:spPr>
        <a:solidFill>
          <a:schemeClr val="accent5">
            <a:lumMod val="20000"/>
            <a:lumOff val="80000"/>
            <a:alpha val="90000"/>
          </a:schemeClr>
        </a:solidFill>
      </dgm:spPr>
      <dgm:t>
        <a:bodyPr/>
        <a:lstStyle/>
        <a:p>
          <a:r>
            <a:rPr lang="en-US" b="1" dirty="0"/>
            <a:t>Exercising control of emotions and impulses</a:t>
          </a:r>
        </a:p>
      </dgm:t>
    </dgm:pt>
    <dgm:pt modelId="{DA24A3F0-4123-4A77-8E0A-F1615831D0D2}" type="parTrans" cxnId="{F236E5FA-077A-4A63-8530-9C7FA3B4E8A4}">
      <dgm:prSet/>
      <dgm:spPr/>
      <dgm:t>
        <a:bodyPr/>
        <a:lstStyle/>
        <a:p>
          <a:endParaRPr lang="en-US"/>
        </a:p>
      </dgm:t>
    </dgm:pt>
    <dgm:pt modelId="{E9017295-F7D8-4ED0-B432-A60530890952}" type="sibTrans" cxnId="{F236E5FA-077A-4A63-8530-9C7FA3B4E8A4}">
      <dgm:prSet/>
      <dgm:spPr/>
      <dgm:t>
        <a:bodyPr/>
        <a:lstStyle/>
        <a:p>
          <a:endParaRPr lang="en-US"/>
        </a:p>
      </dgm:t>
    </dgm:pt>
    <dgm:pt modelId="{9FFB9F55-17C3-4F84-8723-4343878E100E}">
      <dgm:prSet phldrT="[Text]"/>
      <dgm:spPr>
        <a:solidFill>
          <a:schemeClr val="accent5"/>
        </a:solidFill>
      </dgm:spPr>
      <dgm:t>
        <a:bodyPr/>
        <a:lstStyle/>
        <a:p>
          <a:r>
            <a:rPr lang="en-US" b="1" dirty="0">
              <a:solidFill>
                <a:schemeClr val="tx1"/>
              </a:solidFill>
            </a:rPr>
            <a:t>Benefits</a:t>
          </a:r>
        </a:p>
      </dgm:t>
    </dgm:pt>
    <dgm:pt modelId="{64582928-D1A7-4059-BE45-B88F9B416BAD}" type="parTrans" cxnId="{DC126DB5-B155-460A-AE9E-1CE6D2396D68}">
      <dgm:prSet/>
      <dgm:spPr/>
      <dgm:t>
        <a:bodyPr/>
        <a:lstStyle/>
        <a:p>
          <a:endParaRPr lang="en-US"/>
        </a:p>
      </dgm:t>
    </dgm:pt>
    <dgm:pt modelId="{F3CA6558-70F8-45D3-B5E0-916D0BF5E290}" type="sibTrans" cxnId="{DC126DB5-B155-460A-AE9E-1CE6D2396D68}">
      <dgm:prSet/>
      <dgm:spPr/>
      <dgm:t>
        <a:bodyPr/>
        <a:lstStyle/>
        <a:p>
          <a:endParaRPr lang="en-US"/>
        </a:p>
      </dgm:t>
    </dgm:pt>
    <dgm:pt modelId="{00081E2D-4DE0-4F60-95A6-0C91EB535D7B}">
      <dgm:prSet phldrT="[Text]"/>
      <dgm:spPr>
        <a:solidFill>
          <a:schemeClr val="accent5">
            <a:lumMod val="20000"/>
            <a:lumOff val="80000"/>
            <a:alpha val="90000"/>
          </a:schemeClr>
        </a:solidFill>
      </dgm:spPr>
      <dgm:t>
        <a:bodyPr/>
        <a:lstStyle/>
        <a:p>
          <a:r>
            <a:rPr lang="en-US" b="1" dirty="0"/>
            <a:t>The foundation to effective leadership and development</a:t>
          </a:r>
        </a:p>
      </dgm:t>
    </dgm:pt>
    <dgm:pt modelId="{87FFC968-8DEC-4B90-B4C8-6DA615B6C8AD}" type="parTrans" cxnId="{CC25B50D-954A-471C-A418-E889F3066417}">
      <dgm:prSet/>
      <dgm:spPr/>
      <dgm:t>
        <a:bodyPr/>
        <a:lstStyle/>
        <a:p>
          <a:endParaRPr lang="en-US"/>
        </a:p>
      </dgm:t>
    </dgm:pt>
    <dgm:pt modelId="{F6079ADA-EE9F-418C-9309-48C1B78FC8C4}" type="sibTrans" cxnId="{CC25B50D-954A-471C-A418-E889F3066417}">
      <dgm:prSet/>
      <dgm:spPr/>
      <dgm:t>
        <a:bodyPr/>
        <a:lstStyle/>
        <a:p>
          <a:endParaRPr lang="en-US"/>
        </a:p>
      </dgm:t>
    </dgm:pt>
    <dgm:pt modelId="{BAB54DA6-36AC-4DDD-80B3-2821DE4C2B57}">
      <dgm:prSet phldrT="[Text]"/>
      <dgm:spPr>
        <a:solidFill>
          <a:schemeClr val="accent5">
            <a:lumMod val="20000"/>
            <a:lumOff val="80000"/>
            <a:alpha val="90000"/>
          </a:schemeClr>
        </a:solidFill>
      </dgm:spPr>
      <dgm:t>
        <a:bodyPr/>
        <a:lstStyle/>
        <a:p>
          <a:r>
            <a:rPr lang="en-US" b="1" dirty="0">
              <a:solidFill>
                <a:srgbClr val="C00000"/>
              </a:solidFill>
            </a:rPr>
            <a:t>Establish one’s self-development and improvement agenda</a:t>
          </a:r>
        </a:p>
      </dgm:t>
    </dgm:pt>
    <dgm:pt modelId="{0E4CAF28-394B-4FD7-9D1E-41D165CBAB24}" type="parTrans" cxnId="{808E80F7-9DF7-42B0-9567-ED4878238792}">
      <dgm:prSet/>
      <dgm:spPr/>
      <dgm:t>
        <a:bodyPr/>
        <a:lstStyle/>
        <a:p>
          <a:endParaRPr lang="en-US"/>
        </a:p>
      </dgm:t>
    </dgm:pt>
    <dgm:pt modelId="{AD89044B-607C-43E2-8EC9-431C9A15E641}" type="sibTrans" cxnId="{808E80F7-9DF7-42B0-9567-ED4878238792}">
      <dgm:prSet/>
      <dgm:spPr/>
      <dgm:t>
        <a:bodyPr/>
        <a:lstStyle/>
        <a:p>
          <a:endParaRPr lang="en-US"/>
        </a:p>
      </dgm:t>
    </dgm:pt>
    <dgm:pt modelId="{8D2054CE-334F-4CA3-A43B-C098FDBC170C}">
      <dgm:prSet phldrT="[Text]"/>
      <dgm:spPr>
        <a:solidFill>
          <a:schemeClr val="accent5">
            <a:lumMod val="20000"/>
            <a:lumOff val="80000"/>
            <a:alpha val="90000"/>
          </a:schemeClr>
        </a:solidFill>
      </dgm:spPr>
      <dgm:t>
        <a:bodyPr/>
        <a:lstStyle/>
        <a:p>
          <a:r>
            <a:rPr lang="en-US" b="1" dirty="0"/>
            <a:t>Self Regulation</a:t>
          </a:r>
        </a:p>
      </dgm:t>
    </dgm:pt>
    <dgm:pt modelId="{17810EA7-820A-4904-BFDE-387E09502A57}" type="parTrans" cxnId="{CB2903A1-1010-4BD7-AF6A-6756BA69E64A}">
      <dgm:prSet/>
      <dgm:spPr/>
      <dgm:t>
        <a:bodyPr/>
        <a:lstStyle/>
        <a:p>
          <a:endParaRPr lang="en-US"/>
        </a:p>
      </dgm:t>
    </dgm:pt>
    <dgm:pt modelId="{254E26E1-16B8-43FD-AD56-4EE2421D25ED}" type="sibTrans" cxnId="{CB2903A1-1010-4BD7-AF6A-6756BA69E64A}">
      <dgm:prSet/>
      <dgm:spPr/>
      <dgm:t>
        <a:bodyPr/>
        <a:lstStyle/>
        <a:p>
          <a:endParaRPr lang="en-US"/>
        </a:p>
      </dgm:t>
    </dgm:pt>
    <dgm:pt modelId="{ADF98829-ED4E-40C0-9B50-262F041984CD}">
      <dgm:prSet phldrT="[Text]"/>
      <dgm:spPr>
        <a:solidFill>
          <a:schemeClr val="accent5">
            <a:lumMod val="20000"/>
            <a:lumOff val="80000"/>
            <a:alpha val="90000"/>
          </a:schemeClr>
        </a:solidFill>
      </dgm:spPr>
      <dgm:t>
        <a:bodyPr/>
        <a:lstStyle/>
        <a:p>
          <a:r>
            <a:rPr lang="en-US" b="1" dirty="0">
              <a:solidFill>
                <a:srgbClr val="C00000"/>
              </a:solidFill>
            </a:rPr>
            <a:t>Proactive Search for information about leadership assets and liabilities</a:t>
          </a:r>
        </a:p>
      </dgm:t>
    </dgm:pt>
    <dgm:pt modelId="{1D3DED04-E646-46D0-8C9E-C70923B2B8EA}" type="parTrans" cxnId="{1B465AAF-CEA4-4004-B492-D9F939376387}">
      <dgm:prSet/>
      <dgm:spPr/>
      <dgm:t>
        <a:bodyPr/>
        <a:lstStyle/>
        <a:p>
          <a:endParaRPr lang="en-US"/>
        </a:p>
      </dgm:t>
    </dgm:pt>
    <dgm:pt modelId="{B42E0F13-9C3A-4FF2-B481-7AA9DF915723}" type="sibTrans" cxnId="{1B465AAF-CEA4-4004-B492-D9F939376387}">
      <dgm:prSet/>
      <dgm:spPr/>
      <dgm:t>
        <a:bodyPr/>
        <a:lstStyle/>
        <a:p>
          <a:endParaRPr lang="en-US"/>
        </a:p>
      </dgm:t>
    </dgm:pt>
    <dgm:pt modelId="{AE73D7F7-62A8-4865-AF5D-FC89751AA694}">
      <dgm:prSet phldrT="[Text]"/>
      <dgm:spPr>
        <a:solidFill>
          <a:schemeClr val="accent5">
            <a:lumMod val="20000"/>
            <a:lumOff val="80000"/>
            <a:alpha val="90000"/>
          </a:schemeClr>
        </a:solidFill>
      </dgm:spPr>
      <dgm:t>
        <a:bodyPr/>
        <a:lstStyle/>
        <a:p>
          <a:r>
            <a:rPr lang="en-US" b="1" dirty="0"/>
            <a:t>Provides intrapersonal information and clearer decision-making</a:t>
          </a:r>
        </a:p>
      </dgm:t>
    </dgm:pt>
    <dgm:pt modelId="{42BFFEC7-4B7C-4314-AD68-09F326D60D91}" type="parTrans" cxnId="{B024DD61-2A22-431E-955D-C385385642FE}">
      <dgm:prSet/>
      <dgm:spPr/>
      <dgm:t>
        <a:bodyPr/>
        <a:lstStyle/>
        <a:p>
          <a:endParaRPr lang="en-US"/>
        </a:p>
      </dgm:t>
    </dgm:pt>
    <dgm:pt modelId="{9B695359-9353-4CBA-BD5D-5F59DE0622A0}" type="sibTrans" cxnId="{B024DD61-2A22-431E-955D-C385385642FE}">
      <dgm:prSet/>
      <dgm:spPr/>
      <dgm:t>
        <a:bodyPr/>
        <a:lstStyle/>
        <a:p>
          <a:endParaRPr lang="en-US"/>
        </a:p>
      </dgm:t>
    </dgm:pt>
    <dgm:pt modelId="{F31A15C9-9230-4ACC-AE3B-5E1C629D7215}">
      <dgm:prSet phldrT="[Text]"/>
      <dgm:spPr>
        <a:solidFill>
          <a:schemeClr val="accent5">
            <a:lumMod val="20000"/>
            <a:lumOff val="80000"/>
            <a:alpha val="90000"/>
          </a:schemeClr>
        </a:solidFill>
      </dgm:spPr>
      <dgm:t>
        <a:bodyPr/>
        <a:lstStyle/>
        <a:p>
          <a:endParaRPr lang="en-US" dirty="0"/>
        </a:p>
      </dgm:t>
    </dgm:pt>
    <dgm:pt modelId="{8644BAF4-6EDA-447D-A167-BFAB054C5575}" type="parTrans" cxnId="{0CC079DD-61F6-43C4-921A-6E98E15DF0EC}">
      <dgm:prSet/>
      <dgm:spPr/>
      <dgm:t>
        <a:bodyPr/>
        <a:lstStyle/>
        <a:p>
          <a:endParaRPr lang="en-US"/>
        </a:p>
      </dgm:t>
    </dgm:pt>
    <dgm:pt modelId="{F4D101E1-4BC9-41EB-A703-6ED510D2AB53}" type="sibTrans" cxnId="{0CC079DD-61F6-43C4-921A-6E98E15DF0EC}">
      <dgm:prSet/>
      <dgm:spPr/>
      <dgm:t>
        <a:bodyPr/>
        <a:lstStyle/>
        <a:p>
          <a:endParaRPr lang="en-US"/>
        </a:p>
      </dgm:t>
    </dgm:pt>
    <dgm:pt modelId="{9044CE01-3809-4DD9-9CF3-A703B5BB5291}">
      <dgm:prSet phldrT="[Text]"/>
      <dgm:spPr>
        <a:solidFill>
          <a:schemeClr val="accent5">
            <a:lumMod val="20000"/>
            <a:lumOff val="80000"/>
            <a:alpha val="90000"/>
          </a:schemeClr>
        </a:solidFill>
      </dgm:spPr>
      <dgm:t>
        <a:bodyPr/>
        <a:lstStyle/>
        <a:p>
          <a:endParaRPr lang="en-US" dirty="0"/>
        </a:p>
      </dgm:t>
    </dgm:pt>
    <dgm:pt modelId="{83C90B5E-90A2-4A0F-8EFC-66F9155CC031}" type="parTrans" cxnId="{5145DEAF-D58D-49D6-84AC-98CBC8A6D59F}">
      <dgm:prSet/>
      <dgm:spPr/>
      <dgm:t>
        <a:bodyPr/>
        <a:lstStyle/>
        <a:p>
          <a:endParaRPr lang="en-US"/>
        </a:p>
      </dgm:t>
    </dgm:pt>
    <dgm:pt modelId="{DB68FC43-A57F-4F6B-B32C-5997DAB024F4}" type="sibTrans" cxnId="{5145DEAF-D58D-49D6-84AC-98CBC8A6D59F}">
      <dgm:prSet/>
      <dgm:spPr/>
      <dgm:t>
        <a:bodyPr/>
        <a:lstStyle/>
        <a:p>
          <a:endParaRPr lang="en-US"/>
        </a:p>
      </dgm:t>
    </dgm:pt>
    <dgm:pt modelId="{2510C902-81A3-4C74-992D-8EC5ECB303E8}">
      <dgm:prSet phldrT="[Text]"/>
      <dgm:spPr>
        <a:solidFill>
          <a:schemeClr val="accent5">
            <a:lumMod val="20000"/>
            <a:lumOff val="80000"/>
            <a:alpha val="90000"/>
          </a:schemeClr>
        </a:solidFill>
      </dgm:spPr>
      <dgm:t>
        <a:bodyPr/>
        <a:lstStyle/>
        <a:p>
          <a:endParaRPr lang="en-US" dirty="0"/>
        </a:p>
      </dgm:t>
    </dgm:pt>
    <dgm:pt modelId="{FECC877C-7637-4344-9856-FFF28926AEEB}" type="parTrans" cxnId="{E1376A0C-BF4B-4694-95B4-4DFB4ED18135}">
      <dgm:prSet/>
      <dgm:spPr/>
      <dgm:t>
        <a:bodyPr/>
        <a:lstStyle/>
        <a:p>
          <a:endParaRPr lang="en-US"/>
        </a:p>
      </dgm:t>
    </dgm:pt>
    <dgm:pt modelId="{CFD74621-EC3F-4122-B161-A70646C4FFA0}" type="sibTrans" cxnId="{E1376A0C-BF4B-4694-95B4-4DFB4ED18135}">
      <dgm:prSet/>
      <dgm:spPr/>
      <dgm:t>
        <a:bodyPr/>
        <a:lstStyle/>
        <a:p>
          <a:endParaRPr lang="en-US"/>
        </a:p>
      </dgm:t>
    </dgm:pt>
    <dgm:pt modelId="{41FFB21F-850A-49F0-A8FD-971B9FCAA821}">
      <dgm:prSet phldrT="[Text]"/>
      <dgm:spPr>
        <a:solidFill>
          <a:schemeClr val="accent5">
            <a:lumMod val="20000"/>
            <a:lumOff val="80000"/>
            <a:alpha val="90000"/>
          </a:schemeClr>
        </a:solidFill>
      </dgm:spPr>
      <dgm:t>
        <a:bodyPr/>
        <a:lstStyle/>
        <a:p>
          <a:endParaRPr lang="en-US" b="1" dirty="0"/>
        </a:p>
      </dgm:t>
    </dgm:pt>
    <dgm:pt modelId="{6FDEC971-BCF7-48A6-B104-D4E7979F90C9}" type="parTrans" cxnId="{74E68EEE-8D47-4A41-943E-4EB131719814}">
      <dgm:prSet/>
      <dgm:spPr/>
      <dgm:t>
        <a:bodyPr/>
        <a:lstStyle/>
        <a:p>
          <a:endParaRPr lang="en-US"/>
        </a:p>
      </dgm:t>
    </dgm:pt>
    <dgm:pt modelId="{868D626E-1BD1-4C92-BE7D-F404102FF38F}" type="sibTrans" cxnId="{74E68EEE-8D47-4A41-943E-4EB131719814}">
      <dgm:prSet/>
      <dgm:spPr/>
      <dgm:t>
        <a:bodyPr/>
        <a:lstStyle/>
        <a:p>
          <a:endParaRPr lang="en-US"/>
        </a:p>
      </dgm:t>
    </dgm:pt>
    <dgm:pt modelId="{E82A2EE5-0DC0-413A-9B48-53441C60A6CE}">
      <dgm:prSet phldrT="[Text]"/>
      <dgm:spPr>
        <a:solidFill>
          <a:schemeClr val="accent5">
            <a:lumMod val="20000"/>
            <a:lumOff val="80000"/>
            <a:alpha val="90000"/>
          </a:schemeClr>
        </a:solidFill>
      </dgm:spPr>
      <dgm:t>
        <a:bodyPr/>
        <a:lstStyle/>
        <a:p>
          <a:endParaRPr lang="en-US" b="1" dirty="0"/>
        </a:p>
      </dgm:t>
    </dgm:pt>
    <dgm:pt modelId="{B6E8122B-BEA3-4AE7-82D5-1AE3F28CC4AB}" type="parTrans" cxnId="{EBBD3FB8-39E8-49E2-B27D-6D98249752A3}">
      <dgm:prSet/>
      <dgm:spPr/>
      <dgm:t>
        <a:bodyPr/>
        <a:lstStyle/>
        <a:p>
          <a:endParaRPr lang="en-US"/>
        </a:p>
      </dgm:t>
    </dgm:pt>
    <dgm:pt modelId="{D6D66F11-A472-4C59-9EDD-F77FAB72B1A6}" type="sibTrans" cxnId="{EBBD3FB8-39E8-49E2-B27D-6D98249752A3}">
      <dgm:prSet/>
      <dgm:spPr/>
      <dgm:t>
        <a:bodyPr/>
        <a:lstStyle/>
        <a:p>
          <a:endParaRPr lang="en-US"/>
        </a:p>
      </dgm:t>
    </dgm:pt>
    <dgm:pt modelId="{854C0A8E-3687-4560-A97F-23D1255C198A}">
      <dgm:prSet phldrT="[Text]"/>
      <dgm:spPr>
        <a:solidFill>
          <a:schemeClr val="accent5">
            <a:lumMod val="20000"/>
            <a:lumOff val="80000"/>
            <a:alpha val="90000"/>
          </a:schemeClr>
        </a:solidFill>
      </dgm:spPr>
      <dgm:t>
        <a:bodyPr/>
        <a:lstStyle/>
        <a:p>
          <a:endParaRPr lang="en-US" b="1" dirty="0"/>
        </a:p>
      </dgm:t>
    </dgm:pt>
    <dgm:pt modelId="{96E7F3B4-1DE6-4271-BB8B-A3C4DD65B97D}" type="parTrans" cxnId="{53535D0D-E151-40B2-9792-DEFA99412AED}">
      <dgm:prSet/>
      <dgm:spPr/>
      <dgm:t>
        <a:bodyPr/>
        <a:lstStyle/>
        <a:p>
          <a:endParaRPr lang="en-US"/>
        </a:p>
      </dgm:t>
    </dgm:pt>
    <dgm:pt modelId="{D4C0D784-3811-4F11-AD79-8B84085242AA}" type="sibTrans" cxnId="{53535D0D-E151-40B2-9792-DEFA99412AED}">
      <dgm:prSet/>
      <dgm:spPr/>
      <dgm:t>
        <a:bodyPr/>
        <a:lstStyle/>
        <a:p>
          <a:endParaRPr lang="en-US"/>
        </a:p>
      </dgm:t>
    </dgm:pt>
    <dgm:pt modelId="{F565FF62-EA1A-41C4-89E9-BC978B469B63}" type="pres">
      <dgm:prSet presAssocID="{836134A3-7F6E-4743-9FF4-4CA4D8F6F305}" presName="Name0" presStyleCnt="0">
        <dgm:presLayoutVars>
          <dgm:dir/>
          <dgm:animLvl val="lvl"/>
          <dgm:resizeHandles val="exact"/>
        </dgm:presLayoutVars>
      </dgm:prSet>
      <dgm:spPr/>
    </dgm:pt>
    <dgm:pt modelId="{70DA7B9E-5F25-4122-B490-3D20C6D81DD0}" type="pres">
      <dgm:prSet presAssocID="{8C964D6C-F78A-411F-BC56-B0A83094ECC8}" presName="composite" presStyleCnt="0"/>
      <dgm:spPr/>
    </dgm:pt>
    <dgm:pt modelId="{1703CED7-5651-4DCD-9845-EBCA4CD038A0}" type="pres">
      <dgm:prSet presAssocID="{8C964D6C-F78A-411F-BC56-B0A83094ECC8}" presName="parTx" presStyleLbl="alignNode1" presStyleIdx="0" presStyleCnt="3">
        <dgm:presLayoutVars>
          <dgm:chMax val="0"/>
          <dgm:chPref val="0"/>
          <dgm:bulletEnabled val="1"/>
        </dgm:presLayoutVars>
      </dgm:prSet>
      <dgm:spPr/>
    </dgm:pt>
    <dgm:pt modelId="{D7D41DE2-E561-4D70-946E-48DC1818763E}" type="pres">
      <dgm:prSet presAssocID="{8C964D6C-F78A-411F-BC56-B0A83094ECC8}" presName="desTx" presStyleLbl="alignAccFollowNode1" presStyleIdx="0" presStyleCnt="3">
        <dgm:presLayoutVars>
          <dgm:bulletEnabled val="1"/>
        </dgm:presLayoutVars>
      </dgm:prSet>
      <dgm:spPr/>
    </dgm:pt>
    <dgm:pt modelId="{2ACE91A9-64D1-4497-B4F5-B11825988376}" type="pres">
      <dgm:prSet presAssocID="{6E3F2A23-E3CE-41D6-88DE-4FC60A6DEFD7}" presName="space" presStyleCnt="0"/>
      <dgm:spPr/>
    </dgm:pt>
    <dgm:pt modelId="{B9B21405-4A68-44F2-93B4-1625FCF26637}" type="pres">
      <dgm:prSet presAssocID="{9709A325-3DBD-42D0-B976-28E42EC9D3E5}" presName="composite" presStyleCnt="0"/>
      <dgm:spPr/>
    </dgm:pt>
    <dgm:pt modelId="{20035DEE-0DD2-4A9F-A1D8-38AD64A8E36A}" type="pres">
      <dgm:prSet presAssocID="{9709A325-3DBD-42D0-B976-28E42EC9D3E5}" presName="parTx" presStyleLbl="alignNode1" presStyleIdx="1" presStyleCnt="3">
        <dgm:presLayoutVars>
          <dgm:chMax val="0"/>
          <dgm:chPref val="0"/>
          <dgm:bulletEnabled val="1"/>
        </dgm:presLayoutVars>
      </dgm:prSet>
      <dgm:spPr/>
    </dgm:pt>
    <dgm:pt modelId="{9817DD27-E520-453A-A4AB-3EA838578CDB}" type="pres">
      <dgm:prSet presAssocID="{9709A325-3DBD-42D0-B976-28E42EC9D3E5}" presName="desTx" presStyleLbl="alignAccFollowNode1" presStyleIdx="1" presStyleCnt="3">
        <dgm:presLayoutVars>
          <dgm:bulletEnabled val="1"/>
        </dgm:presLayoutVars>
      </dgm:prSet>
      <dgm:spPr/>
    </dgm:pt>
    <dgm:pt modelId="{E7D903C6-16FD-4F00-97FE-98E05EEB71BB}" type="pres">
      <dgm:prSet presAssocID="{6FE90ADD-8552-4357-BEEA-3576DD8D3B01}" presName="space" presStyleCnt="0"/>
      <dgm:spPr/>
    </dgm:pt>
    <dgm:pt modelId="{3454CDBA-771F-4584-8D79-4CECD68F2D1B}" type="pres">
      <dgm:prSet presAssocID="{9FFB9F55-17C3-4F84-8723-4343878E100E}" presName="composite" presStyleCnt="0"/>
      <dgm:spPr/>
    </dgm:pt>
    <dgm:pt modelId="{3387A838-9473-47EC-9C54-D77C54271DA6}" type="pres">
      <dgm:prSet presAssocID="{9FFB9F55-17C3-4F84-8723-4343878E100E}" presName="parTx" presStyleLbl="alignNode1" presStyleIdx="2" presStyleCnt="3">
        <dgm:presLayoutVars>
          <dgm:chMax val="0"/>
          <dgm:chPref val="0"/>
          <dgm:bulletEnabled val="1"/>
        </dgm:presLayoutVars>
      </dgm:prSet>
      <dgm:spPr/>
    </dgm:pt>
    <dgm:pt modelId="{4B2A2D7C-F479-4D41-AC27-8AA09DE1CCEF}" type="pres">
      <dgm:prSet presAssocID="{9FFB9F55-17C3-4F84-8723-4343878E100E}" presName="desTx" presStyleLbl="alignAccFollowNode1" presStyleIdx="2" presStyleCnt="3">
        <dgm:presLayoutVars>
          <dgm:bulletEnabled val="1"/>
        </dgm:presLayoutVars>
      </dgm:prSet>
      <dgm:spPr/>
    </dgm:pt>
  </dgm:ptLst>
  <dgm:cxnLst>
    <dgm:cxn modelId="{C1BE3607-075D-460E-BC0F-0ADEC2FD2CA9}" type="presOf" srcId="{8C964D6C-F78A-411F-BC56-B0A83094ECC8}" destId="{1703CED7-5651-4DCD-9845-EBCA4CD038A0}" srcOrd="0" destOrd="0" presId="urn:microsoft.com/office/officeart/2005/8/layout/hList1"/>
    <dgm:cxn modelId="{E1376A0C-BF4B-4694-95B4-4DFB4ED18135}" srcId="{8C964D6C-F78A-411F-BC56-B0A83094ECC8}" destId="{2510C902-81A3-4C74-992D-8EC5ECB303E8}" srcOrd="7" destOrd="0" parTransId="{FECC877C-7637-4344-9856-FFF28926AEEB}" sibTransId="{CFD74621-EC3F-4122-B161-A70646C4FFA0}"/>
    <dgm:cxn modelId="{53535D0D-E151-40B2-9792-DEFA99412AED}" srcId="{8C964D6C-F78A-411F-BC56-B0A83094ECC8}" destId="{854C0A8E-3687-4560-A97F-23D1255C198A}" srcOrd="3" destOrd="0" parTransId="{96E7F3B4-1DE6-4271-BB8B-A3C4DD65B97D}" sibTransId="{D4C0D784-3811-4F11-AD79-8B84085242AA}"/>
    <dgm:cxn modelId="{CC25B50D-954A-471C-A418-E889F3066417}" srcId="{9FFB9F55-17C3-4F84-8723-4343878E100E}" destId="{00081E2D-4DE0-4F60-95A6-0C91EB535D7B}" srcOrd="0" destOrd="0" parTransId="{87FFC968-8DEC-4B90-B4C8-6DA615B6C8AD}" sibTransId="{F6079ADA-EE9F-418C-9309-48C1B78FC8C4}"/>
    <dgm:cxn modelId="{DEF69524-60AC-42A9-9B0E-FEB2EC6844BF}" type="presOf" srcId="{AE73D7F7-62A8-4865-AF5D-FC89751AA694}" destId="{4B2A2D7C-F479-4D41-AC27-8AA09DE1CCEF}" srcOrd="0" destOrd="2" presId="urn:microsoft.com/office/officeart/2005/8/layout/hList1"/>
    <dgm:cxn modelId="{16DE3D36-EBFD-4688-B884-A1EBFC203540}" type="presOf" srcId="{00081E2D-4DE0-4F60-95A6-0C91EB535D7B}" destId="{4B2A2D7C-F479-4D41-AC27-8AA09DE1CCEF}" srcOrd="0" destOrd="0" presId="urn:microsoft.com/office/officeart/2005/8/layout/hList1"/>
    <dgm:cxn modelId="{912E4439-CB06-4A6F-A34E-E1262C00ADB0}" srcId="{836134A3-7F6E-4743-9FF4-4CA4D8F6F305}" destId="{9709A325-3DBD-42D0-B976-28E42EC9D3E5}" srcOrd="1" destOrd="0" parTransId="{2C838CEA-C4A9-4EEE-A8B2-17208946EBB6}" sibTransId="{6FE90ADD-8552-4357-BEEA-3576DD8D3B01}"/>
    <dgm:cxn modelId="{8A86AB40-1935-4A85-AF47-EEAB8AAD3EE6}" type="presOf" srcId="{BAB54DA6-36AC-4DDD-80B3-2821DE4C2B57}" destId="{4B2A2D7C-F479-4D41-AC27-8AA09DE1CCEF}" srcOrd="0" destOrd="1" presId="urn:microsoft.com/office/officeart/2005/8/layout/hList1"/>
    <dgm:cxn modelId="{B024DD61-2A22-431E-955D-C385385642FE}" srcId="{9FFB9F55-17C3-4F84-8723-4343878E100E}" destId="{AE73D7F7-62A8-4865-AF5D-FC89751AA694}" srcOrd="2" destOrd="0" parTransId="{42BFFEC7-4B7C-4314-AD68-09F326D60D91}" sibTransId="{9B695359-9353-4CBA-BD5D-5F59DE0622A0}"/>
    <dgm:cxn modelId="{DD89C445-4DCC-4D55-A58A-AF527F923BB2}" srcId="{836134A3-7F6E-4743-9FF4-4CA4D8F6F305}" destId="{8C964D6C-F78A-411F-BC56-B0A83094ECC8}" srcOrd="0" destOrd="0" parTransId="{941B21A1-3111-4AA4-B053-B81297CDF94B}" sibTransId="{6E3F2A23-E3CE-41D6-88DE-4FC60A6DEFD7}"/>
    <dgm:cxn modelId="{9BA10F67-A4E8-458B-98D0-94E52FFCDC74}" type="presOf" srcId="{41FFB21F-850A-49F0-A8FD-971B9FCAA821}" destId="{D7D41DE2-E561-4D70-946E-48DC1818763E}" srcOrd="0" destOrd="1" presId="urn:microsoft.com/office/officeart/2005/8/layout/hList1"/>
    <dgm:cxn modelId="{19302E4C-535C-4E80-B55F-359D5F9EAC47}" srcId="{9709A325-3DBD-42D0-B976-28E42EC9D3E5}" destId="{F41E48B1-D210-49B7-9D30-6DB8C4607DCB}" srcOrd="0" destOrd="0" parTransId="{9CC5946A-712E-482D-8DBD-745E153C4E38}" sibTransId="{F1E3F5FB-A7B3-4AB7-822B-ED7101726EE8}"/>
    <dgm:cxn modelId="{03570651-D65D-48BB-BDFF-C26618C54F62}" type="presOf" srcId="{2510C902-81A3-4C74-992D-8EC5ECB303E8}" destId="{D7D41DE2-E561-4D70-946E-48DC1818763E}" srcOrd="0" destOrd="7" presId="urn:microsoft.com/office/officeart/2005/8/layout/hList1"/>
    <dgm:cxn modelId="{9804A371-5502-4047-8415-7EE24B09ED51}" type="presOf" srcId="{9FFB9F55-17C3-4F84-8723-4343878E100E}" destId="{3387A838-9473-47EC-9C54-D77C54271DA6}" srcOrd="0" destOrd="0" presId="urn:microsoft.com/office/officeart/2005/8/layout/hList1"/>
    <dgm:cxn modelId="{1291C454-BF8B-45D9-8C8E-ACD078861C8E}" type="presOf" srcId="{F41E48B1-D210-49B7-9D30-6DB8C4607DCB}" destId="{9817DD27-E520-453A-A4AB-3EA838578CDB}" srcOrd="0" destOrd="0" presId="urn:microsoft.com/office/officeart/2005/8/layout/hList1"/>
    <dgm:cxn modelId="{E9181877-585E-490F-8C55-B9A874778DC5}" type="presOf" srcId="{09E81AF4-DD1F-48FA-86FC-3D5FC416502E}" destId="{9817DD27-E520-453A-A4AB-3EA838578CDB}" srcOrd="0" destOrd="2" presId="urn:microsoft.com/office/officeart/2005/8/layout/hList1"/>
    <dgm:cxn modelId="{0C531659-33FE-4938-B158-9C34AD7CE905}" srcId="{8C964D6C-F78A-411F-BC56-B0A83094ECC8}" destId="{EB3E5028-BBF6-429B-96C6-5FB3061416F7}" srcOrd="0" destOrd="0" parTransId="{A2BECE34-A36A-46E6-B1BE-0E039333F1C7}" sibTransId="{3088B5F5-8F96-45B8-A95D-F7D7853F739B}"/>
    <dgm:cxn modelId="{C30FDF86-7E75-40E6-AE78-3F939AD84906}" type="presOf" srcId="{9044CE01-3809-4DD9-9CF3-A703B5BB5291}" destId="{D7D41DE2-E561-4D70-946E-48DC1818763E}" srcOrd="0" destOrd="6" presId="urn:microsoft.com/office/officeart/2005/8/layout/hList1"/>
    <dgm:cxn modelId="{B9D41288-AF4E-41C1-B168-8D4F1E84BB71}" type="presOf" srcId="{E82A2EE5-0DC0-413A-9B48-53441C60A6CE}" destId="{D7D41DE2-E561-4D70-946E-48DC1818763E}" srcOrd="0" destOrd="2" presId="urn:microsoft.com/office/officeart/2005/8/layout/hList1"/>
    <dgm:cxn modelId="{CB2903A1-1010-4BD7-AF6A-6756BA69E64A}" srcId="{8C964D6C-F78A-411F-BC56-B0A83094ECC8}" destId="{8D2054CE-334F-4CA3-A43B-C098FDBC170C}" srcOrd="8" destOrd="0" parTransId="{17810EA7-820A-4904-BFDE-387E09502A57}" sibTransId="{254E26E1-16B8-43FD-AD56-4EE2421D25ED}"/>
    <dgm:cxn modelId="{E1445FA8-3E83-49FD-8A0A-0734848CDC47}" type="presOf" srcId="{854C0A8E-3687-4560-A97F-23D1255C198A}" destId="{D7D41DE2-E561-4D70-946E-48DC1818763E}" srcOrd="0" destOrd="3" presId="urn:microsoft.com/office/officeart/2005/8/layout/hList1"/>
    <dgm:cxn modelId="{1B465AAF-CEA4-4004-B492-D9F939376387}" srcId="{9709A325-3DBD-42D0-B976-28E42EC9D3E5}" destId="{ADF98829-ED4E-40C0-9B50-262F041984CD}" srcOrd="1" destOrd="0" parTransId="{1D3DED04-E646-46D0-8C9E-C70923B2B8EA}" sibTransId="{B42E0F13-9C3A-4FF2-B481-7AA9DF915723}"/>
    <dgm:cxn modelId="{5145DEAF-D58D-49D6-84AC-98CBC8A6D59F}" srcId="{8C964D6C-F78A-411F-BC56-B0A83094ECC8}" destId="{9044CE01-3809-4DD9-9CF3-A703B5BB5291}" srcOrd="6" destOrd="0" parTransId="{83C90B5E-90A2-4A0F-8EFC-66F9155CC031}" sibTransId="{DB68FC43-A57F-4F6B-B32C-5997DAB024F4}"/>
    <dgm:cxn modelId="{01BFF5B0-431E-4AC6-A546-091F0A319E05}" type="presOf" srcId="{9709A325-3DBD-42D0-B976-28E42EC9D3E5}" destId="{20035DEE-0DD2-4A9F-A1D8-38AD64A8E36A}" srcOrd="0" destOrd="0" presId="urn:microsoft.com/office/officeart/2005/8/layout/hList1"/>
    <dgm:cxn modelId="{DC126DB5-B155-460A-AE9E-1CE6D2396D68}" srcId="{836134A3-7F6E-4743-9FF4-4CA4D8F6F305}" destId="{9FFB9F55-17C3-4F84-8723-4343878E100E}" srcOrd="2" destOrd="0" parTransId="{64582928-D1A7-4059-BE45-B88F9B416BAD}" sibTransId="{F3CA6558-70F8-45D3-B5E0-916D0BF5E290}"/>
    <dgm:cxn modelId="{417052B6-AF73-4DE7-AE2B-D0E78ECE0002}" type="presOf" srcId="{218114B5-5345-4CEC-B5A1-7D258ABB9D1D}" destId="{D7D41DE2-E561-4D70-946E-48DC1818763E}" srcOrd="0" destOrd="4" presId="urn:microsoft.com/office/officeart/2005/8/layout/hList1"/>
    <dgm:cxn modelId="{EBBD3FB8-39E8-49E2-B27D-6D98249752A3}" srcId="{8C964D6C-F78A-411F-BC56-B0A83094ECC8}" destId="{E82A2EE5-0DC0-413A-9B48-53441C60A6CE}" srcOrd="2" destOrd="0" parTransId="{B6E8122B-BEA3-4AE7-82D5-1AE3F28CC4AB}" sibTransId="{D6D66F11-A472-4C59-9EDD-F77FAB72B1A6}"/>
    <dgm:cxn modelId="{4BA75AB8-5631-405C-B5D4-734DE02BFCAA}" type="presOf" srcId="{ADF98829-ED4E-40C0-9B50-262F041984CD}" destId="{9817DD27-E520-453A-A4AB-3EA838578CDB}" srcOrd="0" destOrd="1" presId="urn:microsoft.com/office/officeart/2005/8/layout/hList1"/>
    <dgm:cxn modelId="{076D46BC-B7F5-4DF0-964C-32A448CEAC23}" type="presOf" srcId="{836134A3-7F6E-4743-9FF4-4CA4D8F6F305}" destId="{F565FF62-EA1A-41C4-89E9-BC978B469B63}" srcOrd="0" destOrd="0" presId="urn:microsoft.com/office/officeart/2005/8/layout/hList1"/>
    <dgm:cxn modelId="{809602D9-28B7-4E6C-9D79-7DC46E18D7AB}" type="presOf" srcId="{EB3E5028-BBF6-429B-96C6-5FB3061416F7}" destId="{D7D41DE2-E561-4D70-946E-48DC1818763E}" srcOrd="0" destOrd="0" presId="urn:microsoft.com/office/officeart/2005/8/layout/hList1"/>
    <dgm:cxn modelId="{0CC079DD-61F6-43C4-921A-6E98E15DF0EC}" srcId="{8C964D6C-F78A-411F-BC56-B0A83094ECC8}" destId="{F31A15C9-9230-4ACC-AE3B-5E1C629D7215}" srcOrd="5" destOrd="0" parTransId="{8644BAF4-6EDA-447D-A167-BFAB054C5575}" sibTransId="{F4D101E1-4BC9-41EB-A703-6ED510D2AB53}"/>
    <dgm:cxn modelId="{D593CBE0-84B4-463F-BD20-ADE08377A30C}" srcId="{8C964D6C-F78A-411F-BC56-B0A83094ECC8}" destId="{218114B5-5345-4CEC-B5A1-7D258ABB9D1D}" srcOrd="4" destOrd="0" parTransId="{16CE11AA-CA19-4464-8D8C-210F8AE7E1D0}" sibTransId="{915740A1-A2D6-4FBA-8401-7D28E7341024}"/>
    <dgm:cxn modelId="{74E68EEE-8D47-4A41-943E-4EB131719814}" srcId="{8C964D6C-F78A-411F-BC56-B0A83094ECC8}" destId="{41FFB21F-850A-49F0-A8FD-971B9FCAA821}" srcOrd="1" destOrd="0" parTransId="{6FDEC971-BCF7-48A6-B104-D4E7979F90C9}" sibTransId="{868D626E-1BD1-4C92-BE7D-F404102FF38F}"/>
    <dgm:cxn modelId="{09597CF7-0E1B-4363-9E17-F1DEC0501B8B}" type="presOf" srcId="{8D2054CE-334F-4CA3-A43B-C098FDBC170C}" destId="{D7D41DE2-E561-4D70-946E-48DC1818763E}" srcOrd="0" destOrd="8" presId="urn:microsoft.com/office/officeart/2005/8/layout/hList1"/>
    <dgm:cxn modelId="{808E80F7-9DF7-42B0-9567-ED4878238792}" srcId="{9FFB9F55-17C3-4F84-8723-4343878E100E}" destId="{BAB54DA6-36AC-4DDD-80B3-2821DE4C2B57}" srcOrd="1" destOrd="0" parTransId="{0E4CAF28-394B-4FD7-9D1E-41D165CBAB24}" sibTransId="{AD89044B-607C-43E2-8EC9-431C9A15E641}"/>
    <dgm:cxn modelId="{F236E5FA-077A-4A63-8530-9C7FA3B4E8A4}" srcId="{9709A325-3DBD-42D0-B976-28E42EC9D3E5}" destId="{09E81AF4-DD1F-48FA-86FC-3D5FC416502E}" srcOrd="2" destOrd="0" parTransId="{DA24A3F0-4123-4A77-8E0A-F1615831D0D2}" sibTransId="{E9017295-F7D8-4ED0-B432-A60530890952}"/>
    <dgm:cxn modelId="{E38FC9FE-89E7-4C79-A397-582FD603ED21}" type="presOf" srcId="{F31A15C9-9230-4ACC-AE3B-5E1C629D7215}" destId="{D7D41DE2-E561-4D70-946E-48DC1818763E}" srcOrd="0" destOrd="5" presId="urn:microsoft.com/office/officeart/2005/8/layout/hList1"/>
    <dgm:cxn modelId="{49AE9719-68A1-445E-89FF-B49B5953F786}" type="presParOf" srcId="{F565FF62-EA1A-41C4-89E9-BC978B469B63}" destId="{70DA7B9E-5F25-4122-B490-3D20C6D81DD0}" srcOrd="0" destOrd="0" presId="urn:microsoft.com/office/officeart/2005/8/layout/hList1"/>
    <dgm:cxn modelId="{08DB0B92-BBDE-4C9A-821D-E4766CC494E4}" type="presParOf" srcId="{70DA7B9E-5F25-4122-B490-3D20C6D81DD0}" destId="{1703CED7-5651-4DCD-9845-EBCA4CD038A0}" srcOrd="0" destOrd="0" presId="urn:microsoft.com/office/officeart/2005/8/layout/hList1"/>
    <dgm:cxn modelId="{E203A888-1909-4560-B76B-6049BF16E49C}" type="presParOf" srcId="{70DA7B9E-5F25-4122-B490-3D20C6D81DD0}" destId="{D7D41DE2-E561-4D70-946E-48DC1818763E}" srcOrd="1" destOrd="0" presId="urn:microsoft.com/office/officeart/2005/8/layout/hList1"/>
    <dgm:cxn modelId="{A15E691F-BDF4-41E1-82CA-430E41B68D10}" type="presParOf" srcId="{F565FF62-EA1A-41C4-89E9-BC978B469B63}" destId="{2ACE91A9-64D1-4497-B4F5-B11825988376}" srcOrd="1" destOrd="0" presId="urn:microsoft.com/office/officeart/2005/8/layout/hList1"/>
    <dgm:cxn modelId="{0F49C8DE-F473-45AE-934A-5468075BA8E2}" type="presParOf" srcId="{F565FF62-EA1A-41C4-89E9-BC978B469B63}" destId="{B9B21405-4A68-44F2-93B4-1625FCF26637}" srcOrd="2" destOrd="0" presId="urn:microsoft.com/office/officeart/2005/8/layout/hList1"/>
    <dgm:cxn modelId="{389F069B-06B7-450E-A29C-A7656E6F1AAE}" type="presParOf" srcId="{B9B21405-4A68-44F2-93B4-1625FCF26637}" destId="{20035DEE-0DD2-4A9F-A1D8-38AD64A8E36A}" srcOrd="0" destOrd="0" presId="urn:microsoft.com/office/officeart/2005/8/layout/hList1"/>
    <dgm:cxn modelId="{D6A8F2D8-C01E-475A-9604-46DB6E270AE2}" type="presParOf" srcId="{B9B21405-4A68-44F2-93B4-1625FCF26637}" destId="{9817DD27-E520-453A-A4AB-3EA838578CDB}" srcOrd="1" destOrd="0" presId="urn:microsoft.com/office/officeart/2005/8/layout/hList1"/>
    <dgm:cxn modelId="{2E35DC96-7774-4478-A009-C998D6EBE7FA}" type="presParOf" srcId="{F565FF62-EA1A-41C4-89E9-BC978B469B63}" destId="{E7D903C6-16FD-4F00-97FE-98E05EEB71BB}" srcOrd="3" destOrd="0" presId="urn:microsoft.com/office/officeart/2005/8/layout/hList1"/>
    <dgm:cxn modelId="{A6CBD6A6-FE3A-4A1E-80D5-C79E6A6181B0}" type="presParOf" srcId="{F565FF62-EA1A-41C4-89E9-BC978B469B63}" destId="{3454CDBA-771F-4584-8D79-4CECD68F2D1B}" srcOrd="4" destOrd="0" presId="urn:microsoft.com/office/officeart/2005/8/layout/hList1"/>
    <dgm:cxn modelId="{DA33E27F-7391-4620-807C-742272BE36C2}" type="presParOf" srcId="{3454CDBA-771F-4584-8D79-4CECD68F2D1B}" destId="{3387A838-9473-47EC-9C54-D77C54271DA6}" srcOrd="0" destOrd="0" presId="urn:microsoft.com/office/officeart/2005/8/layout/hList1"/>
    <dgm:cxn modelId="{58F7BF21-7897-4298-8404-B92D7546620D}" type="presParOf" srcId="{3454CDBA-771F-4584-8D79-4CECD68F2D1B}" destId="{4B2A2D7C-F479-4D41-AC27-8AA09DE1CCE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F49E06-6585-44B6-BED7-5F8922E28745}"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77E8B5E4-1E86-4CB8-81BA-26C2CCFD451A}" type="pres">
      <dgm:prSet presAssocID="{BEF49E06-6585-44B6-BED7-5F8922E28745}" presName="Name0" presStyleCnt="0">
        <dgm:presLayoutVars>
          <dgm:chMax val="7"/>
          <dgm:dir/>
          <dgm:animLvl val="lvl"/>
          <dgm:resizeHandles val="exact"/>
        </dgm:presLayoutVars>
      </dgm:prSet>
      <dgm:spPr/>
    </dgm:pt>
  </dgm:ptLst>
  <dgm:cxnLst>
    <dgm:cxn modelId="{704DC691-C558-496E-BCF2-3F93B37725B7}" type="presOf" srcId="{BEF49E06-6585-44B6-BED7-5F8922E28745}" destId="{77E8B5E4-1E86-4CB8-81BA-26C2CCFD451A}" srcOrd="0"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F160945-141F-451D-A3D0-2430305C3FE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EAB91DE1-0743-4CCD-9094-E17787DF50A9}">
      <dgm:prSet phldrT="[Text]" custT="1"/>
      <dgm:spPr/>
      <dgm:t>
        <a:bodyPr/>
        <a:lstStyle/>
        <a:p>
          <a:r>
            <a:rPr lang="en-US" sz="2800" dirty="0"/>
            <a:t>             </a:t>
          </a:r>
          <a:r>
            <a:rPr lang="en-US" sz="2800" b="1" dirty="0"/>
            <a:t>Understanding Context</a:t>
          </a:r>
        </a:p>
      </dgm:t>
    </dgm:pt>
    <dgm:pt modelId="{DC38970D-17B7-4BDD-9462-B01791E9AA49}" type="parTrans" cxnId="{35A5E74F-C459-470D-B8B1-E235E81329A4}">
      <dgm:prSet/>
      <dgm:spPr/>
      <dgm:t>
        <a:bodyPr/>
        <a:lstStyle/>
        <a:p>
          <a:endParaRPr lang="en-US"/>
        </a:p>
      </dgm:t>
    </dgm:pt>
    <dgm:pt modelId="{CCD41AC7-ED4E-4BD0-89F4-2DB6CB24FC31}" type="sibTrans" cxnId="{35A5E74F-C459-470D-B8B1-E235E81329A4}">
      <dgm:prSet/>
      <dgm:spPr>
        <a:ln>
          <a:solidFill>
            <a:srgbClr val="C00000"/>
          </a:solidFill>
        </a:ln>
      </dgm:spPr>
      <dgm:t>
        <a:bodyPr/>
        <a:lstStyle/>
        <a:p>
          <a:endParaRPr lang="en-US"/>
        </a:p>
      </dgm:t>
    </dgm:pt>
    <dgm:pt modelId="{AD5B5E42-2983-42F6-9941-A27E03D4E572}">
      <dgm:prSet phldrT="[Text]" custT="1"/>
      <dgm:spPr/>
      <dgm:t>
        <a:bodyPr/>
        <a:lstStyle/>
        <a:p>
          <a:r>
            <a:rPr lang="en-US" sz="2800" b="1" dirty="0"/>
            <a:t>Understanding Operational Realities</a:t>
          </a:r>
        </a:p>
      </dgm:t>
    </dgm:pt>
    <dgm:pt modelId="{8F325180-0E5A-4CDF-8F7D-877434D0BF93}" type="parTrans" cxnId="{04A30DAA-B44C-4D2F-BB49-DF46FBC61F2F}">
      <dgm:prSet/>
      <dgm:spPr/>
      <dgm:t>
        <a:bodyPr/>
        <a:lstStyle/>
        <a:p>
          <a:endParaRPr lang="en-US"/>
        </a:p>
      </dgm:t>
    </dgm:pt>
    <dgm:pt modelId="{7FFCEA65-E5AC-4A80-84B6-51DF1236ED90}" type="sibTrans" cxnId="{04A30DAA-B44C-4D2F-BB49-DF46FBC61F2F}">
      <dgm:prSet/>
      <dgm:spPr>
        <a:ln>
          <a:solidFill>
            <a:srgbClr val="C00000"/>
          </a:solidFill>
        </a:ln>
      </dgm:spPr>
      <dgm:t>
        <a:bodyPr/>
        <a:lstStyle/>
        <a:p>
          <a:endParaRPr lang="en-US"/>
        </a:p>
      </dgm:t>
    </dgm:pt>
    <dgm:pt modelId="{743393EB-A1CD-4014-A7F4-3B38A615D8C9}">
      <dgm:prSet phldrT="[Text]" custT="1"/>
      <dgm:spPr/>
      <dgm:t>
        <a:bodyPr/>
        <a:lstStyle/>
        <a:p>
          <a:r>
            <a:rPr lang="en-US" sz="4400" dirty="0"/>
            <a:t>                           </a:t>
          </a:r>
          <a:endParaRPr lang="en-US" sz="2800" dirty="0"/>
        </a:p>
      </dgm:t>
    </dgm:pt>
    <dgm:pt modelId="{C43C88C0-3BB1-4E2E-9A9B-2865AA1054F6}" type="parTrans" cxnId="{A4688D24-77F6-478A-84F8-2A8B34BEC24F}">
      <dgm:prSet/>
      <dgm:spPr/>
      <dgm:t>
        <a:bodyPr/>
        <a:lstStyle/>
        <a:p>
          <a:endParaRPr lang="en-US"/>
        </a:p>
      </dgm:t>
    </dgm:pt>
    <dgm:pt modelId="{BCDF54AF-2326-4C73-9973-D577F859C9BB}" type="sibTrans" cxnId="{A4688D24-77F6-478A-84F8-2A8B34BEC24F}">
      <dgm:prSet/>
      <dgm:spPr>
        <a:ln>
          <a:solidFill>
            <a:srgbClr val="C00000"/>
          </a:solidFill>
        </a:ln>
      </dgm:spPr>
      <dgm:t>
        <a:bodyPr/>
        <a:lstStyle/>
        <a:p>
          <a:endParaRPr lang="en-US"/>
        </a:p>
      </dgm:t>
    </dgm:pt>
    <dgm:pt modelId="{E47CFF61-6FC3-422A-BB99-DCF2749B21D5}">
      <dgm:prSet phldrT="[Text]" custT="1"/>
      <dgm:spPr/>
      <dgm:t>
        <a:bodyPr/>
        <a:lstStyle/>
        <a:p>
          <a:r>
            <a:rPr lang="en-US" sz="2800" b="1" dirty="0"/>
            <a:t>Experience</a:t>
          </a:r>
        </a:p>
      </dgm:t>
    </dgm:pt>
    <dgm:pt modelId="{3AC28125-F1AA-45CB-ACE7-3E3840EE03D3}" type="parTrans" cxnId="{B8A7215C-FE80-4FA0-888A-3F15B606EDA8}">
      <dgm:prSet/>
      <dgm:spPr/>
      <dgm:t>
        <a:bodyPr/>
        <a:lstStyle/>
        <a:p>
          <a:endParaRPr lang="en-US"/>
        </a:p>
      </dgm:t>
    </dgm:pt>
    <dgm:pt modelId="{F940F452-C794-490C-8703-F22D8917FFEE}" type="sibTrans" cxnId="{B8A7215C-FE80-4FA0-888A-3F15B606EDA8}">
      <dgm:prSet/>
      <dgm:spPr>
        <a:ln>
          <a:solidFill>
            <a:srgbClr val="C00000"/>
          </a:solidFill>
        </a:ln>
      </dgm:spPr>
      <dgm:t>
        <a:bodyPr/>
        <a:lstStyle/>
        <a:p>
          <a:endParaRPr lang="en-US"/>
        </a:p>
      </dgm:t>
    </dgm:pt>
    <dgm:pt modelId="{FF0C189C-6BAA-42FF-A41F-A68D5A7FA462}">
      <dgm:prSet phldrT="[Text]" custT="1"/>
      <dgm:spPr/>
      <dgm:t>
        <a:bodyPr/>
        <a:lstStyle/>
        <a:p>
          <a:endParaRPr lang="en-US" sz="2800" b="1" dirty="0">
            <a:solidFill>
              <a:schemeClr val="tx1"/>
            </a:solidFill>
          </a:endParaRPr>
        </a:p>
        <a:p>
          <a:r>
            <a:rPr lang="en-US" sz="2800" b="1" dirty="0">
              <a:solidFill>
                <a:schemeClr val="tx1"/>
              </a:solidFill>
            </a:rPr>
            <a:t>Domain Competency</a:t>
          </a:r>
        </a:p>
      </dgm:t>
    </dgm:pt>
    <dgm:pt modelId="{4322C01D-BD7F-404C-BFF4-C5DEA47007A0}" type="parTrans" cxnId="{83848A20-D7E7-4844-AE07-FC741AE7E7B5}">
      <dgm:prSet/>
      <dgm:spPr/>
      <dgm:t>
        <a:bodyPr/>
        <a:lstStyle/>
        <a:p>
          <a:endParaRPr lang="en-US"/>
        </a:p>
      </dgm:t>
    </dgm:pt>
    <dgm:pt modelId="{69B497E9-CB66-4962-A372-CD5DCD8D4F1A}" type="sibTrans" cxnId="{83848A20-D7E7-4844-AE07-FC741AE7E7B5}">
      <dgm:prSet/>
      <dgm:spPr>
        <a:ln>
          <a:solidFill>
            <a:srgbClr val="C00000"/>
          </a:solidFill>
        </a:ln>
      </dgm:spPr>
      <dgm:t>
        <a:bodyPr/>
        <a:lstStyle/>
        <a:p>
          <a:endParaRPr lang="en-US"/>
        </a:p>
      </dgm:t>
    </dgm:pt>
    <dgm:pt modelId="{29C40D48-5893-4852-A8E9-E92920517BB5}" type="pres">
      <dgm:prSet presAssocID="{CF160945-141F-451D-A3D0-2430305C3FED}" presName="cycle" presStyleCnt="0">
        <dgm:presLayoutVars>
          <dgm:dir/>
          <dgm:resizeHandles val="exact"/>
        </dgm:presLayoutVars>
      </dgm:prSet>
      <dgm:spPr/>
    </dgm:pt>
    <dgm:pt modelId="{D8F3DFBC-C23E-418B-B7B3-35EBD47AD328}" type="pres">
      <dgm:prSet presAssocID="{EAB91DE1-0743-4CCD-9094-E17787DF50A9}" presName="dummy" presStyleCnt="0"/>
      <dgm:spPr/>
    </dgm:pt>
    <dgm:pt modelId="{14079072-99B9-481A-9389-FE6F78B8089B}" type="pres">
      <dgm:prSet presAssocID="{EAB91DE1-0743-4CCD-9094-E17787DF50A9}" presName="node" presStyleLbl="revTx" presStyleIdx="0" presStyleCnt="5" custScaleX="261253" custScaleY="44423" custRadScaleRad="109281" custRadScaleInc="29091">
        <dgm:presLayoutVars>
          <dgm:bulletEnabled val="1"/>
        </dgm:presLayoutVars>
      </dgm:prSet>
      <dgm:spPr/>
    </dgm:pt>
    <dgm:pt modelId="{0E9C1FFF-B038-4659-9993-A22BC6399FF5}" type="pres">
      <dgm:prSet presAssocID="{CCD41AC7-ED4E-4BD0-89F4-2DB6CB24FC31}" presName="sibTrans" presStyleLbl="node1" presStyleIdx="0" presStyleCnt="5" custLinFactNeighborX="3308" custLinFactNeighborY="2698"/>
      <dgm:spPr/>
    </dgm:pt>
    <dgm:pt modelId="{B0D7A5D7-9071-4F1A-A544-8E922600B087}" type="pres">
      <dgm:prSet presAssocID="{AD5B5E42-2983-42F6-9941-A27E03D4E572}" presName="dummy" presStyleCnt="0"/>
      <dgm:spPr/>
    </dgm:pt>
    <dgm:pt modelId="{930F1F74-685B-402F-A596-755CC8E67B03}" type="pres">
      <dgm:prSet presAssocID="{AD5B5E42-2983-42F6-9941-A27E03D4E572}" presName="node" presStyleLbl="revTx" presStyleIdx="1" presStyleCnt="5" custScaleX="275034" custScaleY="81287">
        <dgm:presLayoutVars>
          <dgm:bulletEnabled val="1"/>
        </dgm:presLayoutVars>
      </dgm:prSet>
      <dgm:spPr/>
    </dgm:pt>
    <dgm:pt modelId="{FD5EFB59-615F-4226-81AE-29D043DB0DDB}" type="pres">
      <dgm:prSet presAssocID="{7FFCEA65-E5AC-4A80-84B6-51DF1236ED90}" presName="sibTrans" presStyleLbl="node1" presStyleIdx="1" presStyleCnt="5" custLinFactNeighborX="-284" custLinFactNeighborY="-777"/>
      <dgm:spPr/>
    </dgm:pt>
    <dgm:pt modelId="{609790CD-0177-4EC0-AE13-375F3555A5B3}" type="pres">
      <dgm:prSet presAssocID="{743393EB-A1CD-4014-A7F4-3B38A615D8C9}" presName="dummy" presStyleCnt="0"/>
      <dgm:spPr/>
    </dgm:pt>
    <dgm:pt modelId="{CCCA7636-8AAA-4C70-BE19-BC696CCFB295}" type="pres">
      <dgm:prSet presAssocID="{743393EB-A1CD-4014-A7F4-3B38A615D8C9}" presName="node" presStyleLbl="revTx" presStyleIdx="2" presStyleCnt="5" custScaleX="166009">
        <dgm:presLayoutVars>
          <dgm:bulletEnabled val="1"/>
        </dgm:presLayoutVars>
      </dgm:prSet>
      <dgm:spPr/>
    </dgm:pt>
    <dgm:pt modelId="{64A1B9B6-5FDB-4F0B-9A06-F4BB805D301E}" type="pres">
      <dgm:prSet presAssocID="{BCDF54AF-2326-4C73-9973-D577F859C9BB}" presName="sibTrans" presStyleLbl="node1" presStyleIdx="2" presStyleCnt="5" custLinFactNeighborX="-284" custLinFactNeighborY="-4218"/>
      <dgm:spPr/>
    </dgm:pt>
    <dgm:pt modelId="{D8C80901-0079-4A04-B9C6-F6A4A7B99D07}" type="pres">
      <dgm:prSet presAssocID="{E47CFF61-6FC3-422A-BB99-DCF2749B21D5}" presName="dummy" presStyleCnt="0"/>
      <dgm:spPr/>
    </dgm:pt>
    <dgm:pt modelId="{A5DF437A-22B4-40CB-90EA-79F020710C32}" type="pres">
      <dgm:prSet presAssocID="{E47CFF61-6FC3-422A-BB99-DCF2749B21D5}" presName="node" presStyleLbl="revTx" presStyleIdx="3" presStyleCnt="5" custScaleX="217198">
        <dgm:presLayoutVars>
          <dgm:bulletEnabled val="1"/>
        </dgm:presLayoutVars>
      </dgm:prSet>
      <dgm:spPr/>
    </dgm:pt>
    <dgm:pt modelId="{C60AE36B-AD1C-4038-8B94-4791EEE50F5E}" type="pres">
      <dgm:prSet presAssocID="{F940F452-C794-490C-8703-F22D8917FFEE}" presName="sibTrans" presStyleLbl="node1" presStyleIdx="3" presStyleCnt="5" custLinFactNeighborX="-284" custLinFactNeighborY="4928"/>
      <dgm:spPr/>
    </dgm:pt>
    <dgm:pt modelId="{9FEF1AE0-FFD3-4A8E-87A0-AC1C66C2909F}" type="pres">
      <dgm:prSet presAssocID="{FF0C189C-6BAA-42FF-A41F-A68D5A7FA462}" presName="dummy" presStyleCnt="0"/>
      <dgm:spPr/>
    </dgm:pt>
    <dgm:pt modelId="{7802DD2C-2FAF-4EBC-A37A-A53525CF2E95}" type="pres">
      <dgm:prSet presAssocID="{FF0C189C-6BAA-42FF-A41F-A68D5A7FA462}" presName="node" presStyleLbl="revTx" presStyleIdx="4" presStyleCnt="5" custScaleX="223566" custScaleY="102792">
        <dgm:presLayoutVars>
          <dgm:bulletEnabled val="1"/>
        </dgm:presLayoutVars>
      </dgm:prSet>
      <dgm:spPr/>
    </dgm:pt>
    <dgm:pt modelId="{98618B82-A7A0-41DC-BC50-B556FA3F89C3}" type="pres">
      <dgm:prSet presAssocID="{69B497E9-CB66-4962-A372-CD5DCD8D4F1A}" presName="sibTrans" presStyleLbl="node1" presStyleIdx="4" presStyleCnt="5" custLinFactNeighborX="-8889" custLinFactNeighborY="348"/>
      <dgm:spPr/>
    </dgm:pt>
  </dgm:ptLst>
  <dgm:cxnLst>
    <dgm:cxn modelId="{B1899B06-CEC9-4210-82B4-CA0C729CA7CA}" type="presOf" srcId="{AD5B5E42-2983-42F6-9941-A27E03D4E572}" destId="{930F1F74-685B-402F-A596-755CC8E67B03}" srcOrd="0" destOrd="0" presId="urn:microsoft.com/office/officeart/2005/8/layout/cycle1"/>
    <dgm:cxn modelId="{C98BE311-F9A0-421B-A8AC-A124BEF78C21}" type="presOf" srcId="{BCDF54AF-2326-4C73-9973-D577F859C9BB}" destId="{64A1B9B6-5FDB-4F0B-9A06-F4BB805D301E}" srcOrd="0" destOrd="0" presId="urn:microsoft.com/office/officeart/2005/8/layout/cycle1"/>
    <dgm:cxn modelId="{83848A20-D7E7-4844-AE07-FC741AE7E7B5}" srcId="{CF160945-141F-451D-A3D0-2430305C3FED}" destId="{FF0C189C-6BAA-42FF-A41F-A68D5A7FA462}" srcOrd="4" destOrd="0" parTransId="{4322C01D-BD7F-404C-BFF4-C5DEA47007A0}" sibTransId="{69B497E9-CB66-4962-A372-CD5DCD8D4F1A}"/>
    <dgm:cxn modelId="{A4688D24-77F6-478A-84F8-2A8B34BEC24F}" srcId="{CF160945-141F-451D-A3D0-2430305C3FED}" destId="{743393EB-A1CD-4014-A7F4-3B38A615D8C9}" srcOrd="2" destOrd="0" parTransId="{C43C88C0-3BB1-4E2E-9A9B-2865AA1054F6}" sibTransId="{BCDF54AF-2326-4C73-9973-D577F859C9BB}"/>
    <dgm:cxn modelId="{C86FC42C-4E78-4EDF-A92D-4C622D51C652}" type="presOf" srcId="{743393EB-A1CD-4014-A7F4-3B38A615D8C9}" destId="{CCCA7636-8AAA-4C70-BE19-BC696CCFB295}" srcOrd="0" destOrd="0" presId="urn:microsoft.com/office/officeart/2005/8/layout/cycle1"/>
    <dgm:cxn modelId="{8A15E42C-F013-49CC-A28C-72127CAB3666}" type="presOf" srcId="{F940F452-C794-490C-8703-F22D8917FFEE}" destId="{C60AE36B-AD1C-4038-8B94-4791EEE50F5E}" srcOrd="0" destOrd="0" presId="urn:microsoft.com/office/officeart/2005/8/layout/cycle1"/>
    <dgm:cxn modelId="{9EF0A33B-EF8C-40B3-ABEB-A87156FC51B0}" type="presOf" srcId="{FF0C189C-6BAA-42FF-A41F-A68D5A7FA462}" destId="{7802DD2C-2FAF-4EBC-A37A-A53525CF2E95}" srcOrd="0" destOrd="0" presId="urn:microsoft.com/office/officeart/2005/8/layout/cycle1"/>
    <dgm:cxn modelId="{B8A7215C-FE80-4FA0-888A-3F15B606EDA8}" srcId="{CF160945-141F-451D-A3D0-2430305C3FED}" destId="{E47CFF61-6FC3-422A-BB99-DCF2749B21D5}" srcOrd="3" destOrd="0" parTransId="{3AC28125-F1AA-45CB-ACE7-3E3840EE03D3}" sibTransId="{F940F452-C794-490C-8703-F22D8917FFEE}"/>
    <dgm:cxn modelId="{6F76FD5C-2E25-4547-8033-8D5C9EE4152D}" type="presOf" srcId="{7FFCEA65-E5AC-4A80-84B6-51DF1236ED90}" destId="{FD5EFB59-615F-4226-81AE-29D043DB0DDB}" srcOrd="0" destOrd="0" presId="urn:microsoft.com/office/officeart/2005/8/layout/cycle1"/>
    <dgm:cxn modelId="{08CE6642-6D7E-42AC-80FE-47B2B687A9BC}" type="presOf" srcId="{EAB91DE1-0743-4CCD-9094-E17787DF50A9}" destId="{14079072-99B9-481A-9389-FE6F78B8089B}" srcOrd="0" destOrd="0" presId="urn:microsoft.com/office/officeart/2005/8/layout/cycle1"/>
    <dgm:cxn modelId="{60BF0543-71F1-43BE-96A4-B2398ED20EA8}" type="presOf" srcId="{CCD41AC7-ED4E-4BD0-89F4-2DB6CB24FC31}" destId="{0E9C1FFF-B038-4659-9993-A22BC6399FF5}" srcOrd="0" destOrd="0" presId="urn:microsoft.com/office/officeart/2005/8/layout/cycle1"/>
    <dgm:cxn modelId="{35A5E74F-C459-470D-B8B1-E235E81329A4}" srcId="{CF160945-141F-451D-A3D0-2430305C3FED}" destId="{EAB91DE1-0743-4CCD-9094-E17787DF50A9}" srcOrd="0" destOrd="0" parTransId="{DC38970D-17B7-4BDD-9462-B01791E9AA49}" sibTransId="{CCD41AC7-ED4E-4BD0-89F4-2DB6CB24FC31}"/>
    <dgm:cxn modelId="{77942DA9-9A4B-459A-840A-1F977FD257E7}" type="presOf" srcId="{CF160945-141F-451D-A3D0-2430305C3FED}" destId="{29C40D48-5893-4852-A8E9-E92920517BB5}" srcOrd="0" destOrd="0" presId="urn:microsoft.com/office/officeart/2005/8/layout/cycle1"/>
    <dgm:cxn modelId="{04A30DAA-B44C-4D2F-BB49-DF46FBC61F2F}" srcId="{CF160945-141F-451D-A3D0-2430305C3FED}" destId="{AD5B5E42-2983-42F6-9941-A27E03D4E572}" srcOrd="1" destOrd="0" parTransId="{8F325180-0E5A-4CDF-8F7D-877434D0BF93}" sibTransId="{7FFCEA65-E5AC-4A80-84B6-51DF1236ED90}"/>
    <dgm:cxn modelId="{C9443EB3-5B63-4B45-B31D-76122FCBE581}" type="presOf" srcId="{E47CFF61-6FC3-422A-BB99-DCF2749B21D5}" destId="{A5DF437A-22B4-40CB-90EA-79F020710C32}" srcOrd="0" destOrd="0" presId="urn:microsoft.com/office/officeart/2005/8/layout/cycle1"/>
    <dgm:cxn modelId="{40014CD6-6090-40BB-95FF-E6545232EB3C}" type="presOf" srcId="{69B497E9-CB66-4962-A372-CD5DCD8D4F1A}" destId="{98618B82-A7A0-41DC-BC50-B556FA3F89C3}" srcOrd="0" destOrd="0" presId="urn:microsoft.com/office/officeart/2005/8/layout/cycle1"/>
    <dgm:cxn modelId="{874B979C-CF9F-4724-8BA2-327560A2EF0A}" type="presParOf" srcId="{29C40D48-5893-4852-A8E9-E92920517BB5}" destId="{D8F3DFBC-C23E-418B-B7B3-35EBD47AD328}" srcOrd="0" destOrd="0" presId="urn:microsoft.com/office/officeart/2005/8/layout/cycle1"/>
    <dgm:cxn modelId="{65477804-38DF-4691-9B2E-5816F3B36433}" type="presParOf" srcId="{29C40D48-5893-4852-A8E9-E92920517BB5}" destId="{14079072-99B9-481A-9389-FE6F78B8089B}" srcOrd="1" destOrd="0" presId="urn:microsoft.com/office/officeart/2005/8/layout/cycle1"/>
    <dgm:cxn modelId="{A49113DD-CDEB-445C-850D-FA42804C2B19}" type="presParOf" srcId="{29C40D48-5893-4852-A8E9-E92920517BB5}" destId="{0E9C1FFF-B038-4659-9993-A22BC6399FF5}" srcOrd="2" destOrd="0" presId="urn:microsoft.com/office/officeart/2005/8/layout/cycle1"/>
    <dgm:cxn modelId="{05A42A97-135F-47B4-891E-EDA28F7000BE}" type="presParOf" srcId="{29C40D48-5893-4852-A8E9-E92920517BB5}" destId="{B0D7A5D7-9071-4F1A-A544-8E922600B087}" srcOrd="3" destOrd="0" presId="urn:microsoft.com/office/officeart/2005/8/layout/cycle1"/>
    <dgm:cxn modelId="{B360079B-E05B-4D9C-A998-4BD899FEB15C}" type="presParOf" srcId="{29C40D48-5893-4852-A8E9-E92920517BB5}" destId="{930F1F74-685B-402F-A596-755CC8E67B03}" srcOrd="4" destOrd="0" presId="urn:microsoft.com/office/officeart/2005/8/layout/cycle1"/>
    <dgm:cxn modelId="{BCAED2DF-6406-48A0-AF3C-013731CFB115}" type="presParOf" srcId="{29C40D48-5893-4852-A8E9-E92920517BB5}" destId="{FD5EFB59-615F-4226-81AE-29D043DB0DDB}" srcOrd="5" destOrd="0" presId="urn:microsoft.com/office/officeart/2005/8/layout/cycle1"/>
    <dgm:cxn modelId="{C514F385-761F-41F3-8615-5ECD6BB29618}" type="presParOf" srcId="{29C40D48-5893-4852-A8E9-E92920517BB5}" destId="{609790CD-0177-4EC0-AE13-375F3555A5B3}" srcOrd="6" destOrd="0" presId="urn:microsoft.com/office/officeart/2005/8/layout/cycle1"/>
    <dgm:cxn modelId="{4CDBEEE1-1442-486D-B6F3-152D9E15300A}" type="presParOf" srcId="{29C40D48-5893-4852-A8E9-E92920517BB5}" destId="{CCCA7636-8AAA-4C70-BE19-BC696CCFB295}" srcOrd="7" destOrd="0" presId="urn:microsoft.com/office/officeart/2005/8/layout/cycle1"/>
    <dgm:cxn modelId="{846F6574-9657-4B09-A63D-850E5BD927A7}" type="presParOf" srcId="{29C40D48-5893-4852-A8E9-E92920517BB5}" destId="{64A1B9B6-5FDB-4F0B-9A06-F4BB805D301E}" srcOrd="8" destOrd="0" presId="urn:microsoft.com/office/officeart/2005/8/layout/cycle1"/>
    <dgm:cxn modelId="{68555407-5ABF-4E77-9795-311681B8F41A}" type="presParOf" srcId="{29C40D48-5893-4852-A8E9-E92920517BB5}" destId="{D8C80901-0079-4A04-B9C6-F6A4A7B99D07}" srcOrd="9" destOrd="0" presId="urn:microsoft.com/office/officeart/2005/8/layout/cycle1"/>
    <dgm:cxn modelId="{FE40E74F-FB83-48EF-A654-7A3DB7C9C679}" type="presParOf" srcId="{29C40D48-5893-4852-A8E9-E92920517BB5}" destId="{A5DF437A-22B4-40CB-90EA-79F020710C32}" srcOrd="10" destOrd="0" presId="urn:microsoft.com/office/officeart/2005/8/layout/cycle1"/>
    <dgm:cxn modelId="{CA1A223D-757B-4A92-9E65-9211E13D83F1}" type="presParOf" srcId="{29C40D48-5893-4852-A8E9-E92920517BB5}" destId="{C60AE36B-AD1C-4038-8B94-4791EEE50F5E}" srcOrd="11" destOrd="0" presId="urn:microsoft.com/office/officeart/2005/8/layout/cycle1"/>
    <dgm:cxn modelId="{26180E84-EBE5-45BA-841D-58D8885CCF6D}" type="presParOf" srcId="{29C40D48-5893-4852-A8E9-E92920517BB5}" destId="{9FEF1AE0-FFD3-4A8E-87A0-AC1C66C2909F}" srcOrd="12" destOrd="0" presId="urn:microsoft.com/office/officeart/2005/8/layout/cycle1"/>
    <dgm:cxn modelId="{FA301646-3AA3-4656-8BD3-1E5F5FB8A740}" type="presParOf" srcId="{29C40D48-5893-4852-A8E9-E92920517BB5}" destId="{7802DD2C-2FAF-4EBC-A37A-A53525CF2E95}" srcOrd="13" destOrd="0" presId="urn:microsoft.com/office/officeart/2005/8/layout/cycle1"/>
    <dgm:cxn modelId="{869217E1-D443-41DC-9CF5-132B1F4EC01A}" type="presParOf" srcId="{29C40D48-5893-4852-A8E9-E92920517BB5}" destId="{98618B82-A7A0-41DC-BC50-B556FA3F89C3}"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EA49C95-A758-4294-B10D-E27D0E310A61}" type="doc">
      <dgm:prSet loTypeId="urn:microsoft.com/office/officeart/2005/8/layout/venn1" loCatId="relationship" qsTypeId="urn:microsoft.com/office/officeart/2005/8/quickstyle/simple1" qsCatId="simple" csTypeId="urn:microsoft.com/office/officeart/2005/8/colors/accent1_2" csCatId="accent1" phldr="1"/>
      <dgm:spPr/>
    </dgm:pt>
    <dgm:pt modelId="{4193B845-2B61-44A8-883E-401FAAA2C3E8}">
      <dgm:prSet phldrT="[Text]" custT="1"/>
      <dgm:spPr/>
      <dgm:t>
        <a:bodyPr/>
        <a:lstStyle/>
        <a:p>
          <a:r>
            <a:rPr lang="en-US" sz="3200" b="1" dirty="0"/>
            <a:t>Competence</a:t>
          </a:r>
        </a:p>
      </dgm:t>
    </dgm:pt>
    <dgm:pt modelId="{58893C53-F32C-4199-A8AF-0FF9D6255B7B}" type="parTrans" cxnId="{30569B45-75A8-4079-AB0A-2BA85758BF74}">
      <dgm:prSet/>
      <dgm:spPr/>
      <dgm:t>
        <a:bodyPr/>
        <a:lstStyle/>
        <a:p>
          <a:endParaRPr lang="en-US"/>
        </a:p>
      </dgm:t>
    </dgm:pt>
    <dgm:pt modelId="{C44974D9-0D92-46F9-BE6A-0262B61102CB}" type="sibTrans" cxnId="{30569B45-75A8-4079-AB0A-2BA85758BF74}">
      <dgm:prSet/>
      <dgm:spPr/>
      <dgm:t>
        <a:bodyPr/>
        <a:lstStyle/>
        <a:p>
          <a:endParaRPr lang="en-US"/>
        </a:p>
      </dgm:t>
    </dgm:pt>
    <dgm:pt modelId="{BB93387A-8E28-4054-95FD-3FA131CC8200}">
      <dgm:prSet phldrT="[Text]" custT="1"/>
      <dgm:spPr/>
      <dgm:t>
        <a:bodyPr/>
        <a:lstStyle/>
        <a:p>
          <a:r>
            <a:rPr lang="en-US" sz="3200" b="1" dirty="0"/>
            <a:t>Confidence</a:t>
          </a:r>
        </a:p>
      </dgm:t>
    </dgm:pt>
    <dgm:pt modelId="{5E0831E7-3E2D-4647-A98D-C2A31D046CB2}" type="parTrans" cxnId="{3FCE7182-6735-4566-B858-3E19ABB96640}">
      <dgm:prSet/>
      <dgm:spPr/>
      <dgm:t>
        <a:bodyPr/>
        <a:lstStyle/>
        <a:p>
          <a:endParaRPr lang="en-US"/>
        </a:p>
      </dgm:t>
    </dgm:pt>
    <dgm:pt modelId="{99960394-6F83-4FAD-85F0-B952B63503DF}" type="sibTrans" cxnId="{3FCE7182-6735-4566-B858-3E19ABB96640}">
      <dgm:prSet/>
      <dgm:spPr/>
      <dgm:t>
        <a:bodyPr/>
        <a:lstStyle/>
        <a:p>
          <a:endParaRPr lang="en-US"/>
        </a:p>
      </dgm:t>
    </dgm:pt>
    <dgm:pt modelId="{605DE820-AE47-4A60-89A3-D6E7CA9C2C69}" type="pres">
      <dgm:prSet presAssocID="{CEA49C95-A758-4294-B10D-E27D0E310A61}" presName="compositeShape" presStyleCnt="0">
        <dgm:presLayoutVars>
          <dgm:chMax val="7"/>
          <dgm:dir/>
          <dgm:resizeHandles val="exact"/>
        </dgm:presLayoutVars>
      </dgm:prSet>
      <dgm:spPr/>
    </dgm:pt>
    <dgm:pt modelId="{4AA625BC-572E-4001-B937-B9A124CDFEE9}" type="pres">
      <dgm:prSet presAssocID="{4193B845-2B61-44A8-883E-401FAAA2C3E8}" presName="circ1" presStyleLbl="vennNode1" presStyleIdx="0" presStyleCnt="2" custScaleX="106680" custLinFactNeighborX="-7026" custLinFactNeighborY="1589"/>
      <dgm:spPr/>
    </dgm:pt>
    <dgm:pt modelId="{B134A166-BA77-4904-9333-785C9E898B2E}" type="pres">
      <dgm:prSet presAssocID="{4193B845-2B61-44A8-883E-401FAAA2C3E8}" presName="circ1Tx" presStyleLbl="revTx" presStyleIdx="0" presStyleCnt="0">
        <dgm:presLayoutVars>
          <dgm:chMax val="0"/>
          <dgm:chPref val="0"/>
          <dgm:bulletEnabled val="1"/>
        </dgm:presLayoutVars>
      </dgm:prSet>
      <dgm:spPr/>
    </dgm:pt>
    <dgm:pt modelId="{C01E6FFE-A8C1-45A2-99F9-04C9D981CD58}" type="pres">
      <dgm:prSet presAssocID="{BB93387A-8E28-4054-95FD-3FA131CC8200}" presName="circ2" presStyleLbl="vennNode1" presStyleIdx="1" presStyleCnt="2" custScaleX="107995" custLinFactNeighborX="1159"/>
      <dgm:spPr/>
    </dgm:pt>
    <dgm:pt modelId="{BE43BD5E-6A52-45DD-A3C5-F111A633465C}" type="pres">
      <dgm:prSet presAssocID="{BB93387A-8E28-4054-95FD-3FA131CC8200}" presName="circ2Tx" presStyleLbl="revTx" presStyleIdx="0" presStyleCnt="0">
        <dgm:presLayoutVars>
          <dgm:chMax val="0"/>
          <dgm:chPref val="0"/>
          <dgm:bulletEnabled val="1"/>
        </dgm:presLayoutVars>
      </dgm:prSet>
      <dgm:spPr/>
    </dgm:pt>
  </dgm:ptLst>
  <dgm:cxnLst>
    <dgm:cxn modelId="{30569B45-75A8-4079-AB0A-2BA85758BF74}" srcId="{CEA49C95-A758-4294-B10D-E27D0E310A61}" destId="{4193B845-2B61-44A8-883E-401FAAA2C3E8}" srcOrd="0" destOrd="0" parTransId="{58893C53-F32C-4199-A8AF-0FF9D6255B7B}" sibTransId="{C44974D9-0D92-46F9-BE6A-0262B61102CB}"/>
    <dgm:cxn modelId="{50CCB06B-4CEE-44E5-8CFC-0EF48F8AD4DD}" type="presOf" srcId="{4193B845-2B61-44A8-883E-401FAAA2C3E8}" destId="{4AA625BC-572E-4001-B937-B9A124CDFEE9}" srcOrd="0" destOrd="0" presId="urn:microsoft.com/office/officeart/2005/8/layout/venn1"/>
    <dgm:cxn modelId="{88D40771-0405-4DE4-85E8-CC031A78E5D1}" type="presOf" srcId="{BB93387A-8E28-4054-95FD-3FA131CC8200}" destId="{C01E6FFE-A8C1-45A2-99F9-04C9D981CD58}" srcOrd="0" destOrd="0" presId="urn:microsoft.com/office/officeart/2005/8/layout/venn1"/>
    <dgm:cxn modelId="{3FCE7182-6735-4566-B858-3E19ABB96640}" srcId="{CEA49C95-A758-4294-B10D-E27D0E310A61}" destId="{BB93387A-8E28-4054-95FD-3FA131CC8200}" srcOrd="1" destOrd="0" parTransId="{5E0831E7-3E2D-4647-A98D-C2A31D046CB2}" sibTransId="{99960394-6F83-4FAD-85F0-B952B63503DF}"/>
    <dgm:cxn modelId="{BCEBCB9F-492C-498E-A8AD-D7518EFCA715}" type="presOf" srcId="{4193B845-2B61-44A8-883E-401FAAA2C3E8}" destId="{B134A166-BA77-4904-9333-785C9E898B2E}" srcOrd="1" destOrd="0" presId="urn:microsoft.com/office/officeart/2005/8/layout/venn1"/>
    <dgm:cxn modelId="{2F4013F8-E169-44A8-9790-FF6CCB4D426C}" type="presOf" srcId="{BB93387A-8E28-4054-95FD-3FA131CC8200}" destId="{BE43BD5E-6A52-45DD-A3C5-F111A633465C}" srcOrd="1" destOrd="0" presId="urn:microsoft.com/office/officeart/2005/8/layout/venn1"/>
    <dgm:cxn modelId="{CFEED7FB-A7D6-42D4-A65C-974733064B07}" type="presOf" srcId="{CEA49C95-A758-4294-B10D-E27D0E310A61}" destId="{605DE820-AE47-4A60-89A3-D6E7CA9C2C69}" srcOrd="0" destOrd="0" presId="urn:microsoft.com/office/officeart/2005/8/layout/venn1"/>
    <dgm:cxn modelId="{9C9A9E0D-C75B-4165-BCD9-B10EE475EF52}" type="presParOf" srcId="{605DE820-AE47-4A60-89A3-D6E7CA9C2C69}" destId="{4AA625BC-572E-4001-B937-B9A124CDFEE9}" srcOrd="0" destOrd="0" presId="urn:microsoft.com/office/officeart/2005/8/layout/venn1"/>
    <dgm:cxn modelId="{2FA4DBD9-6DB1-4DC5-BFB0-039405C5F928}" type="presParOf" srcId="{605DE820-AE47-4A60-89A3-D6E7CA9C2C69}" destId="{B134A166-BA77-4904-9333-785C9E898B2E}" srcOrd="1" destOrd="0" presId="urn:microsoft.com/office/officeart/2005/8/layout/venn1"/>
    <dgm:cxn modelId="{EA16E0D4-AFDF-4C0F-87EA-5C31939DA842}" type="presParOf" srcId="{605DE820-AE47-4A60-89A3-D6E7CA9C2C69}" destId="{C01E6FFE-A8C1-45A2-99F9-04C9D981CD58}" srcOrd="2" destOrd="0" presId="urn:microsoft.com/office/officeart/2005/8/layout/venn1"/>
    <dgm:cxn modelId="{55B457E7-E04B-45CC-9172-C9C04A28AEA2}" type="presParOf" srcId="{605DE820-AE47-4A60-89A3-D6E7CA9C2C69}" destId="{BE43BD5E-6A52-45DD-A3C5-F111A633465C}"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B6D1D-299E-4948-B814-10D62EF42FEA}">
      <dsp:nvSpPr>
        <dsp:cNvPr id="0" name=""/>
        <dsp:cNvSpPr/>
      </dsp:nvSpPr>
      <dsp:spPr>
        <a:xfrm>
          <a:off x="782" y="1330628"/>
          <a:ext cx="2260822" cy="1864705"/>
        </a:xfrm>
        <a:prstGeom prst="roundRect">
          <a:avLst>
            <a:gd name="adj" fmla="val 10000"/>
          </a:avLst>
        </a:prstGeom>
        <a:solidFill>
          <a:schemeClr val="accent6">
            <a:lumMod val="20000"/>
            <a:lumOff val="80000"/>
            <a:alpha val="90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51435" rIns="51435" bIns="51435" numCol="1" spcCol="1270" anchor="t" anchorCtr="0">
          <a:noAutofit/>
        </a:bodyPr>
        <a:lstStyle/>
        <a:p>
          <a:pPr marL="228600" lvl="1" indent="-228600" algn="l" defTabSz="1200150">
            <a:lnSpc>
              <a:spcPct val="90000"/>
            </a:lnSpc>
            <a:spcBef>
              <a:spcPct val="0"/>
            </a:spcBef>
            <a:spcAft>
              <a:spcPct val="15000"/>
            </a:spcAft>
            <a:buChar char="•"/>
          </a:pPr>
          <a:r>
            <a:rPr lang="en-US" sz="2700" b="1" kern="1200" dirty="0">
              <a:solidFill>
                <a:srgbClr val="C00000"/>
              </a:solidFill>
            </a:rPr>
            <a:t>Values</a:t>
          </a:r>
        </a:p>
        <a:p>
          <a:pPr marL="228600" lvl="1" indent="-228600" algn="l" defTabSz="1200150">
            <a:lnSpc>
              <a:spcPct val="90000"/>
            </a:lnSpc>
            <a:spcBef>
              <a:spcPct val="0"/>
            </a:spcBef>
            <a:spcAft>
              <a:spcPct val="15000"/>
            </a:spcAft>
            <a:buChar char="•"/>
          </a:pPr>
          <a:r>
            <a:rPr lang="en-US" sz="2700" b="1" kern="1200" dirty="0">
              <a:solidFill>
                <a:srgbClr val="C00000"/>
              </a:solidFill>
            </a:rPr>
            <a:t>Integrity</a:t>
          </a:r>
        </a:p>
        <a:p>
          <a:pPr marL="228600" lvl="1" indent="-228600" algn="l" defTabSz="1200150">
            <a:lnSpc>
              <a:spcPct val="90000"/>
            </a:lnSpc>
            <a:spcBef>
              <a:spcPct val="0"/>
            </a:spcBef>
            <a:spcAft>
              <a:spcPct val="15000"/>
            </a:spcAft>
            <a:buChar char="•"/>
          </a:pPr>
          <a:r>
            <a:rPr lang="en-US" sz="2700" b="1" kern="1200" dirty="0">
              <a:solidFill>
                <a:srgbClr val="C00000"/>
              </a:solidFill>
            </a:rPr>
            <a:t>Traits</a:t>
          </a:r>
        </a:p>
      </dsp:txBody>
      <dsp:txXfrm>
        <a:off x="43694" y="1373540"/>
        <a:ext cx="2174998" cy="1379301"/>
      </dsp:txXfrm>
    </dsp:sp>
    <dsp:sp modelId="{9746DEF6-7B55-4CAC-9BCC-3089836C01DD}">
      <dsp:nvSpPr>
        <dsp:cNvPr id="0" name=""/>
        <dsp:cNvSpPr/>
      </dsp:nvSpPr>
      <dsp:spPr>
        <a:xfrm>
          <a:off x="1279934" y="1805736"/>
          <a:ext cx="2447481" cy="2447481"/>
        </a:xfrm>
        <a:prstGeom prst="leftCircularArrow">
          <a:avLst>
            <a:gd name="adj1" fmla="val 2969"/>
            <a:gd name="adj2" fmla="val 363730"/>
            <a:gd name="adj3" fmla="val 2139241"/>
            <a:gd name="adj4" fmla="val 9024489"/>
            <a:gd name="adj5" fmla="val 3463"/>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E8991F50-0A9E-401B-8B3D-EF5704B90881}">
      <dsp:nvSpPr>
        <dsp:cNvPr id="0" name=""/>
        <dsp:cNvSpPr/>
      </dsp:nvSpPr>
      <dsp:spPr>
        <a:xfrm>
          <a:off x="503186" y="2795754"/>
          <a:ext cx="2009619" cy="799159"/>
        </a:xfrm>
        <a:prstGeom prst="roundRect">
          <a:avLst>
            <a:gd name="adj" fmla="val 10000"/>
          </a:avLst>
        </a:prstGeom>
        <a:solidFill>
          <a:schemeClr val="tx2">
            <a:lumMod val="20000"/>
            <a:lumOff val="80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rPr>
            <a:t>Character</a:t>
          </a:r>
        </a:p>
      </dsp:txBody>
      <dsp:txXfrm>
        <a:off x="526593" y="2819161"/>
        <a:ext cx="1962805" cy="752345"/>
      </dsp:txXfrm>
    </dsp:sp>
    <dsp:sp modelId="{63E114BC-F6B7-4BA7-A994-B6289AC11644}">
      <dsp:nvSpPr>
        <dsp:cNvPr id="0" name=""/>
        <dsp:cNvSpPr/>
      </dsp:nvSpPr>
      <dsp:spPr>
        <a:xfrm>
          <a:off x="2858787" y="1330628"/>
          <a:ext cx="2260822" cy="1864705"/>
        </a:xfrm>
        <a:prstGeom prst="roundRect">
          <a:avLst>
            <a:gd name="adj" fmla="val 10000"/>
          </a:avLst>
        </a:prstGeom>
        <a:solidFill>
          <a:schemeClr val="accent6">
            <a:lumMod val="40000"/>
            <a:lumOff val="6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51435" rIns="51435" bIns="51435" numCol="1" spcCol="1270" anchor="t" anchorCtr="0">
          <a:noAutofit/>
        </a:bodyPr>
        <a:lstStyle/>
        <a:p>
          <a:pPr marL="228600" lvl="1" indent="-228600" algn="l" defTabSz="1200150">
            <a:lnSpc>
              <a:spcPct val="90000"/>
            </a:lnSpc>
            <a:spcBef>
              <a:spcPct val="0"/>
            </a:spcBef>
            <a:spcAft>
              <a:spcPct val="15000"/>
            </a:spcAft>
            <a:buChar char="•"/>
          </a:pPr>
          <a:r>
            <a:rPr lang="en-US" sz="2700" b="1" kern="1200" dirty="0">
              <a:solidFill>
                <a:srgbClr val="C00000"/>
              </a:solidFill>
            </a:rPr>
            <a:t>Competence</a:t>
          </a:r>
        </a:p>
        <a:p>
          <a:pPr marL="228600" lvl="1" indent="-228600" algn="l" defTabSz="1200150">
            <a:lnSpc>
              <a:spcPct val="90000"/>
            </a:lnSpc>
            <a:spcBef>
              <a:spcPct val="0"/>
            </a:spcBef>
            <a:spcAft>
              <a:spcPct val="15000"/>
            </a:spcAft>
            <a:buChar char="•"/>
          </a:pPr>
          <a:r>
            <a:rPr lang="en-US" sz="2700" b="1" kern="1200" dirty="0">
              <a:solidFill>
                <a:srgbClr val="C00000"/>
              </a:solidFill>
            </a:rPr>
            <a:t>Confidence</a:t>
          </a:r>
        </a:p>
      </dsp:txBody>
      <dsp:txXfrm>
        <a:off x="2901699" y="1773120"/>
        <a:ext cx="2174998" cy="1379301"/>
      </dsp:txXfrm>
    </dsp:sp>
    <dsp:sp modelId="{3BFE8FC5-E6CA-4D45-A2AA-1AC4493692D9}">
      <dsp:nvSpPr>
        <dsp:cNvPr id="0" name=""/>
        <dsp:cNvSpPr/>
      </dsp:nvSpPr>
      <dsp:spPr>
        <a:xfrm>
          <a:off x="4119099" y="199631"/>
          <a:ext cx="2736364" cy="2736364"/>
        </a:xfrm>
        <a:prstGeom prst="circularArrow">
          <a:avLst>
            <a:gd name="adj1" fmla="val 2655"/>
            <a:gd name="adj2" fmla="val 322955"/>
            <a:gd name="adj3" fmla="val 19501534"/>
            <a:gd name="adj4" fmla="val 12575511"/>
            <a:gd name="adj5" fmla="val 3098"/>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82F4D382-913D-45B4-A42C-3733FCA70F83}">
      <dsp:nvSpPr>
        <dsp:cNvPr id="0" name=""/>
        <dsp:cNvSpPr/>
      </dsp:nvSpPr>
      <dsp:spPr>
        <a:xfrm>
          <a:off x="3361192" y="931048"/>
          <a:ext cx="2009619" cy="799159"/>
        </a:xfrm>
        <a:prstGeom prst="roundRect">
          <a:avLst>
            <a:gd name="adj" fmla="val 10000"/>
          </a:avLst>
        </a:prstGeom>
        <a:solidFill>
          <a:schemeClr val="tx2">
            <a:lumMod val="40000"/>
            <a:lumOff val="60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rPr>
            <a:t>Ability</a:t>
          </a:r>
        </a:p>
      </dsp:txBody>
      <dsp:txXfrm>
        <a:off x="3384599" y="954455"/>
        <a:ext cx="1962805" cy="752345"/>
      </dsp:txXfrm>
    </dsp:sp>
    <dsp:sp modelId="{78A316A8-1C54-4616-BD60-EF944FB592D5}">
      <dsp:nvSpPr>
        <dsp:cNvPr id="0" name=""/>
        <dsp:cNvSpPr/>
      </dsp:nvSpPr>
      <dsp:spPr>
        <a:xfrm>
          <a:off x="5716793" y="1330628"/>
          <a:ext cx="2260822" cy="1864705"/>
        </a:xfrm>
        <a:prstGeom prst="roundRect">
          <a:avLst>
            <a:gd name="adj" fmla="val 10000"/>
          </a:avLst>
        </a:prstGeom>
        <a:solidFill>
          <a:schemeClr val="accent6">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51435" rIns="51435" bIns="51435" numCol="1" spcCol="1270" anchor="t" anchorCtr="0">
          <a:noAutofit/>
        </a:bodyPr>
        <a:lstStyle/>
        <a:p>
          <a:pPr marL="228600" lvl="1" indent="-228600" algn="l" defTabSz="1200150">
            <a:lnSpc>
              <a:spcPct val="90000"/>
            </a:lnSpc>
            <a:spcBef>
              <a:spcPct val="0"/>
            </a:spcBef>
            <a:spcAft>
              <a:spcPct val="15000"/>
            </a:spcAft>
            <a:buChar char="•"/>
          </a:pPr>
          <a:r>
            <a:rPr lang="en-US" sz="2700" b="1" kern="1200" dirty="0">
              <a:solidFill>
                <a:srgbClr val="C00000"/>
              </a:solidFill>
            </a:rPr>
            <a:t>Work Ethic</a:t>
          </a:r>
        </a:p>
        <a:p>
          <a:pPr marL="228600" lvl="1" indent="-228600" algn="l" defTabSz="1200150">
            <a:lnSpc>
              <a:spcPct val="90000"/>
            </a:lnSpc>
            <a:spcBef>
              <a:spcPct val="0"/>
            </a:spcBef>
            <a:spcAft>
              <a:spcPct val="15000"/>
            </a:spcAft>
            <a:buChar char="•"/>
          </a:pPr>
          <a:r>
            <a:rPr lang="en-US" sz="2700" b="1" kern="1200" dirty="0">
              <a:solidFill>
                <a:srgbClr val="C00000"/>
              </a:solidFill>
            </a:rPr>
            <a:t>Passion for the Job</a:t>
          </a:r>
        </a:p>
      </dsp:txBody>
      <dsp:txXfrm>
        <a:off x="5759705" y="1373540"/>
        <a:ext cx="2174998" cy="1379301"/>
      </dsp:txXfrm>
    </dsp:sp>
    <dsp:sp modelId="{D84EBAB4-1CCE-466B-9B04-159C899871BA}">
      <dsp:nvSpPr>
        <dsp:cNvPr id="0" name=""/>
        <dsp:cNvSpPr/>
      </dsp:nvSpPr>
      <dsp:spPr>
        <a:xfrm>
          <a:off x="6219198" y="2795754"/>
          <a:ext cx="2009619" cy="799159"/>
        </a:xfrm>
        <a:prstGeom prst="roundRect">
          <a:avLst>
            <a:gd name="adj" fmla="val 10000"/>
          </a:avLst>
        </a:prstGeom>
        <a:solidFill>
          <a:schemeClr val="tx2">
            <a:lumMod val="60000"/>
            <a:lumOff val="40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rPr>
            <a:t>Commitment</a:t>
          </a:r>
        </a:p>
      </dsp:txBody>
      <dsp:txXfrm>
        <a:off x="6242605" y="2819161"/>
        <a:ext cx="1962805" cy="75234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964B06-7A99-46C5-8EA7-CA9FFDA0B8A6}">
      <dsp:nvSpPr>
        <dsp:cNvPr id="0" name=""/>
        <dsp:cNvSpPr/>
      </dsp:nvSpPr>
      <dsp:spPr>
        <a:xfrm>
          <a:off x="4572000" y="11822"/>
          <a:ext cx="2933699" cy="2933699"/>
        </a:xfrm>
        <a:prstGeom prst="triangle">
          <a:avLst/>
        </a:prstGeom>
        <a:solidFill>
          <a:srgbClr val="FFC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Identity</a:t>
          </a:r>
        </a:p>
        <a:p>
          <a:pPr marL="0" lvl="0" indent="0" algn="ctr" defTabSz="1066800">
            <a:lnSpc>
              <a:spcPct val="90000"/>
            </a:lnSpc>
            <a:spcBef>
              <a:spcPct val="0"/>
            </a:spcBef>
            <a:spcAft>
              <a:spcPct val="35000"/>
            </a:spcAft>
            <a:buNone/>
          </a:pPr>
          <a:r>
            <a:rPr lang="en-US" sz="2400" b="1" kern="1200" dirty="0">
              <a:solidFill>
                <a:schemeClr val="tx1"/>
              </a:solidFill>
            </a:rPr>
            <a:t>(value)</a:t>
          </a:r>
        </a:p>
      </dsp:txBody>
      <dsp:txXfrm>
        <a:off x="5305425" y="1478672"/>
        <a:ext cx="1466849" cy="1466849"/>
      </dsp:txXfrm>
    </dsp:sp>
    <dsp:sp modelId="{F0F2EBD8-0728-457F-BEB3-8B42C65CC669}">
      <dsp:nvSpPr>
        <dsp:cNvPr id="0" name=""/>
        <dsp:cNvSpPr/>
      </dsp:nvSpPr>
      <dsp:spPr>
        <a:xfrm>
          <a:off x="3105150" y="2933699"/>
          <a:ext cx="2933699" cy="2933699"/>
        </a:xfrm>
        <a:prstGeom prst="triangle">
          <a:avLst/>
        </a:prstGeom>
        <a:solidFill>
          <a:srgbClr val="92D05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Recognition</a:t>
          </a:r>
        </a:p>
        <a:p>
          <a:pPr marL="0" lvl="0" indent="0" algn="ctr" defTabSz="889000">
            <a:lnSpc>
              <a:spcPct val="90000"/>
            </a:lnSpc>
            <a:spcBef>
              <a:spcPct val="0"/>
            </a:spcBef>
            <a:spcAft>
              <a:spcPct val="35000"/>
            </a:spcAft>
            <a:buNone/>
          </a:pPr>
          <a:r>
            <a:rPr lang="en-US" sz="2000" b="1" kern="1200" dirty="0">
              <a:solidFill>
                <a:schemeClr val="tx1"/>
              </a:solidFill>
            </a:rPr>
            <a:t>(awareness)</a:t>
          </a:r>
        </a:p>
      </dsp:txBody>
      <dsp:txXfrm>
        <a:off x="3838575" y="4400549"/>
        <a:ext cx="1466849" cy="1466849"/>
      </dsp:txXfrm>
    </dsp:sp>
    <dsp:sp modelId="{AC39F4DD-64E8-4E95-93AA-C792CEEAB3C2}">
      <dsp:nvSpPr>
        <dsp:cNvPr id="0" name=""/>
        <dsp:cNvSpPr/>
      </dsp:nvSpPr>
      <dsp:spPr>
        <a:xfrm rot="10800000">
          <a:off x="4599518" y="2933699"/>
          <a:ext cx="2933699" cy="2933699"/>
        </a:xfrm>
        <a:prstGeom prst="triangle">
          <a:avLst/>
        </a:prstGeom>
        <a:solidFill>
          <a:srgbClr val="E0F236"/>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C00000"/>
              </a:solidFill>
            </a:rPr>
            <a:t>Dignity</a:t>
          </a:r>
        </a:p>
      </dsp:txBody>
      <dsp:txXfrm rot="10800000">
        <a:off x="5332943" y="2933699"/>
        <a:ext cx="1466849" cy="1466849"/>
      </dsp:txXfrm>
    </dsp:sp>
    <dsp:sp modelId="{7FE13B35-F433-4E77-8762-52B9C31096ED}">
      <dsp:nvSpPr>
        <dsp:cNvPr id="0" name=""/>
        <dsp:cNvSpPr/>
      </dsp:nvSpPr>
      <dsp:spPr>
        <a:xfrm>
          <a:off x="6038850" y="2933699"/>
          <a:ext cx="2933699" cy="2933699"/>
        </a:xfrm>
        <a:prstGeom prst="triangle">
          <a:avLst/>
        </a:prstGeom>
        <a:solidFill>
          <a:srgbClr val="00B0F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Respect</a:t>
          </a:r>
        </a:p>
        <a:p>
          <a:pPr marL="0" lvl="0" indent="0" algn="ctr" defTabSz="889000">
            <a:lnSpc>
              <a:spcPct val="90000"/>
            </a:lnSpc>
            <a:spcBef>
              <a:spcPct val="0"/>
            </a:spcBef>
            <a:spcAft>
              <a:spcPct val="35000"/>
            </a:spcAft>
            <a:buNone/>
          </a:pPr>
          <a:r>
            <a:rPr lang="en-US" sz="2000" b="1" kern="1200" dirty="0">
              <a:solidFill>
                <a:schemeClr val="tx1"/>
              </a:solidFill>
            </a:rPr>
            <a:t>(</a:t>
          </a:r>
          <a:r>
            <a:rPr lang="en-US" sz="2000" b="1" i="1" kern="1200" dirty="0">
              <a:solidFill>
                <a:schemeClr val="tx1"/>
              </a:solidFill>
            </a:rPr>
            <a:t>behavior)</a:t>
          </a:r>
          <a:endParaRPr lang="en-US" sz="2000" b="1" kern="1200" dirty="0">
            <a:solidFill>
              <a:schemeClr val="tx1"/>
            </a:solidFill>
          </a:endParaRPr>
        </a:p>
        <a:p>
          <a:pPr marL="0" lvl="0" indent="0" algn="ctr" defTabSz="889000">
            <a:lnSpc>
              <a:spcPct val="90000"/>
            </a:lnSpc>
            <a:spcBef>
              <a:spcPct val="0"/>
            </a:spcBef>
            <a:spcAft>
              <a:spcPct val="35000"/>
            </a:spcAft>
            <a:buNone/>
          </a:pPr>
          <a:endParaRPr lang="en-US" sz="2000" b="1" kern="1200" dirty="0">
            <a:solidFill>
              <a:srgbClr val="C00000"/>
            </a:solidFill>
          </a:endParaRPr>
        </a:p>
      </dsp:txBody>
      <dsp:txXfrm>
        <a:off x="6772275" y="4400549"/>
        <a:ext cx="1466849" cy="14668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D4F2B-6E8C-4D0F-8E26-2F0D9B7E69A1}">
      <dsp:nvSpPr>
        <dsp:cNvPr id="0" name=""/>
        <dsp:cNvSpPr/>
      </dsp:nvSpPr>
      <dsp:spPr>
        <a:xfrm>
          <a:off x="247361" y="975550"/>
          <a:ext cx="1916487" cy="1622426"/>
        </a:xfrm>
        <a:prstGeom prst="ellipse">
          <a:avLst/>
        </a:prstGeom>
        <a:solidFill>
          <a:srgbClr val="FFC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Context</a:t>
          </a:r>
        </a:p>
      </dsp:txBody>
      <dsp:txXfrm>
        <a:off x="528024" y="1213149"/>
        <a:ext cx="1355161" cy="1147228"/>
      </dsp:txXfrm>
    </dsp:sp>
    <dsp:sp modelId="{934B9107-32C5-4F75-8A6C-83748A35BF3D}">
      <dsp:nvSpPr>
        <dsp:cNvPr id="0" name=""/>
        <dsp:cNvSpPr/>
      </dsp:nvSpPr>
      <dsp:spPr>
        <a:xfrm>
          <a:off x="2143781" y="1417357"/>
          <a:ext cx="738815" cy="738815"/>
        </a:xfrm>
        <a:prstGeom prst="mathPlus">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241711" y="1699880"/>
        <a:ext cx="542955" cy="173769"/>
      </dsp:txXfrm>
    </dsp:sp>
    <dsp:sp modelId="{4ED934ED-4D10-49F3-B71E-5525D39583E3}">
      <dsp:nvSpPr>
        <dsp:cNvPr id="0" name=""/>
        <dsp:cNvSpPr/>
      </dsp:nvSpPr>
      <dsp:spPr>
        <a:xfrm>
          <a:off x="2867701" y="761873"/>
          <a:ext cx="2163583" cy="2031386"/>
        </a:xfrm>
        <a:prstGeom prst="ellipse">
          <a:avLst/>
        </a:prstGeom>
        <a:solidFill>
          <a:srgbClr val="FFFF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i="1" kern="1200" dirty="0">
              <a:solidFill>
                <a:srgbClr val="C00000"/>
              </a:solidFill>
            </a:rPr>
            <a:t>Treatment</a:t>
          </a:r>
        </a:p>
        <a:p>
          <a:pPr marL="0" lvl="0" indent="0" algn="ctr" defTabSz="1066800">
            <a:lnSpc>
              <a:spcPct val="90000"/>
            </a:lnSpc>
            <a:spcBef>
              <a:spcPct val="0"/>
            </a:spcBef>
            <a:spcAft>
              <a:spcPct val="35000"/>
            </a:spcAft>
            <a:buNone/>
          </a:pPr>
          <a:r>
            <a:rPr lang="en-US" sz="2400" b="1" i="1" kern="1200" dirty="0">
              <a:solidFill>
                <a:srgbClr val="C00000"/>
              </a:solidFill>
            </a:rPr>
            <a:t>And </a:t>
          </a:r>
        </a:p>
        <a:p>
          <a:pPr marL="0" lvl="0" indent="0" algn="ctr" defTabSz="1066800">
            <a:lnSpc>
              <a:spcPct val="90000"/>
            </a:lnSpc>
            <a:spcBef>
              <a:spcPct val="0"/>
            </a:spcBef>
            <a:spcAft>
              <a:spcPct val="35000"/>
            </a:spcAft>
            <a:buNone/>
          </a:pPr>
          <a:r>
            <a:rPr lang="en-US" sz="2400" b="1" i="1" kern="1200" dirty="0">
              <a:solidFill>
                <a:srgbClr val="C00000"/>
              </a:solidFill>
            </a:rPr>
            <a:t>Process</a:t>
          </a:r>
        </a:p>
      </dsp:txBody>
      <dsp:txXfrm>
        <a:off x="3184550" y="1059363"/>
        <a:ext cx="1529885" cy="1436406"/>
      </dsp:txXfrm>
    </dsp:sp>
    <dsp:sp modelId="{374DE5B2-2C4E-4B62-998F-EC9F3A4F65E1}">
      <dsp:nvSpPr>
        <dsp:cNvPr id="0" name=""/>
        <dsp:cNvSpPr/>
      </dsp:nvSpPr>
      <dsp:spPr>
        <a:xfrm>
          <a:off x="5132473" y="1398273"/>
          <a:ext cx="738815" cy="738815"/>
        </a:xfrm>
        <a:prstGeom prst="mathEqual">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5230403" y="1550469"/>
        <a:ext cx="542955" cy="434423"/>
      </dsp:txXfrm>
    </dsp:sp>
    <dsp:sp modelId="{884391CB-E640-45CE-AB57-E8C1A6D2A323}">
      <dsp:nvSpPr>
        <dsp:cNvPr id="0" name=""/>
        <dsp:cNvSpPr/>
      </dsp:nvSpPr>
      <dsp:spPr>
        <a:xfrm>
          <a:off x="5851672" y="990670"/>
          <a:ext cx="2251591" cy="1595268"/>
        </a:xfrm>
        <a:prstGeom prst="ellipse">
          <a:avLst/>
        </a:prstGeom>
        <a:solidFill>
          <a:schemeClr val="accent5"/>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Judgement of Outcome</a:t>
          </a:r>
        </a:p>
      </dsp:txBody>
      <dsp:txXfrm>
        <a:off x="6181410" y="1224292"/>
        <a:ext cx="1592115" cy="112802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C5DA6-04CD-4E8A-88EF-823AD5C54943}">
      <dsp:nvSpPr>
        <dsp:cNvPr id="0" name=""/>
        <dsp:cNvSpPr/>
      </dsp:nvSpPr>
      <dsp:spPr>
        <a:xfrm>
          <a:off x="789656" y="234791"/>
          <a:ext cx="3826137" cy="3958738"/>
        </a:xfrm>
        <a:prstGeom prst="ellipse">
          <a:avLst/>
        </a:prstGeom>
        <a:solidFill>
          <a:schemeClr val="accent2">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C00000"/>
              </a:solidFill>
            </a:rPr>
            <a:t>Sensing</a:t>
          </a:r>
        </a:p>
        <a:p>
          <a:pPr marL="0" lvl="0" indent="0" algn="ctr" defTabSz="1422400">
            <a:lnSpc>
              <a:spcPct val="90000"/>
            </a:lnSpc>
            <a:spcBef>
              <a:spcPct val="0"/>
            </a:spcBef>
            <a:spcAft>
              <a:spcPct val="35000"/>
            </a:spcAft>
            <a:buNone/>
          </a:pPr>
          <a:r>
            <a:rPr lang="en-US" sz="2400" b="1" i="1" kern="1200" dirty="0"/>
            <a:t>Maintain Interest</a:t>
          </a:r>
        </a:p>
        <a:p>
          <a:pPr marL="0" lvl="0" indent="0" algn="ctr" defTabSz="1422400">
            <a:lnSpc>
              <a:spcPct val="90000"/>
            </a:lnSpc>
            <a:spcBef>
              <a:spcPct val="0"/>
            </a:spcBef>
            <a:spcAft>
              <a:spcPct val="35000"/>
            </a:spcAft>
            <a:buNone/>
          </a:pPr>
          <a:r>
            <a:rPr lang="en-US" sz="2400" b="1" i="1" kern="1200" dirty="0"/>
            <a:t>Control emotions</a:t>
          </a:r>
        </a:p>
        <a:p>
          <a:pPr marL="0" lvl="0" indent="0" algn="ctr" defTabSz="1422400">
            <a:lnSpc>
              <a:spcPct val="90000"/>
            </a:lnSpc>
            <a:spcBef>
              <a:spcPct val="0"/>
            </a:spcBef>
            <a:spcAft>
              <a:spcPct val="35000"/>
            </a:spcAft>
            <a:buNone/>
          </a:pPr>
          <a:r>
            <a:rPr lang="en-US" sz="2400" b="1" i="1" kern="1200" dirty="0"/>
            <a:t>Do not interrupt</a:t>
          </a:r>
        </a:p>
        <a:p>
          <a:pPr marL="0" lvl="0" indent="0" algn="ctr" defTabSz="1422400">
            <a:lnSpc>
              <a:spcPct val="90000"/>
            </a:lnSpc>
            <a:spcBef>
              <a:spcPct val="0"/>
            </a:spcBef>
            <a:spcAft>
              <a:spcPct val="35000"/>
            </a:spcAft>
            <a:buNone/>
          </a:pPr>
          <a:r>
            <a:rPr lang="en-US" sz="2400" b="1" i="1" kern="1200" dirty="0"/>
            <a:t>Postpone judgement</a:t>
          </a:r>
        </a:p>
      </dsp:txBody>
      <dsp:txXfrm>
        <a:off x="1349981" y="814535"/>
        <a:ext cx="2705487" cy="2799250"/>
      </dsp:txXfrm>
    </dsp:sp>
    <dsp:sp modelId="{7F9249E1-4EBA-4B6E-A20D-2EAB819475EE}">
      <dsp:nvSpPr>
        <dsp:cNvPr id="0" name=""/>
        <dsp:cNvSpPr/>
      </dsp:nvSpPr>
      <dsp:spPr>
        <a:xfrm>
          <a:off x="2703882" y="3396558"/>
          <a:ext cx="3748468" cy="2635173"/>
        </a:xfrm>
        <a:prstGeom prst="ellipse">
          <a:avLst/>
        </a:prstGeom>
        <a:solidFill>
          <a:schemeClr val="accent6">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C00000"/>
              </a:solidFill>
            </a:rPr>
            <a:t>Responding</a:t>
          </a:r>
        </a:p>
        <a:p>
          <a:pPr marL="0" lvl="0" indent="0" algn="ctr" defTabSz="1422400">
            <a:lnSpc>
              <a:spcPct val="90000"/>
            </a:lnSpc>
            <a:spcBef>
              <a:spcPct val="0"/>
            </a:spcBef>
            <a:spcAft>
              <a:spcPct val="35000"/>
            </a:spcAft>
            <a:buNone/>
          </a:pPr>
          <a:r>
            <a:rPr lang="en-US" sz="2400" b="1" i="1" kern="1200" dirty="0"/>
            <a:t>Show interest</a:t>
          </a:r>
        </a:p>
        <a:p>
          <a:pPr marL="0" lvl="0" indent="0" algn="ctr" defTabSz="1422400">
            <a:lnSpc>
              <a:spcPct val="90000"/>
            </a:lnSpc>
            <a:spcBef>
              <a:spcPct val="0"/>
            </a:spcBef>
            <a:spcAft>
              <a:spcPct val="35000"/>
            </a:spcAft>
            <a:buNone/>
          </a:pPr>
          <a:r>
            <a:rPr lang="en-US" sz="2400" b="1" i="1" kern="1200" dirty="0"/>
            <a:t>Clarify the message</a:t>
          </a:r>
        </a:p>
      </dsp:txBody>
      <dsp:txXfrm>
        <a:off x="3252832" y="3782470"/>
        <a:ext cx="2650568" cy="1863349"/>
      </dsp:txXfrm>
    </dsp:sp>
    <dsp:sp modelId="{AF511E5F-9851-4CA3-BA6D-F5A9F53EA023}">
      <dsp:nvSpPr>
        <dsp:cNvPr id="0" name=""/>
        <dsp:cNvSpPr/>
      </dsp:nvSpPr>
      <dsp:spPr>
        <a:xfrm>
          <a:off x="4220120" y="52674"/>
          <a:ext cx="3806232" cy="3994985"/>
        </a:xfrm>
        <a:prstGeom prst="ellipse">
          <a:avLst/>
        </a:prstGeom>
        <a:solidFill>
          <a:schemeClr val="accent5">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C00000"/>
              </a:solidFill>
            </a:rPr>
            <a:t>Evaluating</a:t>
          </a:r>
          <a:endParaRPr lang="en-US" sz="3200" b="1" kern="1200" dirty="0"/>
        </a:p>
        <a:p>
          <a:pPr marL="0" lvl="0" indent="0" algn="ctr" defTabSz="1422400">
            <a:lnSpc>
              <a:spcPct val="90000"/>
            </a:lnSpc>
            <a:spcBef>
              <a:spcPct val="0"/>
            </a:spcBef>
            <a:spcAft>
              <a:spcPct val="35000"/>
            </a:spcAft>
            <a:buNone/>
          </a:pPr>
          <a:r>
            <a:rPr lang="en-US" sz="2400" b="1" i="1" kern="1200" dirty="0"/>
            <a:t>Empathize</a:t>
          </a:r>
        </a:p>
        <a:p>
          <a:pPr marL="0" lvl="0" indent="0" algn="ctr" defTabSz="1422400">
            <a:lnSpc>
              <a:spcPct val="90000"/>
            </a:lnSpc>
            <a:spcBef>
              <a:spcPct val="0"/>
            </a:spcBef>
            <a:spcAft>
              <a:spcPct val="35000"/>
            </a:spcAft>
            <a:buNone/>
          </a:pPr>
          <a:r>
            <a:rPr lang="en-US" sz="2400" b="1" i="1" kern="1200" dirty="0"/>
            <a:t>Organize information objectively </a:t>
          </a:r>
        </a:p>
        <a:p>
          <a:pPr marL="0" lvl="0" indent="0" algn="ctr" defTabSz="1422400">
            <a:lnSpc>
              <a:spcPct val="90000"/>
            </a:lnSpc>
            <a:spcBef>
              <a:spcPct val="0"/>
            </a:spcBef>
            <a:spcAft>
              <a:spcPct val="35000"/>
            </a:spcAft>
            <a:buNone/>
          </a:pPr>
          <a:r>
            <a:rPr lang="en-US" sz="2400" b="1" i="1" kern="1200" dirty="0"/>
            <a:t>Content/context</a:t>
          </a:r>
          <a:r>
            <a:rPr lang="en-US" sz="3000" b="1" i="1" kern="1200" dirty="0"/>
            <a:t> </a:t>
          </a:r>
        </a:p>
      </dsp:txBody>
      <dsp:txXfrm>
        <a:off x="4777530" y="637726"/>
        <a:ext cx="2691412" cy="282488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C0DA6-5C48-44A7-923B-506659BCCF16}">
      <dsp:nvSpPr>
        <dsp:cNvPr id="0" name=""/>
        <dsp:cNvSpPr/>
      </dsp:nvSpPr>
      <dsp:spPr>
        <a:xfrm>
          <a:off x="2571" y="102748"/>
          <a:ext cx="2507456" cy="604800"/>
        </a:xfrm>
        <a:prstGeom prst="rect">
          <a:avLst/>
        </a:prstGeom>
        <a:solidFill>
          <a:schemeClr val="accent2">
            <a:lumMod val="20000"/>
            <a:lumOff val="8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C00000"/>
              </a:solidFill>
            </a:rPr>
            <a:t>Downward</a:t>
          </a:r>
        </a:p>
      </dsp:txBody>
      <dsp:txXfrm>
        <a:off x="2571" y="102748"/>
        <a:ext cx="2507456" cy="604800"/>
      </dsp:txXfrm>
    </dsp:sp>
    <dsp:sp modelId="{41EC9A91-917C-4160-BEA1-C4301E1C1496}">
      <dsp:nvSpPr>
        <dsp:cNvPr id="0" name=""/>
        <dsp:cNvSpPr/>
      </dsp:nvSpPr>
      <dsp:spPr>
        <a:xfrm>
          <a:off x="2571" y="707548"/>
          <a:ext cx="2507456" cy="424906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Too many Messages</a:t>
          </a:r>
        </a:p>
        <a:p>
          <a:pPr marL="228600" lvl="1" indent="-228600" algn="l" defTabSz="933450">
            <a:lnSpc>
              <a:spcPct val="90000"/>
            </a:lnSpc>
            <a:spcBef>
              <a:spcPct val="0"/>
            </a:spcBef>
            <a:spcAft>
              <a:spcPct val="15000"/>
            </a:spcAft>
            <a:buChar char="•"/>
          </a:pPr>
          <a:r>
            <a:rPr lang="en-US" sz="2100" kern="1200" dirty="0"/>
            <a:t>Contradictory Messages</a:t>
          </a:r>
        </a:p>
        <a:p>
          <a:pPr marL="228600" lvl="1" indent="-228600" algn="l" defTabSz="933450">
            <a:lnSpc>
              <a:spcPct val="90000"/>
            </a:lnSpc>
            <a:spcBef>
              <a:spcPct val="0"/>
            </a:spcBef>
            <a:spcAft>
              <a:spcPct val="15000"/>
            </a:spcAft>
            <a:buChar char="•"/>
          </a:pPr>
          <a:r>
            <a:rPr lang="en-US" sz="2100" kern="1200" dirty="0"/>
            <a:t>Ambiguous Messages</a:t>
          </a:r>
        </a:p>
        <a:p>
          <a:pPr marL="228600" lvl="1" indent="-228600" algn="l" defTabSz="933450">
            <a:lnSpc>
              <a:spcPct val="90000"/>
            </a:lnSpc>
            <a:spcBef>
              <a:spcPct val="0"/>
            </a:spcBef>
            <a:spcAft>
              <a:spcPct val="15000"/>
            </a:spcAft>
            <a:buChar char="•"/>
          </a:pPr>
          <a:r>
            <a:rPr lang="en-US" sz="2100" kern="1200" dirty="0"/>
            <a:t>Unempathetic Messages</a:t>
          </a:r>
        </a:p>
        <a:p>
          <a:pPr marL="228600" lvl="1" indent="-228600" algn="l" defTabSz="933450">
            <a:lnSpc>
              <a:spcPct val="90000"/>
            </a:lnSpc>
            <a:spcBef>
              <a:spcPct val="0"/>
            </a:spcBef>
            <a:spcAft>
              <a:spcPct val="15000"/>
            </a:spcAft>
            <a:buChar char="•"/>
          </a:pPr>
          <a:r>
            <a:rPr lang="en-US" sz="2100" kern="1200" dirty="0"/>
            <a:t>No Message, Vision or Direction</a:t>
          </a:r>
        </a:p>
      </dsp:txBody>
      <dsp:txXfrm>
        <a:off x="2571" y="707548"/>
        <a:ext cx="2507456" cy="4249066"/>
      </dsp:txXfrm>
    </dsp:sp>
    <dsp:sp modelId="{06337189-9898-451C-AD8C-216D0E7124C7}">
      <dsp:nvSpPr>
        <dsp:cNvPr id="0" name=""/>
        <dsp:cNvSpPr/>
      </dsp:nvSpPr>
      <dsp:spPr>
        <a:xfrm>
          <a:off x="2861071" y="102748"/>
          <a:ext cx="2507456" cy="604800"/>
        </a:xfrm>
        <a:prstGeom prst="rect">
          <a:avLst/>
        </a:prstGeom>
        <a:solidFill>
          <a:schemeClr val="accent4">
            <a:lumMod val="20000"/>
            <a:lumOff val="8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C00000"/>
              </a:solidFill>
            </a:rPr>
            <a:t>Upward</a:t>
          </a:r>
        </a:p>
      </dsp:txBody>
      <dsp:txXfrm>
        <a:off x="2861071" y="102748"/>
        <a:ext cx="2507456" cy="604800"/>
      </dsp:txXfrm>
    </dsp:sp>
    <dsp:sp modelId="{690ECFF1-A025-4854-9ECC-A5D135DF9A69}">
      <dsp:nvSpPr>
        <dsp:cNvPr id="0" name=""/>
        <dsp:cNvSpPr/>
      </dsp:nvSpPr>
      <dsp:spPr>
        <a:xfrm>
          <a:off x="2861071" y="707548"/>
          <a:ext cx="2507456" cy="424906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Risk fear for Retribution Regarding Feedback</a:t>
          </a:r>
        </a:p>
        <a:p>
          <a:pPr marL="228600" lvl="1" indent="-228600" algn="l" defTabSz="933450">
            <a:lnSpc>
              <a:spcPct val="90000"/>
            </a:lnSpc>
            <a:spcBef>
              <a:spcPct val="0"/>
            </a:spcBef>
            <a:spcAft>
              <a:spcPct val="15000"/>
            </a:spcAft>
            <a:buChar char="•"/>
          </a:pPr>
          <a:r>
            <a:rPr lang="en-US" sz="2100" kern="1200" dirty="0"/>
            <a:t>Leader Adverse Emotional Response</a:t>
          </a:r>
        </a:p>
        <a:p>
          <a:pPr marL="228600" lvl="1" indent="-228600" algn="l" defTabSz="933450">
            <a:lnSpc>
              <a:spcPct val="90000"/>
            </a:lnSpc>
            <a:spcBef>
              <a:spcPct val="0"/>
            </a:spcBef>
            <a:spcAft>
              <a:spcPct val="15000"/>
            </a:spcAft>
            <a:buChar char="•"/>
          </a:pPr>
          <a:r>
            <a:rPr lang="en-US" sz="2100" kern="1200" dirty="0"/>
            <a:t>No opportunity for Feedback</a:t>
          </a:r>
        </a:p>
        <a:p>
          <a:pPr marL="228600" lvl="1" indent="-228600" algn="l" defTabSz="933450">
            <a:lnSpc>
              <a:spcPct val="90000"/>
            </a:lnSpc>
            <a:spcBef>
              <a:spcPct val="0"/>
            </a:spcBef>
            <a:spcAft>
              <a:spcPct val="15000"/>
            </a:spcAft>
            <a:buChar char="•"/>
          </a:pPr>
          <a:r>
            <a:rPr lang="en-US" sz="2100" kern="1200" dirty="0"/>
            <a:t>No Solicitation or Encouragement for Feedback</a:t>
          </a:r>
        </a:p>
      </dsp:txBody>
      <dsp:txXfrm>
        <a:off x="2861071" y="707548"/>
        <a:ext cx="2507456" cy="4249066"/>
      </dsp:txXfrm>
    </dsp:sp>
    <dsp:sp modelId="{91483364-60B4-4DF5-804B-E2E5A4AB98C7}">
      <dsp:nvSpPr>
        <dsp:cNvPr id="0" name=""/>
        <dsp:cNvSpPr/>
      </dsp:nvSpPr>
      <dsp:spPr>
        <a:xfrm>
          <a:off x="5719571" y="102748"/>
          <a:ext cx="2507456" cy="604800"/>
        </a:xfrm>
        <a:prstGeom prst="rect">
          <a:avLst/>
        </a:prstGeom>
        <a:solidFill>
          <a:schemeClr val="accent5">
            <a:lumMod val="20000"/>
            <a:lumOff val="8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C00000"/>
              </a:solidFill>
            </a:rPr>
            <a:t>Horizontal</a:t>
          </a:r>
        </a:p>
      </dsp:txBody>
      <dsp:txXfrm>
        <a:off x="5719571" y="102748"/>
        <a:ext cx="2507456" cy="604800"/>
      </dsp:txXfrm>
    </dsp:sp>
    <dsp:sp modelId="{31F8CD83-382D-4B9D-8676-D92DDFDEAB25}">
      <dsp:nvSpPr>
        <dsp:cNvPr id="0" name=""/>
        <dsp:cNvSpPr/>
      </dsp:nvSpPr>
      <dsp:spPr>
        <a:xfrm>
          <a:off x="5719571" y="707548"/>
          <a:ext cx="2507456" cy="424906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Culture that Discourages Networking </a:t>
          </a:r>
        </a:p>
        <a:p>
          <a:pPr marL="228600" lvl="1" indent="-228600" algn="l" defTabSz="933450">
            <a:lnSpc>
              <a:spcPct val="90000"/>
            </a:lnSpc>
            <a:spcBef>
              <a:spcPct val="0"/>
            </a:spcBef>
            <a:spcAft>
              <a:spcPct val="15000"/>
            </a:spcAft>
            <a:buChar char="•"/>
          </a:pPr>
          <a:r>
            <a:rPr lang="en-US" sz="2100" kern="1200" dirty="0"/>
            <a:t>Leaders not Encouraging or Providing Time or Opportunity for Networking</a:t>
          </a:r>
        </a:p>
        <a:p>
          <a:pPr marL="228600" lvl="1" indent="-228600" algn="l" defTabSz="933450">
            <a:lnSpc>
              <a:spcPct val="90000"/>
            </a:lnSpc>
            <a:spcBef>
              <a:spcPct val="0"/>
            </a:spcBef>
            <a:spcAft>
              <a:spcPct val="15000"/>
            </a:spcAft>
            <a:buChar char="•"/>
          </a:pPr>
          <a:r>
            <a:rPr lang="en-US" sz="2100" kern="1200" dirty="0"/>
            <a:t>Not Enough Channels or Network Opportunities </a:t>
          </a:r>
        </a:p>
        <a:p>
          <a:pPr marL="228600" lvl="1" indent="-228600" algn="l" defTabSz="933450">
            <a:lnSpc>
              <a:spcPct val="90000"/>
            </a:lnSpc>
            <a:spcBef>
              <a:spcPct val="0"/>
            </a:spcBef>
            <a:spcAft>
              <a:spcPct val="15000"/>
            </a:spcAft>
            <a:buChar char="•"/>
          </a:pPr>
          <a:endParaRPr lang="en-US" sz="2100" kern="1200" dirty="0"/>
        </a:p>
      </dsp:txBody>
      <dsp:txXfrm>
        <a:off x="5719571" y="707548"/>
        <a:ext cx="2507456" cy="424906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7C998-CB79-4AC1-A7E5-9EDCF9FCB233}">
      <dsp:nvSpPr>
        <dsp:cNvPr id="0" name=""/>
        <dsp:cNvSpPr/>
      </dsp:nvSpPr>
      <dsp:spPr>
        <a:xfrm rot="5400000">
          <a:off x="4968690" y="-1713328"/>
          <a:ext cx="1679970" cy="510662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t>Reasonable and flexible policy that is followed</a:t>
          </a:r>
        </a:p>
        <a:p>
          <a:pPr marL="285750" lvl="1" indent="-285750" algn="l" defTabSz="1244600">
            <a:lnSpc>
              <a:spcPct val="90000"/>
            </a:lnSpc>
            <a:spcBef>
              <a:spcPct val="0"/>
            </a:spcBef>
            <a:spcAft>
              <a:spcPct val="15000"/>
            </a:spcAft>
            <a:buChar char="•"/>
          </a:pPr>
          <a:r>
            <a:rPr lang="en-US" sz="2800" b="1" kern="1200" dirty="0">
              <a:solidFill>
                <a:srgbClr val="C00000"/>
              </a:solidFill>
            </a:rPr>
            <a:t>Everyone treated consistent and fair</a:t>
          </a:r>
        </a:p>
      </dsp:txBody>
      <dsp:txXfrm rot="-5400000">
        <a:off x="3255363" y="82008"/>
        <a:ext cx="5024617" cy="1515952"/>
      </dsp:txXfrm>
    </dsp:sp>
    <dsp:sp modelId="{B3A12B80-8B53-4F6C-8A5C-30BDB2DBE893}">
      <dsp:nvSpPr>
        <dsp:cNvPr id="0" name=""/>
        <dsp:cNvSpPr/>
      </dsp:nvSpPr>
      <dsp:spPr>
        <a:xfrm>
          <a:off x="960" y="1821"/>
          <a:ext cx="3254401" cy="1676326"/>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baseline="0" dirty="0">
              <a:solidFill>
                <a:schemeClr val="tx1"/>
              </a:solidFill>
            </a:rPr>
            <a:t>Attendance</a:t>
          </a:r>
        </a:p>
        <a:p>
          <a:pPr marL="0" lvl="0" indent="0" algn="ctr" defTabSz="1600200">
            <a:lnSpc>
              <a:spcPct val="90000"/>
            </a:lnSpc>
            <a:spcBef>
              <a:spcPct val="0"/>
            </a:spcBef>
            <a:spcAft>
              <a:spcPct val="35000"/>
            </a:spcAft>
            <a:buNone/>
          </a:pPr>
          <a:r>
            <a:rPr lang="en-US" sz="3600" b="1" kern="1200" baseline="0" dirty="0">
              <a:solidFill>
                <a:schemeClr val="tx1"/>
              </a:solidFill>
            </a:rPr>
            <a:t>Tardiness</a:t>
          </a:r>
        </a:p>
      </dsp:txBody>
      <dsp:txXfrm>
        <a:off x="82791" y="83652"/>
        <a:ext cx="3090739" cy="1512664"/>
      </dsp:txXfrm>
    </dsp:sp>
    <dsp:sp modelId="{C22BCEE8-5967-482A-A964-4931FB3EA383}">
      <dsp:nvSpPr>
        <dsp:cNvPr id="0" name=""/>
        <dsp:cNvSpPr/>
      </dsp:nvSpPr>
      <dsp:spPr>
        <a:xfrm rot="5400000">
          <a:off x="4970493" y="41653"/>
          <a:ext cx="1670448" cy="510662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t>Objective standards, training and development</a:t>
          </a:r>
        </a:p>
        <a:p>
          <a:pPr marL="285750" lvl="1" indent="-285750" algn="l" defTabSz="1244600">
            <a:lnSpc>
              <a:spcPct val="90000"/>
            </a:lnSpc>
            <a:spcBef>
              <a:spcPct val="0"/>
            </a:spcBef>
            <a:spcAft>
              <a:spcPct val="15000"/>
            </a:spcAft>
            <a:buChar char="•"/>
          </a:pPr>
          <a:r>
            <a:rPr lang="en-US" sz="2800" b="1" kern="1200" dirty="0"/>
            <a:t>Objective and fair evaluations and feedback</a:t>
          </a:r>
        </a:p>
      </dsp:txBody>
      <dsp:txXfrm rot="-5400000">
        <a:off x="3252405" y="1841287"/>
        <a:ext cx="5025081" cy="1507358"/>
      </dsp:txXfrm>
    </dsp:sp>
    <dsp:sp modelId="{9BE9D276-5278-418F-9911-A21607B342D3}">
      <dsp:nvSpPr>
        <dsp:cNvPr id="0" name=""/>
        <dsp:cNvSpPr/>
      </dsp:nvSpPr>
      <dsp:spPr>
        <a:xfrm>
          <a:off x="960" y="1797247"/>
          <a:ext cx="3251443" cy="1595437"/>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baseline="0" dirty="0">
              <a:solidFill>
                <a:schemeClr val="tx1"/>
              </a:solidFill>
            </a:rPr>
            <a:t>Performance</a:t>
          </a:r>
        </a:p>
      </dsp:txBody>
      <dsp:txXfrm>
        <a:off x="78843" y="1875130"/>
        <a:ext cx="3095677" cy="1439671"/>
      </dsp:txXfrm>
    </dsp:sp>
    <dsp:sp modelId="{47B89940-9A13-4A73-9C4C-401EEDD386B9}">
      <dsp:nvSpPr>
        <dsp:cNvPr id="0" name=""/>
        <dsp:cNvSpPr/>
      </dsp:nvSpPr>
      <dsp:spPr>
        <a:xfrm rot="5400000">
          <a:off x="5111179" y="1853629"/>
          <a:ext cx="1396914" cy="510662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1" kern="1200" dirty="0"/>
            <a:t>Specific to policy or code of ethics</a:t>
          </a:r>
        </a:p>
        <a:p>
          <a:pPr marL="285750" lvl="1" indent="-285750" algn="l" defTabSz="1244600">
            <a:lnSpc>
              <a:spcPct val="90000"/>
            </a:lnSpc>
            <a:spcBef>
              <a:spcPct val="0"/>
            </a:spcBef>
            <a:spcAft>
              <a:spcPct val="15000"/>
            </a:spcAft>
            <a:buChar char="•"/>
          </a:pPr>
          <a:r>
            <a:rPr lang="en-US" sz="2800" b="1" kern="1200" dirty="0"/>
            <a:t>Objective, specific and documented</a:t>
          </a:r>
        </a:p>
      </dsp:txBody>
      <dsp:txXfrm rot="-5400000">
        <a:off x="3256323" y="3776677"/>
        <a:ext cx="5038434" cy="1260530"/>
      </dsp:txXfrm>
    </dsp:sp>
    <dsp:sp modelId="{771B1082-C587-4302-B8DD-EAC2A00CEB81}">
      <dsp:nvSpPr>
        <dsp:cNvPr id="0" name=""/>
        <dsp:cNvSpPr/>
      </dsp:nvSpPr>
      <dsp:spPr>
        <a:xfrm>
          <a:off x="960" y="3509962"/>
          <a:ext cx="3251443" cy="1595437"/>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baseline="0" dirty="0">
              <a:solidFill>
                <a:schemeClr val="tx1"/>
              </a:solidFill>
            </a:rPr>
            <a:t>Conduct</a:t>
          </a:r>
        </a:p>
      </dsp:txBody>
      <dsp:txXfrm>
        <a:off x="78843" y="3587845"/>
        <a:ext cx="3095677" cy="143967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E6FE0-EF51-4BC5-927B-F65DDA80A8DD}">
      <dsp:nvSpPr>
        <dsp:cNvPr id="0" name=""/>
        <dsp:cNvSpPr/>
      </dsp:nvSpPr>
      <dsp:spPr>
        <a:xfrm>
          <a:off x="0" y="684551"/>
          <a:ext cx="1783518" cy="885437"/>
        </a:xfrm>
        <a:prstGeom prst="roundRect">
          <a:avLst>
            <a:gd name="adj" fmla="val 10000"/>
          </a:avLst>
        </a:prstGeom>
        <a:solidFill>
          <a:schemeClr val="accent2">
            <a:lumMod val="20000"/>
            <a:lumOff val="80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Organizational Structure</a:t>
          </a:r>
        </a:p>
      </dsp:txBody>
      <dsp:txXfrm>
        <a:off x="0" y="684551"/>
        <a:ext cx="1783518" cy="590291"/>
      </dsp:txXfrm>
    </dsp:sp>
    <dsp:sp modelId="{496147CE-D204-4817-B7C3-72C8453F0464}">
      <dsp:nvSpPr>
        <dsp:cNvPr id="0" name=""/>
        <dsp:cNvSpPr/>
      </dsp:nvSpPr>
      <dsp:spPr>
        <a:xfrm>
          <a:off x="369221" y="1285007"/>
          <a:ext cx="1783518" cy="3186000"/>
        </a:xfrm>
        <a:prstGeom prst="roundRect">
          <a:avLst>
            <a:gd name="adj" fmla="val 10000"/>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b="1" kern="1200" dirty="0"/>
            <a:t>Formal systems</a:t>
          </a:r>
        </a:p>
        <a:p>
          <a:pPr marL="114300" lvl="1" indent="-114300" algn="l" defTabSz="666750">
            <a:lnSpc>
              <a:spcPct val="90000"/>
            </a:lnSpc>
            <a:spcBef>
              <a:spcPct val="0"/>
            </a:spcBef>
            <a:spcAft>
              <a:spcPct val="15000"/>
            </a:spcAft>
            <a:buChar char="•"/>
          </a:pPr>
          <a:r>
            <a:rPr lang="en-US" sz="1500" b="1" kern="1200" dirty="0"/>
            <a:t>Task and authority relationships</a:t>
          </a:r>
        </a:p>
        <a:p>
          <a:pPr marL="114300" lvl="1" indent="-114300" algn="l" defTabSz="666750">
            <a:lnSpc>
              <a:spcPct val="90000"/>
            </a:lnSpc>
            <a:spcBef>
              <a:spcPct val="0"/>
            </a:spcBef>
            <a:spcAft>
              <a:spcPct val="15000"/>
            </a:spcAft>
            <a:buChar char="•"/>
          </a:pPr>
          <a:r>
            <a:rPr lang="en-US" sz="1500" b="1" kern="1200" dirty="0"/>
            <a:t>Control on how people coordinate their actors and use resources to achieve organizational goals</a:t>
          </a:r>
        </a:p>
        <a:p>
          <a:pPr marL="114300" lvl="1" indent="-114300" algn="l" defTabSz="666750">
            <a:lnSpc>
              <a:spcPct val="90000"/>
            </a:lnSpc>
            <a:spcBef>
              <a:spcPct val="0"/>
            </a:spcBef>
            <a:spcAft>
              <a:spcPct val="15000"/>
            </a:spcAft>
            <a:buChar char="•"/>
          </a:pPr>
          <a:endParaRPr lang="en-US" sz="1500" kern="1200" dirty="0"/>
        </a:p>
      </dsp:txBody>
      <dsp:txXfrm>
        <a:off x="421458" y="1337244"/>
        <a:ext cx="1679044" cy="3081526"/>
      </dsp:txXfrm>
    </dsp:sp>
    <dsp:sp modelId="{4AE01103-99E1-4941-A160-E374F4F6AF3E}">
      <dsp:nvSpPr>
        <dsp:cNvPr id="0" name=""/>
        <dsp:cNvSpPr/>
      </dsp:nvSpPr>
      <dsp:spPr>
        <a:xfrm rot="12180">
          <a:off x="2054872" y="762814"/>
          <a:ext cx="575277" cy="4440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054872" y="851387"/>
        <a:ext cx="442064" cy="266426"/>
      </dsp:txXfrm>
    </dsp:sp>
    <dsp:sp modelId="{604AF222-DEE6-4FFB-A772-2E7227C4B154}">
      <dsp:nvSpPr>
        <dsp:cNvPr id="0" name=""/>
        <dsp:cNvSpPr/>
      </dsp:nvSpPr>
      <dsp:spPr>
        <a:xfrm>
          <a:off x="2868941" y="694716"/>
          <a:ext cx="1783518" cy="885437"/>
        </a:xfrm>
        <a:prstGeom prst="roundRect">
          <a:avLst>
            <a:gd name="adj" fmla="val 10000"/>
          </a:avLst>
        </a:prstGeom>
        <a:solidFill>
          <a:schemeClr val="accent2">
            <a:lumMod val="40000"/>
            <a:lumOff val="60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Organizational Culture</a:t>
          </a:r>
        </a:p>
      </dsp:txBody>
      <dsp:txXfrm>
        <a:off x="2868941" y="694716"/>
        <a:ext cx="1783518" cy="590291"/>
      </dsp:txXfrm>
    </dsp:sp>
    <dsp:sp modelId="{E8D5530D-B2A1-4512-BBD5-91918400F45C}">
      <dsp:nvSpPr>
        <dsp:cNvPr id="0" name=""/>
        <dsp:cNvSpPr/>
      </dsp:nvSpPr>
      <dsp:spPr>
        <a:xfrm>
          <a:off x="3234240" y="1285007"/>
          <a:ext cx="1783518" cy="3186000"/>
        </a:xfrm>
        <a:prstGeom prst="roundRect">
          <a:avLst>
            <a:gd name="adj" fmla="val 10000"/>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b="1" kern="1200" dirty="0">
              <a:solidFill>
                <a:srgbClr val="FF0000"/>
              </a:solidFill>
            </a:rPr>
            <a:t>Set of shared values and norms </a:t>
          </a:r>
        </a:p>
        <a:p>
          <a:pPr marL="114300" lvl="1" indent="-114300" algn="l" defTabSz="666750">
            <a:lnSpc>
              <a:spcPct val="90000"/>
            </a:lnSpc>
            <a:spcBef>
              <a:spcPct val="0"/>
            </a:spcBef>
            <a:spcAft>
              <a:spcPct val="15000"/>
            </a:spcAft>
            <a:buChar char="•"/>
          </a:pPr>
          <a:r>
            <a:rPr lang="en-US" sz="1500" b="1" kern="1200" dirty="0"/>
            <a:t>Member interactions with each other, stakeholders and others</a:t>
          </a:r>
        </a:p>
      </dsp:txBody>
      <dsp:txXfrm>
        <a:off x="3286477" y="1337244"/>
        <a:ext cx="1679044" cy="3081526"/>
      </dsp:txXfrm>
    </dsp:sp>
    <dsp:sp modelId="{73D2D5FE-321D-4258-8D93-94C6669978ED}">
      <dsp:nvSpPr>
        <dsp:cNvPr id="0" name=""/>
        <dsp:cNvSpPr/>
      </dsp:nvSpPr>
      <dsp:spPr>
        <a:xfrm>
          <a:off x="4922834" y="767839"/>
          <a:ext cx="573194" cy="444044"/>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922834" y="856648"/>
        <a:ext cx="439981" cy="266426"/>
      </dsp:txXfrm>
    </dsp:sp>
    <dsp:sp modelId="{DE016337-6178-4838-9E52-1D3589775850}">
      <dsp:nvSpPr>
        <dsp:cNvPr id="0" name=""/>
        <dsp:cNvSpPr/>
      </dsp:nvSpPr>
      <dsp:spPr>
        <a:xfrm>
          <a:off x="5733959" y="694716"/>
          <a:ext cx="1783518" cy="885437"/>
        </a:xfrm>
        <a:prstGeom prst="roundRect">
          <a:avLst>
            <a:gd name="adj" fmla="val 10000"/>
          </a:avLst>
        </a:prstGeom>
        <a:solidFill>
          <a:schemeClr val="accent4">
            <a:lumMod val="40000"/>
            <a:lumOff val="60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Organizational Design and Change</a:t>
          </a:r>
        </a:p>
      </dsp:txBody>
      <dsp:txXfrm>
        <a:off x="5733959" y="694716"/>
        <a:ext cx="1783518" cy="590291"/>
      </dsp:txXfrm>
    </dsp:sp>
    <dsp:sp modelId="{383BD22B-69C9-436D-898D-3EB10F361BB3}">
      <dsp:nvSpPr>
        <dsp:cNvPr id="0" name=""/>
        <dsp:cNvSpPr/>
      </dsp:nvSpPr>
      <dsp:spPr>
        <a:xfrm>
          <a:off x="6099258" y="1285007"/>
          <a:ext cx="1783518" cy="3186000"/>
        </a:xfrm>
        <a:prstGeom prst="roundRect">
          <a:avLst>
            <a:gd name="adj" fmla="val 10000"/>
          </a:avLst>
        </a:prstGeom>
        <a:solidFill>
          <a:schemeClr val="lt1">
            <a:alpha val="90000"/>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b="1" kern="1200" dirty="0"/>
            <a:t>The processes which managers select aspects of structure and culture for the organization to control activities necessary to achieve its goals and objectives</a:t>
          </a:r>
        </a:p>
      </dsp:txBody>
      <dsp:txXfrm>
        <a:off x="6151495" y="1337244"/>
        <a:ext cx="1679044" cy="308152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D75BF-489D-4C2B-A19D-36F6A779AE64}">
      <dsp:nvSpPr>
        <dsp:cNvPr id="0" name=""/>
        <dsp:cNvSpPr/>
      </dsp:nvSpPr>
      <dsp:spPr>
        <a:xfrm>
          <a:off x="2608197" y="1896879"/>
          <a:ext cx="2818049" cy="2108195"/>
        </a:xfrm>
        <a:prstGeom prst="hexagon">
          <a:avLst>
            <a:gd name="adj" fmla="val 28570"/>
            <a:gd name="vf" fmla="val 115470"/>
          </a:avLst>
        </a:prstGeom>
        <a:solidFill>
          <a:srgbClr val="FFFF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rgbClr val="C00000"/>
              </a:solidFill>
            </a:rPr>
            <a:t>CULTURE</a:t>
          </a:r>
        </a:p>
      </dsp:txBody>
      <dsp:txXfrm>
        <a:off x="3043805" y="2222759"/>
        <a:ext cx="1946833" cy="1456435"/>
      </dsp:txXfrm>
    </dsp:sp>
    <dsp:sp modelId="{CC7CB248-0A36-431F-88B2-4F7E51CA62A8}">
      <dsp:nvSpPr>
        <dsp:cNvPr id="0" name=""/>
        <dsp:cNvSpPr/>
      </dsp:nvSpPr>
      <dsp:spPr>
        <a:xfrm>
          <a:off x="4324765" y="888250"/>
          <a:ext cx="919512" cy="792282"/>
        </a:xfrm>
        <a:prstGeom prst="hexagon">
          <a:avLst>
            <a:gd name="adj" fmla="val 28900"/>
            <a:gd name="vf" fmla="val 115470"/>
          </a:avLst>
        </a:prstGeom>
        <a:solidFill>
          <a:srgbClr val="C00000"/>
        </a:solidFill>
        <a:ln>
          <a:noFill/>
        </a:ln>
        <a:effectLst/>
      </dsp:spPr>
      <dsp:style>
        <a:lnRef idx="0">
          <a:scrgbClr r="0" g="0" b="0"/>
        </a:lnRef>
        <a:fillRef idx="1">
          <a:scrgbClr r="0" g="0" b="0"/>
        </a:fillRef>
        <a:effectRef idx="0">
          <a:scrgbClr r="0" g="0" b="0"/>
        </a:effectRef>
        <a:fontRef idx="minor"/>
      </dsp:style>
    </dsp:sp>
    <dsp:sp modelId="{5601FA37-26D9-4F81-AF92-CB67C513EAEB}">
      <dsp:nvSpPr>
        <dsp:cNvPr id="0" name=""/>
        <dsp:cNvSpPr/>
      </dsp:nvSpPr>
      <dsp:spPr>
        <a:xfrm>
          <a:off x="2645213" y="-117110"/>
          <a:ext cx="2561836" cy="1920973"/>
        </a:xfrm>
        <a:prstGeom prst="hexagon">
          <a:avLst>
            <a:gd name="adj" fmla="val 28570"/>
            <a:gd name="vf" fmla="val 115470"/>
          </a:avLst>
        </a:prstGeom>
        <a:solidFill>
          <a:srgbClr val="92D05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chemeClr val="tx1"/>
              </a:solidFill>
            </a:rPr>
            <a:t>People</a:t>
          </a:r>
        </a:p>
        <a:p>
          <a:pPr marL="0" lvl="0" indent="0" algn="ctr" defTabSz="1066800">
            <a:lnSpc>
              <a:spcPct val="90000"/>
            </a:lnSpc>
            <a:spcBef>
              <a:spcPct val="0"/>
            </a:spcBef>
            <a:spcAft>
              <a:spcPct val="35000"/>
            </a:spcAft>
            <a:buNone/>
          </a:pPr>
          <a:r>
            <a:rPr lang="en-US" sz="2400" b="1" i="0" kern="1200" dirty="0">
              <a:solidFill>
                <a:schemeClr val="tx1"/>
              </a:solidFill>
            </a:rPr>
            <a:t>And</a:t>
          </a:r>
        </a:p>
        <a:p>
          <a:pPr marL="0" lvl="0" indent="0" algn="ctr" defTabSz="1066800">
            <a:lnSpc>
              <a:spcPct val="90000"/>
            </a:lnSpc>
            <a:spcBef>
              <a:spcPct val="0"/>
            </a:spcBef>
            <a:spcAft>
              <a:spcPct val="35000"/>
            </a:spcAft>
            <a:buNone/>
          </a:pPr>
          <a:r>
            <a:rPr lang="en-US" sz="2400" b="1" i="0" kern="1200" dirty="0">
              <a:solidFill>
                <a:schemeClr val="tx1"/>
              </a:solidFill>
            </a:rPr>
            <a:t>Standards </a:t>
          </a:r>
        </a:p>
      </dsp:txBody>
      <dsp:txXfrm>
        <a:off x="3041640" y="180148"/>
        <a:ext cx="1768982" cy="1326457"/>
      </dsp:txXfrm>
    </dsp:sp>
    <dsp:sp modelId="{F4E9E2A2-A497-435B-B9F2-A63DED888F59}">
      <dsp:nvSpPr>
        <dsp:cNvPr id="0" name=""/>
        <dsp:cNvSpPr/>
      </dsp:nvSpPr>
      <dsp:spPr>
        <a:xfrm>
          <a:off x="5397908" y="2369395"/>
          <a:ext cx="919512" cy="792282"/>
        </a:xfrm>
        <a:prstGeom prst="hexagon">
          <a:avLst>
            <a:gd name="adj" fmla="val 28900"/>
            <a:gd name="vf" fmla="val 115470"/>
          </a:avLst>
        </a:prstGeom>
        <a:solidFill>
          <a:srgbClr val="C00000"/>
        </a:solidFill>
        <a:ln>
          <a:noFill/>
        </a:ln>
        <a:effectLst/>
      </dsp:spPr>
      <dsp:style>
        <a:lnRef idx="0">
          <a:scrgbClr r="0" g="0" b="0"/>
        </a:lnRef>
        <a:fillRef idx="1">
          <a:scrgbClr r="0" g="0" b="0"/>
        </a:fillRef>
        <a:effectRef idx="0">
          <a:scrgbClr r="0" g="0" b="0"/>
        </a:effectRef>
        <a:fontRef idx="minor"/>
      </dsp:style>
    </dsp:sp>
    <dsp:sp modelId="{992E3F00-F412-4E23-931E-6A51685C8A8C}">
      <dsp:nvSpPr>
        <dsp:cNvPr id="0" name=""/>
        <dsp:cNvSpPr/>
      </dsp:nvSpPr>
      <dsp:spPr>
        <a:xfrm>
          <a:off x="4725589" y="695764"/>
          <a:ext cx="2103980" cy="2328113"/>
        </a:xfrm>
        <a:prstGeom prst="hexagon">
          <a:avLst>
            <a:gd name="adj" fmla="val 28570"/>
            <a:gd name="vf" fmla="val 115470"/>
          </a:avLst>
        </a:prstGeom>
        <a:solidFill>
          <a:srgbClr val="FFC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113808" y="1125340"/>
        <a:ext cx="1327542" cy="1468961"/>
      </dsp:txXfrm>
    </dsp:sp>
    <dsp:sp modelId="{0B32774F-7C80-4EB8-AD13-75B0871E3ADE}">
      <dsp:nvSpPr>
        <dsp:cNvPr id="0" name=""/>
        <dsp:cNvSpPr/>
      </dsp:nvSpPr>
      <dsp:spPr>
        <a:xfrm>
          <a:off x="4652434" y="4041330"/>
          <a:ext cx="919512" cy="792282"/>
        </a:xfrm>
        <a:prstGeom prst="hexagon">
          <a:avLst>
            <a:gd name="adj" fmla="val 28900"/>
            <a:gd name="vf" fmla="val 115470"/>
          </a:avLst>
        </a:prstGeom>
        <a:solidFill>
          <a:srgbClr val="C00000"/>
        </a:solidFill>
        <a:ln>
          <a:noFill/>
        </a:ln>
        <a:effectLst/>
      </dsp:spPr>
      <dsp:style>
        <a:lnRef idx="0">
          <a:scrgbClr r="0" g="0" b="0"/>
        </a:lnRef>
        <a:fillRef idx="1">
          <a:scrgbClr r="0" g="0" b="0"/>
        </a:fillRef>
        <a:effectRef idx="0">
          <a:scrgbClr r="0" g="0" b="0"/>
        </a:effectRef>
        <a:fontRef idx="minor"/>
      </dsp:style>
    </dsp:sp>
    <dsp:sp modelId="{4635511C-DD62-40EA-A66C-4D51D4733428}">
      <dsp:nvSpPr>
        <dsp:cNvPr id="0" name=""/>
        <dsp:cNvSpPr/>
      </dsp:nvSpPr>
      <dsp:spPr>
        <a:xfrm>
          <a:off x="4854817" y="3131365"/>
          <a:ext cx="1997191" cy="1727804"/>
        </a:xfrm>
        <a:prstGeom prst="hexagon">
          <a:avLst>
            <a:gd name="adj" fmla="val 28570"/>
            <a:gd name="vf" fmla="val 115470"/>
          </a:avLst>
        </a:prstGeom>
        <a:solidFill>
          <a:srgbClr val="00B0F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Policy</a:t>
          </a:r>
        </a:p>
      </dsp:txBody>
      <dsp:txXfrm>
        <a:off x="5185794" y="3417699"/>
        <a:ext cx="1335237" cy="1155136"/>
      </dsp:txXfrm>
    </dsp:sp>
    <dsp:sp modelId="{58AFC07C-C2C8-4272-AF65-24DC5EC5EC31}">
      <dsp:nvSpPr>
        <dsp:cNvPr id="0" name=""/>
        <dsp:cNvSpPr/>
      </dsp:nvSpPr>
      <dsp:spPr>
        <a:xfrm>
          <a:off x="2803204" y="4214883"/>
          <a:ext cx="919512" cy="792282"/>
        </a:xfrm>
        <a:prstGeom prst="hexagon">
          <a:avLst>
            <a:gd name="adj" fmla="val 28900"/>
            <a:gd name="vf" fmla="val 115470"/>
          </a:avLst>
        </a:prstGeom>
        <a:solidFill>
          <a:srgbClr val="C00000"/>
        </a:solidFill>
        <a:ln>
          <a:noFill/>
        </a:ln>
        <a:effectLst/>
      </dsp:spPr>
      <dsp:style>
        <a:lnRef idx="0">
          <a:scrgbClr r="0" g="0" b="0"/>
        </a:lnRef>
        <a:fillRef idx="1">
          <a:scrgbClr r="0" g="0" b="0"/>
        </a:fillRef>
        <a:effectRef idx="0">
          <a:scrgbClr r="0" g="0" b="0"/>
        </a:effectRef>
        <a:fontRef idx="minor"/>
      </dsp:style>
    </dsp:sp>
    <dsp:sp modelId="{95A7B46B-DC80-49DC-A182-A3E0A0D757B5}">
      <dsp:nvSpPr>
        <dsp:cNvPr id="0" name=""/>
        <dsp:cNvSpPr/>
      </dsp:nvSpPr>
      <dsp:spPr>
        <a:xfrm>
          <a:off x="2860390" y="4057632"/>
          <a:ext cx="2322733" cy="2003078"/>
        </a:xfrm>
        <a:prstGeom prst="hexagon">
          <a:avLst>
            <a:gd name="adj" fmla="val 28570"/>
            <a:gd name="vf" fmla="val 11547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 </a:t>
          </a:r>
          <a:r>
            <a:rPr lang="en-US" sz="2800" b="1" kern="1200" dirty="0">
              <a:solidFill>
                <a:schemeClr val="tx1"/>
              </a:solidFill>
            </a:rPr>
            <a:t>Practice</a:t>
          </a:r>
        </a:p>
      </dsp:txBody>
      <dsp:txXfrm>
        <a:off x="3244711" y="4389063"/>
        <a:ext cx="1554091" cy="1340216"/>
      </dsp:txXfrm>
    </dsp:sp>
    <dsp:sp modelId="{69A4D24F-8FFF-499B-8A12-508C3C979528}">
      <dsp:nvSpPr>
        <dsp:cNvPr id="0" name=""/>
        <dsp:cNvSpPr/>
      </dsp:nvSpPr>
      <dsp:spPr>
        <a:xfrm>
          <a:off x="1712487" y="2734332"/>
          <a:ext cx="919512" cy="792282"/>
        </a:xfrm>
        <a:prstGeom prst="hexagon">
          <a:avLst>
            <a:gd name="adj" fmla="val 28900"/>
            <a:gd name="vf" fmla="val 115470"/>
          </a:avLst>
        </a:prstGeom>
        <a:solidFill>
          <a:srgbClr val="C00000"/>
        </a:solidFill>
        <a:ln>
          <a:noFill/>
        </a:ln>
        <a:effectLst/>
      </dsp:spPr>
      <dsp:style>
        <a:lnRef idx="0">
          <a:scrgbClr r="0" g="0" b="0"/>
        </a:lnRef>
        <a:fillRef idx="1">
          <a:scrgbClr r="0" g="0" b="0"/>
        </a:fillRef>
        <a:effectRef idx="0">
          <a:scrgbClr r="0" g="0" b="0"/>
        </a:effectRef>
        <a:fontRef idx="minor"/>
      </dsp:style>
    </dsp:sp>
    <dsp:sp modelId="{27B11E22-4160-45C7-9E6C-AA809C7647BF}">
      <dsp:nvSpPr>
        <dsp:cNvPr id="0" name=""/>
        <dsp:cNvSpPr/>
      </dsp:nvSpPr>
      <dsp:spPr>
        <a:xfrm>
          <a:off x="860006" y="2855699"/>
          <a:ext cx="2400603" cy="2266206"/>
        </a:xfrm>
        <a:prstGeom prst="hexagon">
          <a:avLst>
            <a:gd name="adj" fmla="val 28570"/>
            <a:gd name="vf" fmla="val 115470"/>
          </a:avLst>
        </a:prstGeom>
        <a:solidFill>
          <a:schemeClr val="accent4">
            <a:lumMod val="60000"/>
            <a:lumOff val="40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Stakeholder Management</a:t>
          </a:r>
        </a:p>
        <a:p>
          <a:pPr marL="0" lvl="0" indent="0" algn="ctr" defTabSz="889000">
            <a:lnSpc>
              <a:spcPct val="90000"/>
            </a:lnSpc>
            <a:spcBef>
              <a:spcPct val="0"/>
            </a:spcBef>
            <a:spcAft>
              <a:spcPct val="35000"/>
            </a:spcAft>
            <a:buNone/>
          </a:pPr>
          <a:r>
            <a:rPr lang="en-US" sz="1600" b="1" kern="1200" dirty="0">
              <a:solidFill>
                <a:schemeClr val="tx1"/>
              </a:solidFill>
            </a:rPr>
            <a:t> </a:t>
          </a:r>
          <a:r>
            <a:rPr lang="en-US" sz="1600" b="1" i="1" kern="1200" dirty="0">
              <a:solidFill>
                <a:schemeClr val="tx1"/>
              </a:solidFill>
            </a:rPr>
            <a:t>Interactions and</a:t>
          </a:r>
        </a:p>
        <a:p>
          <a:pPr marL="0" lvl="0" indent="0" algn="ctr" defTabSz="889000">
            <a:lnSpc>
              <a:spcPct val="90000"/>
            </a:lnSpc>
            <a:spcBef>
              <a:spcPct val="0"/>
            </a:spcBef>
            <a:spcAft>
              <a:spcPct val="35000"/>
            </a:spcAft>
            <a:buNone/>
          </a:pPr>
          <a:r>
            <a:rPr lang="en-US" sz="1600" b="1" i="1" kern="1200" dirty="0">
              <a:solidFill>
                <a:schemeClr val="tx1"/>
              </a:solidFill>
            </a:rPr>
            <a:t>Communications</a:t>
          </a:r>
        </a:p>
      </dsp:txBody>
      <dsp:txXfrm>
        <a:off x="1283759" y="3255728"/>
        <a:ext cx="1553097" cy="1466148"/>
      </dsp:txXfrm>
    </dsp:sp>
    <dsp:sp modelId="{23D0FCCD-EADA-47FA-AA09-5422A2E6F318}">
      <dsp:nvSpPr>
        <dsp:cNvPr id="0" name=""/>
        <dsp:cNvSpPr/>
      </dsp:nvSpPr>
      <dsp:spPr>
        <a:xfrm>
          <a:off x="1231693" y="919375"/>
          <a:ext cx="1967512" cy="1805918"/>
        </a:xfrm>
        <a:prstGeom prst="hexagon">
          <a:avLst>
            <a:gd name="adj" fmla="val 28570"/>
            <a:gd name="vf" fmla="val 115470"/>
          </a:avLst>
        </a:prstGeom>
        <a:solidFill>
          <a:schemeClr val="tx2">
            <a:lumMod val="60000"/>
            <a:lumOff val="40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Reputation and image</a:t>
          </a:r>
        </a:p>
      </dsp:txBody>
      <dsp:txXfrm>
        <a:off x="1571648" y="1231409"/>
        <a:ext cx="1287602" cy="11818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3F5DC-4393-4BC5-9553-DE1DADA25C0C}">
      <dsp:nvSpPr>
        <dsp:cNvPr id="0" name=""/>
        <dsp:cNvSpPr/>
      </dsp:nvSpPr>
      <dsp:spPr>
        <a:xfrm>
          <a:off x="1751640" y="0"/>
          <a:ext cx="6101919" cy="2531104"/>
        </a:xfrm>
        <a:prstGeom prst="circularArrow">
          <a:avLst>
            <a:gd name="adj1" fmla="val 10980"/>
            <a:gd name="adj2" fmla="val 1142322"/>
            <a:gd name="adj3" fmla="val 4500000"/>
            <a:gd name="adj4" fmla="val 10800000"/>
            <a:gd name="adj5" fmla="val 12500"/>
          </a:avLst>
        </a:prstGeom>
        <a:solidFill>
          <a:schemeClr val="accent1">
            <a:lumMod val="20000"/>
            <a:lumOff val="80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1B89456A-AC72-4B7A-982E-4D5872FC4A28}">
      <dsp:nvSpPr>
        <dsp:cNvPr id="0" name=""/>
        <dsp:cNvSpPr/>
      </dsp:nvSpPr>
      <dsp:spPr>
        <a:xfrm>
          <a:off x="2603784" y="701779"/>
          <a:ext cx="4391928" cy="1127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C00000"/>
              </a:solidFill>
            </a:rPr>
            <a:t>Character and Behavior</a:t>
          </a:r>
        </a:p>
      </dsp:txBody>
      <dsp:txXfrm>
        <a:off x="2603784" y="701779"/>
        <a:ext cx="4391928" cy="1127019"/>
      </dsp:txXfrm>
    </dsp:sp>
    <dsp:sp modelId="{5D673D17-D93F-4368-81E4-B94354F97E9C}">
      <dsp:nvSpPr>
        <dsp:cNvPr id="0" name=""/>
        <dsp:cNvSpPr/>
      </dsp:nvSpPr>
      <dsp:spPr>
        <a:xfrm>
          <a:off x="761050" y="1447802"/>
          <a:ext cx="6601483" cy="2531104"/>
        </a:xfrm>
        <a:prstGeom prst="leftCircularArrow">
          <a:avLst>
            <a:gd name="adj1" fmla="val 10980"/>
            <a:gd name="adj2" fmla="val 1142322"/>
            <a:gd name="adj3" fmla="val 6300000"/>
            <a:gd name="adj4" fmla="val 18900000"/>
            <a:gd name="adj5" fmla="val 12500"/>
          </a:avLst>
        </a:prstGeom>
        <a:solidFill>
          <a:schemeClr val="accent1">
            <a:lumMod val="40000"/>
            <a:lumOff val="60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EEEE3707-AA88-4122-8A02-AD987C743420}">
      <dsp:nvSpPr>
        <dsp:cNvPr id="0" name=""/>
        <dsp:cNvSpPr/>
      </dsp:nvSpPr>
      <dsp:spPr>
        <a:xfrm>
          <a:off x="949448" y="1981201"/>
          <a:ext cx="6300507" cy="1493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C00000"/>
              </a:solidFill>
            </a:rPr>
            <a:t>Contextual Understanding</a:t>
          </a:r>
        </a:p>
      </dsp:txBody>
      <dsp:txXfrm>
        <a:off x="949448" y="1981201"/>
        <a:ext cx="6300507" cy="1493616"/>
      </dsp:txXfrm>
    </dsp:sp>
    <dsp:sp modelId="{60327072-1D7D-41A9-9658-2DF5E58253D7}">
      <dsp:nvSpPr>
        <dsp:cNvPr id="0" name=""/>
        <dsp:cNvSpPr/>
      </dsp:nvSpPr>
      <dsp:spPr>
        <a:xfrm>
          <a:off x="1751649" y="3082648"/>
          <a:ext cx="6105705" cy="2175151"/>
        </a:xfrm>
        <a:prstGeom prst="blockArc">
          <a:avLst>
            <a:gd name="adj1" fmla="val 13500000"/>
            <a:gd name="adj2" fmla="val 10800000"/>
            <a:gd name="adj3" fmla="val 12740"/>
          </a:avLst>
        </a:prstGeom>
        <a:solidFill>
          <a:schemeClr val="accent1">
            <a:lumMod val="60000"/>
            <a:lumOff val="40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074FF365-F0A7-42DC-BB37-5B2C980676B3}">
      <dsp:nvSpPr>
        <dsp:cNvPr id="0" name=""/>
        <dsp:cNvSpPr/>
      </dsp:nvSpPr>
      <dsp:spPr>
        <a:xfrm>
          <a:off x="1718312" y="3581401"/>
          <a:ext cx="6169527" cy="1222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C00000"/>
              </a:solidFill>
            </a:rPr>
            <a:t>Interactions and Relationships</a:t>
          </a:r>
        </a:p>
      </dsp:txBody>
      <dsp:txXfrm>
        <a:off x="1718312" y="3581401"/>
        <a:ext cx="6169527" cy="12228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DAD1C-D788-4151-8790-79B0203251D5}">
      <dsp:nvSpPr>
        <dsp:cNvPr id="0" name=""/>
        <dsp:cNvSpPr/>
      </dsp:nvSpPr>
      <dsp:spPr>
        <a:xfrm>
          <a:off x="2733708" y="-473353"/>
          <a:ext cx="2895597" cy="2660881"/>
        </a:xfrm>
        <a:prstGeom prst="triangle">
          <a:avLst/>
        </a:prstGeom>
        <a:solidFill>
          <a:schemeClr val="accent2">
            <a:lumMod val="20000"/>
            <a:lumOff val="80000"/>
          </a:schemeClr>
        </a:solidFill>
        <a:ln w="762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Acumen </a:t>
          </a:r>
          <a:r>
            <a:rPr lang="en-US" sz="2400" b="1" i="1" kern="1200" dirty="0">
              <a:solidFill>
                <a:srgbClr val="C00000"/>
              </a:solidFill>
            </a:rPr>
            <a:t>Technical Skills</a:t>
          </a:r>
        </a:p>
      </dsp:txBody>
      <dsp:txXfrm>
        <a:off x="3457607" y="857088"/>
        <a:ext cx="1447799" cy="1330440"/>
      </dsp:txXfrm>
    </dsp:sp>
    <dsp:sp modelId="{ADE9588F-8086-497C-973F-C2428A3CBE3E}">
      <dsp:nvSpPr>
        <dsp:cNvPr id="0" name=""/>
        <dsp:cNvSpPr/>
      </dsp:nvSpPr>
      <dsp:spPr>
        <a:xfrm>
          <a:off x="1187899" y="1362648"/>
          <a:ext cx="3353874" cy="3388927"/>
        </a:xfrm>
        <a:prstGeom prst="triangle">
          <a:avLst/>
        </a:prstGeom>
        <a:solidFill>
          <a:schemeClr val="tx2">
            <a:lumMod val="20000"/>
            <a:lumOff val="80000"/>
          </a:schemeClr>
        </a:solidFill>
        <a:ln w="762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solidFill>
                <a:schemeClr val="tx1"/>
              </a:solidFill>
            </a:rPr>
            <a:t>Cognitive</a:t>
          </a:r>
        </a:p>
        <a:p>
          <a:pPr marL="0" lvl="0" indent="0" algn="ctr" defTabSz="1289050">
            <a:lnSpc>
              <a:spcPct val="90000"/>
            </a:lnSpc>
            <a:spcBef>
              <a:spcPct val="0"/>
            </a:spcBef>
            <a:spcAft>
              <a:spcPct val="35000"/>
            </a:spcAft>
            <a:buNone/>
          </a:pPr>
          <a:r>
            <a:rPr lang="en-US" sz="2400" b="1" i="1" kern="1200" dirty="0">
              <a:solidFill>
                <a:srgbClr val="C00000"/>
              </a:solidFill>
            </a:rPr>
            <a:t>Critical Thinking</a:t>
          </a:r>
        </a:p>
      </dsp:txBody>
      <dsp:txXfrm>
        <a:off x="2026368" y="3057112"/>
        <a:ext cx="1676937" cy="1694463"/>
      </dsp:txXfrm>
    </dsp:sp>
    <dsp:sp modelId="{88852B97-9322-4017-86AC-192DB7CD0E3B}">
      <dsp:nvSpPr>
        <dsp:cNvPr id="0" name=""/>
        <dsp:cNvSpPr/>
      </dsp:nvSpPr>
      <dsp:spPr>
        <a:xfrm rot="10800000">
          <a:off x="2886097" y="2255021"/>
          <a:ext cx="2895597" cy="2125663"/>
        </a:xfrm>
        <a:prstGeom prst="triangle">
          <a:avLst/>
        </a:prstGeom>
        <a:solidFill>
          <a:schemeClr val="accent6">
            <a:lumMod val="20000"/>
            <a:lumOff val="80000"/>
          </a:schemeClr>
        </a:solidFill>
        <a:ln w="762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Values</a:t>
          </a:r>
        </a:p>
        <a:p>
          <a:pPr marL="0" lvl="0" indent="0" algn="ctr" defTabSz="1244600">
            <a:lnSpc>
              <a:spcPct val="90000"/>
            </a:lnSpc>
            <a:spcBef>
              <a:spcPct val="0"/>
            </a:spcBef>
            <a:spcAft>
              <a:spcPct val="35000"/>
            </a:spcAft>
            <a:buNone/>
          </a:pPr>
          <a:r>
            <a:rPr lang="en-US" sz="2400" b="1" kern="1200" dirty="0">
              <a:solidFill>
                <a:srgbClr val="C00000"/>
              </a:solidFill>
            </a:rPr>
            <a:t>Beliefs</a:t>
          </a:r>
        </a:p>
      </dsp:txBody>
      <dsp:txXfrm rot="10800000">
        <a:off x="3609996" y="2255021"/>
        <a:ext cx="1447799" cy="1062831"/>
      </dsp:txXfrm>
    </dsp:sp>
    <dsp:sp modelId="{C71552CC-7A57-4A31-946C-824D0BCE7586}">
      <dsp:nvSpPr>
        <dsp:cNvPr id="0" name=""/>
        <dsp:cNvSpPr/>
      </dsp:nvSpPr>
      <dsp:spPr>
        <a:xfrm>
          <a:off x="4221595" y="1051952"/>
          <a:ext cx="2846446" cy="4010320"/>
        </a:xfrm>
        <a:prstGeom prst="triangle">
          <a:avLst/>
        </a:prstGeom>
        <a:solidFill>
          <a:schemeClr val="accent5">
            <a:lumMod val="20000"/>
            <a:lumOff val="80000"/>
          </a:schemeClr>
        </a:solidFill>
        <a:ln w="762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solidFill>
                <a:schemeClr val="tx1"/>
              </a:solidFill>
            </a:rPr>
            <a:t>Social</a:t>
          </a:r>
        </a:p>
        <a:p>
          <a:pPr marL="0" lvl="0" indent="0" algn="ctr" defTabSz="1511300">
            <a:lnSpc>
              <a:spcPct val="90000"/>
            </a:lnSpc>
            <a:spcBef>
              <a:spcPct val="0"/>
            </a:spcBef>
            <a:spcAft>
              <a:spcPct val="35000"/>
            </a:spcAft>
            <a:buNone/>
          </a:pPr>
          <a:r>
            <a:rPr lang="en-US" sz="2400" b="1" i="1" kern="1200" dirty="0">
              <a:solidFill>
                <a:srgbClr val="C00000"/>
              </a:solidFill>
            </a:rPr>
            <a:t>People Skills</a:t>
          </a:r>
        </a:p>
        <a:p>
          <a:pPr marL="0" lvl="0" indent="0" algn="ctr" defTabSz="1511300">
            <a:lnSpc>
              <a:spcPct val="90000"/>
            </a:lnSpc>
            <a:spcBef>
              <a:spcPct val="0"/>
            </a:spcBef>
            <a:spcAft>
              <a:spcPct val="35000"/>
            </a:spcAft>
            <a:buNone/>
          </a:pPr>
          <a:r>
            <a:rPr lang="en-US" sz="2400" b="1" i="1" kern="1200" dirty="0">
              <a:solidFill>
                <a:srgbClr val="C00000"/>
              </a:solidFill>
            </a:rPr>
            <a:t>EQ</a:t>
          </a:r>
        </a:p>
      </dsp:txBody>
      <dsp:txXfrm>
        <a:off x="4933207" y="3057112"/>
        <a:ext cx="1423223" cy="20051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625BC-572E-4001-B937-B9A124CDFEE9}">
      <dsp:nvSpPr>
        <dsp:cNvPr id="0" name=""/>
        <dsp:cNvSpPr/>
      </dsp:nvSpPr>
      <dsp:spPr>
        <a:xfrm>
          <a:off x="281498" y="0"/>
          <a:ext cx="3651191" cy="3086100"/>
        </a:xfrm>
        <a:prstGeom prst="ellipse">
          <a:avLst/>
        </a:prstGeom>
        <a:solidFill>
          <a:schemeClr val="tx2">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b="1" kern="1200" dirty="0"/>
            <a:t>Perspective</a:t>
          </a:r>
        </a:p>
      </dsp:txBody>
      <dsp:txXfrm>
        <a:off x="791349" y="363917"/>
        <a:ext cx="2105191" cy="2358265"/>
      </dsp:txXfrm>
    </dsp:sp>
    <dsp:sp modelId="{C01E6FFE-A8C1-45A2-99F9-04C9D981CD58}">
      <dsp:nvSpPr>
        <dsp:cNvPr id="0" name=""/>
        <dsp:cNvSpPr/>
      </dsp:nvSpPr>
      <dsp:spPr>
        <a:xfrm>
          <a:off x="3123545" y="3483"/>
          <a:ext cx="3241530" cy="3069311"/>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b="1" kern="1200" dirty="0"/>
            <a:t>Factual Context</a:t>
          </a:r>
        </a:p>
      </dsp:txBody>
      <dsp:txXfrm>
        <a:off x="4043439" y="365421"/>
        <a:ext cx="1868990" cy="23454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625BC-572E-4001-B937-B9A124CDFEE9}">
      <dsp:nvSpPr>
        <dsp:cNvPr id="0" name=""/>
        <dsp:cNvSpPr/>
      </dsp:nvSpPr>
      <dsp:spPr>
        <a:xfrm>
          <a:off x="76178" y="-263417"/>
          <a:ext cx="5052996" cy="563223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b="1" kern="1200" dirty="0"/>
            <a:t>Your Values</a:t>
          </a:r>
        </a:p>
      </dsp:txBody>
      <dsp:txXfrm>
        <a:off x="781777" y="400743"/>
        <a:ext cx="2913439" cy="4303911"/>
      </dsp:txXfrm>
    </dsp:sp>
    <dsp:sp modelId="{C01E6FFE-A8C1-45A2-99F9-04C9D981CD58}">
      <dsp:nvSpPr>
        <dsp:cNvPr id="0" name=""/>
        <dsp:cNvSpPr/>
      </dsp:nvSpPr>
      <dsp:spPr>
        <a:xfrm>
          <a:off x="3251475" y="-263417"/>
          <a:ext cx="5115282" cy="563223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b="1" kern="1200" dirty="0"/>
            <a:t>   Your Behavior</a:t>
          </a:r>
        </a:p>
      </dsp:txBody>
      <dsp:txXfrm>
        <a:off x="4703109" y="400743"/>
        <a:ext cx="2949352" cy="43039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3CED7-5651-4DCD-9845-EBCA4CD038A0}">
      <dsp:nvSpPr>
        <dsp:cNvPr id="0" name=""/>
        <dsp:cNvSpPr/>
      </dsp:nvSpPr>
      <dsp:spPr>
        <a:xfrm>
          <a:off x="2571" y="99427"/>
          <a:ext cx="2507456" cy="795204"/>
        </a:xfrm>
        <a:prstGeom prst="rect">
          <a:avLst/>
        </a:prstGeom>
        <a:solidFill>
          <a:schemeClr val="tx2">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Leader Characteristic</a:t>
          </a:r>
        </a:p>
      </dsp:txBody>
      <dsp:txXfrm>
        <a:off x="2571" y="99427"/>
        <a:ext cx="2507456" cy="795204"/>
      </dsp:txXfrm>
    </dsp:sp>
    <dsp:sp modelId="{D7D41DE2-E561-4D70-946E-48DC1818763E}">
      <dsp:nvSpPr>
        <dsp:cNvPr id="0" name=""/>
        <dsp:cNvSpPr/>
      </dsp:nvSpPr>
      <dsp:spPr>
        <a:xfrm>
          <a:off x="2571" y="894631"/>
          <a:ext cx="2507456" cy="5086383"/>
        </a:xfrm>
        <a:prstGeom prst="rect">
          <a:avLst/>
        </a:prstGeom>
        <a:solidFill>
          <a:schemeClr val="accent5">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Self Awareness</a:t>
          </a:r>
        </a:p>
        <a:p>
          <a:pPr marL="228600" lvl="1" indent="-228600" algn="l" defTabSz="977900">
            <a:lnSpc>
              <a:spcPct val="90000"/>
            </a:lnSpc>
            <a:spcBef>
              <a:spcPct val="0"/>
            </a:spcBef>
            <a:spcAft>
              <a:spcPct val="15000"/>
            </a:spcAft>
            <a:buChar char="•"/>
          </a:pPr>
          <a:endParaRPr lang="en-US" sz="2200" b="1" kern="1200" dirty="0"/>
        </a:p>
        <a:p>
          <a:pPr marL="228600" lvl="1" indent="-228600" algn="l" defTabSz="977900">
            <a:lnSpc>
              <a:spcPct val="90000"/>
            </a:lnSpc>
            <a:spcBef>
              <a:spcPct val="0"/>
            </a:spcBef>
            <a:spcAft>
              <a:spcPct val="15000"/>
            </a:spcAft>
            <a:buChar char="•"/>
          </a:pPr>
          <a:endParaRPr lang="en-US" sz="2200" b="1" kern="1200" dirty="0"/>
        </a:p>
        <a:p>
          <a:pPr marL="228600" lvl="1" indent="-228600" algn="l" defTabSz="977900">
            <a:lnSpc>
              <a:spcPct val="90000"/>
            </a:lnSpc>
            <a:spcBef>
              <a:spcPct val="0"/>
            </a:spcBef>
            <a:spcAft>
              <a:spcPct val="15000"/>
            </a:spcAft>
            <a:buChar char="•"/>
          </a:pPr>
          <a:endParaRPr lang="en-US" sz="2200" b="1" kern="1200" dirty="0"/>
        </a:p>
        <a:p>
          <a:pPr marL="228600" lvl="1" indent="-228600" algn="l" defTabSz="977900">
            <a:lnSpc>
              <a:spcPct val="90000"/>
            </a:lnSpc>
            <a:spcBef>
              <a:spcPct val="0"/>
            </a:spcBef>
            <a:spcAft>
              <a:spcPct val="15000"/>
            </a:spcAft>
            <a:buChar char="•"/>
          </a:pPr>
          <a:r>
            <a:rPr lang="en-US" sz="2200" b="1" kern="1200" dirty="0">
              <a:solidFill>
                <a:srgbClr val="C00000"/>
              </a:solidFill>
            </a:rPr>
            <a:t>Seeking Feedback</a:t>
          </a:r>
        </a:p>
        <a:p>
          <a:pPr marL="228600" lvl="1" indent="-228600" algn="l" defTabSz="977900">
            <a:lnSpc>
              <a:spcPct val="90000"/>
            </a:lnSpc>
            <a:spcBef>
              <a:spcPct val="0"/>
            </a:spcBef>
            <a:spcAft>
              <a:spcPct val="15000"/>
            </a:spcAft>
            <a:buChar char="•"/>
          </a:pPr>
          <a:endParaRPr lang="en-US" sz="2200" kern="1200" dirty="0"/>
        </a:p>
        <a:p>
          <a:pPr marL="228600" lvl="1" indent="-228600" algn="l" defTabSz="977900">
            <a:lnSpc>
              <a:spcPct val="90000"/>
            </a:lnSpc>
            <a:spcBef>
              <a:spcPct val="0"/>
            </a:spcBef>
            <a:spcAft>
              <a:spcPct val="15000"/>
            </a:spcAft>
            <a:buChar char="•"/>
          </a:pPr>
          <a:endParaRPr lang="en-US" sz="2200" kern="1200" dirty="0"/>
        </a:p>
        <a:p>
          <a:pPr marL="228600" lvl="1" indent="-228600" algn="l" defTabSz="977900">
            <a:lnSpc>
              <a:spcPct val="90000"/>
            </a:lnSpc>
            <a:spcBef>
              <a:spcPct val="0"/>
            </a:spcBef>
            <a:spcAft>
              <a:spcPct val="15000"/>
            </a:spcAft>
            <a:buChar char="•"/>
          </a:pPr>
          <a:endParaRPr lang="en-US" sz="2200" kern="1200" dirty="0"/>
        </a:p>
        <a:p>
          <a:pPr marL="228600" lvl="1" indent="-228600" algn="l" defTabSz="977900">
            <a:lnSpc>
              <a:spcPct val="90000"/>
            </a:lnSpc>
            <a:spcBef>
              <a:spcPct val="0"/>
            </a:spcBef>
            <a:spcAft>
              <a:spcPct val="15000"/>
            </a:spcAft>
            <a:buChar char="•"/>
          </a:pPr>
          <a:r>
            <a:rPr lang="en-US" sz="2200" b="1" kern="1200" dirty="0"/>
            <a:t>Self Regulation</a:t>
          </a:r>
        </a:p>
      </dsp:txBody>
      <dsp:txXfrm>
        <a:off x="2571" y="894631"/>
        <a:ext cx="2507456" cy="5086383"/>
      </dsp:txXfrm>
    </dsp:sp>
    <dsp:sp modelId="{20035DEE-0DD2-4A9F-A1D8-38AD64A8E36A}">
      <dsp:nvSpPr>
        <dsp:cNvPr id="0" name=""/>
        <dsp:cNvSpPr/>
      </dsp:nvSpPr>
      <dsp:spPr>
        <a:xfrm>
          <a:off x="2861071" y="99427"/>
          <a:ext cx="2507456" cy="795204"/>
        </a:xfrm>
        <a:prstGeom prst="rect">
          <a:avLst/>
        </a:prstGeom>
        <a:solidFill>
          <a:schemeClr val="accent1">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Description</a:t>
          </a:r>
        </a:p>
      </dsp:txBody>
      <dsp:txXfrm>
        <a:off x="2861071" y="99427"/>
        <a:ext cx="2507456" cy="795204"/>
      </dsp:txXfrm>
    </dsp:sp>
    <dsp:sp modelId="{9817DD27-E520-453A-A4AB-3EA838578CDB}">
      <dsp:nvSpPr>
        <dsp:cNvPr id="0" name=""/>
        <dsp:cNvSpPr/>
      </dsp:nvSpPr>
      <dsp:spPr>
        <a:xfrm>
          <a:off x="2861071" y="894631"/>
          <a:ext cx="2507456" cy="5086383"/>
        </a:xfrm>
        <a:prstGeom prst="rect">
          <a:avLst/>
        </a:prstGeom>
        <a:solidFill>
          <a:schemeClr val="accent5">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Having an accurate view of how others perceive you</a:t>
          </a:r>
        </a:p>
        <a:p>
          <a:pPr marL="228600" lvl="1" indent="-228600" algn="l" defTabSz="977900">
            <a:lnSpc>
              <a:spcPct val="90000"/>
            </a:lnSpc>
            <a:spcBef>
              <a:spcPct val="0"/>
            </a:spcBef>
            <a:spcAft>
              <a:spcPct val="15000"/>
            </a:spcAft>
            <a:buChar char="•"/>
          </a:pPr>
          <a:r>
            <a:rPr lang="en-US" sz="2200" b="1" kern="1200" dirty="0">
              <a:solidFill>
                <a:srgbClr val="C00000"/>
              </a:solidFill>
            </a:rPr>
            <a:t>Proactive Search for information about leadership assets and liabilities</a:t>
          </a:r>
        </a:p>
        <a:p>
          <a:pPr marL="228600" lvl="1" indent="-228600" algn="l" defTabSz="977900">
            <a:lnSpc>
              <a:spcPct val="90000"/>
            </a:lnSpc>
            <a:spcBef>
              <a:spcPct val="0"/>
            </a:spcBef>
            <a:spcAft>
              <a:spcPct val="15000"/>
            </a:spcAft>
            <a:buChar char="•"/>
          </a:pPr>
          <a:r>
            <a:rPr lang="en-US" sz="2200" b="1" kern="1200" dirty="0"/>
            <a:t>Exercising control of emotions and impulses</a:t>
          </a:r>
        </a:p>
      </dsp:txBody>
      <dsp:txXfrm>
        <a:off x="2861071" y="894631"/>
        <a:ext cx="2507456" cy="5086383"/>
      </dsp:txXfrm>
    </dsp:sp>
    <dsp:sp modelId="{3387A838-9473-47EC-9C54-D77C54271DA6}">
      <dsp:nvSpPr>
        <dsp:cNvPr id="0" name=""/>
        <dsp:cNvSpPr/>
      </dsp:nvSpPr>
      <dsp:spPr>
        <a:xfrm>
          <a:off x="5719571" y="99427"/>
          <a:ext cx="2507456" cy="795204"/>
        </a:xfrm>
        <a:prstGeom prst="rect">
          <a:avLst/>
        </a:prstGeom>
        <a:solidFill>
          <a:schemeClr val="accent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Benefits</a:t>
          </a:r>
        </a:p>
      </dsp:txBody>
      <dsp:txXfrm>
        <a:off x="5719571" y="99427"/>
        <a:ext cx="2507456" cy="795204"/>
      </dsp:txXfrm>
    </dsp:sp>
    <dsp:sp modelId="{4B2A2D7C-F479-4D41-AC27-8AA09DE1CCEF}">
      <dsp:nvSpPr>
        <dsp:cNvPr id="0" name=""/>
        <dsp:cNvSpPr/>
      </dsp:nvSpPr>
      <dsp:spPr>
        <a:xfrm>
          <a:off x="5719571" y="894631"/>
          <a:ext cx="2507456" cy="5086383"/>
        </a:xfrm>
        <a:prstGeom prst="rect">
          <a:avLst/>
        </a:prstGeom>
        <a:solidFill>
          <a:schemeClr val="accent5">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The foundation to effective leadership and development</a:t>
          </a:r>
        </a:p>
        <a:p>
          <a:pPr marL="228600" lvl="1" indent="-228600" algn="l" defTabSz="977900">
            <a:lnSpc>
              <a:spcPct val="90000"/>
            </a:lnSpc>
            <a:spcBef>
              <a:spcPct val="0"/>
            </a:spcBef>
            <a:spcAft>
              <a:spcPct val="15000"/>
            </a:spcAft>
            <a:buChar char="•"/>
          </a:pPr>
          <a:r>
            <a:rPr lang="en-US" sz="2200" b="1" kern="1200" dirty="0">
              <a:solidFill>
                <a:srgbClr val="C00000"/>
              </a:solidFill>
            </a:rPr>
            <a:t>Establish one’s self-development and improvement agenda</a:t>
          </a:r>
        </a:p>
        <a:p>
          <a:pPr marL="228600" lvl="1" indent="-228600" algn="l" defTabSz="977900">
            <a:lnSpc>
              <a:spcPct val="90000"/>
            </a:lnSpc>
            <a:spcBef>
              <a:spcPct val="0"/>
            </a:spcBef>
            <a:spcAft>
              <a:spcPct val="15000"/>
            </a:spcAft>
            <a:buChar char="•"/>
          </a:pPr>
          <a:r>
            <a:rPr lang="en-US" sz="2200" b="1" kern="1200" dirty="0"/>
            <a:t>Provides intrapersonal information and clearer decision-making</a:t>
          </a:r>
        </a:p>
      </dsp:txBody>
      <dsp:txXfrm>
        <a:off x="5719571" y="894631"/>
        <a:ext cx="2507456" cy="50863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79072-99B9-481A-9389-FE6F78B8089B}">
      <dsp:nvSpPr>
        <dsp:cNvPr id="0" name=""/>
        <dsp:cNvSpPr/>
      </dsp:nvSpPr>
      <dsp:spPr>
        <a:xfrm>
          <a:off x="2697731" y="420535"/>
          <a:ext cx="3398268" cy="577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             </a:t>
          </a:r>
          <a:r>
            <a:rPr lang="en-US" sz="2800" b="1" kern="1200" dirty="0"/>
            <a:t>Understanding Context</a:t>
          </a:r>
        </a:p>
      </dsp:txBody>
      <dsp:txXfrm>
        <a:off x="2697731" y="420535"/>
        <a:ext cx="3398268" cy="577835"/>
      </dsp:txXfrm>
    </dsp:sp>
    <dsp:sp modelId="{0E9C1FFF-B038-4659-9993-A22BC6399FF5}">
      <dsp:nvSpPr>
        <dsp:cNvPr id="0" name=""/>
        <dsp:cNvSpPr/>
      </dsp:nvSpPr>
      <dsp:spPr>
        <a:xfrm>
          <a:off x="606798" y="-85388"/>
          <a:ext cx="4879548" cy="4879548"/>
        </a:xfrm>
        <a:prstGeom prst="circularArrow">
          <a:avLst>
            <a:gd name="adj1" fmla="val 5198"/>
            <a:gd name="adj2" fmla="val 335769"/>
            <a:gd name="adj3" fmla="val 235154"/>
            <a:gd name="adj4" fmla="val 19533657"/>
            <a:gd name="adj5" fmla="val 6065"/>
          </a:avLst>
        </a:prstGeom>
        <a:solidFill>
          <a:schemeClr val="accent1">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930F1F74-685B-402F-A596-755CC8E67B03}">
      <dsp:nvSpPr>
        <dsp:cNvPr id="0" name=""/>
        <dsp:cNvSpPr/>
      </dsp:nvSpPr>
      <dsp:spPr>
        <a:xfrm>
          <a:off x="3130187" y="2580635"/>
          <a:ext cx="3577526" cy="1057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Understanding Operational Realities</a:t>
          </a:r>
        </a:p>
      </dsp:txBody>
      <dsp:txXfrm>
        <a:off x="3130187" y="2580635"/>
        <a:ext cx="3577526" cy="1057347"/>
      </dsp:txXfrm>
    </dsp:sp>
    <dsp:sp modelId="{FD5EFB59-615F-4226-81AE-29D043DB0DDB}">
      <dsp:nvSpPr>
        <dsp:cNvPr id="0" name=""/>
        <dsp:cNvSpPr/>
      </dsp:nvSpPr>
      <dsp:spPr>
        <a:xfrm>
          <a:off x="406291" y="-37398"/>
          <a:ext cx="4879548" cy="4879548"/>
        </a:xfrm>
        <a:prstGeom prst="circularArrow">
          <a:avLst>
            <a:gd name="adj1" fmla="val 5198"/>
            <a:gd name="adj2" fmla="val 335769"/>
            <a:gd name="adj3" fmla="val 3269376"/>
            <a:gd name="adj4" fmla="val 2015247"/>
            <a:gd name="adj5" fmla="val 6065"/>
          </a:avLst>
        </a:prstGeom>
        <a:solidFill>
          <a:schemeClr val="accent1">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CCCA7636-8AAA-4C70-BE19-BC696CCFB295}">
      <dsp:nvSpPr>
        <dsp:cNvPr id="0" name=""/>
        <dsp:cNvSpPr/>
      </dsp:nvSpPr>
      <dsp:spPr>
        <a:xfrm>
          <a:off x="1780235" y="3954900"/>
          <a:ext cx="2159375" cy="1300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kern="1200" dirty="0"/>
            <a:t>                           </a:t>
          </a:r>
          <a:endParaRPr lang="en-US" sz="2800" kern="1200" dirty="0"/>
        </a:p>
      </dsp:txBody>
      <dsp:txXfrm>
        <a:off x="1780235" y="3954900"/>
        <a:ext cx="2159375" cy="1300757"/>
      </dsp:txXfrm>
    </dsp:sp>
    <dsp:sp modelId="{64A1B9B6-5FDB-4F0B-9A06-F4BB805D301E}">
      <dsp:nvSpPr>
        <dsp:cNvPr id="0" name=""/>
        <dsp:cNvSpPr/>
      </dsp:nvSpPr>
      <dsp:spPr>
        <a:xfrm>
          <a:off x="406291" y="-205303"/>
          <a:ext cx="4879548" cy="4879548"/>
        </a:xfrm>
        <a:prstGeom prst="circularArrow">
          <a:avLst>
            <a:gd name="adj1" fmla="val 5198"/>
            <a:gd name="adj2" fmla="val 335769"/>
            <a:gd name="adj3" fmla="val 8211357"/>
            <a:gd name="adj4" fmla="val 7194855"/>
            <a:gd name="adj5" fmla="val 6065"/>
          </a:avLst>
        </a:prstGeom>
        <a:solidFill>
          <a:schemeClr val="accent1">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A5DF437A-22B4-40CB-90EA-79F020710C32}">
      <dsp:nvSpPr>
        <dsp:cNvPr id="0" name=""/>
        <dsp:cNvSpPr/>
      </dsp:nvSpPr>
      <dsp:spPr>
        <a:xfrm>
          <a:off x="-611713" y="2458929"/>
          <a:ext cx="2825219" cy="1300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Experience</a:t>
          </a:r>
        </a:p>
      </dsp:txBody>
      <dsp:txXfrm>
        <a:off x="-611713" y="2458929"/>
        <a:ext cx="2825219" cy="1300757"/>
      </dsp:txXfrm>
    </dsp:sp>
    <dsp:sp modelId="{C60AE36B-AD1C-4038-8B94-4791EEE50F5E}">
      <dsp:nvSpPr>
        <dsp:cNvPr id="0" name=""/>
        <dsp:cNvSpPr/>
      </dsp:nvSpPr>
      <dsp:spPr>
        <a:xfrm>
          <a:off x="406291" y="240980"/>
          <a:ext cx="4879548" cy="4879548"/>
        </a:xfrm>
        <a:prstGeom prst="circularArrow">
          <a:avLst>
            <a:gd name="adj1" fmla="val 5198"/>
            <a:gd name="adj2" fmla="val 335769"/>
            <a:gd name="adj3" fmla="val 12265113"/>
            <a:gd name="adj4" fmla="val 10770402"/>
            <a:gd name="adj5" fmla="val 6065"/>
          </a:avLst>
        </a:prstGeom>
        <a:solidFill>
          <a:schemeClr val="accent1">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7802DD2C-2FAF-4EBC-A37A-A53525CF2E95}">
      <dsp:nvSpPr>
        <dsp:cNvPr id="0" name=""/>
        <dsp:cNvSpPr/>
      </dsp:nvSpPr>
      <dsp:spPr>
        <a:xfrm>
          <a:off x="133348" y="20239"/>
          <a:ext cx="2908052" cy="1337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chemeClr val="tx1"/>
            </a:solidFill>
          </a:endParaRPr>
        </a:p>
        <a:p>
          <a:pPr marL="0" lvl="0" indent="0" algn="ctr" defTabSz="1244600">
            <a:lnSpc>
              <a:spcPct val="90000"/>
            </a:lnSpc>
            <a:spcBef>
              <a:spcPct val="0"/>
            </a:spcBef>
            <a:spcAft>
              <a:spcPct val="35000"/>
            </a:spcAft>
            <a:buNone/>
          </a:pPr>
          <a:r>
            <a:rPr lang="en-US" sz="2800" b="1" kern="1200" dirty="0">
              <a:solidFill>
                <a:schemeClr val="tx1"/>
              </a:solidFill>
            </a:rPr>
            <a:t>Domain Competency</a:t>
          </a:r>
        </a:p>
      </dsp:txBody>
      <dsp:txXfrm>
        <a:off x="133348" y="20239"/>
        <a:ext cx="2908052" cy="1337074"/>
      </dsp:txXfrm>
    </dsp:sp>
    <dsp:sp modelId="{98618B82-A7A0-41DC-BC50-B556FA3F89C3}">
      <dsp:nvSpPr>
        <dsp:cNvPr id="0" name=""/>
        <dsp:cNvSpPr/>
      </dsp:nvSpPr>
      <dsp:spPr>
        <a:xfrm>
          <a:off x="339621" y="18293"/>
          <a:ext cx="4879548" cy="4879548"/>
        </a:xfrm>
        <a:prstGeom prst="circularArrow">
          <a:avLst>
            <a:gd name="adj1" fmla="val 5198"/>
            <a:gd name="adj2" fmla="val 335769"/>
            <a:gd name="adj3" fmla="val 17127062"/>
            <a:gd name="adj4" fmla="val 15927013"/>
            <a:gd name="adj5" fmla="val 6065"/>
          </a:avLst>
        </a:prstGeom>
        <a:solidFill>
          <a:schemeClr val="accent1">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625BC-572E-4001-B937-B9A124CDFEE9}">
      <dsp:nvSpPr>
        <dsp:cNvPr id="0" name=""/>
        <dsp:cNvSpPr/>
      </dsp:nvSpPr>
      <dsp:spPr>
        <a:xfrm>
          <a:off x="308574" y="22384"/>
          <a:ext cx="4365788" cy="409241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b="1" kern="1200" dirty="0"/>
            <a:t>Competence</a:t>
          </a:r>
        </a:p>
      </dsp:txBody>
      <dsp:txXfrm>
        <a:off x="918211" y="504968"/>
        <a:ext cx="2517211" cy="3127248"/>
      </dsp:txXfrm>
    </dsp:sp>
    <dsp:sp modelId="{C01E6FFE-A8C1-45A2-99F9-04C9D981CD58}">
      <dsp:nvSpPr>
        <dsp:cNvPr id="0" name=""/>
        <dsp:cNvSpPr/>
      </dsp:nvSpPr>
      <dsp:spPr>
        <a:xfrm>
          <a:off x="3566119" y="11192"/>
          <a:ext cx="4419604" cy="409241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US" sz="3200" b="1" kern="1200" dirty="0"/>
            <a:t>Confidence</a:t>
          </a:r>
        </a:p>
      </dsp:txBody>
      <dsp:txXfrm>
        <a:off x="4820331" y="493776"/>
        <a:ext cx="2548240" cy="312724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1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66B8FC-2BC7-4C1D-AED6-315FA0C83767}"/>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634F8792-6B8D-4610-8C94-4D75240B9A7D}"/>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4D40B71-2499-4F9F-9E43-B549C5F8758A}" type="datetimeFigureOut">
              <a:rPr lang="en-US" smtClean="0"/>
              <a:t>4/27/2023</a:t>
            </a:fld>
            <a:endParaRPr lang="en-US"/>
          </a:p>
        </p:txBody>
      </p:sp>
      <p:sp>
        <p:nvSpPr>
          <p:cNvPr id="4" name="Footer Placeholder 3">
            <a:extLst>
              <a:ext uri="{FF2B5EF4-FFF2-40B4-BE49-F238E27FC236}">
                <a16:creationId xmlns:a16="http://schemas.microsoft.com/office/drawing/2014/main" id="{D1228F3A-3E74-4A63-A220-BD00C9E1D39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F09FA53-E271-45BA-AC90-353AC11C634F}"/>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00923EC-C048-4308-98D9-63798DE828DE}" type="slidenum">
              <a:rPr lang="en-US" smtClean="0"/>
              <a:t>‹#›</a:t>
            </a:fld>
            <a:endParaRPr lang="en-US"/>
          </a:p>
        </p:txBody>
      </p:sp>
    </p:spTree>
    <p:extLst>
      <p:ext uri="{BB962C8B-B14F-4D97-AF65-F5344CB8AC3E}">
        <p14:creationId xmlns:p14="http://schemas.microsoft.com/office/powerpoint/2010/main" val="314858176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06-25T12:23:11.701"/>
    </inkml:context>
    <inkml:brush xml:id="br0">
      <inkml:brushProperty name="width" value="0.06667" units="cm"/>
      <inkml:brushProperty name="height" value="0.06667" units="cm"/>
      <inkml:brushProperty name="color" value="#ED1C24"/>
      <inkml:brushProperty name="ignorePressure" value="1"/>
    </inkml:brush>
  </inkml:definitions>
  <inkml:trace contextRef="#ctx0" brushRef="#br0">119-6550,'5'0,"24"0,22 4,22 8,7 0,-5-1,-11-4,-12-1,-5 3,10 3,15 9,4 3,-9 1,-5-5,-5-5,-6-4,-8-5,-7-4,-4-1,2-2,0 0,-3 5,-9 1,-14 1,-13-2,-10-5,-13-4,-14-4,-20-6,-8-1,-8-2,12-3,6 3,9 5,8 2,7 2,0 0,-2-3,-5 0,0 4,3 2,3-2,4 0,-3 0,1-1,-8 0,-6 2,4-3,7-1,5 3,2 3,7-3,3 0,5-4,1 1,3 2</inkml:trace>
  <inkml:trace contextRef="#ctx0" brushRef="#br0" timeOffset="1805">9-5694,'15'0,"31"0,37 5,38 2,12-1,-3-1,-14-1,-22-3,-22 1,-19-2,-8 0,-8 0,-6 4,-3 7,-1 1,-2-1,1-4,0-1,1-3,0-1,0-2,5 0,-3 0</inkml:trace>
  <inkml:trace contextRef="#ctx0" brushRef="#br0" timeOffset="5568">-45-1663,'9'0,"17"0,14 0,9 0,11 0,4 0,6 0,14 5,11 5,9 13,5 0,-7-3,-15-5,-18-5,-21 1,-18-2</inkml:trace>
  <inkml:trace contextRef="#ctx0" brushRef="#br0" timeOffset="6619">-45-531,'0'5,"4"7,11 0,8 3,14-1,25 7,14 4,15 8,14 2,9 0,-7-5,-5-4,-18-5,-17-9,-15-3,-12-6,-9-2,2-1,-3-1,-5 0</inkml:trace>
  <inkml:trace contextRef="#ctx0" brushRef="#br0" timeOffset="8310">64 629,'10'9,"21"13,15 2,5-2,3-1,-3-3,-6-6,-5-4,-6-3,2-4,-1-1,-2 0,-1-1,7 0,12 0,6 0,-3 1,2 5,-7 2,-6-2,-5-1,-6 0,-11-2,-11-1</inkml:trace>
  <inkml:trace contextRef="#ctx0" brushRef="#br0" timeOffset="9865">-45 1871,'0'4,"4"2,16 0,23 3,14 2,2-3,-5-2,-6-2,-7-2,-6-1,-3-1,0 0,11-1,7 1,-1-1,-3 1,-1 0,1 0,-2 0,-3 0,-5 0,-4 0,-2 0,3 0,1 0,3 0,-3 0</inkml:trace>
  <inkml:trace contextRef="#ctx0" brushRef="#br0" timeOffset="3263">-185-4500,'0'-5,"8"-3,27 0,20 3,16 1,8 1,-1 1,3 14,7 9,9 9,4-4,1 4,-5-7,-10-4,-9-9,-5 2,-8 5,-5 0,-9-5,-6-3,-7-3,-5-3,-8 5,-9 0</inkml:trace>
  <inkml:trace contextRef="#ctx0" brushRef="#br0" timeOffset="4241">-45-3223,'6'0,"20"0,25 2,30 3,16 4,10 2,1-1,-11-2,-16-2,-18-3,-16-1,-14-1,-8-1,-1 0,0-1,1 3,12 1,10 2,8 2,4 1,-6-2,-7-1,-11-2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06-25T16:30:22.497"/>
    </inkml:context>
    <inkml:brush xml:id="br0">
      <inkml:brushProperty name="width" value="0.13333" units="cm"/>
      <inkml:brushProperty name="height" value="0.13333" units="cm"/>
      <inkml:brushProperty name="color" value="#ED1C24"/>
      <inkml:brushProperty name="ignorePressure" value="1"/>
    </inkml:brush>
  </inkml:definitions>
  <inkml:trace contextRef="#ctx0" brushRef="#br0">0 0,'5'0,"25"0,35 0,26 5,6 6,-3 0,-14 0,-9 7,14 13,36 32,20 13,10 3,8 2,-5-2,-10-6,-24-11,-28-16,-31-10,-19-8,-13-4,-2 5,-1 11,14 16,23 19,21 19,9 14,13 14,7 12,-7 2,-11-4,-18-16,-17-16,-13-18,-11-3,-3-5,9 7,10 19,16 25,15 29,7 6,2 1,0-15,-6-2,-18-17,-21-16,-14-13,-6-13,-5-13,-5-7,-2-3,7 13,-1 7,2 14,-5 3,11 6,3 6,2 0,4-1,-4-9,-3 6,-3-7,4-4,-3-6,-8-4,-5 4,-8-2,-4 0,-3-2,-1 0,-1-2,-1-1,1 0,0-5,0 3,1-8,0-1,0-5,0-3,0 0,0 5,0 3,0 5,0-2,0 1,0-5,0 7,-4 3,-8 1,0-2,1-8,3-4,-2-7,-5 3,-3-2,0-1,5-2,-6 2,-4 2,-4-10,0-6,-2-1,1-3,-2 0,2-3,0-2,0 5,-5 0,-6 3,0 7,-9 9,0 3,7 1,2 1,3-4,-1-9,-5 0,0-3,-2-7,2-6,-1-4,-3-3,6-3,1-2,2 6,3 5,-2 2,0-2,2 3,1 0,2 1,3-5,-6 0,0-2,-4-1,-5-2,1 4,1-5,4-3,4 0,3 3,-4 2,-1 0,-2 5,-6 0,0-7,4-3,3-1,-3-1,-12 0,-7-5,-4-4,0-1,6 1,-2 3,5 3,5-2,-2 0,-2-3,-2 0,4 2,1-3,-1 1,-5-2,1 1,5-3,2 2,-1 3,4 3,-1-3,3-4,-1-4,7 2,1-3,-5 2,2 5,-4 3,-3 4,2 3,2 1,4-4,4-5,3-7,0 1,8 2,1-2,1-2,-3-3,4 3,0-2,-1-1,2 2,0 0,9 4,9-2,14-1,14-4,17-2,10-1,4-3,-1 0,1 0,-3 0,-2-1,-5 1,-7-1,-16 1,-20 0,-17 0,-10 0,-13 0,-4-5,0-1,1 0,3 1,2 1,2 3,1-1,1 2,0 0,6-4,0-3,1 2,3-4,6-5,3-6,5-2,2-4,2-1,0-1,1-1,4 1,7-1,0 1,0 1,1 3,-2 3,-2-1,3-1,3 3,3 6,0 0,1 2,-2 0,-1 0,3 3,-3-2,-3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18T20:24:36.825"/>
    </inkml:context>
    <inkml:brush xml:id="br0">
      <inkml:brushProperty name="width" value="0.1" units="cm"/>
      <inkml:brushProperty name="height" value="0.1" units="cm"/>
      <inkml:brushProperty name="color" value="#FFFFFF"/>
      <inkml:brushProperty name="ignorePressure" value="1"/>
    </inkml:brush>
  </inkml:definitions>
  <inkml:trace contextRef="#ctx0" brushRef="#br0">1 1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17T21:02:56.890"/>
    </inkml:context>
    <inkml:brush xml:id="br0">
      <inkml:brushProperty name="width" value="0.2" units="cm"/>
      <inkml:brushProperty name="height" value="1.2" units="cm"/>
      <inkml:brushProperty name="ignorePressure" value="1"/>
      <inkml:brushProperty name="inkEffects" value="pencil"/>
    </inkml:brush>
    <inkml:brush xml:id="br1">
      <inkml:brushProperty name="width" value="0.35" units="cm"/>
      <inkml:brushProperty name="height" value="2.1" units="cm"/>
      <inkml:brushProperty name="ignorePressure" value="1"/>
      <inkml:brushProperty name="inkEffects" value="pencil"/>
    </inkml:brush>
  </inkml:definitions>
  <inkml:trace contextRef="#ctx0" brushRef="#br0">11922 3862,'0'-34,"0"34</inkml:trace>
  <inkml:trace contextRef="#ctx0" brushRef="#br1" timeOffset="74479.7">4065 6605,'0'-34,"68"-169,-1-102,1 0,-34 35,0-1,-34 0,0 101,-34-33,-34 0,-33 0,33 101,-34 1,102 67,-34 0,-33 0,-35-34,68 34,-34 0,-33-33,33 33,0 0,35 0,-1 34,34-34,-34 34,0 0,0 0,-34 0,1 34,-1-34,0 34,-33 0,67-34,0 34,34 0,68-1,135 69,0-34,-34-34,34 0,-101-34,-34 0,0 0,-1-34,-33 34,0 0,34 0,-34 34,33-1,1 35,-68-34,34-34,0 34,-34-170,0-33,0-34,-34 34,-34-35,68 103,-34 33,0-34,1 69,33 66,0-100,-136-69,-67-135,0 68,-34-34,67 0,35 34,33 101,35 34,33 68,68 0,169 170,68 67,67 34,-33 34,0-68,-34-68,-68 0,-34-33,-67-69,-68 1,0-68,-34 34,34 34,-1 0,-33-1,34 35,0-1,0 1,-34 0,34-1,0-33,0 0,-34-1,34 1,-34 0,33-34,-33 0,0-68,0 0,0 0,0-34,0 34,0 1,0-1,0 0,0-34,34-33,-34 33,68 0,0-34,33-33,1 33,-34 1,-1 33,-33 0,0 1,-34-1,34 68,-34-68,34 34,0 0,0-33,-1-35,-33 34,34 1,0-1,0 0,-34 34,34 0,-34 1,34 33,0-34,-34 0,34 34,-34-34,67-68,-33 68,-34 1,34-69,0 34,0 34,-34 1,67-35,1 34,-68 0,34 0,0 34,-34-34,0 68,-68 102,0 33,35-34,-35 69,68-103,-34 1,0-34,0 33,34-33,0 0,0-1,0 1,0 0,0 0,0 33,0-33,0 0,0-34,0-1,0 1,0 0,34-34,0 0,0 0,0-68,33-33,35 33,-34 0,0 1,33-1,-33 34,0-34,-1 34,35-33,0-1,-1 34,102-68,68 1,68-35,0 35,67-1,0 1,-101 67,-102 0,-101 0,-34 34,-34 0,-136 68,34-34,1 33,-35 1,-34 0,35 33,-68-33,-35 34,1-1,0 1,34 0,-35-1,-67 35,68-1,0 1,68-35,-35 35,35-69,33 35,-33 0,67-35,0 1,-33 34,67-35,-34-33,-34 68,1-34,-35 33,35-33,33 33,-34-67,35 34,33-34,0-34,0 34,34 0,102-34,-35 0,35-34,67 0,35 0,-1 0,-68 34,-33 0,-68 0,0 0,67 34,-67-34,0 34,34 0,-68 0,34 0,-170 33,-67-33,101-34,35 34,-1 0,0 0,34-34,34 34,-68-34,1 33,-35 1,68 0,0-34,1 0,-69 34,68-34,0 0,0 68,34 33,-34-33,34-34,0 0,0 67,0-67,0 0,0 34,0 34,0-35,34 35,0-34,0-1,-34-33,34 34,0-34,0 0,-34 33,34-33,-1 0,-33 34,34-34,0 0,0-1,0-33,-34 34,0-34,0 0</inkml:trace>
  <inkml:trace contextRef="#ctx0" brushRef="#br1" timeOffset="77495">4031 6537,'0'34,"0"68,0-34,-34-1,0 1,34 0,0-34,-34 0,1-1,-1 1,34 0,0 0,-34-34,34 34,0 0,-34-34,0 34,34-1,-34-33,34 34,-34 0,34 0,-34-34,-33 0,-1 34,0 0,34-34,1 0,-1 0,0 0,-34 0,68 34,0 0,68-34,0 0,-1 0,69 0,-136 0</inkml:trace>
  <inkml:trace contextRef="#ctx0" brushRef="#br1" timeOffset="80325.06">6537 6605,'34'102,"0"-35,0-33,0 34,-1-34,-33 0,34-34,-34 33,0 1,34 0,-34 0,34 0,0 0,0 0,0 0,-34-1,0 1,34-34,-34 34,33-34,-33 34,34-34,-34 34,34 0,0 0,0-34,-34 33,34-33,-34 34,34 0,-34-34</inkml:trace>
  <inkml:trace contextRef="#ctx0" brushRef="#br1" timeOffset="83213.32">4742 2168,'-34'0,"34"-33,-34 33,34-34,-33 0,-1 34,34-34,-34 34,34-34,-34 34,34-34,-34 0,0 0,0 1,34-1,-33 0,33 0,-34 34,34-34,-34 34,34-34,0 0,0 1,-34 33,34-34,0 0,0 0,-34 0,34 0,0 0,0 0,0 1,0-1,0 0,0 0,-34 0,34 0,0 0,0 1,0-1,0 0,0 0,0 0,0 0,34 34,0 0,34 0,-34 0,-34 34,0 0,33 68,1-35,-34-33,34 34,-34 0,34-1,-34-33,34 34,-34 0,0-34,0-1,34 35,-34 0,34-34,-1 0,-33-1,0 1,0 0,0 0,34 0,-34 0,0 0,34 33,-34-33,0 0,0 0,0 0,0-34</inkml:trace>
  <inkml:trace contextRef="#ctx0" brushRef="#br1" timeOffset="85993.77">8366 1694,'0'-34,"0"1,0-1,68 34,-34-68,33 34,-67 0,34 0,0 0,-34 1,34 33,0-34,-34 0,34 34,-34-34,33 34,-33-34,34 34,-34-34,34 34,-34-34,34 1,0-1,34 0,-68 0,34 34,-34-34,33 34,1 0,0-34,0 34,-34-34,34 0,0 34,0-33,-1 33,-33-34,34 34,0 0,-34-34,34 34,0 0,0 0,0 0,0 0,-34 34,33-34,-33 67,34-67,-34 34,34 0,-34 0,-34 0,0 0,1 0,33 0,-34-1,0-33,34 34,-34 0,0 0,0 0,0 0,0-34,1 34,-1-34,34 33,-34 1,-34-34,34 34,0-34,1 34,-1 0,0-34,0 0,-34 0,34 34,0 0,-33-34,33 0,0 0,0 0,0 0,0 34,1-34,-1 0,34 0</inkml:trace>
  <inkml:trace contextRef="#ctx0" brushRef="#br1" timeOffset="89266.75">8501 3591,'136'-68,"33"34,-67 0,-34 34,-1 0,-33 0,34-34,-34 1,0 33,-1 0,69-34,-34 0,0 0,-35 34,1 0,0 0,0-34,0 0,34 0,-35 34,1 0,0 0,0 0,-34-33,102 33,-35 0,-33 33,-34 1,0 0,0 0,0 0,0 0,0 0,0-1,0 1,0 0,-34-34,1 34,-1 0,34 0,-34 0,0 0,0-1,0-33,0 34,-33 0,67 0,-34-34,34 34,-34-34,0 0,0 34,0-34,0 0,1 0,-1 0,-34 0,34 0,-34 0,1-34,33 0,0 34,0-34,-34 0,34 34,1-34,-1 1,0 33,34-34,-68 34,0-34,68 0,-67 34,33-34,0 34,0-34,0 0,0 34,34 0</inkml:trace>
  <inkml:trace contextRef="#ctx0" brushRef="#br1" timeOffset="95935.39">1864 2236,'0'-34,"-34"0,0-33,0 33,0 0,0-34,0 34,0-33,1 33,33 0,-34 0,0 0,0 0,-34-33,34-1,-33 34,-1-34,0 0,0 1,1 67,33-68,-34 34,-33 0,67 0,0 34,34-33,-34 33,34-34,-68 0,34 34,34-34,-34 34,1 0,33-34,-34 0,0 34,0 0,34-34,-68 34,1 0,33-34,-34 1,0 33,34 0,0 0,1 0,-1 33,0 1,34 0,0 0,0 34,0-34,0 0,0-1,0 1,0 34,0-34,34 0,-34 33,34-67,-1 34,-33 0,34 0,-34 0,34 0,0 0,0-34,-34 67,34-67,-34 34,34-34,0 34,-34 0,33 0,-33 0,34 0,0-1,0 1,0 0,-34 0,34-34,0 34,-1-34,-33 34,34-34,-34 34,34-34,-34 34,34-34,0 33,0-33,0 0,67 34,-67-34,34 0,0 0,-1 0,1 0,0 0,-34 0,0 0,33 0,-33 0,0 0,0 0,0 0,0 0,-1 34,1-34,-34 34,34-34,-34 34,0 0,34-34,-34 34,0-1,34 1,-34 0,34-34,-34 34,0 0,0 0,34-34,-34 34,0 0,0-1,34-33,-34 34,0 0,33-34,-33-34,34 34,-34-34,0 1,0-1,34 34,-34-34,0 0,0 0,0 0,0 0,34 0,-34 1,0-1,0 0,0 0,0 34,-34 0,0 0,0 0,1-34,-1 34,34 0</inkml:trace>
  <inkml:trace contextRef="#ctx0" brushRef="#br1" timeOffset="162984.84">17958 4836,'-38'0,"1"0,-37 39,36 0,-36-39,-1 40,-37-40,112 39,-37-39,-37 39,74 1,0-1,37 0,-37 0,37 1,0-1,38-39,74 0,-74 0,-1 0,-37 0,1 0,-1 0,0 0,0 0,1 0,36 0,1 0,-38 0,0 0,1 0,-1 0,0 0,-37-39,37 39,-37-40,0 1,0 0,0 0,0-1,0 1,-37 0,0 39,0 0,-1-40,1 40,0 0,0-39,-38 39,-37 0,75 0,37 0</inkml:trace>
  <inkml:trace contextRef="#ctx0" brushRef="#br1" timeOffset="168984.87">18479 4600,'-37'0,"-149"-39,74 0,75 39,-1 0,1 0,-37-39,-1 39,1 0,36 0,-111 0,0 0,75 39,74 0,-38-39,1 0,0 39,0 1,-1-1,1-39,37 39,-37 0,37 1,-37-1,37 0,-38 0,38 1,0-1,0 0,38 1,-38-1,37 0,-37 0,37-39,-37 40,37-40,-37 39,38 0,-1 0,0 40,0-40,1-39,-38 39,37-39,-37 40,37-1,0 0,1-39,-38 39,37-39,0 0,-37 40,38-40,-1 0,0 0,0 0,1 0,-1 0,-37 39,37-39,0 0,38 39,-38-39,0 0,1 0,-1 0,0 0,1 0,36-39,-74 0,37 39,-37-40,38 1,-1 0,-37 0,37 39,0-40,1 1,-1 0,0 0,0-1,-37 1,38 0,-1 0,-37-40,37 79,-37-78,0 38,0-38,0 38,-37 40,37-39,-37 39,-1-39,38 0,-37 39,37-40,-37 40,37 0</inkml:trace>
  <inkml:trace contextRef="#ctx0" brushRef="#br1" timeOffset="172823.25">18256 3933,'-75'0,"1"0,-1 39,38-39,0 0,-1 0,-36 0,-1 0,38 0,0 0,0 0,-38 40,-37-1,38-39,-38 78,37-78,38 40,0-40,0 39,-38 0,38 0,37 1,-38-40,38 39,-37-39,-37 78,36 1,1-40,0 0,0 1,37-1,-38 0,1 40,0-40,37 0,-37-39,-1 79,1-40,37 0,0 1,0-1,0 39,0 1,0-1,0 1,37-1,1-38,-38 38,37 1,0-79,-37 39,37 0,1 0,-1 1,0-1,0 0,1 0,-1-39,37 40,-74-1,38-39,36 39,-74 0,75-39,-75 40,37-40,0 39,38 0,37 0,-38 1,1-40,-38 0,38 39,-38-39,37 0,38 0,-75 0,38 0,-1 0,38 0,-74-39,73 39,-36-40,-1 40,-36 0,-38-39,74 39,38-39,-75 39,-37-39,38 39,-1-40,37 1,1 39,-38-39,38 0,36-1,-73 1,-1 39,0 0,1 0,36-78,1 38,36 1,-111 0,38 39,-38-39,37 39,-37-40,0 1,0 0,0 0,0-1,0 1,37 39,-37-39,0 0,0-1,0-38,0 39,0-40,37 40,-37 0,0-1,0 1,0 0,0-1,0 1,-37-39,0 38,37 1,-37 39,37-39,-38 0,1 39,37-40,-37 40,37-39,-37 0,-38 39,75-39,-74 39,36-40,1 1,-38 39,38-39,-37 0,-1-1,1 40,36-39,-36 0,37 39,-1-39,1-1,0 1,-1 39,38-39,-37 39,37-39,-112-40,38 40,-38 0,75-1,37 40</inkml:trace>
  <inkml:trace contextRef="#ctx0" brushRef="#br1" timeOffset="176846.49">18330 3266,'-74'0,"37"0,-1 0,1 0,-149 0,-38 0,150 0,-38 0,37 0,38 0,0 0,-38 0,38 0,-38 0,1 0,-1 0,-37 39,-223 0,37 1,74-40,113 39,-1-39,37 0,38 0,-38 0,-36 118,36-79,1 39,-1-38,38-1,-1 0,1-39,37 39,-37 1,37-1,-37-39,37 39,0 40,-38-40,38 39,-37-38,37 38,0 1,0-1,0 1,0-1,0 1,0-1,0 1,37-1,-37 1,0-40,0 40,0-1,0 1,0-40,0 0,0 40,0-40,0 39,0 1,38-40,-38 0,0 1,0-1,0 0,0 0,0 1,37-1,-37 0,0 0,37 40,-37-1,37 1,1-40,-1 79,-37-79,37 0,1 1,-1 38,0-39,38 40,-1-40,1 40,-38-79,37 39,-36 0,36-39,-36 39,73 1,1-40,74 0,38 39,0 0,-38-39,-74 39,-38-39,-36 0,-38 40,223-40,-74 0,-37 0,-37 0,-1 0,-37 0,38 0,-1 0,76 0,-1 0,-38 0,-36 0,-1 0,-36 0,111 0,74 0,-36 0,-38 0,-75 0,1 0,-38 0,0 0,38-40,-1 1,1 39,37-39,37 0,74 39,-74-40,-37 40,-74 0,-1 0,-37-39,37 0,75-40,-75 40,0-39,-37-1,38 40,-38-40,0 1,0 39,37-40,-37 40,0-79,0 40,0-1,37 40,-37-40,37 40,-37-39,0 38,0-77,0 38,0 40,0-40,0 40,0 0,0-40,0 40,0 0,0-40,0 1,0-1,0 40,0 0,0-40,0 1,0 38,0-38,0 39,0-1,0 1,0 0,-37 0,0-1,37 1,-37 0,-1 0,1 39,0-79,0 79,-38-39,1 0,-1-1,38 1,-1 39,1-39,0 0,0 39,-1-40,-73 1,73 39,-36-39,-1 0,-36 39,36 0,38 0,-38-40,38 40,0 0,37-39,-38 39,-36 0,-1-39,38 0,0 39,-38 0,75-40,-37 40,0 0,-1-39,1 39,0 0,37-39,-37 39,-38 0,1-39,74-1,-38 40,1-39,-37 0,-38 39,37-39,38-1,0 40,-38 0,1-39,74 39</inkml:trace>
  <inkml:trace contextRef="#ctx0" brushRef="#br1" timeOffset="196969.14">18778 2363,'0'0</inkml:trace>
  <inkml:trace contextRef="#ctx0" brushRef="#br1" timeOffset="-127775.2">17510 1796,'-34'0,"0"0,0 0,0 0,1 0,-1 0,0 34,-34-34,34 0,0 0,-33 0,33 0,0 0,0 34,0-34,-34 0,-33 33,-68 1,-35-34,1 34,34 0,67 0,1 0,-1 0,34-34,34 0,1 34,-69-1,34-33,34 0,0 34,-67 0,67-34,0 34,34 0,-68-34,35 0,-1 34,-34-34,-101 101,-35 1,35-34,101-34,1-1,33 1,0-34,0 0,34 34,-34-34,34 34,-34 0,0 0,1-34,33 34,-34-34,34 33,-34 1,0 0,0 0,34 0,-34 0,0 34,34-35,-34 35,1-34,-1 0,34 0,-34-34,34 34,-34 33,0-33,34 0,-34 68,0-35,34 1,-33 0,33 0,-34 33,0-33,34-34,-34 34,34-1,0 1,-34 0,34-34,-34 33,0 35,34-34,0-1,0 1,0 0,-34 0,34 33,0-33,0 0,0-1,0 1,-33 0,33 0,0 33,0-67,0 34,0 0,0-1,0 1,0-34,33 0,-33 33,0-33,0 0,34 34,-34-34,34 0,-34 0,0 33,0-33,34 0,-34 0,34 0,-34 0,0-1,34 1,0 0,-34 0,34 34,-1-34,1 0,-34-1,34 35,0-68,-34 34,34 0,-34 0,34 0,0-34,-34 67,33-67,-33 68,34-68,-34 34,34-34,0 34,0 0,0 0,-34-1,34 1,0-34,-34 34,33-34,1 34,0 0,0-34,-34 34,34-34,0 34,-34-1,34-33,-34 34,33-34,1 34,34 0,0 0,-34-34,33 34,-67 0,34-34,0 0,0 34,0-34,-34 33,34 1,33-34,-67 34,34-34,0 0,-34 34,34 0,0-34,0 34,0-34,-34 34,34-1,-1-33,1 34,34 0,-68 0,34-34,34 34,-35-34,1 34,34 0,-34-34,0 34,0-1,33 1,-33 0,34-34,0 34,-34 0,33-34,1 34,0 0,0-1,-1-33,1 34,0-34,-34 34,-1-34,1 0,0 0,34 0,0 0,33 34,-67-34,34 0,0 0,-35 0,1 0,34 0,0 0,33 0,-33 0,34 0,-1 0,-33 0,-34 0,0 0,0 0,0 0,-1 0,69-34,0 34,-1-34,1 34,-34-34,33 34,-33 0,-34-33,0 33,33-34,35 0,0 0,-35 34,1-68,34 34,-35 34,1-33,-34-1,34 34,-34-34,-1 0,35 34,0-34,0 0,-1 34,1-34,34 0,-35 1,-33 33,34-34,0 0,-1 0,1 34,0-34,0 0,-1 34,1-34,0 1,-34 33,0 0,-1 0,-33-34,102-34,-34 68,0-34,-35 0,35 34,0-34,-34 0,0 34,-1 0,1-33,68-1,-68 0,0 0,0 0,-1 34,35 0,0-34,0 0,-35 34,1-33,34-1,0 34,-68-34,0 0,34 34,0 0,-1-34,1 0,0 0,0 0,0 1,0-1,0 0,-34 0,33 0,1 34,-34-34,34 0,-34 1,34 33,0-34,-34 0,34 0,0 0,-34 0,34 0,-1 0,-33-33,0 33,0 0,34-34,-34 1,0 33,34 0,-34-34,0 0,0 34,0 1,0-35,0-34,0 35,0-1,0 0,0 0,0 1,0-1,0 0,0 0,0 35,-34-35,34 0,0-34,0 69,0-35,-34 0,1 0,33-33,-34 67,34-34,-34 0,0-33,0 33,34 0,-34 1,0 33,34-34,-34 34,1 0,33-33,-34 33,0-34,34 34,-34 0,0-33,0 33,0-34,1 34,33 0,0 0,-34 34,34-34,-34 1,0-1,34 0,-34 0,34 0,-34 0,0 34,34-34,-34 1,34-35,-33 68,-1-34,34 0,-34 0,0 0,0 0,34 1,-34 33,34-34,-34 34,34-34,-33 34,-1-34,0 0,34 0,-34 0,-34 1,68-1,-34 34,34-34,-34 34,1-34,-1-34,-34 34,34 0,0 1,0 33,-33-34,67 0,-34 34,-34-34,34 0,0 34,0-34,1 34,-1-34,34 1,-68 33,68-34,-34 34,34-34,-34 34,0-34,34 0,-33 34,-1 0,-34 0,34-34,-203-34,34 35,101 33,1-34,33 0,-34 34,68 0,34-34,-33 34,-1-34,-34 34,0 0,34-34,-67 34,67-34,0 34,-34 0,1 0,-1 0,0 0,0 0,1 0,-1 0,34-33,0 33,0 0,-101 0,-35 0,69 0,33 0,34 0,34 33,-406 69,33-68,204 0,34 0,33-34,68 0,34 0</inkml:trace>
  <inkml:trace contextRef="#ctx0" brushRef="#br1" timeOffset="-79220.53">20964 1627,'34'0,"0"0,0 0,0 0,0 0,0-34,-1 34,1 0,0-34,0 0,-34 0,34 34,-34-68,34 34,0 1,-34-1,33 0,-33 0,34 34,0-34,0 0,-34 0,34 1,0-1,0 34,-34-34,0 0,34 34,-34-34,33 34,-33-34,34 34,0-34,-34 0,34 34,-34-33,0-1,34 34,-34-34,0 0,34 0,0 0,-34 0,33 1,-33-1,34 0,-34 0,0 0,68-34,-34 68,0-34,-34 1,34-1,-34 68,0-1,0 1,0 0,0 0,0 0,0 0,0 67,0-33,0-34,0 34,0-34,-34-34,34 67,0-33,0 0,0 0,0 0,0 0,0-68,0 34</inkml:trace>
  <inkml:trace contextRef="#ctx0" brushRef="#br1" timeOffset="-76576.26">21946 306,'-67'0,"-35"34,34-34,1 0,67 33,0-33,0 0</inkml:trace>
  <inkml:trace contextRef="#ctx0" brushRef="#br1" timeOffset="-72153.13">22522 4505,'34'0,"34"34,0-34,-35 0,1 0,-34 34,34-34,0 0,0 0,34 0,-1 0,-33 34,0-34,0 0,0 0,0 0,0 0,33 0,-33 0,68 0,-35 0,1 0,34-34,-170 102,-34 33,35-67,33 0,34 0,-34 0,34 0,-34-34,34 33,0-33</inkml:trace>
  <inkml:trace contextRef="#ctx0" brushRef="#br1" timeOffset="-68352.78">23437 4471,'-34'0,"0"-34,0 34,0 0,34-33,-34 33,-33 0,67-34,-34 0,34 34</inkml:trace>
  <inkml:trace contextRef="#ctx0" brushRef="#br1" timeOffset="36175.96">13378 2304,'-34'0,"-33"-34,33 34,0-34,-68 0,35 0,-1 1,0-1,0 0,1 34,33-34,0 0,0 34,0-34,0 0,-33 0,33 1,0 33,0-34,0 0,0 34,34-34,-34 34,34-34,-67 0,33 0,0 1,0 33,0-34,34 0,-34 34,34-34,-34 34,34-34,-33 34,-1-34,34 0,-34 34,34-34,-34 34,0-33,0 33,34-34,-34 0,0 34,1-34,-1 34,34-34,-34 34,0 0,34-34,0 68,34-34,-34 34,34 0,-34 0,0 0,34-1,-1 1,-33 0,34 0,-34 34,34-34,-34 0,0-1,34 1,-34 34,0-34,0 34,0-35,34 1,-34 0,0 0,0 0,0-34</inkml:trace>
  <inkml:trace contextRef="#ctx0" brushRef="#br1" timeOffset="38004.33">11685 1119,'34'0,"33"0,1-34,0 34,-34 0,0 0,0 0,-1 0,1 0,0 0,34 0,33-34,1 34,-34-34,0 34,-35 0,1 0,-34 0</inkml:trace>
  <inkml:trace contextRef="#ctx0" brushRef="#br1" timeOffset="42620.04">12159 5995,'-34'0,"0"34,0-34,-33 34,-1-34,34 34,-68 0,69 0,-35-34,0 34,0-1,1-33,-1 34,0 0,-33 0,33-34,0 34,0 0,1 0,33-34,0 33,0-33,0 0,-34 34,-33 0,-1-34,35 0,33 0,-34 34,0 0,34 0,0-34,1 0,66 0,-33 34,34-34,34 0,-68 34,34-34,34 0,-1 33,1 1,0 0,0-34,-35 34,1-34,0 0,0 0,-34 0</inkml:trace>
  <inkml:trace contextRef="#ctx0" brushRef="#br1" timeOffset="44188.95">10364 6503,'0'-34,"34"1,0 33,-34-34,34 34,-34-34,34 0,-1 34,-33-34,34 34,-34-34,0 0,34 34,-34-33,0-1,34 34,-34-34,34 0,-34 34</inkml:trace>
  <inkml:trace contextRef="#ctx0" brushRef="#br1" timeOffset="96469">15749 1457,'0'-34,"0"0,34 34,0-33,-34-1,33 0,-33 0,0 0,0 0,0 0,0 1,0-1,0 0,0 0,0 0,0 0,0 0,0 0,0 1,0-1,0 0,0 0,0 0,0 0,-33 34,33-34,0 1,-34-1,34 0,0 0,-34 34,34-34,0 0,0 0,-34 34,0-34,34 1,0-1,-34 0,34 0,0 0,0 0,-34 34,34-34,0 1,0-1,-33 0,33 0,0 34,0 34,0 0,0 0,0 33,0-33,0 0,0 0,0 0,-34-34,0 0,0 101,-34 1,34-34,-33-1,33 1,0 0,0-34,34 0,0-34</inkml:trace>
  <inkml:trace contextRef="#ctx0" brushRef="#br1" timeOffset="98201.45">15613 136,'34'0,"0"0,0 0,-34 34,34-34,-34 34,68-34,-68 34,33 0,1 0,0 0,0-34,-34 33,34-33,-34 34,34-34,-34 34,34-34,-34 34,0-34</inkml:trace>
  <inkml:trace contextRef="#ctx0" brushRef="#br1" timeOffset="131711.9">22285 7079,'68'102,"101"-1,-67 1,-1-102,-101 34,34 0,0-34,0 33,0-33,-34 34,34-34,-34 34,34 0,-1 0,1 0,34 0,0 33,-34-33,0-34,-34 34,33-34,-33 34,34 0,0-34,34 34,-34 0,-68-34,-68 33,35 1,-1-34,34 34,0-34,34 0,-68 0,1 0,33 0,34 0</inkml:trace>
  <inkml:trace contextRef="#ctx0" brushRef="#br1" timeOffset="134130.25">23369 7926,'0'-34,"-34"34,34-34,-34 34,0-68,34 1,-34 33,1 0,33-34,-34 34,0 0,34-33,-34 33,34 0,0 34</inkml:trace>
  <inkml:trace contextRef="#ctx0" brushRef="#br1" timeOffset="140733.63">13344 7316,'-67'68,"33"-34,0-34,34 34,-68-34,34 33,0 1,1 0,-1-34,34 34,-34-34,0 34,0 0,0-34,-34 34,-33 0,67-34,0 33,-34 1,35-34,-1 34,-34 0,34 0,0 0,0-34,0 34,1-1,-1-33,0 34,0-34,34 34,-34-34,0 34,0 0,1-34,-1 34,0 0,169 0,35-34,-103 0,35 33,-68-33,0 0,-34 0</inkml:trace>
  <inkml:trace contextRef="#ctx0" brushRef="#br1" timeOffset="142659.22">11888 7926,'0'-34,"34"-34,0 34,-34 0,34 1,-34-1,0 0,34 0,-34 0,0 0,0 68,0 0,0-34</inkml:trace>
  <inkml:trace contextRef="#ctx0" brushRef="#br1" timeOffset="149894.18">12430 4370,'-34'0,"-34"0,34 0,1 0,-1-34,-34 0,-34 34,35-34,-1 0,34 0,0 34,-67-33,33-1,0 0,34 0,0 34,1 0,33-34,-34 34,0-34,0 34,0-34,0 0,0 34,-33-33,33-1,34 0,-34 34,-34-34,34 0,0 34,-33-34,33 0,0 34,-34-33,34-1,0 34,34-34,-33 34,33 34,33 0,-33-1,0 1,34-34,0 34,-34 0,34 0,0 0,0 0,0-1,-34 1,0 0,34 0,-1 0,-33 0,34 0,0-34,-34 34,0-34</inkml:trace>
  <inkml:trace contextRef="#ctx0" brushRef="#br1" timeOffset="151517.57">10770 3388,'34'0,"68"0,0 33,-35-33,-33 0,34 0,67 0,1 0,-68 0,-35 0,-33 0</inkml:trace>
  <inkml:trace contextRef="#ctx0" brushRef="#br1" timeOffset="153259.19">10770 3489,'0'-34,"0"0,-33 1,33 33</inkml:trace>
  <inkml:trace contextRef="#ctx0" brushRef="#br1" timeOffset="-191303.97">18357 983,'0'-34,"33"-34,1 1,0-35,-34 34,34 68,-34-33,0-1,0 0,0 0,0 0,34 0,-34 0,34 34,-34-34,0 1,34-1,-34 0,0 0,0 0,34 34,-34-34,0 0,33 1,1-1,-34 101,34 1,-34-34,0 0,0 0,34-34,-34 34,34-1,-34 1,0 0,0 0,0 0,34 0,-34 0,0 0,0-34</inkml:trace>
  <inkml:trace contextRef="#ctx0" brushRef="#br1" timeOffset="-187883.92">18526 35,'-34'0,"0"0,0 34,0 0,-33-1,33 1,34 0,0 0,-34-34,34 34,-34 0,0 0,0-34,34 33,-33-33,33 0</inkml:trace>
  <inkml:trace contextRef="#ctx0" brushRef="#br1" timeOffset="-181433.72">22217 2778,'34'0,"0"0,0 0,0 0,0 0,0 0,-1 0,1 0,0 0,34-34,-34 34,34-34,-1 0,-33 34,34-33,-34 33,0-34,-1 34,-33-34,34 34,0 0,0 0,0 0,0 0,-34-34,34 34,33-34,-33 34,0 0,-34 34,-34 34,34-34,-34-1,1 35,-1-68,0 34,0 0,34 0,-34-34,34 34,-34-34,34 0</inkml:trace>
  <inkml:trace contextRef="#ctx0" brushRef="#br1" timeOffset="-179791.39">22929 2168,'33'0,"35"34,-34 0,0-34,0 68,0-68,0 34,-34-34</inkml:trace>
  <inkml:trace contextRef="#ctx0" brushRef="#br1" timeOffset="-98135.28">2033 4607,'0'-34,"-34"0,0 34,-34-34,35 34,-1-34,0 34,0 0,34-34,-34 34,-34-33,1-1,33 34,0 0,0-34,0 34,0 0,-33 0,33 0,-34 0,34 0,-34 0,1 0,33 0,34 34,-34 0,34-1,0 1,34 0,0-34,-1 0,1 0,-34 34,34-34,0 0,-34 34,68-34,-34 34,0-34,-34 34,33 0,1-34,-34 33,68-33,-34 34,0 0,33-34,-67 34,68 0,-34 0,0 0,0-34,0 0,-34 33,34-33,33 0,35 0,-34 0,33 0,1 0,-1 0,-33 0,-34 0,0 34,0-34,33 0,1 0,-34 0,-68 68,-34-68,-33 34,101-34</inkml:trace>
  <inkml:trace contextRef="#ctx0" brushRef="#br1" timeOffset="-96527.27">1931 4370,'68'0,"34"34,-35-1,-33 1,0-34,-34 34,34 0,0-34,0 34,0-34,-34 34,33-34,1 34,0-34,-34 34,34-34,0 33,0-33,-34 68,34 34,-1-68,-33-34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06-25T16:00:25.163"/>
    </inkml:context>
    <inkml:brush xml:id="br0">
      <inkml:brushProperty name="width" value="0.06667" units="cm"/>
      <inkml:brushProperty name="height" value="0.06667" units="cm"/>
      <inkml:brushProperty name="color" value="#ED1C24"/>
      <inkml:brushProperty name="ignorePressure" value="1"/>
    </inkml:brush>
  </inkml:definitions>
  <inkml:trace contextRef="#ctx0" brushRef="#br0">2580 4527,'0'5,"0"6,0 6,0 5,-4 2,-7 4,-1 5,2 7,-4-4,2-3,3-2,3-2,2-2,2 1,2-2,0 1,0 1,0-1,1 0,-1 1,1-1,-1 1,0-1,0 1,0 0,0-1,0 1,0 0,0-1,0 1,-10-5,-16 3,-18-3,-3-5</inkml:trace>
  <inkml:trace contextRef="#ctx0" brushRef="#br0" timeOffset="3467">3907 4499,'0'5,"0"5,0 8,0 3,0 5,0 5,0 4,0 0,0-1,0-3,0 0,0-2,0-1,0 0,0 4,0 2,0-1,0-1,0 0,0-3,0-1,5-4,1-3,-1 5,1 4,-3-1,4-4,0-1,-1-1,-1 0,-2 3,0 0,-3 0,0 1,0-4</inkml:trace>
  <inkml:trace contextRef="#ctx0" brushRef="#br0" timeOffset="6926">5314 4473,'0'5,"0"6,0 5,0 5,0 5,0 1,0 1,0 1,0 5,0 1,0-2,0 5,0 0,0-2,0-3,5 2,1 7,0-2,-2-2,4-6,1-5,3-8,-1-1,-1 0,-4 3,-1 1,2 2,0 3,-1 5,-1 2,-2-2,3-3,0-4,1-1,-2-3</inkml:trace>
  <inkml:trace contextRef="#ctx0" brushRef="#br0" timeOffset="9816">6806 4499,'0'5,"0"5,0 8,0 3,0 5,0 1,0 1,4 6,2 0,0 1,0-2,-3-1,-1 3,4-1,1 5,-1-1,-2-1,-1-2,-1 1,-1 6,-1-2,5-2,1-2,0-3,-2-2,-1-4,-1 2,4 3,0 2,0-2,-1 0,-1-2,-2-10,-1-8</inkml:trace>
  <inkml:trace contextRef="#ctx0" brushRef="#br0" timeOffset="13833">8103 4473,'0'5,"0"10,0 8,0 5,0 6,5 3,1 0,0-3,4 4,-1-2,-1 0,-2-4,-2-1,-2-1,-1-2,-1 0,0 4,-1 6,5-3,8-4,0-1,-2-1,-2-2,3-5,-2-1,-2 0,3-4,0 1,-2 2,-3 1,3-2,-1-4</inkml:trace>
  <inkml:trace contextRef="#ctx0" brushRef="#br0" timeOffset="29027">9400 4473,'0'5,"0"6,0 5,0 5,0 5,5-4,1 0,0 1,-2 1,0 2,-2-1,4-2,1 2,-1 8,-2 7,-1 2,0-2,-3-3,0-3,0-3,0-2,0 5,4 0,3-2,3 0,1-2,-2-1,-2 0,-1-1,-4-1,-1 1,-1-1,5-5,0 0,5-5,0-5</inkml:trace>
  <inkml:trace contextRef="#ctx0" brushRef="#br0" timeOffset="40661">10560 4417,'0'4,"0"7,0 6,0 5,4 3,3 1,-1 3,-2 5,0 1,-2-1,-1 4,0 5,-1-1,-1 2,1-1,0-4,-1 0,1 1,0-4,0-4,0-1,0-6,0-4,0 1,0 0,0 1,0 2,0 2,0 0,0-4,6-6,0-2,4 2,1 3,2-3,1 2,-4-4</inkml:trace>
  <inkml:trace contextRef="#ctx0" brushRef="#br0" timeOffset="43470">11719 4444,'0'5,"0"6,0 5,0 6,0 3,0 2,0 2,0-1,-5 1,-1 0,0 0,1-1,-3 0,0-1,-4-4,1-2,2 1,2 0,2 3,3 0,1 2,-4 1,-1-2,1 7,0 1,2 0,1-2,1 0,1-2,0-2,0 0,0 1,1-3,-1 2,0-1,5-4,1-6</inkml:trace>
  <inkml:trace contextRef="#ctx0" brushRef="#br0">7688 2319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06-25T16:07:51.100"/>
    </inkml:context>
    <inkml:brush xml:id="br0">
      <inkml:brushProperty name="width" value="0.46667" units="cm"/>
      <inkml:brushProperty name="height" value="0.46667" units="cm"/>
      <inkml:brushProperty name="color" value="#9966CC"/>
      <inkml:brushProperty name="ignorePressure" value="1"/>
    </inkml:brush>
  </inkml:definitions>
  <inkml:trace contextRef="#ctx0" brushRef="#br0">0 0,'5'0,"1"5,0 6,-1 6,2 0,2 2,-2 2,4-1,-2-2,3 4,0 0,-2 2,1-2,0-2,-4 2,4-4,-1 0,2-3,4 2,0 1,1 3,-3 1,-1 5,-5-1,-4 2,-2 0,-1 0,-2 0,1 0,-1-1,5-3,2-3,-1 1,-1 0,5 3,0 0,2 2,0 0,-1 1,-3-1,-3 2,3-7,0 0,-1 0,-1 1,-1 0,2-1,0-2,5 1,-1 2,5-3,-3-1,-2 2,2-3,-1 0,2 2,-1 2,2-3,-2 0,3-3,-1 1,0 1,-1 4,1-4,0 2,1-4,3 0,-3 3,-2 2,1 2,-2 3,-4 1,2-4,-1-2,0 2,0-5,0 0,3 2,6 7,-3 3,1-3,0 3,0-4,-1-1,-6 0,-1-1,0-3,0 0,4-1,3-2,4-1,0 3,0 2,-2 2,5-4,-1 1,0 1,-3 1,0-3,-4 0,7 0,2 8,4-3,-4 1,0-6,-1 0,-1 1,-3 1,3 2,0 6,3-1,-3-3,0 1,-5 0,1-5,1-1,4-1,-4 3,1-4,2 0,1 2,-1 2,-2 0,-2 4,-1-6,-2 1,1-5,-3 0,3-3,-3 0,3 4,2 3,4-3,-2 1,0 1,-2 3,0-3,-4 0,2 0,-1 4,0 0,-2 2,2-4,0 0,-4-1,1-2,-1-1,2 2,5-2,-1 0,-4 0,1 0,4-5,-2 0,1-1,4 1,1-2,-1 3,-1 4,-3 2,1-2,2-2,-2-2,0 4,3 2,1 3,4 2,0 1,-2 6,-2-2,1-2,-3-2,0 6,0-4,-1-2,0-4,-4-3,2-2,-3 2,1 0,4 1,3 2,7 2,3-4,-3 0,-1 2,-2-4,-3-1,-3 4,2 0,0 4,3-4,6-5,-2 4,4-1,1 5,-1 4,-1-4,0 0,-7 0,-1-5,-2-5,3 1,0 0,1 0,6 5,2 1,-5 5,-1-3,3 2,1 0,1 4,-1 0,-2 6,1-1,-1-3,-2-5,1-8,-6-2,0 0,-1-2,2 2,2-3,0 2,6 3,3 2,-5 4,-3-3,-1 0,0-4,1 5,0-2,5 5,2 4,0-4,-5-1,2 0,-1 0,2-2,-2-8,1 2,-2 0,0-1,-5 1,-1 2,-1-2,2-3,-4 1,5 2,-2 4,0-2,7 5,0 4,8 1,0-2,0-4,2-3,0-6,-4-1,4 0,-1 0,-2 4,-3-2,-3 3,0-3,-2 2,-1-3,1-2,0 1,3 2,3 5,-1-1,-1-4,-1 0,-1 3,-2-1,0-5,0-2,0 0,3 0,-2 2,-1 1,-2-4,4-2,-1 3,-4 4,2 5,-1-2,-1-2,2-4,0 0,0 0,-3 2,-3 0,6 1,1 4,2 3,-4 4,2 2,-2 2,1-1,3 2,-3-1,0-4,-1-2,-2-5,-1 0,2-3,0-6,-3 4,-2-2,1-4,2 0,2-4,-4 4,4 0,2 5,-3 5,0-1,-1-3,1-2,-4 0,0 4,-3 4,-2 0,3 0,3 2,3 3,0 2,8-3,2-2,0-3,-2-4,0-1,-1-2,-7 4,-3-4,1-1,-4 6,4 2,4-4,-3 1,-1 5,1 2,1-2,1 0,1-3,1-4,0 0,1-1,5 2,1 3,-1 4,0-2,-6 1,1 2,6 1,2 4,3-5,1 0,-2 1,-8 1,-4 2,3-4,-4 5,4-3,1-6,0-4,-4-1,-2-2,-1-3,-5 2,-4 4,0 1,1-3,4-3,2 1,4 0,2 3,0 0,-4 1,-1-1,0 3,2 3,0-2,2-3,5 1,2 1,1 1,-6 1,-3 2,-1-2,5-4,-3 1,4-2,2-4,-5 2,-3 5,0-2,6 3,0 3,3-2,-2 1,0-2,-3-5,2 1,-2-1,4 2,2-2,-5 3,-4-2,1-2,-2 2,-3 2,3 1,3 0,1 1,6-6,5 6,2 2,-2 0,-2 4,-4-4,-6 2,-5-4,1-4,-1-5,-2 2,-2-1,-3 3,1-1,2-1,3 3,2-3,2-1,2-3,5-1,2 2,1 2,-3-2,0-2,-7 8,-2 2,-1 0,1-5,1 2,1 0,1 2,-3 3,-2-1,1-3,-4 2,0-3,-3 3,0-2,3-3,3-3,-3 3,2-1,1-2,2-1,1-2,2-1,1-2,0 0,1 0,1 0,-2 0,2-1,-2 1,1 0,0 0,-1 0,1 0,0 0,-1 0,0 0,2 0,-2 0,1 0,-1 0,0 0,2 0,-7-5,-5-1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06-25T12:23:00.835"/>
    </inkml:context>
    <inkml:brush xml:id="br0">
      <inkml:brushProperty name="width" value="0.06667" units="cm"/>
      <inkml:brushProperty name="height" value="0.06667" units="cm"/>
      <inkml:brushProperty name="color" value="#ED1C24"/>
      <inkml:brushProperty name="ignorePressure" value="1"/>
    </inkml:brush>
  </inkml:definitions>
  <inkml:trace contextRef="#ctx0" brushRef="#br0">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06-25T16:07:59.989"/>
    </inkml:context>
    <inkml:brush xml:id="br0">
      <inkml:brushProperty name="width" value="0.46667" units="cm"/>
      <inkml:brushProperty name="height" value="0.46667" units="cm"/>
      <inkml:brushProperty name="color" value="#9966CC"/>
      <inkml:brushProperty name="ignorePressure" value="1"/>
    </inkml:brush>
  </inkml:definitions>
  <inkml:trace contextRef="#ctx0" brushRef="#br0">708 722,'0'-4,"0"-7,0-6,-5 1,-1-3,-1-3,-2 4,-1-1,-2-3,-6 4,3 0,-3 4,3-3,3-1,0 1,0 0,0 3,0-3,-2 5,1-3,0 1,-6 5,3-3,-1-3,-2 2,1-3,0 2,-3 2,3 0,0 2,3-3,-5-3,1-4,-3 1,0 5,-3-2,5-1,-1 2,0 3,2 0,1 0,3 0,0 0,-3-3,1-1,1-1,1 1,4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06-25T16:09:21.132"/>
    </inkml:context>
    <inkml:brush xml:id="br0">
      <inkml:brushProperty name="width" value="0.46667" units="cm"/>
      <inkml:brushProperty name="height" value="0.46667" units="cm"/>
      <inkml:brushProperty name="color" value="#00CCFF"/>
      <inkml:brushProperty name="ignorePressure" value="1"/>
    </inkml:brush>
  </inkml:definitions>
  <inkml:trace contextRef="#ctx0" brushRef="#br0">10630 0,'0'5,"0"6,0 6,-5 5,-6-2,-1 1,-3-3,0 0,-2-3,3 0,-2 3,-1-2,0 1,0-3,-4 3,0-4,-4 7,-1-1,-1 1,0 2,-2-2,1-1,1 2,-2-3,6 0,6 2,2-2,3-1,-1-1,2-1,-4-2,4 3,-3 1,2 3,-3-1,2 1,3 0,-2 3,2 2,-2 1,0 1,-2 1,-4 0,3 0,2 0,-1 0,2 0,-1-5,1-2,-2-4,2 0,2 1,-1 2,-4-2,0 1,4 2,3 2,-6 1,-1 2,2 1,-1 0,0 2,0-3,2 3,-3-5,-2-3,1 1,-2 0,3 3,-2-4,4-1,-1-3,0 4,0 3,-3 4,-5-1,-1 2,2 5,0 1,-1-2,4 1,-1-8,3-2,1-6,-3-1,1 2,0 1,3 2,-2 3,-3 6,-6 3,0-1,0-5,3-2,3 2,-2-1,4-3,-7-4,4-2,3 2,0 2,4 1,-2-3,3 5,-2 3,1 0,3 2,0-6,0 0,-3-1,-3-5,1 4,-3 0,3 4,0 3,0 1,0-5,3-2,-3-5,-3-4,-3-1,3 2,-2 3,-1 4,-3-2,-4-1,-10 8,-1 3,1 0,2 0,3 1,-3-2,0 1,1-2,-2 4,0-2,3-3,-4 4,1 1,1 0,3 4,2 1,6-2,3-6,0 6,-1-4,-1-2,0 0,3-2,0 0,0 0,2 0,1-5,-2 5,-2-5,3 0,-1 6,0 2,-4 2,0-2,-2-3,4-4,1-1,-1 2,-1 5,-1-2,3 4,0 0,0-3,3-2,-1-7,5-1,-3 1,-1 2,-3-2,-1-5,0-1,-3 0,-3 0,0-1,-2 2,1 3,0-3,0 0,5-1,3-2,-2-2,1-2,-2 0,-2 1,0 3,-6 5,-1-1,-1 1,1 0,2 0,6 3,2-2,-4 4,-6 7,0-1,3-3,7-1,1 0,1 2,-1-1,-1 3,-3 0,1-5,-3-1,0-4,1 0,-1-3,0 1,0-3,0 2,1-2,0-2,3 1,3 0,-1 1,-1 4,-1 4,-1 3,3 3,1-4,-6-5,2-1,-3 2,-3 2,0-2,5 0,2-2,1-4,-1 0,0-1,-2 1,-1 0,5 1,0-1,6 3,-1-2,-2 1,-1 4,-4-2,0-3,2 6,1-2,3 3,1-3,-2-5,3 2,-1-4,-2 3,-3 4,-3-2,5 2,-1-2,4 0,-5-1,-3 2,-2 1,-1-1,5 2,-1 1,7 3,-5-2,1 0,0 1,0 6,2 3,-4 7,0 2,1-7,-1-3,-1-8,3-1,6-1,0-2,-2-5,-3 0,-7-1,1 1,0 0,4 1,-2 4,1 4,1-3,-1 3,4-1,0-1,4-1,3 4,1-5,-9 0,-4-1,-5 0,0-4,-2 3,-2 2,-3 0,-3 4,-6 1,2 0,-2 1,7 1,4-3,5-5,1-1,2-2,-1-5,1 3,-1-2,1-3,-1 5,0 2,-1 0,-4 4,-3 1,7 5,2-4,1-3,-1-1,1-3,-1-3,4 3,2-4,-2 4,0 0,2 2,1-2,-2-2,3 1,1 0,-3-3,-2-3,-3 3,5 4,-1 6,-5 4,-4 3,0-3,-6-5,0-2,6 3,-3-2,0 0,3 4,0-4,0-3,2 1,0-3,0-3,1-2,4 3,2 3,-5 1,-3-4,-1 5,0-4,-1-1,2-3,0-3,6 3,1 3,0-4,0-1,2 4,2-1,-3 0,3 3,0-1,-2-1,-1-3,-4-1,4 2,0 2,0-2,-2-1,-1-2,2 3,2 1,-6 4,-3 0,-1-2,3 2,3-1,0-1,0-3,-5-3,-3 4,0 0,0-1,1 8,1 2,1-3,6 2,0-2,2-4,-1-2,-2 2,-6-1,1 4,3-2,0-1,0 2,-1 0,0-4,5 4,0-1,1 3,-2-2,-1 2,-2 1,0-4,3 1,2-1,-1 4,-1-3,-1 3,3 4,0-3,5 2,3 4,1-3,2 1,-2-5,-4-2,-3-5,0 2,0-1,3 3,-2 0,0-3,1 3,0 0,-3-4,3 4,-1-2,-2-1,-2-2,3 1,-1 1,-2-1,0-2,2 3,5 4,0 1,-2 3,-7-2,-4 2,-3 3,0-3,-5-2,0-5,5 1,4-1,2-3,5 4,0-1,1-1,-3-4,-1 5,2 3,1 1,4 3,-1-2,-2-3,-2 1,-3-1,4 2,5 3,-1-1,-1 3,-3-3,-3-5,3 4,1-4,-3-2,4-3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06-25T16:24:23.098"/>
    </inkml:context>
    <inkml:brush xml:id="br0">
      <inkml:brushProperty name="width" value="0.13333" units="cm"/>
      <inkml:brushProperty name="height" value="0.13333" units="cm"/>
      <inkml:brushProperty name="color" value="#00CCFF"/>
      <inkml:brushProperty name="ignorePressure" value="1"/>
    </inkml:brush>
  </inkml:definitions>
  <inkml:trace contextRef="#ctx0" brushRef="#br0">0 1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06-25T16:29:30.178"/>
    </inkml:context>
    <inkml:brush xml:id="br0">
      <inkml:brushProperty name="width" value="0.13333" units="cm"/>
      <inkml:brushProperty name="height" value="0.13333" units="cm"/>
      <inkml:brushProperty name="color" value="#ED1C24"/>
      <inkml:brushProperty name="ignorePressure" value="1"/>
    </inkml:brush>
  </inkml:definitions>
  <inkml:trace contextRef="#ctx0" brushRef="#br0">4064 0,'-4'0,"-7"0,-6 5,-14 2,-11 4,-3-1,-9 4,2 0,3-4,1-2,0 5,-1 7,7 3,6 0,5-7,2 1,-7 1,-7 7,-1 0,2 0,-10-1,-1-2,-7-2,-1 1,0 2,0 2,12 0,9-3,6 3,10 3,-2 1,1 6,-2 0,4 0,-2-2,-3-1,-1 2,0-4,0 3,-5 5,-5 5,4 4,-7 5,-5 2,0 1,9 1,6-5,2-6,4-6,-4 5,-7-1,-1-3,-4-3,6-4,4 3,-3-2,2 5,0 8,2 7,-4-2,-1 4,-3 3,-3 0,3-1,0 1,8-2,2-2,-2 1,-6 0,0-1,-4 5,1 1,-8 4,-5 16,3 6,0 0,-1 3,-6 0,-3-6,5 2,2-4,5-7,0-3,6-3,5 0,2-2,0-3,0-3,6 2,-1 0,0-2,4 4,-2 4,-6 9,3 6,3 2,-1 1,2 4,1 7,-2-10,2-7,-2-1,6-1,1-4,-2-6,1-1,-2 3,-2 3,0 3,3-2,6 0,7 11,4 5,3 10,2 3,2 2,0 2,0-5,0-4,-1-5,1 5,-1-1,0 2,1-1,-2 0,1 2,0 4,0 2,5-4,6 6,2-3,-3-5,-2-10,7-7,10-7,1-5,1 11,0 0,0 0,-3-5,-3-6,1-6,1-5,1-3,2 2,0 10,1-3,5 3,2 2,10 3,1-1,3-9,-2-1,-5-12,-4-5,-4-1,-2-4,3-4,-1 1,4-3,6 4,-1-6,7 10,5-2,7 1,16 7,15 5,19 2,19 1,2-1,-3 6,-6 0,-3-1,-3-1,-9-3,-8-10,-22-9,-17-10,-12-8,1-4,5 2,4 4,9 1,9-2,-1-1,-2-3,-16-2,-7-2,-3-4,-1-2,-2-5,-6-2,1 0,-2-2,-2 0,-3 1,-9 3,-9 3,-15 0,-12 3,-8 6,-5 0,-8 0,-3 1,0-5,1-3,7 2,3-1,2-3,-1-1,0-2,-1-2,2 4,3 1,-2 0,1-2,-4-1,4 4,10 0,11 0,11-3,13-1,7 0,2-3,1 0,-1 0,-1 0,-1 0,-2 0,0 0,-2-6,1 0,-1-4,-4-7,-2 1,-5-1,2-3,-1-3,-1-2,1 2,-3 3,-3-2,-4-2,-8 0,-8-2,-2-1,0-1,-3 6,2 0,2 0,-1 4,-1 0,0-2,-4-2,-1-1,5-3,0-1,-1 0,0 4,1 2,17 3,7 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06-25T16:30:16.839"/>
    </inkml:context>
    <inkml:brush xml:id="br0">
      <inkml:brushProperty name="width" value="0.13333" units="cm"/>
      <inkml:brushProperty name="height" value="0.13333" units="cm"/>
      <inkml:brushProperty name="color" value="#ED1C24"/>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06CF85-1AAC-4D38-9BD0-125B19E0F40C}" type="datetimeFigureOut">
              <a:rPr lang="en-US" smtClean="0"/>
              <a:pPr/>
              <a:t>4/27/2023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3266B4B-E664-4D54-8A0F-79160EC17F90}" type="slidenum">
              <a:rPr lang="en-US" smtClean="0"/>
              <a:pPr/>
              <a:t>‹#›</a:t>
            </a:fld>
            <a:endParaRPr lang="en-US"/>
          </a:p>
        </p:txBody>
      </p:sp>
    </p:spTree>
    <p:extLst>
      <p:ext uri="{BB962C8B-B14F-4D97-AF65-F5344CB8AC3E}">
        <p14:creationId xmlns:p14="http://schemas.microsoft.com/office/powerpoint/2010/main" val="2469814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53266B4B-E664-4D54-8A0F-79160EC17F90}" type="slidenum">
              <a:rPr lang="en-US" smtClean="0"/>
              <a:pPr/>
              <a:t>1</a:t>
            </a:fld>
            <a:endParaRPr lang="en-US" dirty="0"/>
          </a:p>
        </p:txBody>
      </p:sp>
    </p:spTree>
    <p:extLst>
      <p:ext uri="{BB962C8B-B14F-4D97-AF65-F5344CB8AC3E}">
        <p14:creationId xmlns:p14="http://schemas.microsoft.com/office/powerpoint/2010/main" val="391175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97232660-CC81-4492-B497-7998DFF68FA6}" type="slidenum">
              <a:rPr lang="en-US" altLang="en-US" smtClean="0">
                <a:solidFill>
                  <a:prstClr val="black"/>
                </a:solidFill>
                <a:latin typeface="Arial" charset="0"/>
              </a:rPr>
              <a:pPr/>
              <a:t>89</a:t>
            </a:fld>
            <a:endParaRPr lang="en-US" altLang="en-US">
              <a:solidFill>
                <a:prstClr val="black"/>
              </a:solidFill>
              <a:latin typeface="Arial" charset="0"/>
            </a:endParaRPr>
          </a:p>
        </p:txBody>
      </p:sp>
    </p:spTree>
    <p:extLst>
      <p:ext uri="{BB962C8B-B14F-4D97-AF65-F5344CB8AC3E}">
        <p14:creationId xmlns:p14="http://schemas.microsoft.com/office/powerpoint/2010/main" val="1062598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49242EFB-2CAB-43C6-A26B-22F6914A75FA}" type="slidenum">
              <a:rPr lang="en-US" altLang="en-US" smtClean="0">
                <a:solidFill>
                  <a:prstClr val="black"/>
                </a:solidFill>
                <a:latin typeface="Arial" charset="0"/>
              </a:rPr>
              <a:pPr/>
              <a:t>90</a:t>
            </a:fld>
            <a:endParaRPr lang="en-US" altLang="en-US">
              <a:solidFill>
                <a:prstClr val="black"/>
              </a:solidFill>
              <a:latin typeface="Arial" charset="0"/>
            </a:endParaRPr>
          </a:p>
        </p:txBody>
      </p:sp>
    </p:spTree>
    <p:extLst>
      <p:ext uri="{BB962C8B-B14F-4D97-AF65-F5344CB8AC3E}">
        <p14:creationId xmlns:p14="http://schemas.microsoft.com/office/powerpoint/2010/main" val="2846185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495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66B4B-E664-4D54-8A0F-79160EC17F90}" type="slidenum">
              <a:rPr lang="en-US" smtClean="0"/>
              <a:pPr/>
              <a:t>93</a:t>
            </a:fld>
            <a:endParaRPr lang="en-US"/>
          </a:p>
        </p:txBody>
      </p:sp>
    </p:spTree>
    <p:extLst>
      <p:ext uri="{BB962C8B-B14F-4D97-AF65-F5344CB8AC3E}">
        <p14:creationId xmlns:p14="http://schemas.microsoft.com/office/powerpoint/2010/main" val="330416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400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D0F61F94-3CAF-40D1-9F3C-F6FA204CBE4A}" type="slidenum">
              <a:rPr lang="en-US" altLang="en-US" smtClean="0">
                <a:solidFill>
                  <a:prstClr val="black"/>
                </a:solidFill>
                <a:latin typeface="Arial" charset="0"/>
              </a:rPr>
              <a:pPr/>
              <a:t>161</a:t>
            </a:fld>
            <a:endParaRPr lang="en-US" altLang="en-US">
              <a:solidFill>
                <a:prstClr val="black"/>
              </a:solidFill>
              <a:latin typeface="Arial" charset="0"/>
            </a:endParaRPr>
          </a:p>
        </p:txBody>
      </p:sp>
    </p:spTree>
    <p:extLst>
      <p:ext uri="{BB962C8B-B14F-4D97-AF65-F5344CB8AC3E}">
        <p14:creationId xmlns:p14="http://schemas.microsoft.com/office/powerpoint/2010/main" val="1563634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06DEDAE1-DBD5-490B-B957-BC9428F48240}" type="slidenum">
              <a:rPr lang="en-US" altLang="en-US" smtClean="0">
                <a:solidFill>
                  <a:prstClr val="black"/>
                </a:solidFill>
                <a:latin typeface="Arial" charset="0"/>
              </a:rPr>
              <a:pPr/>
              <a:t>162</a:t>
            </a:fld>
            <a:endParaRPr lang="en-US" altLang="en-US">
              <a:solidFill>
                <a:prstClr val="black"/>
              </a:solidFill>
              <a:latin typeface="Arial" charset="0"/>
            </a:endParaRPr>
          </a:p>
        </p:txBody>
      </p:sp>
    </p:spTree>
    <p:extLst>
      <p:ext uri="{BB962C8B-B14F-4D97-AF65-F5344CB8AC3E}">
        <p14:creationId xmlns:p14="http://schemas.microsoft.com/office/powerpoint/2010/main" val="3633277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951B4640-FA7C-497D-B674-269999103FF4}" type="slidenum">
              <a:rPr lang="en-US" altLang="en-US" smtClean="0">
                <a:solidFill>
                  <a:prstClr val="black"/>
                </a:solidFill>
                <a:latin typeface="Arial" charset="0"/>
              </a:rPr>
              <a:pPr/>
              <a:t>163</a:t>
            </a:fld>
            <a:endParaRPr lang="en-US" altLang="en-US">
              <a:solidFill>
                <a:prstClr val="black"/>
              </a:solidFill>
              <a:latin typeface="Arial" charset="0"/>
            </a:endParaRPr>
          </a:p>
        </p:txBody>
      </p:sp>
    </p:spTree>
    <p:extLst>
      <p:ext uri="{BB962C8B-B14F-4D97-AF65-F5344CB8AC3E}">
        <p14:creationId xmlns:p14="http://schemas.microsoft.com/office/powerpoint/2010/main" val="3623710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E71F703B-3D51-418E-BE43-D71036AFDF9C}" type="slidenum">
              <a:rPr lang="en-US" altLang="en-US" smtClean="0">
                <a:solidFill>
                  <a:prstClr val="black"/>
                </a:solidFill>
                <a:latin typeface="Arial" charset="0"/>
              </a:rPr>
              <a:pPr/>
              <a:t>164</a:t>
            </a:fld>
            <a:endParaRPr lang="en-US" altLang="en-US">
              <a:solidFill>
                <a:prstClr val="black"/>
              </a:solidFill>
              <a:latin typeface="Arial" charset="0"/>
            </a:endParaRPr>
          </a:p>
        </p:txBody>
      </p:sp>
    </p:spTree>
    <p:extLst>
      <p:ext uri="{BB962C8B-B14F-4D97-AF65-F5344CB8AC3E}">
        <p14:creationId xmlns:p14="http://schemas.microsoft.com/office/powerpoint/2010/main" val="204787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4D5BC257-7BE0-43D3-8A0F-F98377E8A90F}" type="slidenum">
              <a:rPr lang="en-US" altLang="en-US" smtClean="0">
                <a:solidFill>
                  <a:prstClr val="black"/>
                </a:solidFill>
                <a:latin typeface="Arial" charset="0"/>
              </a:rPr>
              <a:pPr/>
              <a:t>165</a:t>
            </a:fld>
            <a:endParaRPr lang="en-US" altLang="en-US" dirty="0">
              <a:solidFill>
                <a:prstClr val="black"/>
              </a:solidFill>
              <a:latin typeface="Arial" charset="0"/>
            </a:endParaRPr>
          </a:p>
        </p:txBody>
      </p:sp>
    </p:spTree>
    <p:extLst>
      <p:ext uri="{BB962C8B-B14F-4D97-AF65-F5344CB8AC3E}">
        <p14:creationId xmlns:p14="http://schemas.microsoft.com/office/powerpoint/2010/main" val="2373159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66B4B-E664-4D54-8A0F-79160EC17F90}" type="slidenum">
              <a:rPr lang="en-US" smtClean="0"/>
              <a:pPr/>
              <a:t>11</a:t>
            </a:fld>
            <a:endParaRPr lang="en-US"/>
          </a:p>
        </p:txBody>
      </p:sp>
    </p:spTree>
    <p:extLst>
      <p:ext uri="{BB962C8B-B14F-4D97-AF65-F5344CB8AC3E}">
        <p14:creationId xmlns:p14="http://schemas.microsoft.com/office/powerpoint/2010/main" val="2822419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6EFDCB94-2F39-4773-A579-9AA59816DE7A}" type="slidenum">
              <a:rPr lang="en-US" altLang="en-US" smtClean="0">
                <a:solidFill>
                  <a:prstClr val="black"/>
                </a:solidFill>
                <a:latin typeface="Arial" charset="0"/>
              </a:rPr>
              <a:pPr/>
              <a:t>166</a:t>
            </a:fld>
            <a:endParaRPr lang="en-US" altLang="en-US" dirty="0">
              <a:solidFill>
                <a:prstClr val="black"/>
              </a:solidFill>
              <a:latin typeface="Arial" charset="0"/>
            </a:endParaRPr>
          </a:p>
        </p:txBody>
      </p:sp>
    </p:spTree>
    <p:extLst>
      <p:ext uri="{BB962C8B-B14F-4D97-AF65-F5344CB8AC3E}">
        <p14:creationId xmlns:p14="http://schemas.microsoft.com/office/powerpoint/2010/main" val="3949323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053F3689-2AEE-4A41-B4ED-708F5F7A299A}" type="slidenum">
              <a:rPr lang="en-US" altLang="en-US" smtClean="0">
                <a:solidFill>
                  <a:prstClr val="black"/>
                </a:solidFill>
                <a:latin typeface="Arial" charset="0"/>
              </a:rPr>
              <a:pPr/>
              <a:t>167</a:t>
            </a:fld>
            <a:endParaRPr lang="en-US" altLang="en-US" dirty="0">
              <a:solidFill>
                <a:prstClr val="black"/>
              </a:solidFill>
              <a:latin typeface="Arial" charset="0"/>
            </a:endParaRPr>
          </a:p>
        </p:txBody>
      </p:sp>
    </p:spTree>
    <p:extLst>
      <p:ext uri="{BB962C8B-B14F-4D97-AF65-F5344CB8AC3E}">
        <p14:creationId xmlns:p14="http://schemas.microsoft.com/office/powerpoint/2010/main" val="141323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23A4F009-11F5-4BB8-BA47-0AF469025041}" type="slidenum">
              <a:rPr lang="en-US" altLang="en-US" smtClean="0">
                <a:solidFill>
                  <a:prstClr val="black"/>
                </a:solidFill>
                <a:latin typeface="Arial" charset="0"/>
              </a:rPr>
              <a:pPr/>
              <a:t>168</a:t>
            </a:fld>
            <a:endParaRPr lang="en-US" altLang="en-US" dirty="0">
              <a:solidFill>
                <a:prstClr val="black"/>
              </a:solidFill>
              <a:latin typeface="Arial" charset="0"/>
            </a:endParaRPr>
          </a:p>
        </p:txBody>
      </p:sp>
    </p:spTree>
    <p:extLst>
      <p:ext uri="{BB962C8B-B14F-4D97-AF65-F5344CB8AC3E}">
        <p14:creationId xmlns:p14="http://schemas.microsoft.com/office/powerpoint/2010/main" val="1602901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2EEDBEA1-9998-4B25-8785-D617E5A34FC2}" type="slidenum">
              <a:rPr lang="en-US" altLang="en-US" smtClean="0">
                <a:solidFill>
                  <a:prstClr val="black"/>
                </a:solidFill>
                <a:latin typeface="Arial" charset="0"/>
              </a:rPr>
              <a:pPr/>
              <a:t>169</a:t>
            </a:fld>
            <a:endParaRPr lang="en-US" altLang="en-US" dirty="0">
              <a:solidFill>
                <a:prstClr val="black"/>
              </a:solidFill>
              <a:latin typeface="Arial" charset="0"/>
            </a:endParaRPr>
          </a:p>
        </p:txBody>
      </p:sp>
    </p:spTree>
    <p:extLst>
      <p:ext uri="{BB962C8B-B14F-4D97-AF65-F5344CB8AC3E}">
        <p14:creationId xmlns:p14="http://schemas.microsoft.com/office/powerpoint/2010/main" val="4243524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FE608999-B61F-46A3-AF8C-66E2914E5146}" type="slidenum">
              <a:rPr lang="en-US" altLang="en-US" smtClean="0">
                <a:solidFill>
                  <a:prstClr val="black"/>
                </a:solidFill>
                <a:latin typeface="Arial" charset="0"/>
              </a:rPr>
              <a:pPr/>
              <a:t>170</a:t>
            </a:fld>
            <a:endParaRPr lang="en-US" altLang="en-US" dirty="0">
              <a:solidFill>
                <a:prstClr val="black"/>
              </a:solidFill>
              <a:latin typeface="Arial" charset="0"/>
            </a:endParaRPr>
          </a:p>
        </p:txBody>
      </p:sp>
    </p:spTree>
    <p:extLst>
      <p:ext uri="{BB962C8B-B14F-4D97-AF65-F5344CB8AC3E}">
        <p14:creationId xmlns:p14="http://schemas.microsoft.com/office/powerpoint/2010/main" val="4008154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15BBE-8D41-4BB9-B4C5-2B8C50F90F47}" type="slidenum">
              <a:rPr lang="en-US" smtClean="0"/>
              <a:pPr/>
              <a:t>176</a:t>
            </a:fld>
            <a:endParaRPr lang="en-US"/>
          </a:p>
        </p:txBody>
      </p:sp>
    </p:spTree>
    <p:extLst>
      <p:ext uri="{BB962C8B-B14F-4D97-AF65-F5344CB8AC3E}">
        <p14:creationId xmlns:p14="http://schemas.microsoft.com/office/powerpoint/2010/main" val="877779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D9B87E48-9443-4C81-A894-89798A5AFBA3}" type="slidenum">
              <a:rPr lang="en-US" altLang="en-US" smtClean="0">
                <a:solidFill>
                  <a:prstClr val="black"/>
                </a:solidFill>
              </a:rPr>
              <a:pPr/>
              <a:t>184</a:t>
            </a:fld>
            <a:endParaRPr lang="en-US" altLang="en-US">
              <a:solidFill>
                <a:prstClr val="black"/>
              </a:solidFill>
            </a:endParaRPr>
          </a:p>
        </p:txBody>
      </p:sp>
    </p:spTree>
    <p:extLst>
      <p:ext uri="{BB962C8B-B14F-4D97-AF65-F5344CB8AC3E}">
        <p14:creationId xmlns:p14="http://schemas.microsoft.com/office/powerpoint/2010/main" val="4049656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are a bit like the characters in a drama! You  can do several things at once, but only if they are easy! (e.g.</a:t>
            </a:r>
            <a:r>
              <a:rPr lang="en-GB" baseline="0" dirty="0"/>
              <a:t> talking to a passenger in your car while you are driving, but you could not compute 19 x 26 when navigating a busy junction)</a:t>
            </a:r>
            <a:endParaRPr lang="en-GB" dirty="0"/>
          </a:p>
        </p:txBody>
      </p:sp>
      <p:sp>
        <p:nvSpPr>
          <p:cNvPr id="4" name="Slide Number Placeholder 3"/>
          <p:cNvSpPr>
            <a:spLocks noGrp="1"/>
          </p:cNvSpPr>
          <p:nvPr>
            <p:ph type="sldNum" sz="quarter" idx="10"/>
          </p:nvPr>
        </p:nvSpPr>
        <p:spPr/>
        <p:txBody>
          <a:bodyPr/>
          <a:lstStyle/>
          <a:p>
            <a:fld id="{92830870-079B-464D-A0FC-BA8BEE531B91}" type="slidenum">
              <a:rPr lang="en-GB" smtClean="0"/>
              <a:pPr/>
              <a:t>204</a:t>
            </a:fld>
            <a:endParaRPr lang="en-GB" dirty="0"/>
          </a:p>
        </p:txBody>
      </p:sp>
    </p:spTree>
    <p:extLst>
      <p:ext uri="{BB962C8B-B14F-4D97-AF65-F5344CB8AC3E}">
        <p14:creationId xmlns:p14="http://schemas.microsoft.com/office/powerpoint/2010/main" val="4009309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266B4B-E664-4D54-8A0F-79160EC17F90}" type="slidenum">
              <a:rPr lang="en-US" smtClean="0"/>
              <a:pPr/>
              <a:t>270</a:t>
            </a:fld>
            <a:endParaRPr lang="en-US"/>
          </a:p>
        </p:txBody>
      </p:sp>
    </p:spTree>
    <p:extLst>
      <p:ext uri="{BB962C8B-B14F-4D97-AF65-F5344CB8AC3E}">
        <p14:creationId xmlns:p14="http://schemas.microsoft.com/office/powerpoint/2010/main" val="2894555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66B4B-E664-4D54-8A0F-79160EC17F90}" type="slidenum">
              <a:rPr lang="en-US" smtClean="0"/>
              <a:pPr/>
              <a:t>311</a:t>
            </a:fld>
            <a:endParaRPr lang="en-US"/>
          </a:p>
        </p:txBody>
      </p:sp>
    </p:spTree>
    <p:extLst>
      <p:ext uri="{BB962C8B-B14F-4D97-AF65-F5344CB8AC3E}">
        <p14:creationId xmlns:p14="http://schemas.microsoft.com/office/powerpoint/2010/main" val="3523825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66B4B-E664-4D54-8A0F-79160EC17F90}" type="slidenum">
              <a:rPr lang="en-US" smtClean="0"/>
              <a:pPr/>
              <a:t>16</a:t>
            </a:fld>
            <a:endParaRPr lang="en-US"/>
          </a:p>
        </p:txBody>
      </p:sp>
    </p:spTree>
    <p:extLst>
      <p:ext uri="{BB962C8B-B14F-4D97-AF65-F5344CB8AC3E}">
        <p14:creationId xmlns:p14="http://schemas.microsoft.com/office/powerpoint/2010/main" val="3616675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66B4B-E664-4D54-8A0F-79160EC17F90}" type="slidenum">
              <a:rPr lang="en-US" smtClean="0"/>
              <a:pPr/>
              <a:t>360</a:t>
            </a:fld>
            <a:endParaRPr lang="en-US"/>
          </a:p>
        </p:txBody>
      </p:sp>
    </p:spTree>
    <p:extLst>
      <p:ext uri="{BB962C8B-B14F-4D97-AF65-F5344CB8AC3E}">
        <p14:creationId xmlns:p14="http://schemas.microsoft.com/office/powerpoint/2010/main" val="813681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66B4B-E664-4D54-8A0F-79160EC17F90}" type="slidenum">
              <a:rPr lang="en-US" smtClean="0"/>
              <a:pPr/>
              <a:t>381</a:t>
            </a:fld>
            <a:endParaRPr lang="en-US"/>
          </a:p>
        </p:txBody>
      </p:sp>
    </p:spTree>
    <p:extLst>
      <p:ext uri="{BB962C8B-B14F-4D97-AF65-F5344CB8AC3E}">
        <p14:creationId xmlns:p14="http://schemas.microsoft.com/office/powerpoint/2010/main" val="1483805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66B4B-E664-4D54-8A0F-79160EC17F90}" type="slidenum">
              <a:rPr lang="en-US" smtClean="0"/>
              <a:pPr/>
              <a:t>492</a:t>
            </a:fld>
            <a:endParaRPr lang="en-US"/>
          </a:p>
        </p:txBody>
      </p:sp>
    </p:spTree>
    <p:extLst>
      <p:ext uri="{BB962C8B-B14F-4D97-AF65-F5344CB8AC3E}">
        <p14:creationId xmlns:p14="http://schemas.microsoft.com/office/powerpoint/2010/main" val="3222028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A0273E52-8121-4443-85D4-BBB79298A471}" type="slidenum">
              <a:rPr lang="en-US" altLang="en-US" smtClean="0">
                <a:solidFill>
                  <a:prstClr val="black"/>
                </a:solidFill>
              </a:rPr>
              <a:pPr/>
              <a:t>547</a:t>
            </a:fld>
            <a:endParaRPr lang="en-US" altLang="en-US">
              <a:solidFill>
                <a:prstClr val="black"/>
              </a:solidFill>
            </a:endParaRPr>
          </a:p>
        </p:txBody>
      </p:sp>
    </p:spTree>
    <p:extLst>
      <p:ext uri="{BB962C8B-B14F-4D97-AF65-F5344CB8AC3E}">
        <p14:creationId xmlns:p14="http://schemas.microsoft.com/office/powerpoint/2010/main" val="2895843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244DF5BE-4747-4DF5-A890-E5673F510F96}" type="slidenum">
              <a:rPr lang="en-US" altLang="en-US" smtClean="0">
                <a:solidFill>
                  <a:prstClr val="black"/>
                </a:solidFill>
              </a:rPr>
              <a:pPr/>
              <a:t>553</a:t>
            </a:fld>
            <a:endParaRPr lang="en-US" altLang="en-US">
              <a:solidFill>
                <a:prstClr val="black"/>
              </a:solidFill>
            </a:endParaRPr>
          </a:p>
        </p:txBody>
      </p:sp>
    </p:spTree>
    <p:extLst>
      <p:ext uri="{BB962C8B-B14F-4D97-AF65-F5344CB8AC3E}">
        <p14:creationId xmlns:p14="http://schemas.microsoft.com/office/powerpoint/2010/main" val="3621047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783C436A-EB8B-46ED-8D75-97CB729BD735}" type="slidenum">
              <a:rPr lang="en-US" altLang="en-US" smtClean="0">
                <a:solidFill>
                  <a:prstClr val="black"/>
                </a:solidFill>
              </a:rPr>
              <a:pPr/>
              <a:t>554</a:t>
            </a:fld>
            <a:endParaRPr lang="en-US" altLang="en-US">
              <a:solidFill>
                <a:prstClr val="black"/>
              </a:solidFill>
            </a:endParaRPr>
          </a:p>
        </p:txBody>
      </p:sp>
    </p:spTree>
    <p:extLst>
      <p:ext uri="{BB962C8B-B14F-4D97-AF65-F5344CB8AC3E}">
        <p14:creationId xmlns:p14="http://schemas.microsoft.com/office/powerpoint/2010/main" val="2973851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0DBB6EE8-9442-41B8-813C-51CB8B77EB66}" type="slidenum">
              <a:rPr lang="en-US" altLang="en-US" smtClean="0">
                <a:solidFill>
                  <a:prstClr val="black"/>
                </a:solidFill>
              </a:rPr>
              <a:pPr/>
              <a:t>560</a:t>
            </a:fld>
            <a:endParaRPr lang="en-US" altLang="en-US">
              <a:solidFill>
                <a:prstClr val="black"/>
              </a:solidFill>
            </a:endParaRPr>
          </a:p>
        </p:txBody>
      </p:sp>
    </p:spTree>
    <p:extLst>
      <p:ext uri="{BB962C8B-B14F-4D97-AF65-F5344CB8AC3E}">
        <p14:creationId xmlns:p14="http://schemas.microsoft.com/office/powerpoint/2010/main" val="216754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D569BF3F-D1D4-4745-9372-080526937028}" type="slidenum">
              <a:rPr lang="en-US" altLang="en-US" smtClean="0">
                <a:solidFill>
                  <a:prstClr val="black"/>
                </a:solidFill>
              </a:rPr>
              <a:pPr/>
              <a:t>561</a:t>
            </a:fld>
            <a:endParaRPr lang="en-US" altLang="en-US">
              <a:solidFill>
                <a:prstClr val="black"/>
              </a:solidFill>
            </a:endParaRPr>
          </a:p>
        </p:txBody>
      </p:sp>
    </p:spTree>
    <p:extLst>
      <p:ext uri="{BB962C8B-B14F-4D97-AF65-F5344CB8AC3E}">
        <p14:creationId xmlns:p14="http://schemas.microsoft.com/office/powerpoint/2010/main" val="1204323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4C864367-7C4E-4C60-9477-0125D37BA788}" type="slidenum">
              <a:rPr lang="en-US" altLang="en-US" smtClean="0">
                <a:solidFill>
                  <a:prstClr val="black"/>
                </a:solidFill>
              </a:rPr>
              <a:pPr/>
              <a:t>569</a:t>
            </a:fld>
            <a:endParaRPr lang="en-US" altLang="en-US">
              <a:solidFill>
                <a:prstClr val="black"/>
              </a:solidFill>
            </a:endParaRPr>
          </a:p>
        </p:txBody>
      </p:sp>
    </p:spTree>
    <p:extLst>
      <p:ext uri="{BB962C8B-B14F-4D97-AF65-F5344CB8AC3E}">
        <p14:creationId xmlns:p14="http://schemas.microsoft.com/office/powerpoint/2010/main" val="25862233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1BB537D7-C024-4105-B6B7-176A4AA69AEB}" type="slidenum">
              <a:rPr lang="en-US" altLang="en-US" smtClean="0">
                <a:solidFill>
                  <a:prstClr val="black"/>
                </a:solidFill>
              </a:rPr>
              <a:pPr/>
              <a:t>570</a:t>
            </a:fld>
            <a:endParaRPr lang="en-US" altLang="en-US">
              <a:solidFill>
                <a:prstClr val="black"/>
              </a:solidFill>
            </a:endParaRPr>
          </a:p>
        </p:txBody>
      </p:sp>
    </p:spTree>
    <p:extLst>
      <p:ext uri="{BB962C8B-B14F-4D97-AF65-F5344CB8AC3E}">
        <p14:creationId xmlns:p14="http://schemas.microsoft.com/office/powerpoint/2010/main" val="341332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66B4B-E664-4D54-8A0F-79160EC17F90}" type="slidenum">
              <a:rPr lang="en-US" smtClean="0"/>
              <a:pPr/>
              <a:t>18</a:t>
            </a:fld>
            <a:endParaRPr lang="en-US"/>
          </a:p>
        </p:txBody>
      </p:sp>
    </p:spTree>
    <p:extLst>
      <p:ext uri="{BB962C8B-B14F-4D97-AF65-F5344CB8AC3E}">
        <p14:creationId xmlns:p14="http://schemas.microsoft.com/office/powerpoint/2010/main" val="660765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9A1BCC87-93A3-4CB4-A136-D83706ABB25F}" type="slidenum">
              <a:rPr lang="en-US" altLang="en-US" smtClean="0">
                <a:solidFill>
                  <a:prstClr val="black"/>
                </a:solidFill>
              </a:rPr>
              <a:pPr/>
              <a:t>572</a:t>
            </a:fld>
            <a:endParaRPr lang="en-US" altLang="en-US">
              <a:solidFill>
                <a:prstClr val="black"/>
              </a:solidFill>
            </a:endParaRPr>
          </a:p>
        </p:txBody>
      </p:sp>
    </p:spTree>
    <p:extLst>
      <p:ext uri="{BB962C8B-B14F-4D97-AF65-F5344CB8AC3E}">
        <p14:creationId xmlns:p14="http://schemas.microsoft.com/office/powerpoint/2010/main" val="23686414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8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8DFC314D-B83D-4EE3-BF55-0780FDC17ACC}" type="slidenum">
              <a:rPr lang="en-US" altLang="en-US" smtClean="0">
                <a:solidFill>
                  <a:prstClr val="black"/>
                </a:solidFill>
              </a:rPr>
              <a:pPr/>
              <a:t>577</a:t>
            </a:fld>
            <a:endParaRPr lang="en-US" altLang="en-US">
              <a:solidFill>
                <a:prstClr val="black"/>
              </a:solidFill>
            </a:endParaRPr>
          </a:p>
        </p:txBody>
      </p:sp>
    </p:spTree>
    <p:extLst>
      <p:ext uri="{BB962C8B-B14F-4D97-AF65-F5344CB8AC3E}">
        <p14:creationId xmlns:p14="http://schemas.microsoft.com/office/powerpoint/2010/main" val="28753228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5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B31F7A6C-774E-4819-A4D6-ADB4CDFE885A}" type="slidenum">
              <a:rPr lang="en-US" altLang="en-US" smtClean="0">
                <a:solidFill>
                  <a:prstClr val="black"/>
                </a:solidFill>
              </a:rPr>
              <a:pPr/>
              <a:t>579</a:t>
            </a:fld>
            <a:endParaRPr lang="en-US" altLang="en-US">
              <a:solidFill>
                <a:prstClr val="black"/>
              </a:solidFill>
            </a:endParaRPr>
          </a:p>
        </p:txBody>
      </p:sp>
    </p:spTree>
    <p:extLst>
      <p:ext uri="{BB962C8B-B14F-4D97-AF65-F5344CB8AC3E}">
        <p14:creationId xmlns:p14="http://schemas.microsoft.com/office/powerpoint/2010/main" val="4051735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EFE59E5B-08CA-47B3-9754-0FC22E2B4D91}" type="slidenum">
              <a:rPr lang="en-US" altLang="en-US" smtClean="0">
                <a:solidFill>
                  <a:prstClr val="black"/>
                </a:solidFill>
              </a:rPr>
              <a:pPr/>
              <a:t>580</a:t>
            </a:fld>
            <a:endParaRPr lang="en-US" altLang="en-US">
              <a:solidFill>
                <a:prstClr val="black"/>
              </a:solidFill>
            </a:endParaRPr>
          </a:p>
        </p:txBody>
      </p:sp>
    </p:spTree>
    <p:extLst>
      <p:ext uri="{BB962C8B-B14F-4D97-AF65-F5344CB8AC3E}">
        <p14:creationId xmlns:p14="http://schemas.microsoft.com/office/powerpoint/2010/main" val="9356595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AF7498CC-67B1-4B82-995C-20BF330AEA7E}" type="slidenum">
              <a:rPr lang="en-US" altLang="en-US" smtClean="0">
                <a:solidFill>
                  <a:prstClr val="black"/>
                </a:solidFill>
              </a:rPr>
              <a:pPr/>
              <a:t>581</a:t>
            </a:fld>
            <a:endParaRPr lang="en-US" altLang="en-US">
              <a:solidFill>
                <a:prstClr val="black"/>
              </a:solidFill>
            </a:endParaRPr>
          </a:p>
        </p:txBody>
      </p:sp>
    </p:spTree>
    <p:extLst>
      <p:ext uri="{BB962C8B-B14F-4D97-AF65-F5344CB8AC3E}">
        <p14:creationId xmlns:p14="http://schemas.microsoft.com/office/powerpoint/2010/main" val="29467420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3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B0CC2D27-B53A-4A9A-93A1-84523A6A824F}" type="slidenum">
              <a:rPr lang="en-US" altLang="en-US" smtClean="0">
                <a:solidFill>
                  <a:prstClr val="black"/>
                </a:solidFill>
              </a:rPr>
              <a:pPr/>
              <a:t>582</a:t>
            </a:fld>
            <a:endParaRPr lang="en-US" altLang="en-US">
              <a:solidFill>
                <a:prstClr val="black"/>
              </a:solidFill>
            </a:endParaRPr>
          </a:p>
        </p:txBody>
      </p:sp>
    </p:spTree>
    <p:extLst>
      <p:ext uri="{BB962C8B-B14F-4D97-AF65-F5344CB8AC3E}">
        <p14:creationId xmlns:p14="http://schemas.microsoft.com/office/powerpoint/2010/main" val="16915123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BCEF4A08-5B39-42B4-84E6-7E4F0032F550}" type="slidenum">
              <a:rPr lang="en-US" altLang="en-US" smtClean="0">
                <a:solidFill>
                  <a:prstClr val="black"/>
                </a:solidFill>
              </a:rPr>
              <a:pPr/>
              <a:t>587</a:t>
            </a:fld>
            <a:endParaRPr lang="en-US" altLang="en-US">
              <a:solidFill>
                <a:prstClr val="black"/>
              </a:solidFill>
            </a:endParaRPr>
          </a:p>
        </p:txBody>
      </p:sp>
    </p:spTree>
    <p:extLst>
      <p:ext uri="{BB962C8B-B14F-4D97-AF65-F5344CB8AC3E}">
        <p14:creationId xmlns:p14="http://schemas.microsoft.com/office/powerpoint/2010/main" val="23026050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D6C79C41-B898-426C-9257-802A3118F0AF}" type="slidenum">
              <a:rPr lang="en-US" altLang="en-US" smtClean="0">
                <a:solidFill>
                  <a:prstClr val="black"/>
                </a:solidFill>
              </a:rPr>
              <a:pPr/>
              <a:t>588</a:t>
            </a:fld>
            <a:endParaRPr lang="en-US" altLang="en-US">
              <a:solidFill>
                <a:prstClr val="black"/>
              </a:solidFill>
            </a:endParaRPr>
          </a:p>
        </p:txBody>
      </p:sp>
    </p:spTree>
    <p:extLst>
      <p:ext uri="{BB962C8B-B14F-4D97-AF65-F5344CB8AC3E}">
        <p14:creationId xmlns:p14="http://schemas.microsoft.com/office/powerpoint/2010/main" val="12595169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F77F2BDE-B146-448D-990C-21F6CF41D8C0}" type="slidenum">
              <a:rPr lang="en-US" altLang="en-US" smtClean="0">
                <a:solidFill>
                  <a:prstClr val="black"/>
                </a:solidFill>
              </a:rPr>
              <a:pPr/>
              <a:t>589</a:t>
            </a:fld>
            <a:endParaRPr lang="en-US" altLang="en-US">
              <a:solidFill>
                <a:prstClr val="black"/>
              </a:solidFill>
            </a:endParaRPr>
          </a:p>
        </p:txBody>
      </p:sp>
    </p:spTree>
    <p:extLst>
      <p:ext uri="{BB962C8B-B14F-4D97-AF65-F5344CB8AC3E}">
        <p14:creationId xmlns:p14="http://schemas.microsoft.com/office/powerpoint/2010/main" val="16923387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5C786B6A-CB0C-4D5F-8D37-FE8CEB972291}" type="slidenum">
              <a:rPr lang="en-US" altLang="en-US" smtClean="0">
                <a:solidFill>
                  <a:prstClr val="black"/>
                </a:solidFill>
              </a:rPr>
              <a:pPr/>
              <a:t>590</a:t>
            </a:fld>
            <a:endParaRPr lang="en-US" altLang="en-US">
              <a:solidFill>
                <a:prstClr val="black"/>
              </a:solidFill>
            </a:endParaRPr>
          </a:p>
        </p:txBody>
      </p:sp>
    </p:spTree>
    <p:extLst>
      <p:ext uri="{BB962C8B-B14F-4D97-AF65-F5344CB8AC3E}">
        <p14:creationId xmlns:p14="http://schemas.microsoft.com/office/powerpoint/2010/main" val="584605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66B4B-E664-4D54-8A0F-79160EC17F90}" type="slidenum">
              <a:rPr lang="en-US" smtClean="0"/>
              <a:pPr/>
              <a:t>26</a:t>
            </a:fld>
            <a:endParaRPr lang="en-US"/>
          </a:p>
        </p:txBody>
      </p:sp>
    </p:spTree>
    <p:extLst>
      <p:ext uri="{BB962C8B-B14F-4D97-AF65-F5344CB8AC3E}">
        <p14:creationId xmlns:p14="http://schemas.microsoft.com/office/powerpoint/2010/main" val="27903701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044F99A3-0544-4099-BEEE-131CA8071A8F}" type="slidenum">
              <a:rPr lang="en-US" altLang="en-US" smtClean="0">
                <a:solidFill>
                  <a:prstClr val="black"/>
                </a:solidFill>
              </a:rPr>
              <a:pPr/>
              <a:t>591</a:t>
            </a:fld>
            <a:endParaRPr lang="en-US" altLang="en-US">
              <a:solidFill>
                <a:prstClr val="black"/>
              </a:solidFill>
            </a:endParaRPr>
          </a:p>
        </p:txBody>
      </p:sp>
    </p:spTree>
    <p:extLst>
      <p:ext uri="{BB962C8B-B14F-4D97-AF65-F5344CB8AC3E}">
        <p14:creationId xmlns:p14="http://schemas.microsoft.com/office/powerpoint/2010/main" val="8920912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fld id="{C4B396CE-2124-4CD0-920E-2F4B6637756E}" type="slidenum">
              <a:rPr lang="en-US" altLang="en-US" smtClean="0">
                <a:solidFill>
                  <a:prstClr val="black"/>
                </a:solidFill>
              </a:rPr>
              <a:pPr/>
              <a:t>592</a:t>
            </a:fld>
            <a:endParaRPr lang="en-US" altLang="en-US">
              <a:solidFill>
                <a:prstClr val="black"/>
              </a:solidFill>
            </a:endParaRPr>
          </a:p>
        </p:txBody>
      </p:sp>
    </p:spTree>
    <p:extLst>
      <p:ext uri="{BB962C8B-B14F-4D97-AF65-F5344CB8AC3E}">
        <p14:creationId xmlns:p14="http://schemas.microsoft.com/office/powerpoint/2010/main" val="35473378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0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itchFamily="18" charset="0"/>
              </a:defRPr>
            </a:lvl1pPr>
            <a:lvl2pPr marL="757066" indent="-291179">
              <a:defRPr>
                <a:solidFill>
                  <a:schemeClr val="tx1"/>
                </a:solidFill>
                <a:latin typeface="Garamond" pitchFamily="18" charset="0"/>
              </a:defRPr>
            </a:lvl2pPr>
            <a:lvl3pPr marL="1164717" indent="-232943">
              <a:defRPr>
                <a:solidFill>
                  <a:schemeClr val="tx1"/>
                </a:solidFill>
                <a:latin typeface="Garamond" pitchFamily="18" charset="0"/>
              </a:defRPr>
            </a:lvl3pPr>
            <a:lvl4pPr marL="1630604" indent="-232943">
              <a:defRPr>
                <a:solidFill>
                  <a:schemeClr val="tx1"/>
                </a:solidFill>
                <a:latin typeface="Garamond" pitchFamily="18" charset="0"/>
              </a:defRPr>
            </a:lvl4pPr>
            <a:lvl5pPr marL="2096491" indent="-232943">
              <a:defRPr>
                <a:solidFill>
                  <a:schemeClr val="tx1"/>
                </a:solidFill>
                <a:latin typeface="Garamond" pitchFamily="18" charset="0"/>
              </a:defRPr>
            </a:lvl5pPr>
            <a:lvl6pPr marL="2562377" indent="-232943" eaLnBrk="0" fontAlgn="base" hangingPunct="0">
              <a:spcBef>
                <a:spcPct val="0"/>
              </a:spcBef>
              <a:spcAft>
                <a:spcPct val="0"/>
              </a:spcAft>
              <a:defRPr>
                <a:solidFill>
                  <a:schemeClr val="tx1"/>
                </a:solidFill>
                <a:latin typeface="Garamond" pitchFamily="18" charset="0"/>
              </a:defRPr>
            </a:lvl6pPr>
            <a:lvl7pPr marL="3028264" indent="-232943" eaLnBrk="0" fontAlgn="base" hangingPunct="0">
              <a:spcBef>
                <a:spcPct val="0"/>
              </a:spcBef>
              <a:spcAft>
                <a:spcPct val="0"/>
              </a:spcAft>
              <a:defRPr>
                <a:solidFill>
                  <a:schemeClr val="tx1"/>
                </a:solidFill>
                <a:latin typeface="Garamond" pitchFamily="18" charset="0"/>
              </a:defRPr>
            </a:lvl7pPr>
            <a:lvl8pPr marL="3494151" indent="-232943" eaLnBrk="0" fontAlgn="base" hangingPunct="0">
              <a:spcBef>
                <a:spcPct val="0"/>
              </a:spcBef>
              <a:spcAft>
                <a:spcPct val="0"/>
              </a:spcAft>
              <a:defRPr>
                <a:solidFill>
                  <a:schemeClr val="tx1"/>
                </a:solidFill>
                <a:latin typeface="Garamond" pitchFamily="18" charset="0"/>
              </a:defRPr>
            </a:lvl8pPr>
            <a:lvl9pPr marL="3960038" indent="-232943" eaLnBrk="0" fontAlgn="base" hangingPunct="0">
              <a:spcBef>
                <a:spcPct val="0"/>
              </a:spcBef>
              <a:spcAft>
                <a:spcPct val="0"/>
              </a:spcAft>
              <a:defRPr>
                <a:solidFill>
                  <a:schemeClr val="tx1"/>
                </a:solidFill>
                <a:latin typeface="Garamond"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DB6FD02-9AE7-4E86-A196-A1E1CD88D468}" type="slidenum">
              <a:rPr kumimoji="0" lang="en-US" alt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593</a:t>
            </a:fld>
            <a:endParaRPr kumimoji="0" lang="en-US" alt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6418503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66B4B-E664-4D54-8A0F-79160EC17F90}" type="slidenum">
              <a:rPr lang="en-US" smtClean="0"/>
              <a:pPr/>
              <a:t>841</a:t>
            </a:fld>
            <a:endParaRPr lang="en-US"/>
          </a:p>
        </p:txBody>
      </p:sp>
    </p:spTree>
    <p:extLst>
      <p:ext uri="{BB962C8B-B14F-4D97-AF65-F5344CB8AC3E}">
        <p14:creationId xmlns:p14="http://schemas.microsoft.com/office/powerpoint/2010/main" val="142535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66B4B-E664-4D54-8A0F-79160EC17F90}" type="slidenum">
              <a:rPr lang="en-US" smtClean="0"/>
              <a:pPr/>
              <a:t>27</a:t>
            </a:fld>
            <a:endParaRPr lang="en-US"/>
          </a:p>
        </p:txBody>
      </p:sp>
    </p:spTree>
    <p:extLst>
      <p:ext uri="{BB962C8B-B14F-4D97-AF65-F5344CB8AC3E}">
        <p14:creationId xmlns:p14="http://schemas.microsoft.com/office/powerpoint/2010/main" val="2820866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66B4B-E664-4D54-8A0F-79160EC17F90}" type="slidenum">
              <a:rPr lang="en-US" smtClean="0"/>
              <a:pPr/>
              <a:t>48</a:t>
            </a:fld>
            <a:endParaRPr lang="en-US"/>
          </a:p>
        </p:txBody>
      </p:sp>
    </p:spTree>
    <p:extLst>
      <p:ext uri="{BB962C8B-B14F-4D97-AF65-F5344CB8AC3E}">
        <p14:creationId xmlns:p14="http://schemas.microsoft.com/office/powerpoint/2010/main" val="1274949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59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66B4B-E664-4D54-8A0F-79160EC17F90}" type="slidenum">
              <a:rPr lang="en-US" smtClean="0"/>
              <a:pPr/>
              <a:t>87</a:t>
            </a:fld>
            <a:endParaRPr lang="en-US"/>
          </a:p>
        </p:txBody>
      </p:sp>
    </p:spTree>
    <p:extLst>
      <p:ext uri="{BB962C8B-B14F-4D97-AF65-F5344CB8AC3E}">
        <p14:creationId xmlns:p14="http://schemas.microsoft.com/office/powerpoint/2010/main" val="2068840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8022AE-3A2A-49CA-AF74-453FD9FFDCA3}"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638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A1372D-AA83-4004-B34B-22AC487CD153}"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634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072C5A-66EA-49D2-B386-C5CC60688A20}"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531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able Placeholder 2"/>
          <p:cNvSpPr>
            <a:spLocks noGrp="1"/>
          </p:cNvSpPr>
          <p:nvPr>
            <p:ph type="tbl" idx="1"/>
          </p:nvPr>
        </p:nvSpPr>
        <p:spPr>
          <a:xfrm>
            <a:off x="1371600" y="1981200"/>
            <a:ext cx="7620000" cy="4114800"/>
          </a:xfrm>
        </p:spPr>
        <p:txBody>
          <a:bodyPr/>
          <a:lstStyle/>
          <a:p>
            <a:pPr lvl="0"/>
            <a:endParaRPr lang="en-US" noProof="0"/>
          </a:p>
        </p:txBody>
      </p:sp>
      <p:sp>
        <p:nvSpPr>
          <p:cNvPr id="4" name="Rectangle 3"/>
          <p:cNvSpPr>
            <a:spLocks noGrp="1" noChangeArrowheads="1"/>
          </p:cNvSpPr>
          <p:nvPr>
            <p:ph type="dt" sz="half" idx="10"/>
          </p:nvPr>
        </p:nvSpPr>
        <p:spPr>
          <a:ln/>
        </p:spPr>
        <p:txBody>
          <a:bodyPr/>
          <a:lstStyle>
            <a:lvl1pPr>
              <a:defRPr/>
            </a:lvl1pPr>
          </a:lstStyle>
          <a:p>
            <a:pPr>
              <a:defRPr/>
            </a:pPr>
            <a:fld id="{447B4EB6-388B-4204-BC42-62E50E7A5439}" type="datetime1">
              <a:rPr lang="en-US" smtClean="0"/>
              <a:t>4/27/2023</a:t>
            </a:fld>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039F742-2731-42F7-98DA-E83D75F07EC7}" type="slidenum">
              <a:rPr lang="en-US"/>
              <a:pPr>
                <a:defRPr/>
              </a:pPr>
              <a:t>‹#›</a:t>
            </a:fld>
            <a:endParaRPr lang="en-US"/>
          </a:p>
        </p:txBody>
      </p:sp>
    </p:spTree>
    <p:extLst>
      <p:ext uri="{BB962C8B-B14F-4D97-AF65-F5344CB8AC3E}">
        <p14:creationId xmlns:p14="http://schemas.microsoft.com/office/powerpoint/2010/main" val="1081955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B6DBF07-C905-4805-8498-F434DD179F0B}"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910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D84406-D6D1-4269-9542-9515DE344D09}"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620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A490DE-488E-4027-B6E1-0DA21F374E2F}"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620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634B08-AD23-4B88-8AB5-474211E01DF4}" type="datetime1">
              <a:rPr lang="en-US" smtClean="0">
                <a:solidFill>
                  <a:prstClr val="black">
                    <a:tint val="75000"/>
                  </a:prstClr>
                </a:solidFill>
              </a:rPr>
              <a:t>4/27/2023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571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A7266B-61E2-4F28-BF91-45B763A4F23C}" type="datetime1">
              <a:rPr lang="en-US" smtClean="0">
                <a:solidFill>
                  <a:prstClr val="black">
                    <a:tint val="75000"/>
                  </a:prstClr>
                </a:solidFill>
              </a:rPr>
              <a:t>4/27/2023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159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EC78E0-E23A-4795-BBEE-63B93E485A25}" type="datetime1">
              <a:rPr lang="en-US" smtClean="0">
                <a:solidFill>
                  <a:prstClr val="black">
                    <a:tint val="75000"/>
                  </a:prstClr>
                </a:solidFill>
              </a:rPr>
              <a:t>4/27/2023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776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21E0BC-D80B-4BB4-BF56-91DE92848030}" type="datetime1">
              <a:rPr lang="en-US" smtClean="0">
                <a:solidFill>
                  <a:prstClr val="black">
                    <a:tint val="75000"/>
                  </a:prstClr>
                </a:solidFill>
              </a:rPr>
              <a:t>4/27/2023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107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83FA87-AB14-4DA1-87E7-4205A61B5B54}"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13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EF2D6A-8F9B-47F2-8B6A-48263F8B9C43}" type="datetime1">
              <a:rPr lang="en-US" smtClean="0">
                <a:solidFill>
                  <a:prstClr val="black">
                    <a:tint val="75000"/>
                  </a:prstClr>
                </a:solidFill>
              </a:rPr>
              <a:t>4/27/2023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506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4FA2CA-E620-491E-BF54-3BCEFBDBCD76}" type="datetime1">
              <a:rPr lang="en-US" smtClean="0">
                <a:solidFill>
                  <a:prstClr val="black">
                    <a:tint val="75000"/>
                  </a:prstClr>
                </a:solidFill>
              </a:rPr>
              <a:t>4/27/2023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210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30E83A-76B8-4C88-A8C1-B7AB0BD43D09}"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1005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C9F9C1-CF3E-4338-8C7B-CC5B89362D3B}"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773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able Placeholder 2"/>
          <p:cNvSpPr>
            <a:spLocks noGrp="1"/>
          </p:cNvSpPr>
          <p:nvPr>
            <p:ph type="tbl" idx="1"/>
          </p:nvPr>
        </p:nvSpPr>
        <p:spPr>
          <a:xfrm>
            <a:off x="1371600" y="1981200"/>
            <a:ext cx="7620000" cy="4114800"/>
          </a:xfrm>
        </p:spPr>
        <p:txBody>
          <a:bodyPr/>
          <a:lstStyle/>
          <a:p>
            <a:pPr lvl="0"/>
            <a:endParaRPr lang="en-US" noProof="0"/>
          </a:p>
        </p:txBody>
      </p:sp>
      <p:sp>
        <p:nvSpPr>
          <p:cNvPr id="4" name="Rectangle 3"/>
          <p:cNvSpPr>
            <a:spLocks noGrp="1" noChangeArrowheads="1"/>
          </p:cNvSpPr>
          <p:nvPr>
            <p:ph type="dt" sz="half" idx="10"/>
          </p:nvPr>
        </p:nvSpPr>
        <p:spPr>
          <a:ln/>
        </p:spPr>
        <p:txBody>
          <a:bodyPr/>
          <a:lstStyle>
            <a:lvl1pPr>
              <a:defRPr/>
            </a:lvl1pPr>
          </a:lstStyle>
          <a:p>
            <a:pPr>
              <a:defRPr/>
            </a:pPr>
            <a:fld id="{447B4EB6-388B-4204-BC42-62E50E7A5439}" type="datetime1">
              <a:rPr lang="en-US" smtClean="0"/>
              <a:t>4/27/2023</a:t>
            </a:fld>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039F742-2731-42F7-98DA-E83D75F07EC7}" type="slidenum">
              <a:rPr lang="en-US"/>
              <a:pPr>
                <a:defRPr/>
              </a:pPr>
              <a:t>‹#›</a:t>
            </a:fld>
            <a:endParaRPr lang="en-US"/>
          </a:p>
        </p:txBody>
      </p:sp>
    </p:spTree>
    <p:extLst>
      <p:ext uri="{BB962C8B-B14F-4D97-AF65-F5344CB8AC3E}">
        <p14:creationId xmlns:p14="http://schemas.microsoft.com/office/powerpoint/2010/main" val="29085636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52612D5-FC3E-48DE-BB0A-36E5730C00CD}"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335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BF14E-74D9-4704-B7F1-11146B2BD1FA}"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9068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7EFF39-CB3C-4E3C-ADF0-17E5F2A56EBC}"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567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BDF221-763A-4829-8148-6BC47B3AC4E6}" type="datetime1">
              <a:rPr lang="en-US" smtClean="0">
                <a:solidFill>
                  <a:prstClr val="black">
                    <a:tint val="75000"/>
                  </a:prstClr>
                </a:solidFill>
              </a:rPr>
              <a:t>4/27/2023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962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FDB271-F262-4CA8-AD58-CB0149A07BCE}" type="datetime1">
              <a:rPr lang="en-US" smtClean="0">
                <a:solidFill>
                  <a:prstClr val="black">
                    <a:tint val="75000"/>
                  </a:prstClr>
                </a:solidFill>
              </a:rPr>
              <a:t>4/27/2023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188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F87ED2-95A6-47F0-9CE0-47B403C11FD7}"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79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538664-38E2-48EE-9B36-D7F9B4DA4503}" type="datetime1">
              <a:rPr lang="en-US" smtClean="0">
                <a:solidFill>
                  <a:prstClr val="black">
                    <a:tint val="75000"/>
                  </a:prstClr>
                </a:solidFill>
              </a:rPr>
              <a:t>4/27/2023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9311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D8F7C0-49F6-40C6-AB3A-0E3158784666}" type="datetime1">
              <a:rPr lang="en-US" smtClean="0">
                <a:solidFill>
                  <a:prstClr val="black">
                    <a:tint val="75000"/>
                  </a:prstClr>
                </a:solidFill>
              </a:rPr>
              <a:t>4/27/2023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21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CB3FC3-1D13-499D-B549-1CA5F32A4312}" type="datetime1">
              <a:rPr lang="en-US" smtClean="0">
                <a:solidFill>
                  <a:prstClr val="black">
                    <a:tint val="75000"/>
                  </a:prstClr>
                </a:solidFill>
              </a:rPr>
              <a:t>4/27/2023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686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772D93-F301-46DF-8383-2106E9345E86}" type="datetime1">
              <a:rPr lang="en-US" smtClean="0">
                <a:solidFill>
                  <a:prstClr val="black">
                    <a:tint val="75000"/>
                  </a:prstClr>
                </a:solidFill>
              </a:rPr>
              <a:t>4/27/2023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732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4CD4B-797B-4AA6-8ADE-6CAEE1F6907F}"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072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31F52-85BF-4671-8EA6-F822B149DAF0}"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9734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36A801-260C-4F4A-84F7-8AAB999A16A5}"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3346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F22C76-BC1A-44EA-99D9-8C87247E45ED}"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049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629C99-A66F-42AC-9E46-91C36ABCDB41}"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520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1744A9-46A8-4992-B015-65CCCA24D783}" type="datetime1">
              <a:rPr lang="en-US" smtClean="0">
                <a:solidFill>
                  <a:prstClr val="black">
                    <a:tint val="75000"/>
                  </a:prstClr>
                </a:solidFill>
              </a:rPr>
              <a:t>4/27/2023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34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F3DDA1-4D6C-435D-B4FA-FB031BDC905A}" type="datetime1">
              <a:rPr lang="en-US" smtClean="0">
                <a:solidFill>
                  <a:prstClr val="black">
                    <a:tint val="75000"/>
                  </a:prstClr>
                </a:solidFill>
              </a:rPr>
              <a:t>4/27/2023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6048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461938-524A-4D6B-9D7A-F61797E56418}" type="datetime1">
              <a:rPr lang="en-US" smtClean="0">
                <a:solidFill>
                  <a:prstClr val="black">
                    <a:tint val="75000"/>
                  </a:prstClr>
                </a:solidFill>
              </a:rPr>
              <a:t>4/27/2023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9074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7EC8E3-E25C-410C-B42C-6FAB4ADDC42B}" type="datetime1">
              <a:rPr lang="en-US" smtClean="0">
                <a:solidFill>
                  <a:prstClr val="black">
                    <a:tint val="75000"/>
                  </a:prstClr>
                </a:solidFill>
              </a:rPr>
              <a:t>4/27/2023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8967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D858BE-036C-454D-9957-910CDF00FBCF}" type="datetime1">
              <a:rPr lang="en-US" smtClean="0">
                <a:solidFill>
                  <a:prstClr val="black">
                    <a:tint val="75000"/>
                  </a:prstClr>
                </a:solidFill>
              </a:rPr>
              <a:t>4/27/2023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305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C81267-672E-4220-80CB-BA0B64D392A6}" type="datetime1">
              <a:rPr lang="en-US" smtClean="0">
                <a:solidFill>
                  <a:prstClr val="black">
                    <a:tint val="75000"/>
                  </a:prstClr>
                </a:solidFill>
              </a:rPr>
              <a:t>4/27/2023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1969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CEF4BC-695B-47C2-9DE3-CC9C93C3BCD5}" type="datetime1">
              <a:rPr lang="en-US" smtClean="0">
                <a:solidFill>
                  <a:prstClr val="black">
                    <a:tint val="75000"/>
                  </a:prstClr>
                </a:solidFill>
              </a:rPr>
              <a:t>4/27/2023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3162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6523D-7764-43C4-AE1D-F25AAC2AE9A2}"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5256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4C28C7-6B5D-44EC-AFC1-08CEEDB6A911}"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9620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7000" y="0"/>
            <a:ext cx="6477000" cy="685800"/>
          </a:xfrm>
        </p:spPr>
        <p:txBody>
          <a:bodyPr/>
          <a:lstStyle/>
          <a:p>
            <a:r>
              <a:rPr lang="en-US"/>
              <a:t>Click to edit Master title style</a:t>
            </a:r>
          </a:p>
        </p:txBody>
      </p:sp>
      <p:sp>
        <p:nvSpPr>
          <p:cNvPr id="3" name="Text Placeholder 2"/>
          <p:cNvSpPr>
            <a:spLocks noGrp="1"/>
          </p:cNvSpPr>
          <p:nvPr>
            <p:ph type="body" sz="half" idx="1"/>
          </p:nvPr>
        </p:nvSpPr>
        <p:spPr>
          <a:xfrm>
            <a:off x="457200" y="1143000"/>
            <a:ext cx="40386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0386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76972F5B-2B8A-4E4B-AC72-DB15489B698B}" type="datetime1">
              <a:rPr lang="en-US" smtClean="0">
                <a:solidFill>
                  <a:prstClr val="black">
                    <a:tint val="75000"/>
                  </a:prstClr>
                </a:solidFill>
              </a:rPr>
              <a:t>4/27/2023</a:t>
            </a:fld>
            <a:endParaRPr lang="en-US">
              <a:solidFill>
                <a:prstClr val="black">
                  <a:tint val="75000"/>
                </a:prstClr>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4D37E12-4F8B-43F5-9539-F8E2EE1AF4D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05130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667000" y="0"/>
            <a:ext cx="6477000" cy="685800"/>
          </a:xfrm>
        </p:spPr>
        <p:txBody>
          <a:bodyPr/>
          <a:lstStyle/>
          <a:p>
            <a:r>
              <a:rPr lang="en-US"/>
              <a:t>Click to edit Master title style</a:t>
            </a:r>
          </a:p>
        </p:txBody>
      </p:sp>
      <p:sp>
        <p:nvSpPr>
          <p:cNvPr id="3" name="Text Placeholder 2"/>
          <p:cNvSpPr>
            <a:spLocks noGrp="1"/>
          </p:cNvSpPr>
          <p:nvPr>
            <p:ph type="body" sz="half" idx="1"/>
          </p:nvPr>
        </p:nvSpPr>
        <p:spPr>
          <a:xfrm>
            <a:off x="457200" y="1143000"/>
            <a:ext cx="40386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43000"/>
            <a:ext cx="4038600" cy="241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709988"/>
            <a:ext cx="4038600" cy="241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3D56A7CE-D7BC-44C2-9E9C-9BCCEE558FA8}" type="datetime1">
              <a:rPr lang="en-US" smtClean="0">
                <a:solidFill>
                  <a:prstClr val="black">
                    <a:tint val="75000"/>
                  </a:prstClr>
                </a:solidFill>
              </a:rPr>
              <a:t>4/27/2023</a:t>
            </a:fld>
            <a:endParaRPr lang="en-US">
              <a:solidFill>
                <a:prstClr val="black">
                  <a:tint val="75000"/>
                </a:prstClr>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7"/>
          <p:cNvSpPr>
            <a:spLocks noGrp="1" noChangeArrowheads="1"/>
          </p:cNvSpPr>
          <p:nvPr>
            <p:ph type="sldNum" sz="quarter" idx="12"/>
          </p:nvPr>
        </p:nvSpPr>
        <p:spPr>
          <a:ln/>
        </p:spPr>
        <p:txBody>
          <a:bodyPr/>
          <a:lstStyle>
            <a:lvl1pPr>
              <a:defRPr/>
            </a:lvl1pPr>
          </a:lstStyle>
          <a:p>
            <a:pPr>
              <a:defRPr/>
            </a:pPr>
            <a:fld id="{9BD7F9B9-18B5-4CF4-8E41-637DE880FB0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509023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a:t>Click to edit Master title style</a:t>
            </a:r>
          </a:p>
        </p:txBody>
      </p:sp>
      <p:sp>
        <p:nvSpPr>
          <p:cNvPr id="3" name="SmartArt Placeholder 2"/>
          <p:cNvSpPr>
            <a:spLocks noGrp="1"/>
          </p:cNvSpPr>
          <p:nvPr>
            <p:ph type="dgm" idx="1"/>
          </p:nvPr>
        </p:nvSpPr>
        <p:spPr>
          <a:xfrm>
            <a:off x="1066800" y="1981200"/>
            <a:ext cx="7543800" cy="4114800"/>
          </a:xfrm>
        </p:spPr>
        <p:txBody>
          <a:bodyPr/>
          <a:lstStyle/>
          <a:p>
            <a:endParaRPr lang="en-US"/>
          </a:p>
        </p:txBody>
      </p:sp>
      <p:sp>
        <p:nvSpPr>
          <p:cNvPr id="4" name="Date Placeholder 3"/>
          <p:cNvSpPr>
            <a:spLocks noGrp="1"/>
          </p:cNvSpPr>
          <p:nvPr>
            <p:ph type="dt" sz="half" idx="10"/>
          </p:nvPr>
        </p:nvSpPr>
        <p:spPr>
          <a:xfrm>
            <a:off x="1066800" y="6248400"/>
            <a:ext cx="1905000" cy="457200"/>
          </a:xfrm>
        </p:spPr>
        <p:txBody>
          <a:bodyPr/>
          <a:lstStyle>
            <a:lvl1pPr>
              <a:defRPr/>
            </a:lvl1pPr>
          </a:lstStyle>
          <a:p>
            <a:fld id="{2A73137A-0ABB-40B0-867B-0830067F0586}"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a:xfrm>
            <a:off x="3429000" y="6248400"/>
            <a:ext cx="2895600" cy="457200"/>
          </a:xfrm>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705600" y="6248400"/>
            <a:ext cx="1905000" cy="457200"/>
          </a:xfrm>
        </p:spPr>
        <p:txBody>
          <a:bodyPr/>
          <a:lstStyle>
            <a:lvl1pPr>
              <a:defRPr/>
            </a:lvl1pPr>
          </a:lstStyle>
          <a:p>
            <a:fld id="{643F4CBA-D54D-484B-9CEC-D15D1446149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289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25B170-AE22-4B25-9067-EF89D7AA8AF1}" type="datetime1">
              <a:rPr lang="en-US" smtClean="0">
                <a:solidFill>
                  <a:prstClr val="black">
                    <a:tint val="75000"/>
                  </a:prstClr>
                </a:solidFill>
              </a:rPr>
              <a:t>4/27/2023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4327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667000" y="0"/>
            <a:ext cx="6477000" cy="685800"/>
          </a:xfrm>
        </p:spPr>
        <p:txBody>
          <a:bodyPr/>
          <a:lstStyle/>
          <a:p>
            <a:r>
              <a:rPr lang="en-US"/>
              <a:t>Click to edit Master title style</a:t>
            </a:r>
          </a:p>
        </p:txBody>
      </p:sp>
      <p:sp>
        <p:nvSpPr>
          <p:cNvPr id="3" name="Chart Placeholder 2"/>
          <p:cNvSpPr>
            <a:spLocks noGrp="1"/>
          </p:cNvSpPr>
          <p:nvPr>
            <p:ph type="chart" idx="1"/>
          </p:nvPr>
        </p:nvSpPr>
        <p:spPr>
          <a:xfrm>
            <a:off x="457200" y="1143000"/>
            <a:ext cx="8229600" cy="4983163"/>
          </a:xfrm>
        </p:spPr>
        <p:txBody>
          <a:bodyPr/>
          <a:lstStyle/>
          <a:p>
            <a:pPr lvl="0"/>
            <a:endParaRPr lang="en-US" noProof="0" dirty="0"/>
          </a:p>
        </p:txBody>
      </p:sp>
      <p:sp>
        <p:nvSpPr>
          <p:cNvPr id="4" name="Rectangle 5"/>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D4715587-67E1-4737-8E00-D683AE886074}" type="datetime1">
              <a:rPr lang="en-US" smtClean="0">
                <a:solidFill>
                  <a:prstClr val="black">
                    <a:tint val="75000"/>
                  </a:prstClr>
                </a:solidFill>
              </a:rPr>
              <a:t>4/27/2023</a:t>
            </a:fld>
            <a:endParaRPr lang="en-US">
              <a:solidFill>
                <a:prstClr val="black">
                  <a:tint val="75000"/>
                </a:prstClr>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186C2D53-F026-4A59-8EB7-5D356F8D74C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394166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D025373-F2CF-42D8-B52E-AD11E263D66F}"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09333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AF65FE-58FB-49E7-AC9F-60EE6BFEA0CC}"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4375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DC3561-83AF-492F-BA51-3747690F166E}"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1513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D4693-B9E3-4406-BBEB-A465A7352CEA}" type="datetime1">
              <a:rPr lang="en-US" smtClean="0">
                <a:solidFill>
                  <a:prstClr val="black">
                    <a:tint val="75000"/>
                  </a:prstClr>
                </a:solidFill>
              </a:rPr>
              <a:t>4/27/2023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944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5BC8A9-15E5-4E9E-99D0-D5D21F6BF303}" type="datetime1">
              <a:rPr lang="en-US" smtClean="0">
                <a:solidFill>
                  <a:prstClr val="black">
                    <a:tint val="75000"/>
                  </a:prstClr>
                </a:solidFill>
              </a:rPr>
              <a:t>4/27/2023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2377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1DAC1F-A100-4F40-A4E1-8C013C44AB46}" type="datetime1">
              <a:rPr lang="en-US" smtClean="0">
                <a:solidFill>
                  <a:prstClr val="black">
                    <a:tint val="75000"/>
                  </a:prstClr>
                </a:solidFill>
              </a:rPr>
              <a:t>4/27/2023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501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ECCDF3-1E2E-4953-9CBB-C76AD996D04F}" type="datetime1">
              <a:rPr lang="en-US" smtClean="0">
                <a:solidFill>
                  <a:prstClr val="black">
                    <a:tint val="75000"/>
                  </a:prstClr>
                </a:solidFill>
              </a:rPr>
              <a:t>4/27/2023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8361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C9E41B-B1CD-4366-8B51-6498EDFD8B78}" type="datetime1">
              <a:rPr lang="en-US" smtClean="0">
                <a:solidFill>
                  <a:prstClr val="black">
                    <a:tint val="75000"/>
                  </a:prstClr>
                </a:solidFill>
              </a:rPr>
              <a:t>4/27/2023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742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D07AF3-6C11-4EB3-977F-A8B73FE06CA5}" type="datetime1">
              <a:rPr lang="en-US" smtClean="0">
                <a:solidFill>
                  <a:prstClr val="black">
                    <a:tint val="75000"/>
                  </a:prstClr>
                </a:solidFill>
              </a:rPr>
              <a:t>4/27/2023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181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6DA7E-9371-427F-BC61-7AE2F880B1B8}" type="datetime1">
              <a:rPr lang="en-US" smtClean="0">
                <a:solidFill>
                  <a:prstClr val="black">
                    <a:tint val="75000"/>
                  </a:prstClr>
                </a:solidFill>
              </a:rPr>
              <a:t>4/27/2023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4783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908D6-1DC1-45A4-9171-4ACE9212D53A}"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4130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D08DF5-7D06-4E9E-A9C9-89921B67B07C}"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9236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7000" y="0"/>
            <a:ext cx="6477000" cy="685800"/>
          </a:xfrm>
        </p:spPr>
        <p:txBody>
          <a:bodyPr/>
          <a:lstStyle/>
          <a:p>
            <a:r>
              <a:rPr lang="en-US"/>
              <a:t>Click to edit Master title style</a:t>
            </a:r>
          </a:p>
        </p:txBody>
      </p:sp>
      <p:sp>
        <p:nvSpPr>
          <p:cNvPr id="3" name="Text Placeholder 2"/>
          <p:cNvSpPr>
            <a:spLocks noGrp="1"/>
          </p:cNvSpPr>
          <p:nvPr>
            <p:ph type="body" sz="half" idx="1"/>
          </p:nvPr>
        </p:nvSpPr>
        <p:spPr>
          <a:xfrm>
            <a:off x="457200" y="1143000"/>
            <a:ext cx="40386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40386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E6FA5852-51D7-4ACA-BD0A-F33E9448DDE0}" type="datetime1">
              <a:rPr lang="en-US" smtClean="0">
                <a:solidFill>
                  <a:prstClr val="black">
                    <a:tint val="75000"/>
                  </a:prstClr>
                </a:solidFill>
              </a:rPr>
              <a:t>4/27/2023</a:t>
            </a:fld>
            <a:endParaRPr lang="en-US">
              <a:solidFill>
                <a:prstClr val="black">
                  <a:tint val="75000"/>
                </a:prstClr>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4D37E12-4F8B-43F5-9539-F8E2EE1AF4D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79454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667000" y="0"/>
            <a:ext cx="6477000" cy="685800"/>
          </a:xfrm>
        </p:spPr>
        <p:txBody>
          <a:bodyPr/>
          <a:lstStyle/>
          <a:p>
            <a:r>
              <a:rPr lang="en-US"/>
              <a:t>Click to edit Master title style</a:t>
            </a:r>
          </a:p>
        </p:txBody>
      </p:sp>
      <p:sp>
        <p:nvSpPr>
          <p:cNvPr id="3" name="Text Placeholder 2"/>
          <p:cNvSpPr>
            <a:spLocks noGrp="1"/>
          </p:cNvSpPr>
          <p:nvPr>
            <p:ph type="body" sz="half" idx="1"/>
          </p:nvPr>
        </p:nvSpPr>
        <p:spPr>
          <a:xfrm>
            <a:off x="457200" y="1143000"/>
            <a:ext cx="4038600" cy="498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43000"/>
            <a:ext cx="4038600" cy="241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709988"/>
            <a:ext cx="4038600" cy="241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3C2631CD-FD68-4A91-BFDF-2A5693EBB3A8}" type="datetime1">
              <a:rPr lang="en-US" smtClean="0">
                <a:solidFill>
                  <a:prstClr val="black">
                    <a:tint val="75000"/>
                  </a:prstClr>
                </a:solidFill>
              </a:rPr>
              <a:t>4/27/2023</a:t>
            </a:fld>
            <a:endParaRPr lang="en-US">
              <a:solidFill>
                <a:prstClr val="black">
                  <a:tint val="75000"/>
                </a:prstClr>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7"/>
          <p:cNvSpPr>
            <a:spLocks noGrp="1" noChangeArrowheads="1"/>
          </p:cNvSpPr>
          <p:nvPr>
            <p:ph type="sldNum" sz="quarter" idx="12"/>
          </p:nvPr>
        </p:nvSpPr>
        <p:spPr>
          <a:ln/>
        </p:spPr>
        <p:txBody>
          <a:bodyPr/>
          <a:lstStyle>
            <a:lvl1pPr>
              <a:defRPr/>
            </a:lvl1pPr>
          </a:lstStyle>
          <a:p>
            <a:pPr>
              <a:defRPr/>
            </a:pPr>
            <a:fld id="{9BD7F9B9-18B5-4CF4-8E41-637DE880FB0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449554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a:t>Click to edit Master title style</a:t>
            </a:r>
          </a:p>
        </p:txBody>
      </p:sp>
      <p:sp>
        <p:nvSpPr>
          <p:cNvPr id="3" name="SmartArt Placeholder 2"/>
          <p:cNvSpPr>
            <a:spLocks noGrp="1"/>
          </p:cNvSpPr>
          <p:nvPr>
            <p:ph type="dgm" idx="1"/>
          </p:nvPr>
        </p:nvSpPr>
        <p:spPr>
          <a:xfrm>
            <a:off x="1066800" y="1981200"/>
            <a:ext cx="7543800" cy="4114800"/>
          </a:xfrm>
        </p:spPr>
        <p:txBody>
          <a:bodyPr/>
          <a:lstStyle/>
          <a:p>
            <a:endParaRPr lang="en-US"/>
          </a:p>
        </p:txBody>
      </p:sp>
      <p:sp>
        <p:nvSpPr>
          <p:cNvPr id="4" name="Date Placeholder 3"/>
          <p:cNvSpPr>
            <a:spLocks noGrp="1"/>
          </p:cNvSpPr>
          <p:nvPr>
            <p:ph type="dt" sz="half" idx="10"/>
          </p:nvPr>
        </p:nvSpPr>
        <p:spPr>
          <a:xfrm>
            <a:off x="1066800" y="6248400"/>
            <a:ext cx="1905000" cy="457200"/>
          </a:xfrm>
        </p:spPr>
        <p:txBody>
          <a:bodyPr/>
          <a:lstStyle>
            <a:lvl1pPr>
              <a:defRPr/>
            </a:lvl1pPr>
          </a:lstStyle>
          <a:p>
            <a:fld id="{CC0C4190-E1BD-4C6A-90D2-2C695F4A8D04}"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11"/>
          </p:nvPr>
        </p:nvSpPr>
        <p:spPr>
          <a:xfrm>
            <a:off x="3429000" y="6248400"/>
            <a:ext cx="2895600" cy="457200"/>
          </a:xfrm>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705600" y="6248400"/>
            <a:ext cx="1905000" cy="457200"/>
          </a:xfrm>
        </p:spPr>
        <p:txBody>
          <a:bodyPr/>
          <a:lstStyle>
            <a:lvl1pPr>
              <a:defRPr/>
            </a:lvl1pPr>
          </a:lstStyle>
          <a:p>
            <a:fld id="{643F4CBA-D54D-484B-9CEC-D15D1446149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9740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667000" y="0"/>
            <a:ext cx="6477000" cy="685800"/>
          </a:xfrm>
        </p:spPr>
        <p:txBody>
          <a:bodyPr/>
          <a:lstStyle/>
          <a:p>
            <a:r>
              <a:rPr lang="en-US"/>
              <a:t>Click to edit Master title style</a:t>
            </a:r>
          </a:p>
        </p:txBody>
      </p:sp>
      <p:sp>
        <p:nvSpPr>
          <p:cNvPr id="3" name="Chart Placeholder 2"/>
          <p:cNvSpPr>
            <a:spLocks noGrp="1"/>
          </p:cNvSpPr>
          <p:nvPr>
            <p:ph type="chart" idx="1"/>
          </p:nvPr>
        </p:nvSpPr>
        <p:spPr>
          <a:xfrm>
            <a:off x="457200" y="1143000"/>
            <a:ext cx="8229600" cy="4983163"/>
          </a:xfrm>
        </p:spPr>
        <p:txBody>
          <a:bodyPr/>
          <a:lstStyle/>
          <a:p>
            <a:pPr lvl="0"/>
            <a:endParaRPr lang="en-US" noProof="0" dirty="0"/>
          </a:p>
        </p:txBody>
      </p:sp>
      <p:sp>
        <p:nvSpPr>
          <p:cNvPr id="4" name="Rectangle 5"/>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25D024D3-B5BA-489D-A84B-96D65FAF610F}" type="datetime1">
              <a:rPr lang="en-US" smtClean="0">
                <a:solidFill>
                  <a:prstClr val="black">
                    <a:tint val="75000"/>
                  </a:prstClr>
                </a:solidFill>
              </a:rPr>
              <a:t>4/27/2023</a:t>
            </a:fld>
            <a:endParaRPr lang="en-US">
              <a:solidFill>
                <a:prstClr val="black">
                  <a:tint val="75000"/>
                </a:prstClr>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186C2D53-F026-4A59-8EB7-5D356F8D74C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97214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8BB99A-2ACB-4BA4-BEC9-565877BA286D}" type="datetime1">
              <a:rPr lang="en-US" smtClean="0">
                <a:solidFill>
                  <a:prstClr val="black">
                    <a:tint val="75000"/>
                  </a:prstClr>
                </a:solidFill>
              </a:rPr>
              <a:t>4/27/2023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949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BACF29-78A4-490C-A345-2795AF652EBC}" type="datetime1">
              <a:rPr lang="en-US" smtClean="0">
                <a:solidFill>
                  <a:prstClr val="black">
                    <a:tint val="75000"/>
                  </a:prstClr>
                </a:solidFill>
              </a:rPr>
              <a:t>4/27/2023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660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2B0782-0995-4DD1-ACA6-A0F5C887B9CE}" type="datetime1">
              <a:rPr lang="en-US" smtClean="0">
                <a:solidFill>
                  <a:prstClr val="black">
                    <a:tint val="75000"/>
                  </a:prstClr>
                </a:solidFill>
              </a:rPr>
              <a:t>4/27/2023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375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theme" Target="../theme/theme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iagBrick">
          <a:fgClr>
            <a:schemeClr val="bg1"/>
          </a:fgClr>
          <a:bgClr>
            <a:schemeClr val="bg1">
              <a:lumMod val="85000"/>
            </a:schemeClr>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54D75-C161-474F-B4E3-BA6911DD9E5B}"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537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42"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diagBrick">
          <a:fgClr>
            <a:schemeClr val="bg1"/>
          </a:fgClr>
          <a:bgClr>
            <a:schemeClr val="bg1">
              <a:lumMod val="85000"/>
            </a:schemeClr>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571AB-301E-40EE-B00B-114681A65000}"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60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41"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diagBrick">
          <a:fgClr>
            <a:schemeClr val="bg1"/>
          </a:fgClr>
          <a:bgClr>
            <a:schemeClr val="bg1">
              <a:lumMod val="85000"/>
            </a:schemeClr>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0B1B0-D7FE-46D7-9004-667D125FCCA6}"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D1F8B-566B-49F2-865B-EEF93E92EF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687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8DDB68-60D3-47BF-8A68-EC295B593D86}"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pic>
        <p:nvPicPr>
          <p:cNvPr id="1026" name="Picture 2" descr="\\gpstc.org\TC Users\kkemp\Desktop\pngs\red.png"/>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7543800" y="6172200"/>
            <a:ext cx="1524000" cy="640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98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3DEFBE-08F3-43FE-9E08-93FD1D3E03AF}" type="datetime1">
              <a:rPr lang="en-US" smtClean="0">
                <a:solidFill>
                  <a:prstClr val="black">
                    <a:tint val="75000"/>
                  </a:prstClr>
                </a:solidFill>
              </a:rPr>
              <a:t>4/27/2023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628CC-F858-4CBF-9BDB-9BE176FEEEF0}" type="slidenum">
              <a:rPr lang="en-US" smtClean="0">
                <a:solidFill>
                  <a:prstClr val="black">
                    <a:tint val="75000"/>
                  </a:prstClr>
                </a:solidFill>
              </a:rPr>
              <a:pPr/>
              <a:t>‹#›</a:t>
            </a:fld>
            <a:endParaRPr lang="en-US">
              <a:solidFill>
                <a:prstClr val="black">
                  <a:tint val="75000"/>
                </a:prstClr>
              </a:solidFill>
            </a:endParaRPr>
          </a:p>
        </p:txBody>
      </p:sp>
      <p:pic>
        <p:nvPicPr>
          <p:cNvPr id="1026" name="Picture 2" descr="\\gpstc.org\TC Users\kkemp\Desktop\pngs\red.png"/>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7543800" y="6172200"/>
            <a:ext cx="1524000" cy="640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05627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730.png"/><Relationship Id="rId7" Type="http://schemas.openxmlformats.org/officeDocument/2006/relationships/image" Target="../media/image910.png"/><Relationship Id="rId12" Type="http://schemas.openxmlformats.org/officeDocument/2006/relationships/image" Target="../media/image1120.png"/><Relationship Id="rId2" Type="http://schemas.openxmlformats.org/officeDocument/2006/relationships/customXml" Target="../ink/ink1.xml"/><Relationship Id="rId1" Type="http://schemas.openxmlformats.org/officeDocument/2006/relationships/slideLayout" Target="../slideLayouts/slideLayout7.xml"/><Relationship Id="rId6" Type="http://schemas.openxmlformats.org/officeDocument/2006/relationships/customXml" Target="../ink/ink3.xml"/><Relationship Id="rId11" Type="http://schemas.openxmlformats.org/officeDocument/2006/relationships/customXml" Target="../ink/ink6.xml"/><Relationship Id="rId5" Type="http://schemas.openxmlformats.org/officeDocument/2006/relationships/image" Target="../media/image820.png"/><Relationship Id="rId10" Type="http://schemas.openxmlformats.org/officeDocument/2006/relationships/image" Target="../media/image1000.png"/><Relationship Id="rId4" Type="http://schemas.openxmlformats.org/officeDocument/2006/relationships/customXml" Target="../ink/ink2.xml"/><Relationship Id="rId9" Type="http://schemas.openxmlformats.org/officeDocument/2006/relationships/customXml" Target="../ink/ink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diagramLayout" Target="../diagrams/layout4.xml"/><Relationship Id="rId7" Type="http://schemas.openxmlformats.org/officeDocument/2006/relationships/customXml" Target="../ink/ink7.xml"/><Relationship Id="rId12" Type="http://schemas.openxmlformats.org/officeDocument/2006/relationships/image" Target="../media/image670.png"/><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11" Type="http://schemas.openxmlformats.org/officeDocument/2006/relationships/customXml" Target="../ink/ink10.xml"/><Relationship Id="rId5" Type="http://schemas.openxmlformats.org/officeDocument/2006/relationships/diagramColors" Target="../diagrams/colors4.xml"/><Relationship Id="rId10" Type="http://schemas.openxmlformats.org/officeDocument/2006/relationships/customXml" Target="../ink/ink9.xml"/><Relationship Id="rId4" Type="http://schemas.openxmlformats.org/officeDocument/2006/relationships/diagramQuickStyle" Target="../diagrams/quickStyle4.xml"/><Relationship Id="rId9" Type="http://schemas.openxmlformats.org/officeDocument/2006/relationships/image" Target="../media/image500.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1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4.xml"/><Relationship Id="rId5" Type="http://schemas.openxmlformats.org/officeDocument/2006/relationships/image" Target="../media/image29.svg"/><Relationship Id="rId4" Type="http://schemas.openxmlformats.org/officeDocument/2006/relationships/image" Target="../media/image28.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jbedwardsandassociates.com/"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customXml" Target="../ink/ink1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2" Type="http://schemas.openxmlformats.org/officeDocument/2006/relationships/hyperlink" Target="https://www.salon.com/2021/02/20/most-brain-activity-is-background-noise-cognitive-flux-consciousness-brain-activity-research/" TargetMode="External"/><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4.xml"/><Relationship Id="rId5" Type="http://schemas.openxmlformats.org/officeDocument/2006/relationships/image" Target="../media/image42.svg"/><Relationship Id="rId4" Type="http://schemas.openxmlformats.org/officeDocument/2006/relationships/image" Target="../media/image41.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4.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customXml" Target="../ink/ink12.xml"/><Relationship Id="rId1" Type="http://schemas.openxmlformats.org/officeDocument/2006/relationships/slideLayout" Target="../slideLayouts/slideLayout1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3.xml.rels><?xml version="1.0" encoding="UTF-8" standalone="yes"?>
<Relationships xmlns="http://schemas.openxmlformats.org/package/2006/relationships"><Relationship Id="rId2" Type="http://schemas.openxmlformats.org/officeDocument/2006/relationships/hyperlink" Target="https://www.psychologytoday.com/us/basics/optimism" TargetMode="External"/><Relationship Id="rId1" Type="http://schemas.openxmlformats.org/officeDocument/2006/relationships/slideLayout" Target="../slideLayouts/slideLayout14.xml"/></Relationships>
</file>

<file path=ppt/slides/_rels/slide264.xml.rels><?xml version="1.0" encoding="UTF-8" standalone="yes"?>
<Relationships xmlns="http://schemas.openxmlformats.org/package/2006/relationships"><Relationship Id="rId2" Type="http://schemas.openxmlformats.org/officeDocument/2006/relationships/hyperlink" Target="https://www.psychologytoday.com/us/basics/empathy" TargetMode="External"/><Relationship Id="rId1" Type="http://schemas.openxmlformats.org/officeDocument/2006/relationships/slideLayout" Target="../slideLayouts/slideLayout1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67.xml.rels><?xml version="1.0" encoding="UTF-8" standalone="yes"?>
<Relationships xmlns="http://schemas.openxmlformats.org/package/2006/relationships"><Relationship Id="rId3" Type="http://schemas.openxmlformats.org/officeDocument/2006/relationships/hyperlink" Target="https://hbr.org/search?term=daniel%20goleman" TargetMode="External"/><Relationship Id="rId2" Type="http://schemas.openxmlformats.org/officeDocument/2006/relationships/image" Target="../media/image46.png"/><Relationship Id="rId1" Type="http://schemas.openxmlformats.org/officeDocument/2006/relationships/slideLayout" Target="../slideLayouts/slideLayout14.xml"/><Relationship Id="rId4" Type="http://schemas.openxmlformats.org/officeDocument/2006/relationships/hyperlink" Target="https://hbr.org/search?term=richard%20e.%20boyatzis" TargetMode="External"/></Relationships>
</file>

<file path=ppt/slides/_rels/slide2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6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1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8.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gif"/><Relationship Id="rId1" Type="http://schemas.openxmlformats.org/officeDocument/2006/relationships/slideLayout" Target="../slideLayouts/slideLayout14.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7.xml.rels><?xml version="1.0" encoding="UTF-8" standalone="yes"?>
<Relationships xmlns="http://schemas.openxmlformats.org/package/2006/relationships"><Relationship Id="rId3" Type="http://schemas.openxmlformats.org/officeDocument/2006/relationships/hyperlink" Target="https://www.remix3d.com/details/G009SX7VGS1T" TargetMode="External"/><Relationship Id="rId2" Type="http://schemas.microsoft.com/office/2017/06/relationships/model3d" Target="../media/model3d2.glb"/><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4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4.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3" Type="http://schemas.openxmlformats.org/officeDocument/2006/relationships/hyperlink" Target="http://www.crimesolutions.gov/" TargetMode="External"/><Relationship Id="rId2" Type="http://schemas.openxmlformats.org/officeDocument/2006/relationships/hyperlink" Target="http://www.oyez.org/" TargetMode="External"/><Relationship Id="rId1" Type="http://schemas.openxmlformats.org/officeDocument/2006/relationships/slideLayout" Target="../slideLayouts/slideLayout14.xml"/><Relationship Id="rId5" Type="http://schemas.openxmlformats.org/officeDocument/2006/relationships/hyperlink" Target="http://www.americansebp.org/" TargetMode="External"/><Relationship Id="rId4" Type="http://schemas.openxmlformats.org/officeDocument/2006/relationships/hyperlink" Target="http://www.strategiesforpolicinginnovation.com/" TargetMode="Externa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4.xml"/></Relationships>
</file>

<file path=ppt/slides/_rels/slide4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51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5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5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5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5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5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4.xml"/></Relationships>
</file>

<file path=ppt/slides/_rels/slide5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58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8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8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8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9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9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9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4.xml"/></Relationships>
</file>

<file path=ppt/slides/_rels/slide598.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14.xml"/></Relationships>
</file>

<file path=ppt/slides/_rels/slide5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13.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6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6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7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74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74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4.xml"/></Relationships>
</file>

<file path=ppt/slides/_rels/slide7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7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xml"/></Relationships>
</file>

<file path=ppt/slides/_rels/slide7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7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6.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14.xml"/></Relationships>
</file>

<file path=ppt/slides/_rels/slide7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2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8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8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8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2.xml.rels><?xml version="1.0" encoding="UTF-8" standalone="yes"?>
<Relationships xmlns="http://schemas.openxmlformats.org/package/2006/relationships"><Relationship Id="rId2" Type="http://schemas.openxmlformats.org/officeDocument/2006/relationships/hyperlink" Target="https://police1.com/what-cops-want-2022/" TargetMode="External"/><Relationship Id="rId1" Type="http://schemas.openxmlformats.org/officeDocument/2006/relationships/slideLayout" Target="../slideLayouts/slideLayout14.xml"/></Relationships>
</file>

<file path=ppt/slides/_rels/slide8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88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88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4.xml"/></Relationships>
</file>

<file path=ppt/slides/_rels/slide88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4.xml"/></Relationships>
</file>

<file path=ppt/slides/_rels/slide88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8.png"/><Relationship Id="rId7" Type="http://schemas.openxmlformats.org/officeDocument/2006/relationships/image" Target="../media/image113.png"/><Relationship Id="rId2" Type="http://schemas.openxmlformats.org/officeDocument/2006/relationships/hyperlink" Target="http://www.jbedwardsandassociates.com/" TargetMode="External"/><Relationship Id="rId1" Type="http://schemas.openxmlformats.org/officeDocument/2006/relationships/slideLayout" Target="../slideLayouts/slideLayout1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0"/>
            <a:ext cx="5181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256CC459-B6CD-4819-AFAE-CF2D198224A1}"/>
              </a:ext>
            </a:extLst>
          </p:cNvPr>
          <p:cNvPicPr>
            <a:picLocks noChangeAspect="1"/>
          </p:cNvPicPr>
          <p:nvPr/>
        </p:nvPicPr>
        <p:blipFill>
          <a:blip r:embed="rId4"/>
          <a:stretch>
            <a:fillRect/>
          </a:stretch>
        </p:blipFill>
        <p:spPr>
          <a:xfrm>
            <a:off x="7162800" y="4800600"/>
            <a:ext cx="1981200" cy="2057400"/>
          </a:xfrm>
          <a:prstGeom prst="rect">
            <a:avLst/>
          </a:prstGeom>
        </p:spPr>
      </p:pic>
      <p:sp>
        <p:nvSpPr>
          <p:cNvPr id="3" name="TextBox 2">
            <a:extLst>
              <a:ext uri="{FF2B5EF4-FFF2-40B4-BE49-F238E27FC236}">
                <a16:creationId xmlns:a16="http://schemas.microsoft.com/office/drawing/2014/main" id="{5BAC967B-AFE0-4B9D-97A9-CA3F97DB75BA}"/>
              </a:ext>
            </a:extLst>
          </p:cNvPr>
          <p:cNvSpPr txBox="1"/>
          <p:nvPr/>
        </p:nvSpPr>
        <p:spPr>
          <a:xfrm>
            <a:off x="1905000" y="5257800"/>
            <a:ext cx="5257800" cy="1631216"/>
          </a:xfrm>
          <a:prstGeom prst="rect">
            <a:avLst/>
          </a:prstGeom>
          <a:noFill/>
        </p:spPr>
        <p:txBody>
          <a:bodyPr wrap="square" rtlCol="0">
            <a:spAutoFit/>
          </a:bodyPr>
          <a:lstStyle/>
          <a:p>
            <a:pPr algn="ctr"/>
            <a:r>
              <a:rPr lang="en-US" sz="3200" b="1" dirty="0">
                <a:latin typeface="Arial Black" panose="020B0A04020102020204" pitchFamily="34" charset="0"/>
              </a:rPr>
              <a:t>Instructor</a:t>
            </a:r>
            <a:r>
              <a:rPr lang="en-US" sz="3200" b="1" dirty="0">
                <a:solidFill>
                  <a:srgbClr val="C00000"/>
                </a:solidFill>
                <a:latin typeface="Arial Black" panose="020B0A04020102020204" pitchFamily="34" charset="0"/>
              </a:rPr>
              <a:t> </a:t>
            </a:r>
            <a:r>
              <a:rPr lang="en-US" sz="3200" b="1" dirty="0">
                <a:latin typeface="Arial Black" panose="020B0A04020102020204" pitchFamily="34" charset="0"/>
              </a:rPr>
              <a:t>Edition</a:t>
            </a:r>
          </a:p>
          <a:p>
            <a:pPr algn="ctr"/>
            <a:r>
              <a:rPr lang="en-US" sz="2400" b="1" dirty="0">
                <a:solidFill>
                  <a:srgbClr val="C00000"/>
                </a:solidFill>
                <a:latin typeface="Arial Black" panose="020B0A04020102020204" pitchFamily="34" charset="0"/>
              </a:rPr>
              <a:t>69</a:t>
            </a:r>
            <a:r>
              <a:rPr lang="en-US" sz="2400" b="1" baseline="30000" dirty="0">
                <a:solidFill>
                  <a:srgbClr val="C00000"/>
                </a:solidFill>
                <a:latin typeface="Arial Black" panose="020B0A04020102020204" pitchFamily="34" charset="0"/>
              </a:rPr>
              <a:t>th </a:t>
            </a:r>
            <a:r>
              <a:rPr lang="en-US" sz="2400" b="1" dirty="0">
                <a:solidFill>
                  <a:srgbClr val="C00000"/>
                </a:solidFill>
                <a:latin typeface="Arial Black" panose="020B0A04020102020204" pitchFamily="34" charset="0"/>
              </a:rPr>
              <a:t>Revision</a:t>
            </a:r>
          </a:p>
          <a:p>
            <a:pPr algn="ctr"/>
            <a:r>
              <a:rPr lang="en-US" sz="2400" b="1" dirty="0">
                <a:solidFill>
                  <a:srgbClr val="C00000"/>
                </a:solidFill>
                <a:latin typeface="Arial Black" panose="020B0A04020102020204" pitchFamily="34" charset="0"/>
              </a:rPr>
              <a:t>  May 2023</a:t>
            </a:r>
          </a:p>
          <a:p>
            <a:pPr algn="ctr"/>
            <a:r>
              <a:rPr lang="en-US" sz="2000" b="1" i="1" dirty="0">
                <a:solidFill>
                  <a:srgbClr val="C00000"/>
                </a:solidFill>
                <a:latin typeface="Arial Black" panose="020B0A04020102020204" pitchFamily="34" charset="0"/>
              </a:rPr>
              <a:t>JB Edwards and Associates LLC</a:t>
            </a:r>
          </a:p>
        </p:txBody>
      </p:sp>
      <p:pic>
        <p:nvPicPr>
          <p:cNvPr id="5" name="Picture 4">
            <a:extLst>
              <a:ext uri="{FF2B5EF4-FFF2-40B4-BE49-F238E27FC236}">
                <a16:creationId xmlns:a16="http://schemas.microsoft.com/office/drawing/2014/main" id="{6E18E36E-2CDD-45CC-9674-D85FF6FB68F5}"/>
              </a:ext>
            </a:extLst>
          </p:cNvPr>
          <p:cNvPicPr>
            <a:picLocks noChangeAspect="1"/>
          </p:cNvPicPr>
          <p:nvPr/>
        </p:nvPicPr>
        <p:blipFill>
          <a:blip r:embed="rId4"/>
          <a:stretch>
            <a:fillRect/>
          </a:stretch>
        </p:blipFill>
        <p:spPr>
          <a:xfrm>
            <a:off x="7162800" y="4822805"/>
            <a:ext cx="1981200" cy="2057400"/>
          </a:xfrm>
          <a:prstGeom prst="rect">
            <a:avLst/>
          </a:prstGeom>
        </p:spPr>
      </p:pic>
    </p:spTree>
    <p:extLst>
      <p:ext uri="{BB962C8B-B14F-4D97-AF65-F5344CB8AC3E}">
        <p14:creationId xmlns:p14="http://schemas.microsoft.com/office/powerpoint/2010/main" val="825843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5AC31-216B-4316-A9A9-F015426D2941}"/>
              </a:ext>
            </a:extLst>
          </p:cNvPr>
          <p:cNvSpPr>
            <a:spLocks noGrp="1"/>
          </p:cNvSpPr>
          <p:nvPr>
            <p:ph type="title"/>
          </p:nvPr>
        </p:nvSpPr>
        <p:spPr>
          <a:xfrm>
            <a:off x="0" y="20052"/>
            <a:ext cx="9144000" cy="970548"/>
          </a:xfrm>
        </p:spPr>
        <p:txBody>
          <a:bodyPr>
            <a:normAutofit fontScale="90000"/>
          </a:bodyPr>
          <a:lstStyle/>
          <a:p>
            <a:r>
              <a:rPr lang="en-US" b="1" dirty="0"/>
              <a:t>Leadership Capacity</a:t>
            </a:r>
            <a:br>
              <a:rPr lang="en-US" dirty="0"/>
            </a:br>
            <a:r>
              <a:rPr lang="it-IT" sz="2700" dirty="0">
                <a:latin typeface="+mn-lt"/>
              </a:rPr>
              <a:t>Zaccaro,Green, Dubrow, &amp; Kolze, (2018)</a:t>
            </a:r>
            <a:endParaRPr lang="en-US" sz="2700" dirty="0"/>
          </a:p>
        </p:txBody>
      </p:sp>
      <p:graphicFrame>
        <p:nvGraphicFramePr>
          <p:cNvPr id="5" name="Content Placeholder 4">
            <a:extLst>
              <a:ext uri="{FF2B5EF4-FFF2-40B4-BE49-F238E27FC236}">
                <a16:creationId xmlns:a16="http://schemas.microsoft.com/office/drawing/2014/main" id="{52D98F92-00D5-ABD9-95FC-45B6782D0078}"/>
              </a:ext>
            </a:extLst>
          </p:cNvPr>
          <p:cNvGraphicFramePr>
            <a:graphicFrameLocks noGrp="1"/>
          </p:cNvGraphicFramePr>
          <p:nvPr>
            <p:ph idx="1"/>
            <p:extLst>
              <p:ext uri="{D42A27DB-BD31-4B8C-83A1-F6EECF244321}">
                <p14:modId xmlns:p14="http://schemas.microsoft.com/office/powerpoint/2010/main" val="30306421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9F1199D-0E43-F82F-9FF3-71DC92136E8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994693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2D15A-8174-47E8-9D32-56B8B768866F}"/>
              </a:ext>
            </a:extLst>
          </p:cNvPr>
          <p:cNvSpPr>
            <a:spLocks noGrp="1"/>
          </p:cNvSpPr>
          <p:nvPr>
            <p:ph type="title"/>
          </p:nvPr>
        </p:nvSpPr>
        <p:spPr/>
        <p:txBody>
          <a:bodyPr/>
          <a:lstStyle/>
          <a:p>
            <a:endParaRPr lang="en-US"/>
          </a:p>
        </p:txBody>
      </p:sp>
      <p:pic>
        <p:nvPicPr>
          <p:cNvPr id="6" name="Content Placeholder 5" descr="Graphical user interface, application, Word&#10;&#10;Description automatically generated">
            <a:extLst>
              <a:ext uri="{FF2B5EF4-FFF2-40B4-BE49-F238E27FC236}">
                <a16:creationId xmlns:a16="http://schemas.microsoft.com/office/drawing/2014/main" id="{3531B728-C225-4FE4-A576-6544DBA260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478" y="274638"/>
            <a:ext cx="8473722" cy="6308724"/>
          </a:xfrm>
        </p:spPr>
      </p:pic>
      <p:sp>
        <p:nvSpPr>
          <p:cNvPr id="4" name="Slide Number Placeholder 3">
            <a:extLst>
              <a:ext uri="{FF2B5EF4-FFF2-40B4-BE49-F238E27FC236}">
                <a16:creationId xmlns:a16="http://schemas.microsoft.com/office/drawing/2014/main" id="{EB794905-1EBF-4A7F-B56B-35D6DCBA60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59549A2A-E7F3-4A23-A727-9DA4C691FC09}"/>
              </a:ext>
            </a:extLst>
          </p:cNvPr>
          <p:cNvSpPr txBox="1"/>
          <p:nvPr/>
        </p:nvSpPr>
        <p:spPr>
          <a:xfrm>
            <a:off x="6553200" y="521732"/>
            <a:ext cx="22491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Sept. 2021</a:t>
            </a:r>
          </a:p>
        </p:txBody>
      </p:sp>
    </p:spTree>
    <p:extLst>
      <p:ext uri="{BB962C8B-B14F-4D97-AF65-F5344CB8AC3E}">
        <p14:creationId xmlns:p14="http://schemas.microsoft.com/office/powerpoint/2010/main" val="14170720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D489B2-5ACB-498A-BE56-844D51F253E2}"/>
              </a:ext>
            </a:extLst>
          </p:cNvPr>
          <p:cNvSpPr>
            <a:spLocks noGrp="1"/>
          </p:cNvSpPr>
          <p:nvPr>
            <p:ph type="title"/>
          </p:nvPr>
        </p:nvSpPr>
        <p:spPr>
          <a:xfrm>
            <a:off x="0" y="0"/>
            <a:ext cx="9144000" cy="942100"/>
          </a:xfrm>
        </p:spPr>
        <p:txBody>
          <a:bodyPr>
            <a:normAutofit fontScale="90000"/>
          </a:bodyPr>
          <a:lstStyle/>
          <a:p>
            <a:pPr algn="ctr"/>
            <a:r>
              <a:rPr lang="en-US" sz="3200" b="1" dirty="0">
                <a:latin typeface="+mn-lt"/>
              </a:rPr>
              <a:t>WHAT DOES THE MODERN WORKFORCE SEEK IN A CAREER?</a:t>
            </a:r>
          </a:p>
        </p:txBody>
      </p:sp>
      <p:sp>
        <p:nvSpPr>
          <p:cNvPr id="6" name="Text Placeholder 5">
            <a:extLst>
              <a:ext uri="{FF2B5EF4-FFF2-40B4-BE49-F238E27FC236}">
                <a16:creationId xmlns:a16="http://schemas.microsoft.com/office/drawing/2014/main" id="{69B0FD1A-37A4-470D-8A08-E10409283B47}"/>
              </a:ext>
            </a:extLst>
          </p:cNvPr>
          <p:cNvSpPr>
            <a:spLocks noGrp="1"/>
          </p:cNvSpPr>
          <p:nvPr>
            <p:ph type="body" idx="1"/>
          </p:nvPr>
        </p:nvSpPr>
        <p:spPr>
          <a:xfrm>
            <a:off x="153987" y="1219194"/>
            <a:ext cx="4528066" cy="942100"/>
          </a:xfrm>
        </p:spPr>
        <p:txBody>
          <a:bodyPr>
            <a:noAutofit/>
          </a:bodyPr>
          <a:lstStyle/>
          <a:p>
            <a:r>
              <a:rPr lang="en-US" sz="2800" dirty="0">
                <a:solidFill>
                  <a:srgbClr val="C00000"/>
                </a:solidFill>
              </a:rPr>
              <a:t>EMPLOYEES’ TOP NEEDS</a:t>
            </a:r>
          </a:p>
          <a:p>
            <a:r>
              <a:rPr lang="en-US" sz="2800" dirty="0">
                <a:solidFill>
                  <a:srgbClr val="C00000"/>
                </a:solidFill>
              </a:rPr>
              <a:t>FROM EMPLOYERS</a:t>
            </a:r>
          </a:p>
        </p:txBody>
      </p:sp>
      <p:sp>
        <p:nvSpPr>
          <p:cNvPr id="7" name="Content Placeholder 6">
            <a:extLst>
              <a:ext uri="{FF2B5EF4-FFF2-40B4-BE49-F238E27FC236}">
                <a16:creationId xmlns:a16="http://schemas.microsoft.com/office/drawing/2014/main" id="{AFBAB64D-E026-4DC7-9A1E-3F8AB8315B87}"/>
              </a:ext>
            </a:extLst>
          </p:cNvPr>
          <p:cNvSpPr>
            <a:spLocks noGrp="1"/>
          </p:cNvSpPr>
          <p:nvPr>
            <p:ph sz="half" idx="2"/>
          </p:nvPr>
        </p:nvSpPr>
        <p:spPr>
          <a:xfrm>
            <a:off x="457200" y="2438399"/>
            <a:ext cx="4040188" cy="4283075"/>
          </a:xfrm>
        </p:spPr>
        <p:txBody>
          <a:bodyPr>
            <a:normAutofit/>
          </a:bodyPr>
          <a:lstStyle/>
          <a:p>
            <a:pPr>
              <a:buFont typeface="Wingdings" panose="05000000000000000000" pitchFamily="2" charset="2"/>
              <a:buChar char="§"/>
            </a:pPr>
            <a:r>
              <a:rPr lang="en-US" sz="2800" dirty="0"/>
              <a:t>Opportunities to learn and grow</a:t>
            </a:r>
          </a:p>
          <a:p>
            <a:pPr>
              <a:buFont typeface="Wingdings" panose="05000000000000000000" pitchFamily="2" charset="2"/>
              <a:buChar char="§"/>
            </a:pPr>
            <a:r>
              <a:rPr lang="en-US" sz="2800" dirty="0"/>
              <a:t>A good manager</a:t>
            </a:r>
          </a:p>
          <a:p>
            <a:pPr>
              <a:buFont typeface="Wingdings" panose="05000000000000000000" pitchFamily="2" charset="2"/>
              <a:buChar char="§"/>
            </a:pPr>
            <a:r>
              <a:rPr lang="en-US" sz="2800" dirty="0"/>
              <a:t>High-quality management</a:t>
            </a:r>
          </a:p>
          <a:p>
            <a:pPr>
              <a:buFont typeface="Wingdings" panose="05000000000000000000" pitchFamily="2" charset="2"/>
              <a:buChar char="§"/>
            </a:pPr>
            <a:r>
              <a:rPr lang="en-US" sz="2800" dirty="0"/>
              <a:t>Interest in type of work</a:t>
            </a:r>
          </a:p>
          <a:p>
            <a:pPr>
              <a:buFont typeface="Wingdings" panose="05000000000000000000" pitchFamily="2" charset="2"/>
              <a:buChar char="§"/>
            </a:pPr>
            <a:r>
              <a:rPr lang="en-US" sz="2800" dirty="0"/>
              <a:t>Opportunities for advancement</a:t>
            </a:r>
          </a:p>
        </p:txBody>
      </p:sp>
      <p:sp>
        <p:nvSpPr>
          <p:cNvPr id="8" name="Text Placeholder 7">
            <a:extLst>
              <a:ext uri="{FF2B5EF4-FFF2-40B4-BE49-F238E27FC236}">
                <a16:creationId xmlns:a16="http://schemas.microsoft.com/office/drawing/2014/main" id="{8E516AC3-A6EE-4C00-9801-907D10513C1D}"/>
              </a:ext>
            </a:extLst>
          </p:cNvPr>
          <p:cNvSpPr>
            <a:spLocks noGrp="1"/>
          </p:cNvSpPr>
          <p:nvPr>
            <p:ph type="body" sz="quarter" idx="3"/>
          </p:nvPr>
        </p:nvSpPr>
        <p:spPr>
          <a:xfrm>
            <a:off x="4645025" y="1219193"/>
            <a:ext cx="4344988" cy="942102"/>
          </a:xfrm>
        </p:spPr>
        <p:txBody>
          <a:bodyPr>
            <a:noAutofit/>
          </a:bodyPr>
          <a:lstStyle/>
          <a:p>
            <a:r>
              <a:rPr lang="en-US" sz="2800" dirty="0">
                <a:solidFill>
                  <a:srgbClr val="C00000"/>
                </a:solidFill>
              </a:rPr>
              <a:t>EMPLOYEES’ TOP NEEDS</a:t>
            </a:r>
          </a:p>
          <a:p>
            <a:r>
              <a:rPr lang="en-US" sz="2800" dirty="0">
                <a:solidFill>
                  <a:srgbClr val="C00000"/>
                </a:solidFill>
              </a:rPr>
              <a:t>FROM MANAGERS</a:t>
            </a:r>
          </a:p>
        </p:txBody>
      </p:sp>
      <p:sp>
        <p:nvSpPr>
          <p:cNvPr id="9" name="Content Placeholder 8">
            <a:extLst>
              <a:ext uri="{FF2B5EF4-FFF2-40B4-BE49-F238E27FC236}">
                <a16:creationId xmlns:a16="http://schemas.microsoft.com/office/drawing/2014/main" id="{8086A3AF-24E3-4E2A-9D85-F146AEB63453}"/>
              </a:ext>
            </a:extLst>
          </p:cNvPr>
          <p:cNvSpPr>
            <a:spLocks noGrp="1"/>
          </p:cNvSpPr>
          <p:nvPr>
            <p:ph sz="quarter" idx="4"/>
          </p:nvPr>
        </p:nvSpPr>
        <p:spPr>
          <a:xfrm>
            <a:off x="4645025" y="2438398"/>
            <a:ext cx="4041775" cy="4283075"/>
          </a:xfrm>
        </p:spPr>
        <p:txBody>
          <a:bodyPr>
            <a:normAutofit/>
          </a:bodyPr>
          <a:lstStyle/>
          <a:p>
            <a:pPr>
              <a:buFont typeface="Wingdings" panose="05000000000000000000" pitchFamily="2" charset="2"/>
              <a:buChar char="§"/>
            </a:pPr>
            <a:r>
              <a:rPr lang="en-US" sz="2800" dirty="0"/>
              <a:t>Job clarity and priorities</a:t>
            </a:r>
          </a:p>
          <a:p>
            <a:pPr>
              <a:buFont typeface="Wingdings" panose="05000000000000000000" pitchFamily="2" charset="2"/>
              <a:buChar char="§"/>
            </a:pPr>
            <a:r>
              <a:rPr lang="en-US" sz="2800" dirty="0"/>
              <a:t>Ongoing feedback and communication</a:t>
            </a:r>
          </a:p>
          <a:p>
            <a:pPr>
              <a:buFont typeface="Wingdings" panose="05000000000000000000" pitchFamily="2" charset="2"/>
              <a:buChar char="§"/>
            </a:pPr>
            <a:r>
              <a:rPr lang="en-US" sz="2800" dirty="0"/>
              <a:t>Opportunities to learn and grow</a:t>
            </a:r>
          </a:p>
          <a:p>
            <a:pPr>
              <a:buFont typeface="Wingdings" panose="05000000000000000000" pitchFamily="2" charset="2"/>
              <a:buChar char="§"/>
            </a:pPr>
            <a:r>
              <a:rPr lang="en-US" sz="2800" dirty="0"/>
              <a:t>Accountability</a:t>
            </a:r>
          </a:p>
          <a:p>
            <a:pPr marL="0" indent="0">
              <a:buNone/>
            </a:pPr>
            <a:endParaRPr lang="en-US" dirty="0"/>
          </a:p>
        </p:txBody>
      </p:sp>
      <p:sp>
        <p:nvSpPr>
          <p:cNvPr id="4" name="Slide Number Placeholder 3">
            <a:extLst>
              <a:ext uri="{FF2B5EF4-FFF2-40B4-BE49-F238E27FC236}">
                <a16:creationId xmlns:a16="http://schemas.microsoft.com/office/drawing/2014/main" id="{0F5F5CCB-8345-491B-992D-AF556C58AA23}"/>
              </a:ext>
            </a:extLst>
          </p:cNvPr>
          <p:cNvSpPr>
            <a:spLocks noGrp="1"/>
          </p:cNvSpPr>
          <p:nvPr>
            <p:ph type="sldNum" sz="quarter" idx="12"/>
          </p:nvPr>
        </p:nvSpPr>
        <p:spPr/>
        <p:txBody>
          <a:bodyPr/>
          <a:lstStyle/>
          <a:p>
            <a:r>
              <a:rPr lang="en-US" dirty="0">
                <a:solidFill>
                  <a:prstClr val="black">
                    <a:tint val="75000"/>
                  </a:prstClr>
                </a:solidFill>
              </a:rPr>
              <a:t> </a:t>
            </a:r>
            <a:fld id="{8A8D1F8B-566B-49F2-865B-EEF93E92EFE1}" type="slidenum">
              <a:rPr lang="en-US" smtClean="0">
                <a:solidFill>
                  <a:prstClr val="black">
                    <a:tint val="75000"/>
                  </a:prstClr>
                </a:solidFill>
              </a:rPr>
              <a:pPr/>
              <a:t>101</a:t>
            </a:fld>
            <a:endParaRPr lang="en-US" dirty="0">
              <a:solidFill>
                <a:prstClr val="black">
                  <a:tint val="75000"/>
                </a:prstClr>
              </a:solidFill>
            </a:endParaRPr>
          </a:p>
        </p:txBody>
      </p:sp>
      <p:sp>
        <p:nvSpPr>
          <p:cNvPr id="10" name="TextBox 9">
            <a:extLst>
              <a:ext uri="{FF2B5EF4-FFF2-40B4-BE49-F238E27FC236}">
                <a16:creationId xmlns:a16="http://schemas.microsoft.com/office/drawing/2014/main" id="{86206372-4B0B-4316-9694-777D738A31F3}"/>
              </a:ext>
            </a:extLst>
          </p:cNvPr>
          <p:cNvSpPr txBox="1"/>
          <p:nvPr/>
        </p:nvSpPr>
        <p:spPr>
          <a:xfrm>
            <a:off x="5105400" y="6079246"/>
            <a:ext cx="3352800" cy="461665"/>
          </a:xfrm>
          <a:prstGeom prst="rect">
            <a:avLst/>
          </a:prstGeom>
          <a:noFill/>
        </p:spPr>
        <p:txBody>
          <a:bodyPr wrap="square" rtlCol="0">
            <a:spAutoFit/>
          </a:bodyPr>
          <a:lstStyle/>
          <a:p>
            <a:r>
              <a:rPr lang="en-US" dirty="0"/>
              <a:t> </a:t>
            </a:r>
            <a:r>
              <a:rPr lang="en-US" sz="2400" dirty="0" err="1"/>
              <a:t>Wigert</a:t>
            </a:r>
            <a:r>
              <a:rPr lang="en-US" sz="2400" dirty="0"/>
              <a:t> &amp; Harter, (2017)</a:t>
            </a:r>
          </a:p>
        </p:txBody>
      </p:sp>
    </p:spTree>
    <p:extLst>
      <p:ext uri="{BB962C8B-B14F-4D97-AF65-F5344CB8AC3E}">
        <p14:creationId xmlns:p14="http://schemas.microsoft.com/office/powerpoint/2010/main" val="18439211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553200"/>
          </a:xfrm>
        </p:spPr>
        <p:txBody>
          <a:bodyPr>
            <a:normAutofit fontScale="77500" lnSpcReduction="20000"/>
          </a:bodyPr>
          <a:lstStyle/>
          <a:p>
            <a:pPr algn="ctr">
              <a:buFont typeface="Wingdings" pitchFamily="2" charset="2"/>
              <a:buNone/>
              <a:defRPr/>
            </a:pPr>
            <a:r>
              <a:rPr lang="en-US" i="1" dirty="0">
                <a:latin typeface="Georgia" pitchFamily="18" charset="0"/>
              </a:rPr>
              <a:t>“I read some exit surveys; interviews conducted by the military to find out why people are leaving. I assumed that low pay would be the first reason, but in fact it was fifth…”</a:t>
            </a:r>
            <a:br>
              <a:rPr lang="en-US" i="1" dirty="0">
                <a:latin typeface="Georgia" pitchFamily="18" charset="0"/>
              </a:rPr>
            </a:br>
            <a:endParaRPr lang="en-US" i="1" dirty="0">
              <a:latin typeface="Georgia" pitchFamily="18" charset="0"/>
            </a:endParaRPr>
          </a:p>
          <a:p>
            <a:pPr algn="ctr">
              <a:buFont typeface="Wingdings" pitchFamily="2" charset="2"/>
              <a:buNone/>
              <a:defRPr/>
            </a:pPr>
            <a:r>
              <a:rPr lang="en-US" b="1" dirty="0">
                <a:latin typeface="Georgia" pitchFamily="18" charset="0"/>
              </a:rPr>
              <a:t>The top reason was not being treated with respect or dignity; second was being prevented from making an impact on the organization; third, </a:t>
            </a:r>
            <a:r>
              <a:rPr lang="en-US" b="1" dirty="0">
                <a:solidFill>
                  <a:srgbClr val="C00000"/>
                </a:solidFill>
                <a:latin typeface="Georgia" pitchFamily="18" charset="0"/>
              </a:rPr>
              <a:t>not being listened to</a:t>
            </a:r>
            <a:r>
              <a:rPr lang="en-US" b="1" dirty="0">
                <a:latin typeface="Georgia" pitchFamily="18" charset="0"/>
              </a:rPr>
              <a:t>; and fourth, not being rewarded with more responsibility.</a:t>
            </a:r>
            <a:br>
              <a:rPr lang="en-US" b="1" dirty="0">
                <a:latin typeface="Georgia" pitchFamily="18" charset="0"/>
              </a:rPr>
            </a:br>
            <a:endParaRPr lang="en-US" b="1" dirty="0">
              <a:latin typeface="Georgia" pitchFamily="18" charset="0"/>
            </a:endParaRPr>
          </a:p>
          <a:p>
            <a:pPr algn="ctr">
              <a:buFont typeface="Wingdings" pitchFamily="2" charset="2"/>
              <a:buNone/>
              <a:defRPr/>
            </a:pPr>
            <a:r>
              <a:rPr lang="en-US" dirty="0">
                <a:latin typeface="Georgia" pitchFamily="18" charset="0"/>
              </a:rPr>
              <a:t>Further research disclosed an unexpected parallel with civilian life.</a:t>
            </a:r>
            <a:br>
              <a:rPr lang="en-US" dirty="0">
                <a:latin typeface="Georgia" pitchFamily="18" charset="0"/>
              </a:rPr>
            </a:br>
            <a:endParaRPr lang="en-US" dirty="0">
              <a:latin typeface="Georgia" pitchFamily="18" charset="0"/>
            </a:endParaRPr>
          </a:p>
          <a:p>
            <a:pPr algn="ctr">
              <a:buFont typeface="Wingdings" pitchFamily="2" charset="2"/>
              <a:buNone/>
              <a:defRPr/>
            </a:pPr>
            <a:r>
              <a:rPr lang="en-US" i="1" dirty="0">
                <a:latin typeface="Georgia" pitchFamily="18" charset="0"/>
              </a:rPr>
              <a:t>“As a ship’s captain I didn’t have the power to influence pay raises at number five, but I could sure influence the other four.”</a:t>
            </a:r>
          </a:p>
          <a:p>
            <a:pPr algn="ctr">
              <a:buFont typeface="Wingdings" pitchFamily="2" charset="2"/>
              <a:buNone/>
              <a:defRPr/>
            </a:pPr>
            <a:r>
              <a:rPr lang="en-US" i="1" dirty="0">
                <a:latin typeface="Georgia" pitchFamily="18" charset="0"/>
              </a:rPr>
              <a:t> – D. Michael </a:t>
            </a:r>
            <a:r>
              <a:rPr lang="en-US" i="1" dirty="0" err="1">
                <a:latin typeface="Georgia" pitchFamily="18" charset="0"/>
              </a:rPr>
              <a:t>Abrashoff</a:t>
            </a:r>
            <a:endParaRPr lang="en-US" i="1" dirty="0">
              <a:latin typeface="Georgia" pitchFamily="18" charset="0"/>
            </a:endParaRP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102</a:t>
            </a:fld>
            <a:endParaRPr lang="en-US">
              <a:solidFill>
                <a:prstClr val="black">
                  <a:tint val="75000"/>
                </a:prstClr>
              </a:solidFill>
            </a:endParaRPr>
          </a:p>
        </p:txBody>
      </p:sp>
    </p:spTree>
    <p:extLst>
      <p:ext uri="{BB962C8B-B14F-4D97-AF65-F5344CB8AC3E}">
        <p14:creationId xmlns:p14="http://schemas.microsoft.com/office/powerpoint/2010/main" val="32793178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19200"/>
          </a:xfrm>
        </p:spPr>
        <p:txBody>
          <a:bodyPr>
            <a:normAutofit fontScale="90000"/>
          </a:bodyPr>
          <a:lstStyle/>
          <a:p>
            <a:br>
              <a:rPr lang="en-US" b="1" dirty="0"/>
            </a:br>
            <a:r>
              <a:rPr lang="en-US" b="1" i="1" u="sng" dirty="0"/>
              <a:t>The 3 elements for motivation</a:t>
            </a:r>
            <a:br>
              <a:rPr lang="en-US" b="1" i="1" u="sng" dirty="0"/>
            </a:br>
            <a:r>
              <a:rPr lang="en-US" sz="2700" dirty="0"/>
              <a:t>Pink, D. (2009)</a:t>
            </a:r>
            <a:br>
              <a:rPr lang="en-US" sz="4000" b="1" i="1" u="sng" dirty="0"/>
            </a:br>
            <a:endParaRPr lang="en-US" sz="4000" b="1" i="1" u="sng" dirty="0"/>
          </a:p>
        </p:txBody>
      </p:sp>
      <p:sp>
        <p:nvSpPr>
          <p:cNvPr id="3" name="Content Placeholder 2"/>
          <p:cNvSpPr>
            <a:spLocks noGrp="1"/>
          </p:cNvSpPr>
          <p:nvPr>
            <p:ph idx="1"/>
          </p:nvPr>
        </p:nvSpPr>
        <p:spPr>
          <a:xfrm>
            <a:off x="457200" y="1905000"/>
            <a:ext cx="8229600" cy="4876800"/>
          </a:xfrm>
        </p:spPr>
        <p:txBody>
          <a:bodyPr>
            <a:normAutofit/>
          </a:bodyPr>
          <a:lstStyle/>
          <a:p>
            <a:pPr>
              <a:buFont typeface="Wingdings" panose="05000000000000000000" pitchFamily="2" charset="2"/>
              <a:buChar char="§"/>
            </a:pPr>
            <a:r>
              <a:rPr lang="en-US" b="1" dirty="0">
                <a:solidFill>
                  <a:srgbClr val="C00000"/>
                </a:solidFill>
              </a:rPr>
              <a:t>Autonomy </a:t>
            </a:r>
            <a:r>
              <a:rPr lang="en-US" dirty="0"/>
              <a:t>(self-governing, self-directed with freedom and independence)</a:t>
            </a:r>
            <a:endParaRPr lang="en-US" b="1" dirty="0"/>
          </a:p>
          <a:p>
            <a:pPr>
              <a:buFont typeface="Wingdings" panose="05000000000000000000" pitchFamily="2" charset="2"/>
              <a:buChar char="§"/>
            </a:pPr>
            <a:r>
              <a:rPr lang="en-US" b="1" dirty="0">
                <a:solidFill>
                  <a:srgbClr val="C00000"/>
                </a:solidFill>
              </a:rPr>
              <a:t>Mastery </a:t>
            </a:r>
            <a:r>
              <a:rPr lang="en-US" dirty="0"/>
              <a:t>(knowledge and skills that allow someone to perform well)</a:t>
            </a:r>
          </a:p>
          <a:p>
            <a:pPr>
              <a:buFont typeface="Wingdings" panose="05000000000000000000" pitchFamily="2" charset="2"/>
              <a:buChar char="§"/>
            </a:pPr>
            <a:r>
              <a:rPr lang="en-US" b="1" dirty="0">
                <a:solidFill>
                  <a:srgbClr val="C00000"/>
                </a:solidFill>
              </a:rPr>
              <a:t>Purpose</a:t>
            </a:r>
            <a:r>
              <a:rPr lang="en-US" b="1" dirty="0"/>
              <a:t> </a:t>
            </a:r>
            <a:r>
              <a:rPr lang="en-US" dirty="0"/>
              <a:t>(the feeling of being determined to do or achieve something meaningful and important)</a:t>
            </a:r>
            <a:endParaRPr lang="en-US" b="1"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103</a:t>
            </a:fld>
            <a:endParaRPr lang="en-US">
              <a:solidFill>
                <a:prstClr val="black">
                  <a:tint val="75000"/>
                </a:prstClr>
              </a:solidFill>
            </a:endParaRPr>
          </a:p>
        </p:txBody>
      </p:sp>
    </p:spTree>
    <p:extLst>
      <p:ext uri="{BB962C8B-B14F-4D97-AF65-F5344CB8AC3E}">
        <p14:creationId xmlns:p14="http://schemas.microsoft.com/office/powerpoint/2010/main" val="16121536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D3756-3020-20DC-7698-A37A50C56010}"/>
              </a:ext>
            </a:extLst>
          </p:cNvPr>
          <p:cNvSpPr>
            <a:spLocks noGrp="1"/>
          </p:cNvSpPr>
          <p:nvPr>
            <p:ph type="title"/>
          </p:nvPr>
        </p:nvSpPr>
        <p:spPr>
          <a:xfrm>
            <a:off x="628650" y="365126"/>
            <a:ext cx="7886700" cy="469761"/>
          </a:xfrm>
        </p:spPr>
        <p:txBody>
          <a:bodyPr>
            <a:normAutofit fontScale="90000"/>
          </a:bodyPr>
          <a:lstStyle/>
          <a:p>
            <a:endParaRPr lang="en-US" dirty="0"/>
          </a:p>
        </p:txBody>
      </p:sp>
      <p:graphicFrame>
        <p:nvGraphicFramePr>
          <p:cNvPr id="4" name="Table 4">
            <a:extLst>
              <a:ext uri="{FF2B5EF4-FFF2-40B4-BE49-F238E27FC236}">
                <a16:creationId xmlns:a16="http://schemas.microsoft.com/office/drawing/2014/main" id="{6B072F35-745B-3D77-BF65-9844E075726E}"/>
              </a:ext>
            </a:extLst>
          </p:cNvPr>
          <p:cNvGraphicFramePr>
            <a:graphicFrameLocks noGrp="1"/>
          </p:cNvGraphicFramePr>
          <p:nvPr>
            <p:ph idx="1"/>
          </p:nvPr>
        </p:nvGraphicFramePr>
        <p:xfrm>
          <a:off x="0" y="-464042"/>
          <a:ext cx="9153940" cy="7322042"/>
        </p:xfrm>
        <a:graphic>
          <a:graphicData uri="http://schemas.openxmlformats.org/drawingml/2006/table">
            <a:tbl>
              <a:tblPr firstRow="1" bandRow="1">
                <a:tableStyleId>{5C22544A-7EE6-4342-B048-85BDC9FD1C3A}</a:tableStyleId>
              </a:tblPr>
              <a:tblGrid>
                <a:gridCol w="2555968">
                  <a:extLst>
                    <a:ext uri="{9D8B030D-6E8A-4147-A177-3AD203B41FA5}">
                      <a16:colId xmlns:a16="http://schemas.microsoft.com/office/drawing/2014/main" val="1759594268"/>
                    </a:ext>
                  </a:extLst>
                </a:gridCol>
                <a:gridCol w="3298986">
                  <a:extLst>
                    <a:ext uri="{9D8B030D-6E8A-4147-A177-3AD203B41FA5}">
                      <a16:colId xmlns:a16="http://schemas.microsoft.com/office/drawing/2014/main" val="2870297863"/>
                    </a:ext>
                  </a:extLst>
                </a:gridCol>
                <a:gridCol w="3298986">
                  <a:extLst>
                    <a:ext uri="{9D8B030D-6E8A-4147-A177-3AD203B41FA5}">
                      <a16:colId xmlns:a16="http://schemas.microsoft.com/office/drawing/2014/main" val="1830818628"/>
                    </a:ext>
                  </a:extLst>
                </a:gridCol>
              </a:tblGrid>
              <a:tr h="1345519">
                <a:tc>
                  <a:txBody>
                    <a:bodyPr/>
                    <a:lstStyle/>
                    <a:p>
                      <a:endParaRPr lang="en-US" sz="3600" dirty="0">
                        <a:solidFill>
                          <a:srgbClr val="C00000"/>
                        </a:solidFill>
                      </a:endParaRPr>
                    </a:p>
                    <a:p>
                      <a:r>
                        <a:rPr lang="en-US" sz="3600" i="1" dirty="0">
                          <a:solidFill>
                            <a:srgbClr val="C00000"/>
                          </a:solidFill>
                        </a:rPr>
                        <a:t>Elements</a:t>
                      </a:r>
                    </a:p>
                  </a:txBody>
                  <a:tcPr/>
                </a:tc>
                <a:tc>
                  <a:txBody>
                    <a:bodyPr/>
                    <a:lstStyle/>
                    <a:p>
                      <a:endParaRPr lang="en-US" sz="3600" dirty="0">
                        <a:solidFill>
                          <a:srgbClr val="C00000"/>
                        </a:solidFill>
                      </a:endParaRPr>
                    </a:p>
                    <a:p>
                      <a:r>
                        <a:rPr lang="en-US" sz="3600" i="1" dirty="0">
                          <a:solidFill>
                            <a:srgbClr val="C00000"/>
                          </a:solidFill>
                        </a:rPr>
                        <a:t>Job You Love</a:t>
                      </a:r>
                    </a:p>
                  </a:txBody>
                  <a:tcPr/>
                </a:tc>
                <a:tc>
                  <a:txBody>
                    <a:bodyPr/>
                    <a:lstStyle/>
                    <a:p>
                      <a:endParaRPr lang="en-US" sz="3600" dirty="0">
                        <a:solidFill>
                          <a:srgbClr val="C00000"/>
                        </a:solidFill>
                      </a:endParaRPr>
                    </a:p>
                    <a:p>
                      <a:r>
                        <a:rPr lang="en-US" sz="3600" i="1" dirty="0">
                          <a:solidFill>
                            <a:srgbClr val="C00000"/>
                          </a:solidFill>
                        </a:rPr>
                        <a:t>Job You Hate</a:t>
                      </a:r>
                    </a:p>
                  </a:txBody>
                  <a:tcPr/>
                </a:tc>
                <a:extLst>
                  <a:ext uri="{0D108BD9-81ED-4DB2-BD59-A6C34878D82A}">
                    <a16:rowId xmlns:a16="http://schemas.microsoft.com/office/drawing/2014/main" val="1833158883"/>
                  </a:ext>
                </a:extLst>
              </a:tr>
              <a:tr h="1345519">
                <a:tc>
                  <a:txBody>
                    <a:bodyPr/>
                    <a:lstStyle/>
                    <a:p>
                      <a:r>
                        <a:rPr lang="en-US" sz="3200" b="1" dirty="0"/>
                        <a:t>Autonomy</a:t>
                      </a:r>
                    </a:p>
                  </a:txBody>
                  <a:tcPr/>
                </a:tc>
                <a:tc>
                  <a:txBody>
                    <a:bodyPr/>
                    <a:lstStyle/>
                    <a:p>
                      <a:r>
                        <a:rPr lang="en-US" sz="2800" dirty="0"/>
                        <a:t>Feel in Control</a:t>
                      </a:r>
                    </a:p>
                  </a:txBody>
                  <a:tcPr/>
                </a:tc>
                <a:tc>
                  <a:txBody>
                    <a:bodyPr/>
                    <a:lstStyle/>
                    <a:p>
                      <a:r>
                        <a:rPr lang="en-US" sz="2800" dirty="0"/>
                        <a:t>Feel controlled</a:t>
                      </a:r>
                    </a:p>
                  </a:txBody>
                  <a:tcPr/>
                </a:tc>
                <a:extLst>
                  <a:ext uri="{0D108BD9-81ED-4DB2-BD59-A6C34878D82A}">
                    <a16:rowId xmlns:a16="http://schemas.microsoft.com/office/drawing/2014/main" val="1468912968"/>
                  </a:ext>
                </a:extLst>
              </a:tr>
              <a:tr h="2707346">
                <a:tc>
                  <a:txBody>
                    <a:bodyPr/>
                    <a:lstStyle/>
                    <a:p>
                      <a:r>
                        <a:rPr lang="en-US" sz="3200" b="1" dirty="0"/>
                        <a:t>Mastery</a:t>
                      </a:r>
                    </a:p>
                  </a:txBody>
                  <a:tcPr/>
                </a:tc>
                <a:tc>
                  <a:txBody>
                    <a:bodyPr/>
                    <a:lstStyle/>
                    <a:p>
                      <a:r>
                        <a:rPr lang="en-US" sz="2800" dirty="0"/>
                        <a:t>Feel like using full potential for growth and development…</a:t>
                      </a:r>
                    </a:p>
                    <a:p>
                      <a:r>
                        <a:rPr lang="en-US" sz="2800" dirty="0"/>
                        <a:t>Being competent and confident</a:t>
                      </a:r>
                    </a:p>
                  </a:txBody>
                  <a:tcPr/>
                </a:tc>
                <a:tc>
                  <a:txBody>
                    <a:bodyPr/>
                    <a:lstStyle/>
                    <a:p>
                      <a:r>
                        <a:rPr lang="en-US" sz="2800" dirty="0"/>
                        <a:t>Feel like not using full potential. No growth or development…No competence or confidence</a:t>
                      </a:r>
                    </a:p>
                  </a:txBody>
                  <a:tcPr/>
                </a:tc>
                <a:extLst>
                  <a:ext uri="{0D108BD9-81ED-4DB2-BD59-A6C34878D82A}">
                    <a16:rowId xmlns:a16="http://schemas.microsoft.com/office/drawing/2014/main" val="2868852450"/>
                  </a:ext>
                </a:extLst>
              </a:tr>
              <a:tr h="1923658">
                <a:tc>
                  <a:txBody>
                    <a:bodyPr/>
                    <a:lstStyle/>
                    <a:p>
                      <a:r>
                        <a:rPr lang="en-US" sz="3200" b="1" dirty="0"/>
                        <a:t>Purpose</a:t>
                      </a:r>
                    </a:p>
                  </a:txBody>
                  <a:tcPr/>
                </a:tc>
                <a:tc>
                  <a:txBody>
                    <a:bodyPr/>
                    <a:lstStyle/>
                    <a:p>
                      <a:r>
                        <a:rPr lang="en-US" sz="2800" dirty="0"/>
                        <a:t>Feel like work matters and you make an impact in life (Meaning)</a:t>
                      </a:r>
                    </a:p>
                  </a:txBody>
                  <a:tcPr/>
                </a:tc>
                <a:tc>
                  <a:txBody>
                    <a:bodyPr/>
                    <a:lstStyle/>
                    <a:p>
                      <a:r>
                        <a:rPr lang="en-US" sz="2800" dirty="0"/>
                        <a:t>Feel like work does not matter and you don’t make a difference</a:t>
                      </a:r>
                    </a:p>
                  </a:txBody>
                  <a:tcPr/>
                </a:tc>
                <a:extLst>
                  <a:ext uri="{0D108BD9-81ED-4DB2-BD59-A6C34878D82A}">
                    <a16:rowId xmlns:a16="http://schemas.microsoft.com/office/drawing/2014/main" val="1566774069"/>
                  </a:ext>
                </a:extLst>
              </a:tr>
            </a:tbl>
          </a:graphicData>
        </a:graphic>
      </p:graphicFrame>
    </p:spTree>
    <p:extLst>
      <p:ext uri="{BB962C8B-B14F-4D97-AF65-F5344CB8AC3E}">
        <p14:creationId xmlns:p14="http://schemas.microsoft.com/office/powerpoint/2010/main" val="16173848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B8326-EF2F-4135-9790-05148276F558}"/>
              </a:ext>
            </a:extLst>
          </p:cNvPr>
          <p:cNvSpPr>
            <a:spLocks noGrp="1"/>
          </p:cNvSpPr>
          <p:nvPr>
            <p:ph type="title"/>
          </p:nvPr>
        </p:nvSpPr>
        <p:spPr>
          <a:xfrm>
            <a:off x="457200" y="609600"/>
            <a:ext cx="8229600" cy="1828800"/>
          </a:xfrm>
        </p:spPr>
        <p:txBody>
          <a:bodyPr>
            <a:noAutofit/>
          </a:bodyPr>
          <a:lstStyle/>
          <a:p>
            <a:r>
              <a:rPr lang="en-US" sz="3600" b="1" dirty="0"/>
              <a:t>Hackman and Oldham’s five core dimensions of the immediate work environment on Job Satisfaction among frontline officers. </a:t>
            </a:r>
            <a:br>
              <a:rPr lang="en-US" sz="3600" b="1" dirty="0"/>
            </a:br>
            <a:endParaRPr lang="en-US" sz="3600" b="1" dirty="0"/>
          </a:p>
        </p:txBody>
      </p:sp>
      <p:sp>
        <p:nvSpPr>
          <p:cNvPr id="3" name="Content Placeholder 2">
            <a:extLst>
              <a:ext uri="{FF2B5EF4-FFF2-40B4-BE49-F238E27FC236}">
                <a16:creationId xmlns:a16="http://schemas.microsoft.com/office/drawing/2014/main" id="{1416C449-384F-49A9-98B1-D1E1E9E466AF}"/>
              </a:ext>
            </a:extLst>
          </p:cNvPr>
          <p:cNvSpPr>
            <a:spLocks noGrp="1"/>
          </p:cNvSpPr>
          <p:nvPr>
            <p:ph idx="1"/>
          </p:nvPr>
        </p:nvSpPr>
        <p:spPr>
          <a:xfrm>
            <a:off x="457200" y="2590800"/>
            <a:ext cx="8229600" cy="4130675"/>
          </a:xfrm>
        </p:spPr>
        <p:txBody>
          <a:bodyPr>
            <a:normAutofit/>
          </a:bodyPr>
          <a:lstStyle/>
          <a:p>
            <a:pPr>
              <a:buFont typeface="Wingdings" panose="05000000000000000000" pitchFamily="2" charset="2"/>
              <a:buChar char="§"/>
            </a:pPr>
            <a:r>
              <a:rPr lang="en-US" sz="2800" dirty="0"/>
              <a:t>Skill variety, task identity, task significance, and autonomy were the strongest predictors of Job Satisfaction  among police officers  </a:t>
            </a:r>
            <a:r>
              <a:rPr lang="en-US" sz="2000" dirty="0"/>
              <a:t>  Zhao et al. (1999) </a:t>
            </a:r>
          </a:p>
          <a:p>
            <a:pPr>
              <a:buFont typeface="Wingdings" panose="05000000000000000000" pitchFamily="2" charset="2"/>
              <a:buChar char="§"/>
            </a:pPr>
            <a:r>
              <a:rPr lang="en-US" sz="2800" b="1" dirty="0">
                <a:solidFill>
                  <a:srgbClr val="C00000"/>
                </a:solidFill>
              </a:rPr>
              <a:t>Identified autonomy as the strongest predictor of Job Satisfaction among Police Officers  </a:t>
            </a:r>
            <a:r>
              <a:rPr lang="en-US" sz="2000" dirty="0"/>
              <a:t>Johnson, (2012) </a:t>
            </a:r>
          </a:p>
        </p:txBody>
      </p:sp>
      <p:sp>
        <p:nvSpPr>
          <p:cNvPr id="4" name="Slide Number Placeholder 3">
            <a:extLst>
              <a:ext uri="{FF2B5EF4-FFF2-40B4-BE49-F238E27FC236}">
                <a16:creationId xmlns:a16="http://schemas.microsoft.com/office/drawing/2014/main" id="{61439C8C-23E5-427C-BC0F-93D8B75D5AD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105</a:t>
            </a:fld>
            <a:endParaRPr lang="en-US">
              <a:solidFill>
                <a:prstClr val="black">
                  <a:tint val="75000"/>
                </a:prstClr>
              </a:solidFill>
            </a:endParaRPr>
          </a:p>
        </p:txBody>
      </p:sp>
    </p:spTree>
    <p:extLst>
      <p:ext uri="{BB962C8B-B14F-4D97-AF65-F5344CB8AC3E}">
        <p14:creationId xmlns:p14="http://schemas.microsoft.com/office/powerpoint/2010/main" val="1799356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8C02E-1D3E-4E55-909A-D1DAF8E3DEF9}"/>
              </a:ext>
            </a:extLst>
          </p:cNvPr>
          <p:cNvSpPr>
            <a:spLocks noGrp="1"/>
          </p:cNvSpPr>
          <p:nvPr>
            <p:ph type="title"/>
          </p:nvPr>
        </p:nvSpPr>
        <p:spPr>
          <a:xfrm>
            <a:off x="457200" y="-76200"/>
            <a:ext cx="8229600" cy="2127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87A50EF7-B380-4398-BB95-A4DDC2B21C34}"/>
              </a:ext>
            </a:extLst>
          </p:cNvPr>
          <p:cNvSpPr>
            <a:spLocks noGrp="1"/>
          </p:cNvSpPr>
          <p:nvPr>
            <p:ph idx="1"/>
          </p:nvPr>
        </p:nvSpPr>
        <p:spPr>
          <a:xfrm>
            <a:off x="228600" y="228600"/>
            <a:ext cx="8763000" cy="6705600"/>
          </a:xfrm>
        </p:spPr>
        <p:txBody>
          <a:bodyPr>
            <a:normAutofit/>
          </a:bodyPr>
          <a:lstStyle/>
          <a:p>
            <a:pPr>
              <a:buFont typeface="Wingdings" panose="05000000000000000000" pitchFamily="2" charset="2"/>
              <a:buChar char="§"/>
            </a:pPr>
            <a:r>
              <a:rPr lang="en-US" sz="2800" dirty="0"/>
              <a:t>According to research performed over the last decade, some of the key essential factors that have been studied include 44 aspects of job satisfaction and 38 factors related to employee engagement </a:t>
            </a:r>
          </a:p>
          <a:p>
            <a:pPr>
              <a:buFont typeface="Wingdings" panose="05000000000000000000" pitchFamily="2" charset="2"/>
              <a:buChar char="§"/>
            </a:pPr>
            <a:r>
              <a:rPr lang="en-US" sz="2800" b="1" dirty="0">
                <a:solidFill>
                  <a:srgbClr val="C00000"/>
                </a:solidFill>
              </a:rPr>
              <a:t>Key findings, including </a:t>
            </a:r>
            <a:r>
              <a:rPr lang="en-US" sz="2800" b="1" u="sng" dirty="0">
                <a:solidFill>
                  <a:srgbClr val="C00000"/>
                </a:solidFill>
              </a:rPr>
              <a:t>treating employees respectfully </a:t>
            </a:r>
            <a:r>
              <a:rPr lang="en-US" sz="2800" b="1" dirty="0">
                <a:solidFill>
                  <a:srgbClr val="C00000"/>
                </a:solidFill>
              </a:rPr>
              <a:t>at all levels regardless of their title or role was a contributor towards job satisfaction, </a:t>
            </a:r>
            <a:r>
              <a:rPr lang="en-US" sz="2800" b="1" u="sng" dirty="0">
                <a:solidFill>
                  <a:srgbClr val="C00000"/>
                </a:solidFill>
              </a:rPr>
              <a:t>benefit packages, trust between employees and management, opportunities based on skills, and positive relationship with the boss </a:t>
            </a:r>
          </a:p>
          <a:p>
            <a:pPr>
              <a:buFont typeface="Wingdings" panose="05000000000000000000" pitchFamily="2" charset="2"/>
              <a:buChar char="§"/>
            </a:pPr>
            <a:r>
              <a:rPr lang="en-US" sz="2800" dirty="0"/>
              <a:t>For organizations to be successful in motiving a multigenerational workforce, strategies will need to be designed, developed, and implemented to accommodate the specific needs (intrinsic and extrinsic) for each employee                                  Cote, (2019)</a:t>
            </a:r>
          </a:p>
        </p:txBody>
      </p:sp>
      <p:sp>
        <p:nvSpPr>
          <p:cNvPr id="4" name="Slide Number Placeholder 3">
            <a:extLst>
              <a:ext uri="{FF2B5EF4-FFF2-40B4-BE49-F238E27FC236}">
                <a16:creationId xmlns:a16="http://schemas.microsoft.com/office/drawing/2014/main" id="{798358D5-8482-4BB5-9D18-1D6192C1A15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106</a:t>
            </a:fld>
            <a:endParaRPr lang="en-US">
              <a:solidFill>
                <a:prstClr val="black">
                  <a:tint val="75000"/>
                </a:prstClr>
              </a:solidFill>
            </a:endParaRPr>
          </a:p>
        </p:txBody>
      </p:sp>
    </p:spTree>
    <p:extLst>
      <p:ext uri="{BB962C8B-B14F-4D97-AF65-F5344CB8AC3E}">
        <p14:creationId xmlns:p14="http://schemas.microsoft.com/office/powerpoint/2010/main" val="27502597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2F67-F360-0E9A-5DC2-1460988BF59B}"/>
              </a:ext>
            </a:extLst>
          </p:cNvPr>
          <p:cNvSpPr>
            <a:spLocks noGrp="1"/>
          </p:cNvSpPr>
          <p:nvPr>
            <p:ph type="title"/>
          </p:nvPr>
        </p:nvSpPr>
        <p:spPr>
          <a:xfrm>
            <a:off x="457200" y="0"/>
            <a:ext cx="8229600" cy="1020536"/>
          </a:xfrm>
        </p:spPr>
        <p:txBody>
          <a:bodyPr>
            <a:normAutofit/>
          </a:bodyPr>
          <a:lstStyle/>
          <a:p>
            <a:pPr algn="ctr"/>
            <a:r>
              <a:rPr lang="en-US" sz="4000" b="1" dirty="0">
                <a:latin typeface="+mn-lt"/>
              </a:rPr>
              <a:t>Role Strain and Role Overload </a:t>
            </a:r>
          </a:p>
        </p:txBody>
      </p:sp>
      <p:sp>
        <p:nvSpPr>
          <p:cNvPr id="3" name="Content Placeholder 2">
            <a:extLst>
              <a:ext uri="{FF2B5EF4-FFF2-40B4-BE49-F238E27FC236}">
                <a16:creationId xmlns:a16="http://schemas.microsoft.com/office/drawing/2014/main" id="{079CAAF4-0C72-67CA-C18B-DF75F0B1E346}"/>
              </a:ext>
            </a:extLst>
          </p:cNvPr>
          <p:cNvSpPr>
            <a:spLocks noGrp="1"/>
          </p:cNvSpPr>
          <p:nvPr>
            <p:ph idx="1"/>
          </p:nvPr>
        </p:nvSpPr>
        <p:spPr>
          <a:xfrm>
            <a:off x="76200" y="1020536"/>
            <a:ext cx="8929007" cy="5772150"/>
          </a:xfrm>
        </p:spPr>
        <p:txBody>
          <a:bodyPr>
            <a:normAutofit/>
          </a:bodyPr>
          <a:lstStyle/>
          <a:p>
            <a:pPr>
              <a:buFont typeface="Wingdings" panose="05000000000000000000" pitchFamily="2" charset="2"/>
              <a:buChar char="§"/>
            </a:pPr>
            <a:r>
              <a:rPr lang="en-US" sz="2800" b="1" dirty="0"/>
              <a:t>Role strain </a:t>
            </a:r>
            <a:r>
              <a:rPr lang="en-US" sz="2800" dirty="0"/>
              <a:t>(i.e., role conflict) used as a framework to examine the challenge of balancing work and home roles </a:t>
            </a:r>
            <a:r>
              <a:rPr lang="en-US" sz="2000" dirty="0"/>
              <a:t>(e.g., Duxbury &amp; </a:t>
            </a:r>
            <a:r>
              <a:rPr lang="en-US" sz="2000" dirty="0" err="1"/>
              <a:t>Halinski</a:t>
            </a:r>
            <a:r>
              <a:rPr lang="en-US" sz="2000" dirty="0"/>
              <a:t>, 2018; Griffin &amp; Sun, 2018; Joseph &amp; </a:t>
            </a:r>
            <a:r>
              <a:rPr lang="en-US" sz="2000" dirty="0" err="1"/>
              <a:t>Nagarajamurthy</a:t>
            </a:r>
            <a:r>
              <a:rPr lang="en-US" sz="2000" dirty="0"/>
              <a:t>, 2014; </a:t>
            </a:r>
            <a:r>
              <a:rPr lang="en-US" sz="2000" dirty="0" err="1"/>
              <a:t>Karaffa</a:t>
            </a:r>
            <a:r>
              <a:rPr lang="en-US" sz="2000" dirty="0"/>
              <a:t> et al., 2015; </a:t>
            </a:r>
            <a:r>
              <a:rPr lang="en-US" sz="2000" dirty="0" err="1"/>
              <a:t>Youngcourt</a:t>
            </a:r>
            <a:r>
              <a:rPr lang="en-US" sz="2000" dirty="0"/>
              <a:t> &amp; Huffman, 2005)</a:t>
            </a:r>
          </a:p>
          <a:p>
            <a:pPr>
              <a:buFont typeface="Wingdings" panose="05000000000000000000" pitchFamily="2" charset="2"/>
              <a:buChar char="§"/>
            </a:pPr>
            <a:r>
              <a:rPr lang="en-US" sz="2800" b="1" dirty="0"/>
              <a:t>Role ambiguity: </a:t>
            </a:r>
            <a:r>
              <a:rPr lang="en-US" sz="2800" dirty="0"/>
              <a:t>when the information about expectations related to an employee’s role is ambiguous or deficient</a:t>
            </a:r>
            <a:endParaRPr lang="en-US" sz="2400" dirty="0"/>
          </a:p>
          <a:p>
            <a:pPr>
              <a:buFont typeface="Wingdings" panose="05000000000000000000" pitchFamily="2" charset="2"/>
              <a:buChar char="§"/>
            </a:pPr>
            <a:r>
              <a:rPr lang="en-US" sz="2800" b="1" dirty="0"/>
              <a:t>Role overload </a:t>
            </a:r>
            <a:r>
              <a:rPr lang="en-US" sz="2800" dirty="0"/>
              <a:t>is defined as circumstances in which an individual does “not have enough time or energy” to meet organizational demands </a:t>
            </a:r>
            <a:r>
              <a:rPr lang="en-US" sz="2000" dirty="0"/>
              <a:t>Duxbury et al. (2015) </a:t>
            </a:r>
          </a:p>
          <a:p>
            <a:pPr>
              <a:buFont typeface="Wingdings" panose="05000000000000000000" pitchFamily="2" charset="2"/>
              <a:buChar char="§"/>
            </a:pPr>
            <a:r>
              <a:rPr lang="en-US" sz="2800" dirty="0"/>
              <a:t>Occurs when an individual lacks the resources or capacities necessary to successfully and confidently fulfill a role            </a:t>
            </a:r>
            <a:r>
              <a:rPr lang="en-US" sz="2000" dirty="0" err="1"/>
              <a:t>Creary</a:t>
            </a:r>
            <a:r>
              <a:rPr lang="en-US" sz="2000" dirty="0"/>
              <a:t> &amp; Gordon, (2016)</a:t>
            </a:r>
          </a:p>
          <a:p>
            <a:pPr marL="0" indent="0">
              <a:buNone/>
            </a:pPr>
            <a:endParaRPr lang="en-US" sz="2000" dirty="0"/>
          </a:p>
          <a:p>
            <a:pPr>
              <a:buFont typeface="Wingdings" panose="05000000000000000000" pitchFamily="2" charset="2"/>
              <a:buChar char="§"/>
            </a:pPr>
            <a:endParaRPr lang="en-US" sz="2000" dirty="0"/>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sp>
        <p:nvSpPr>
          <p:cNvPr id="4" name="Slide Number Placeholder 3">
            <a:extLst>
              <a:ext uri="{FF2B5EF4-FFF2-40B4-BE49-F238E27FC236}">
                <a16:creationId xmlns:a16="http://schemas.microsoft.com/office/drawing/2014/main" id="{833D6BF2-325C-811F-6E7E-F0F40AF08707}"/>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107</a:t>
            </a:fld>
            <a:endParaRPr lang="en-US">
              <a:solidFill>
                <a:prstClr val="black">
                  <a:tint val="75000"/>
                </a:prstClr>
              </a:solidFill>
            </a:endParaRPr>
          </a:p>
        </p:txBody>
      </p:sp>
    </p:spTree>
    <p:extLst>
      <p:ext uri="{BB962C8B-B14F-4D97-AF65-F5344CB8AC3E}">
        <p14:creationId xmlns:p14="http://schemas.microsoft.com/office/powerpoint/2010/main" val="10615126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B66AD-345E-A038-5818-638BDA38D7D8}"/>
              </a:ext>
            </a:extLst>
          </p:cNvPr>
          <p:cNvSpPr>
            <a:spLocks noGrp="1"/>
          </p:cNvSpPr>
          <p:nvPr>
            <p:ph type="title"/>
          </p:nvPr>
        </p:nvSpPr>
        <p:spPr>
          <a:xfrm>
            <a:off x="457200" y="274638"/>
            <a:ext cx="8229600" cy="38666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3D16D923-AAF2-235F-3A8F-5728BA406281}"/>
              </a:ext>
            </a:extLst>
          </p:cNvPr>
          <p:cNvSpPr>
            <a:spLocks noGrp="1"/>
          </p:cNvSpPr>
          <p:nvPr>
            <p:ph idx="1"/>
          </p:nvPr>
        </p:nvSpPr>
        <p:spPr>
          <a:xfrm>
            <a:off x="457200" y="1183821"/>
            <a:ext cx="8229600" cy="4942342"/>
          </a:xfrm>
        </p:spPr>
        <p:txBody>
          <a:bodyPr>
            <a:normAutofit/>
          </a:bodyPr>
          <a:lstStyle/>
          <a:p>
            <a:pPr>
              <a:buFont typeface="Wingdings" panose="05000000000000000000" pitchFamily="2" charset="2"/>
              <a:buChar char="§"/>
            </a:pPr>
            <a:r>
              <a:rPr lang="en-US" sz="2800" dirty="0"/>
              <a:t>Results in adverse physical and mental health, decreased satisfaction with family and work lives, and poorer professional outcomes</a:t>
            </a:r>
            <a:endParaRPr lang="en-US" sz="2800" b="1" dirty="0"/>
          </a:p>
          <a:p>
            <a:pPr marL="0" indent="0">
              <a:buNone/>
            </a:pPr>
            <a:r>
              <a:rPr lang="en-US" sz="2800" b="1" dirty="0"/>
              <a:t>There are only two possible solutions to mitigating experiences of work-role overload— either by:</a:t>
            </a:r>
          </a:p>
          <a:p>
            <a:pPr>
              <a:buFont typeface="Wingdings" panose="05000000000000000000" pitchFamily="2" charset="2"/>
              <a:buChar char="§"/>
            </a:pPr>
            <a:r>
              <a:rPr lang="en-US" sz="2800" dirty="0"/>
              <a:t>Reducing the demands placed on officers or</a:t>
            </a:r>
          </a:p>
          <a:p>
            <a:pPr>
              <a:buFont typeface="Wingdings" panose="05000000000000000000" pitchFamily="2" charset="2"/>
              <a:buChar char="§"/>
            </a:pPr>
            <a:r>
              <a:rPr lang="en-US" sz="2800" dirty="0"/>
              <a:t>Increasing officers’ capacities and resources to confidently meet those demands            </a:t>
            </a:r>
            <a:r>
              <a:rPr lang="en-US" sz="2400" dirty="0"/>
              <a:t>Hofer, (2022)</a:t>
            </a:r>
          </a:p>
        </p:txBody>
      </p:sp>
      <p:sp>
        <p:nvSpPr>
          <p:cNvPr id="4" name="Slide Number Placeholder 3">
            <a:extLst>
              <a:ext uri="{FF2B5EF4-FFF2-40B4-BE49-F238E27FC236}">
                <a16:creationId xmlns:a16="http://schemas.microsoft.com/office/drawing/2014/main" id="{EE1BA905-E570-25B5-2237-A76ACBCF342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108</a:t>
            </a:fld>
            <a:endParaRPr lang="en-US">
              <a:solidFill>
                <a:prstClr val="black">
                  <a:tint val="75000"/>
                </a:prstClr>
              </a:solidFill>
            </a:endParaRPr>
          </a:p>
        </p:txBody>
      </p:sp>
      <p:sp>
        <p:nvSpPr>
          <p:cNvPr id="5" name="TextBox 4">
            <a:extLst>
              <a:ext uri="{FF2B5EF4-FFF2-40B4-BE49-F238E27FC236}">
                <a16:creationId xmlns:a16="http://schemas.microsoft.com/office/drawing/2014/main" id="{5E04B467-0FA7-D7E3-7C62-CF383D3FB84A}"/>
              </a:ext>
            </a:extLst>
          </p:cNvPr>
          <p:cNvSpPr txBox="1"/>
          <p:nvPr/>
        </p:nvSpPr>
        <p:spPr>
          <a:xfrm>
            <a:off x="0" y="5486400"/>
            <a:ext cx="9144000" cy="584775"/>
          </a:xfrm>
          <a:prstGeom prst="rect">
            <a:avLst/>
          </a:prstGeom>
          <a:noFill/>
        </p:spPr>
        <p:txBody>
          <a:bodyPr wrap="square" rtlCol="0">
            <a:spAutoFit/>
          </a:bodyPr>
          <a:lstStyle/>
          <a:p>
            <a:pPr algn="ctr"/>
            <a:r>
              <a:rPr lang="en-US" sz="3200" b="1" dirty="0">
                <a:solidFill>
                  <a:srgbClr val="C00000"/>
                </a:solidFill>
              </a:rPr>
              <a:t>These issues demand effective leadership</a:t>
            </a:r>
          </a:p>
        </p:txBody>
      </p:sp>
    </p:spTree>
    <p:extLst>
      <p:ext uri="{BB962C8B-B14F-4D97-AF65-F5344CB8AC3E}">
        <p14:creationId xmlns:p14="http://schemas.microsoft.com/office/powerpoint/2010/main" val="307480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9755C-43E2-623C-195C-611BAA4EBDE7}"/>
              </a:ext>
            </a:extLst>
          </p:cNvPr>
          <p:cNvSpPr>
            <a:spLocks noGrp="1"/>
          </p:cNvSpPr>
          <p:nvPr>
            <p:ph type="title"/>
          </p:nvPr>
        </p:nvSpPr>
        <p:spPr>
          <a:xfrm>
            <a:off x="0" y="838200"/>
            <a:ext cx="9144000" cy="1600200"/>
          </a:xfrm>
        </p:spPr>
        <p:txBody>
          <a:bodyPr>
            <a:noAutofit/>
          </a:bodyPr>
          <a:lstStyle/>
          <a:p>
            <a:r>
              <a:rPr lang="en-US" sz="3600" b="1" i="0" dirty="0">
                <a:solidFill>
                  <a:srgbClr val="222222"/>
                </a:solidFill>
                <a:effectLst/>
                <a:latin typeface="Calibri" panose="020F0502020204030204" pitchFamily="34" charset="0"/>
                <a:cs typeface="Calibri" panose="020F0502020204030204" pitchFamily="34" charset="0"/>
              </a:rPr>
              <a:t>Identifying Organizational Stressors That Could Be a Source of Discomfort in Police Officers: </a:t>
            </a:r>
            <a:br>
              <a:rPr lang="en-US" sz="3200" b="1" i="0" dirty="0">
                <a:solidFill>
                  <a:srgbClr val="222222"/>
                </a:solidFill>
                <a:effectLst/>
                <a:latin typeface="Calibri" panose="020F0502020204030204" pitchFamily="34" charset="0"/>
                <a:cs typeface="Calibri" panose="020F0502020204030204" pitchFamily="34" charset="0"/>
              </a:rPr>
            </a:br>
            <a:r>
              <a:rPr lang="en-US" sz="2400" b="0" i="0" dirty="0" err="1">
                <a:solidFill>
                  <a:srgbClr val="222222"/>
                </a:solidFill>
                <a:effectLst/>
                <a:latin typeface="Calibri" panose="020F0502020204030204" pitchFamily="34" charset="0"/>
                <a:cs typeface="Calibri" panose="020F0502020204030204" pitchFamily="34" charset="0"/>
              </a:rPr>
              <a:t>Acquadro</a:t>
            </a:r>
            <a:r>
              <a:rPr lang="en-US" sz="2400" b="0" i="0" dirty="0">
                <a:solidFill>
                  <a:srgbClr val="222222"/>
                </a:solidFill>
                <a:effectLst/>
                <a:latin typeface="Calibri" panose="020F0502020204030204" pitchFamily="34" charset="0"/>
                <a:cs typeface="Calibri" panose="020F0502020204030204" pitchFamily="34" charset="0"/>
              </a:rPr>
              <a:t>, </a:t>
            </a:r>
            <a:r>
              <a:rPr lang="en-US" sz="2400" b="0" i="0" dirty="0" err="1">
                <a:solidFill>
                  <a:srgbClr val="222222"/>
                </a:solidFill>
                <a:effectLst/>
                <a:latin typeface="Calibri" panose="020F0502020204030204" pitchFamily="34" charset="0"/>
                <a:cs typeface="Calibri" panose="020F0502020204030204" pitchFamily="34" charset="0"/>
              </a:rPr>
              <a:t>Magnavita</a:t>
            </a:r>
            <a:r>
              <a:rPr lang="en-US" sz="2400" dirty="0">
                <a:solidFill>
                  <a:srgbClr val="222222"/>
                </a:solidFill>
                <a:latin typeface="Calibri" panose="020F0502020204030204" pitchFamily="34" charset="0"/>
                <a:cs typeface="Calibri" panose="020F0502020204030204" pitchFamily="34" charset="0"/>
              </a:rPr>
              <a:t> </a:t>
            </a:r>
            <a:r>
              <a:rPr lang="en-US" sz="2400" b="0" i="0" dirty="0">
                <a:solidFill>
                  <a:srgbClr val="222222"/>
                </a:solidFill>
                <a:effectLst/>
                <a:latin typeface="Calibri" panose="020F0502020204030204" pitchFamily="34" charset="0"/>
                <a:cs typeface="Calibri" panose="020F0502020204030204" pitchFamily="34" charset="0"/>
              </a:rPr>
              <a:t>&amp; </a:t>
            </a:r>
            <a:r>
              <a:rPr lang="en-US" sz="2400" b="0" i="0" dirty="0" err="1">
                <a:solidFill>
                  <a:srgbClr val="222222"/>
                </a:solidFill>
                <a:effectLst/>
                <a:latin typeface="Calibri" panose="020F0502020204030204" pitchFamily="34" charset="0"/>
                <a:cs typeface="Calibri" panose="020F0502020204030204" pitchFamily="34" charset="0"/>
              </a:rPr>
              <a:t>Garbarino</a:t>
            </a:r>
            <a:r>
              <a:rPr lang="en-US" sz="2400" dirty="0">
                <a:solidFill>
                  <a:srgbClr val="222222"/>
                </a:solidFill>
                <a:latin typeface="Calibri" panose="020F0502020204030204" pitchFamily="34" charset="0"/>
                <a:cs typeface="Calibri" panose="020F0502020204030204" pitchFamily="34" charset="0"/>
              </a:rPr>
              <a:t>, </a:t>
            </a:r>
            <a:r>
              <a:rPr lang="en-US" sz="2400" b="0" i="0" dirty="0">
                <a:solidFill>
                  <a:srgbClr val="222222"/>
                </a:solidFill>
                <a:effectLst/>
                <a:latin typeface="Calibri" panose="020F0502020204030204" pitchFamily="34" charset="0"/>
                <a:cs typeface="Calibri" panose="020F0502020204030204" pitchFamily="34" charset="0"/>
              </a:rPr>
              <a:t>(2022)</a:t>
            </a:r>
            <a:br>
              <a:rPr lang="en-US" sz="2400" b="0" i="0" dirty="0">
                <a:solidFill>
                  <a:srgbClr val="222222"/>
                </a:solidFill>
                <a:effectLst/>
                <a:latin typeface="Calibri" panose="020F0502020204030204" pitchFamily="34" charset="0"/>
                <a:cs typeface="Calibri" panose="020F0502020204030204" pitchFamily="34" charset="0"/>
              </a:rPr>
            </a:br>
            <a:br>
              <a:rPr lang="en-US" sz="2400" b="0" i="0" dirty="0">
                <a:solidFill>
                  <a:srgbClr val="222222"/>
                </a:solidFill>
                <a:effectLst/>
                <a:latin typeface="Calibri" panose="020F0502020204030204" pitchFamily="34" charset="0"/>
                <a:cs typeface="Calibri" panose="020F0502020204030204" pitchFamily="34" charset="0"/>
              </a:rPr>
            </a:br>
            <a:br>
              <a:rPr lang="en-US" sz="1400" b="0" i="0" dirty="0">
                <a:solidFill>
                  <a:srgbClr val="222222"/>
                </a:solidFill>
                <a:effectLst/>
                <a:latin typeface="Arial" panose="020B0604020202020204" pitchFamily="34" charset="0"/>
              </a:rPr>
            </a:br>
            <a:endParaRPr lang="en-US" sz="3200" dirty="0"/>
          </a:p>
        </p:txBody>
      </p:sp>
      <p:sp>
        <p:nvSpPr>
          <p:cNvPr id="3" name="Content Placeholder 2">
            <a:extLst>
              <a:ext uri="{FF2B5EF4-FFF2-40B4-BE49-F238E27FC236}">
                <a16:creationId xmlns:a16="http://schemas.microsoft.com/office/drawing/2014/main" id="{53E4CE6A-D360-E8AB-D458-407C41EB8634}"/>
              </a:ext>
            </a:extLst>
          </p:cNvPr>
          <p:cNvSpPr>
            <a:spLocks noGrp="1"/>
          </p:cNvSpPr>
          <p:nvPr>
            <p:ph idx="1"/>
          </p:nvPr>
        </p:nvSpPr>
        <p:spPr>
          <a:xfrm>
            <a:off x="609600" y="2438401"/>
            <a:ext cx="8229600" cy="4283074"/>
          </a:xfrm>
        </p:spPr>
        <p:txBody>
          <a:bodyPr>
            <a:normAutofit/>
          </a:bodyPr>
          <a:lstStyle/>
          <a:p>
            <a:pPr marL="0" indent="0">
              <a:buNone/>
            </a:pPr>
            <a:r>
              <a:rPr lang="en-US" dirty="0"/>
              <a:t>Four main themes in organizational factors, the presence or absence of which could influence police officers’ well-being as follows:</a:t>
            </a:r>
          </a:p>
          <a:p>
            <a:pPr>
              <a:buFont typeface="Wingdings" panose="05000000000000000000" pitchFamily="2" charset="2"/>
              <a:buChar char="§"/>
            </a:pPr>
            <a:r>
              <a:rPr lang="en-US" sz="2800" dirty="0"/>
              <a:t>Social support from the organization</a:t>
            </a:r>
          </a:p>
          <a:p>
            <a:pPr>
              <a:buFont typeface="Wingdings" panose="05000000000000000000" pitchFamily="2" charset="2"/>
              <a:buChar char="§"/>
            </a:pPr>
            <a:r>
              <a:rPr lang="en-US" sz="2800" dirty="0"/>
              <a:t>Leadership</a:t>
            </a:r>
          </a:p>
          <a:p>
            <a:pPr>
              <a:buFont typeface="Wingdings" panose="05000000000000000000" pitchFamily="2" charset="2"/>
              <a:buChar char="§"/>
            </a:pPr>
            <a:r>
              <a:rPr lang="en-US" sz="2800" dirty="0"/>
              <a:t>Organizational culture</a:t>
            </a:r>
          </a:p>
          <a:p>
            <a:pPr>
              <a:buFont typeface="Wingdings" panose="05000000000000000000" pitchFamily="2" charset="2"/>
              <a:buChar char="§"/>
            </a:pPr>
            <a:r>
              <a:rPr lang="en-US" sz="2800" dirty="0"/>
              <a:t>Bureaucracy </a:t>
            </a:r>
          </a:p>
        </p:txBody>
      </p:sp>
      <p:sp>
        <p:nvSpPr>
          <p:cNvPr id="4" name="Slide Number Placeholder 3">
            <a:extLst>
              <a:ext uri="{FF2B5EF4-FFF2-40B4-BE49-F238E27FC236}">
                <a16:creationId xmlns:a16="http://schemas.microsoft.com/office/drawing/2014/main" id="{AA994112-7C4C-C167-9669-A6AEBF94C5E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109</a:t>
            </a:fld>
            <a:endParaRPr lang="en-US">
              <a:solidFill>
                <a:prstClr val="black">
                  <a:tint val="75000"/>
                </a:prstClr>
              </a:solidFill>
            </a:endParaRPr>
          </a:p>
        </p:txBody>
      </p:sp>
    </p:spTree>
    <p:extLst>
      <p:ext uri="{BB962C8B-B14F-4D97-AF65-F5344CB8AC3E}">
        <p14:creationId xmlns:p14="http://schemas.microsoft.com/office/powerpoint/2010/main" val="1389860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2937D-46F3-72D0-789A-F0B512855245}"/>
              </a:ext>
            </a:extLst>
          </p:cNvPr>
          <p:cNvSpPr>
            <a:spLocks noGrp="1"/>
          </p:cNvSpPr>
          <p:nvPr>
            <p:ph type="title"/>
          </p:nvPr>
        </p:nvSpPr>
        <p:spPr>
          <a:xfrm>
            <a:off x="0" y="274638"/>
            <a:ext cx="9144000" cy="1935162"/>
          </a:xfrm>
        </p:spPr>
        <p:txBody>
          <a:bodyPr>
            <a:normAutofit fontScale="90000"/>
          </a:bodyPr>
          <a:lstStyle/>
          <a:p>
            <a:r>
              <a:rPr lang="en-US" b="1" dirty="0"/>
              <a:t>It is an important part of the job for leaders to understand their ongoing responsibility to solve problems and manage messes</a:t>
            </a:r>
          </a:p>
        </p:txBody>
      </p:sp>
      <p:sp>
        <p:nvSpPr>
          <p:cNvPr id="3" name="Content Placeholder 2">
            <a:extLst>
              <a:ext uri="{FF2B5EF4-FFF2-40B4-BE49-F238E27FC236}">
                <a16:creationId xmlns:a16="http://schemas.microsoft.com/office/drawing/2014/main" id="{BA7B37C0-11F4-4386-AB12-ADF95C402828}"/>
              </a:ext>
            </a:extLst>
          </p:cNvPr>
          <p:cNvSpPr>
            <a:spLocks noGrp="1"/>
          </p:cNvSpPr>
          <p:nvPr>
            <p:ph idx="1"/>
          </p:nvPr>
        </p:nvSpPr>
        <p:spPr>
          <a:xfrm>
            <a:off x="152400" y="2895600"/>
            <a:ext cx="8839200" cy="3825875"/>
          </a:xfrm>
        </p:spPr>
        <p:txBody>
          <a:bodyPr/>
          <a:lstStyle/>
          <a:p>
            <a:pPr>
              <a:buFont typeface="Wingdings" panose="05000000000000000000" pitchFamily="2" charset="2"/>
              <a:buChar char="§"/>
            </a:pPr>
            <a:r>
              <a:rPr lang="en-US" dirty="0"/>
              <a:t>First, we try to prevent, mitigate, and reduce mistakes, problems, and messes by proactive management strategies</a:t>
            </a:r>
          </a:p>
          <a:p>
            <a:pPr>
              <a:buFont typeface="Wingdings" panose="05000000000000000000" pitchFamily="2" charset="2"/>
              <a:buChar char="§"/>
            </a:pPr>
            <a:r>
              <a:rPr lang="en-US" dirty="0"/>
              <a:t>Second, we can never eliminate risk or problems, we can only manage them</a:t>
            </a:r>
          </a:p>
          <a:p>
            <a:pPr>
              <a:buFont typeface="Wingdings" panose="05000000000000000000" pitchFamily="2" charset="2"/>
              <a:buChar char="§"/>
            </a:pPr>
            <a:r>
              <a:rPr lang="en-US" b="1" dirty="0">
                <a:solidFill>
                  <a:srgbClr val="C00000"/>
                </a:solidFill>
              </a:rPr>
              <a:t>Finally, it is </a:t>
            </a:r>
            <a:r>
              <a:rPr lang="en-US" b="1" u="sng" dirty="0">
                <a:solidFill>
                  <a:srgbClr val="C00000"/>
                </a:solidFill>
              </a:rPr>
              <a:t>our job </a:t>
            </a:r>
            <a:r>
              <a:rPr lang="en-US" b="1" dirty="0">
                <a:solidFill>
                  <a:srgbClr val="C00000"/>
                </a:solidFill>
              </a:rPr>
              <a:t>to deal with problems</a:t>
            </a:r>
          </a:p>
        </p:txBody>
      </p:sp>
      <p:sp>
        <p:nvSpPr>
          <p:cNvPr id="4" name="Slide Number Placeholder 3">
            <a:extLst>
              <a:ext uri="{FF2B5EF4-FFF2-40B4-BE49-F238E27FC236}">
                <a16:creationId xmlns:a16="http://schemas.microsoft.com/office/drawing/2014/main" id="{7DF11916-CC2F-0378-D3A8-6920A5AFEAB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28631087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E36B6-258C-56B2-8D0D-6BA307EB9951}"/>
              </a:ext>
            </a:extLst>
          </p:cNvPr>
          <p:cNvSpPr>
            <a:spLocks noGrp="1"/>
          </p:cNvSpPr>
          <p:nvPr>
            <p:ph type="title"/>
          </p:nvPr>
        </p:nvSpPr>
        <p:spPr/>
        <p:txBody>
          <a:bodyPr>
            <a:normAutofit fontScale="90000"/>
          </a:bodyPr>
          <a:lstStyle/>
          <a:p>
            <a:r>
              <a:rPr lang="en-US" b="1" dirty="0"/>
              <a:t>Social support from the organization</a:t>
            </a:r>
          </a:p>
        </p:txBody>
      </p:sp>
      <p:sp>
        <p:nvSpPr>
          <p:cNvPr id="3" name="Content Placeholder 2">
            <a:extLst>
              <a:ext uri="{FF2B5EF4-FFF2-40B4-BE49-F238E27FC236}">
                <a16:creationId xmlns:a16="http://schemas.microsoft.com/office/drawing/2014/main" id="{4D81255F-6401-0AE9-77BE-56A286A9250E}"/>
              </a:ext>
            </a:extLst>
          </p:cNvPr>
          <p:cNvSpPr>
            <a:spLocks noGrp="1"/>
          </p:cNvSpPr>
          <p:nvPr>
            <p:ph idx="1"/>
          </p:nvPr>
        </p:nvSpPr>
        <p:spPr/>
        <p:txBody>
          <a:bodyPr>
            <a:normAutofit/>
          </a:bodyPr>
          <a:lstStyle/>
          <a:p>
            <a:pPr>
              <a:buFont typeface="Wingdings" panose="05000000000000000000" pitchFamily="2" charset="2"/>
              <a:buChar char="§"/>
            </a:pPr>
            <a:r>
              <a:rPr lang="en-US" sz="2800" dirty="0"/>
              <a:t>Social support is the provision by an organization of psychological and material resources that can improve a person’s ability to cope with stress</a:t>
            </a:r>
          </a:p>
          <a:p>
            <a:pPr>
              <a:buFont typeface="Wingdings" panose="05000000000000000000" pitchFamily="2" charset="2"/>
              <a:buChar char="§"/>
            </a:pPr>
            <a:r>
              <a:rPr lang="en-US" sz="2800" dirty="0"/>
              <a:t>In other words, social support can act as a stress buffer by eliminating or reducing the impact of stressful experiences by promoting fewer threatening interpretations of negative events and effective coping strategies</a:t>
            </a:r>
          </a:p>
        </p:txBody>
      </p:sp>
      <p:sp>
        <p:nvSpPr>
          <p:cNvPr id="4" name="Slide Number Placeholder 3">
            <a:extLst>
              <a:ext uri="{FF2B5EF4-FFF2-40B4-BE49-F238E27FC236}">
                <a16:creationId xmlns:a16="http://schemas.microsoft.com/office/drawing/2014/main" id="{75FAD206-C808-0F99-7836-8B1CABAC4A6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110</a:t>
            </a:fld>
            <a:endParaRPr lang="en-US">
              <a:solidFill>
                <a:prstClr val="black">
                  <a:tint val="75000"/>
                </a:prstClr>
              </a:solidFill>
            </a:endParaRPr>
          </a:p>
        </p:txBody>
      </p:sp>
    </p:spTree>
    <p:extLst>
      <p:ext uri="{BB962C8B-B14F-4D97-AF65-F5344CB8AC3E}">
        <p14:creationId xmlns:p14="http://schemas.microsoft.com/office/powerpoint/2010/main" val="18483339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7B034-7B4C-CA4F-18C5-63F589F68BBC}"/>
              </a:ext>
            </a:extLst>
          </p:cNvPr>
          <p:cNvSpPr>
            <a:spLocks noGrp="1"/>
          </p:cNvSpPr>
          <p:nvPr>
            <p:ph type="title"/>
          </p:nvPr>
        </p:nvSpPr>
        <p:spPr/>
        <p:txBody>
          <a:bodyPr/>
          <a:lstStyle/>
          <a:p>
            <a:r>
              <a:rPr lang="en-US" b="1" dirty="0"/>
              <a:t>Social Support From Organization</a:t>
            </a:r>
          </a:p>
        </p:txBody>
      </p:sp>
      <p:sp>
        <p:nvSpPr>
          <p:cNvPr id="3" name="Content Placeholder 2">
            <a:extLst>
              <a:ext uri="{FF2B5EF4-FFF2-40B4-BE49-F238E27FC236}">
                <a16:creationId xmlns:a16="http://schemas.microsoft.com/office/drawing/2014/main" id="{E6190407-BB33-78BE-3384-8CBDFBC6DA9C}"/>
              </a:ext>
            </a:extLst>
          </p:cNvPr>
          <p:cNvSpPr>
            <a:spLocks noGrp="1"/>
          </p:cNvSpPr>
          <p:nvPr>
            <p:ph idx="1"/>
          </p:nvPr>
        </p:nvSpPr>
        <p:spPr/>
        <p:txBody>
          <a:bodyPr>
            <a:normAutofit fontScale="92500"/>
          </a:bodyPr>
          <a:lstStyle/>
          <a:p>
            <a:pPr>
              <a:buFont typeface="Wingdings" panose="05000000000000000000" pitchFamily="2" charset="2"/>
              <a:buChar char="§"/>
            </a:pPr>
            <a:r>
              <a:rPr lang="en-US" dirty="0"/>
              <a:t>The lack of social support from supervisor is the major source of stress in police officers</a:t>
            </a:r>
          </a:p>
          <a:p>
            <a:pPr>
              <a:buFont typeface="Wingdings" panose="05000000000000000000" pitchFamily="2" charset="2"/>
              <a:buChar char="§"/>
            </a:pPr>
            <a:r>
              <a:rPr lang="en-US" dirty="0"/>
              <a:t>Mediates the indirect causal effect of both organizational and operational stress on job satisfaction</a:t>
            </a:r>
          </a:p>
          <a:p>
            <a:pPr>
              <a:buFont typeface="Wingdings" panose="05000000000000000000" pitchFamily="2" charset="2"/>
              <a:buChar char="§"/>
            </a:pPr>
            <a:r>
              <a:rPr lang="en-US" dirty="0"/>
              <a:t>In response to the lack of support, police officers’ PTSD symptoms increase</a:t>
            </a:r>
          </a:p>
          <a:p>
            <a:pPr>
              <a:buFont typeface="Wingdings" panose="05000000000000000000" pitchFamily="2" charset="2"/>
              <a:buChar char="§"/>
            </a:pPr>
            <a:r>
              <a:rPr lang="en-US" dirty="0"/>
              <a:t>The lack of social support from the organization increases the risks of depression and of suicidality</a:t>
            </a:r>
          </a:p>
        </p:txBody>
      </p:sp>
      <p:sp>
        <p:nvSpPr>
          <p:cNvPr id="4" name="Slide Number Placeholder 3">
            <a:extLst>
              <a:ext uri="{FF2B5EF4-FFF2-40B4-BE49-F238E27FC236}">
                <a16:creationId xmlns:a16="http://schemas.microsoft.com/office/drawing/2014/main" id="{47C94790-9AAA-2213-25FE-7473C4E1092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111</a:t>
            </a:fld>
            <a:endParaRPr lang="en-US">
              <a:solidFill>
                <a:prstClr val="black">
                  <a:tint val="75000"/>
                </a:prstClr>
              </a:solidFill>
            </a:endParaRPr>
          </a:p>
        </p:txBody>
      </p:sp>
    </p:spTree>
    <p:extLst>
      <p:ext uri="{BB962C8B-B14F-4D97-AF65-F5344CB8AC3E}">
        <p14:creationId xmlns:p14="http://schemas.microsoft.com/office/powerpoint/2010/main" val="39024487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29ADB-8A8A-7BF3-E1D9-00A66613943D}"/>
              </a:ext>
            </a:extLst>
          </p:cNvPr>
          <p:cNvSpPr>
            <a:spLocks noGrp="1"/>
          </p:cNvSpPr>
          <p:nvPr>
            <p:ph type="title"/>
          </p:nvPr>
        </p:nvSpPr>
        <p:spPr>
          <a:xfrm>
            <a:off x="457200" y="274638"/>
            <a:ext cx="8229600" cy="45719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3B6FB5B5-2A8B-E4A2-04B6-F3EBFE8EC3FA}"/>
              </a:ext>
            </a:extLst>
          </p:cNvPr>
          <p:cNvSpPr>
            <a:spLocks noGrp="1"/>
          </p:cNvSpPr>
          <p:nvPr>
            <p:ph idx="1"/>
          </p:nvPr>
        </p:nvSpPr>
        <p:spPr>
          <a:xfrm>
            <a:off x="457200" y="838200"/>
            <a:ext cx="8229600" cy="5287963"/>
          </a:xfrm>
        </p:spPr>
        <p:txBody>
          <a:bodyPr/>
          <a:lstStyle/>
          <a:p>
            <a:pPr>
              <a:buFont typeface="Wingdings" panose="05000000000000000000" pitchFamily="2" charset="2"/>
              <a:buChar char="§"/>
            </a:pPr>
            <a:r>
              <a:rPr lang="en-US" dirty="0"/>
              <a:t>Organizational support is crucial in helping officers deal with stressful and traumatic events</a:t>
            </a:r>
          </a:p>
          <a:p>
            <a:pPr>
              <a:buFont typeface="Wingdings" panose="05000000000000000000" pitchFamily="2" charset="2"/>
              <a:buChar char="§"/>
            </a:pPr>
            <a:r>
              <a:rPr lang="en-US" dirty="0"/>
              <a:t>Police officers who perceive organizational support are more willing to use stress intervention services</a:t>
            </a:r>
          </a:p>
          <a:p>
            <a:pPr>
              <a:buFont typeface="Wingdings" panose="05000000000000000000" pitchFamily="2" charset="2"/>
              <a:buChar char="§"/>
            </a:pPr>
            <a:r>
              <a:rPr lang="en-US" dirty="0"/>
              <a:t>Management training for senior staff could develop a supportive environment among co-workers</a:t>
            </a:r>
          </a:p>
        </p:txBody>
      </p:sp>
      <p:sp>
        <p:nvSpPr>
          <p:cNvPr id="4" name="Slide Number Placeholder 3">
            <a:extLst>
              <a:ext uri="{FF2B5EF4-FFF2-40B4-BE49-F238E27FC236}">
                <a16:creationId xmlns:a16="http://schemas.microsoft.com/office/drawing/2014/main" id="{C26E42C0-EE31-41E6-6C6B-CE93A8331A5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112</a:t>
            </a:fld>
            <a:endParaRPr lang="en-US">
              <a:solidFill>
                <a:prstClr val="black">
                  <a:tint val="75000"/>
                </a:prstClr>
              </a:solidFill>
            </a:endParaRPr>
          </a:p>
        </p:txBody>
      </p:sp>
    </p:spTree>
    <p:extLst>
      <p:ext uri="{BB962C8B-B14F-4D97-AF65-F5344CB8AC3E}">
        <p14:creationId xmlns:p14="http://schemas.microsoft.com/office/powerpoint/2010/main" val="19870753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B6A5-187C-A143-4C6E-AA7D96AEB07B}"/>
              </a:ext>
            </a:extLst>
          </p:cNvPr>
          <p:cNvSpPr>
            <a:spLocks noGrp="1"/>
          </p:cNvSpPr>
          <p:nvPr>
            <p:ph type="title"/>
          </p:nvPr>
        </p:nvSpPr>
        <p:spPr/>
        <p:txBody>
          <a:bodyPr>
            <a:normAutofit/>
          </a:bodyPr>
          <a:lstStyle/>
          <a:p>
            <a:r>
              <a:rPr lang="en-US" sz="4000" b="1" dirty="0"/>
              <a:t>Organizational culture</a:t>
            </a:r>
          </a:p>
        </p:txBody>
      </p:sp>
      <p:sp>
        <p:nvSpPr>
          <p:cNvPr id="3" name="Content Placeholder 2">
            <a:extLst>
              <a:ext uri="{FF2B5EF4-FFF2-40B4-BE49-F238E27FC236}">
                <a16:creationId xmlns:a16="http://schemas.microsoft.com/office/drawing/2014/main" id="{55F11012-A10D-B5C6-41AD-D647F68FC0C7}"/>
              </a:ext>
            </a:extLst>
          </p:cNvPr>
          <p:cNvSpPr>
            <a:spLocks noGrp="1"/>
          </p:cNvSpPr>
          <p:nvPr>
            <p:ph idx="1"/>
          </p:nvPr>
        </p:nvSpPr>
        <p:spPr>
          <a:xfrm>
            <a:off x="457200" y="1417639"/>
            <a:ext cx="8229600" cy="5134412"/>
          </a:xfrm>
        </p:spPr>
        <p:txBody>
          <a:bodyPr>
            <a:normAutofit fontScale="92500" lnSpcReduction="20000"/>
          </a:bodyPr>
          <a:lstStyle/>
          <a:p>
            <a:pPr>
              <a:buFont typeface="Wingdings" panose="05000000000000000000" pitchFamily="2" charset="2"/>
              <a:buChar char="§"/>
            </a:pPr>
            <a:r>
              <a:rPr lang="en-US" dirty="0"/>
              <a:t>A pattern of shared and basic assumptions</a:t>
            </a:r>
          </a:p>
          <a:p>
            <a:pPr>
              <a:buFont typeface="Wingdings" panose="05000000000000000000" pitchFamily="2" charset="2"/>
              <a:buChar char="§"/>
            </a:pPr>
            <a:r>
              <a:rPr lang="en-US" dirty="0"/>
              <a:t>Invented, discovered, or developed by a given group, as it learns to cope with its problems of external adaptation and internal integration</a:t>
            </a:r>
          </a:p>
          <a:p>
            <a:pPr>
              <a:buFont typeface="Wingdings" panose="05000000000000000000" pitchFamily="2" charset="2"/>
              <a:buChar char="§"/>
            </a:pPr>
            <a:r>
              <a:rPr lang="en-US" dirty="0"/>
              <a:t>Taught to new members as the correct way to perceive, think, and feel in relation to those problems</a:t>
            </a:r>
          </a:p>
          <a:p>
            <a:pPr>
              <a:buFont typeface="Wingdings" panose="05000000000000000000" pitchFamily="2" charset="2"/>
              <a:buChar char="§"/>
            </a:pPr>
            <a:r>
              <a:rPr lang="en-US" dirty="0"/>
              <a:t>In organizations, values and norms that constitute the culture could affect the perception of a good or bad climate or environment, of psychological strain and could lead to failures in communication </a:t>
            </a:r>
          </a:p>
        </p:txBody>
      </p:sp>
      <p:sp>
        <p:nvSpPr>
          <p:cNvPr id="4" name="Slide Number Placeholder 3">
            <a:extLst>
              <a:ext uri="{FF2B5EF4-FFF2-40B4-BE49-F238E27FC236}">
                <a16:creationId xmlns:a16="http://schemas.microsoft.com/office/drawing/2014/main" id="{B1DFAAB9-035C-6AA6-6B7C-E3FB167F163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113</a:t>
            </a:fld>
            <a:endParaRPr lang="en-US">
              <a:solidFill>
                <a:prstClr val="black">
                  <a:tint val="75000"/>
                </a:prstClr>
              </a:solidFill>
            </a:endParaRPr>
          </a:p>
        </p:txBody>
      </p:sp>
    </p:spTree>
    <p:extLst>
      <p:ext uri="{BB962C8B-B14F-4D97-AF65-F5344CB8AC3E}">
        <p14:creationId xmlns:p14="http://schemas.microsoft.com/office/powerpoint/2010/main" val="41054763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1018F-10A7-A668-1BA9-2650FB007DEB}"/>
              </a:ext>
            </a:extLst>
          </p:cNvPr>
          <p:cNvSpPr>
            <a:spLocks noGrp="1"/>
          </p:cNvSpPr>
          <p:nvPr>
            <p:ph type="title"/>
          </p:nvPr>
        </p:nvSpPr>
        <p:spPr/>
        <p:txBody>
          <a:bodyPr/>
          <a:lstStyle/>
          <a:p>
            <a:r>
              <a:rPr lang="en-US" b="1" dirty="0"/>
              <a:t>Organizational Culture</a:t>
            </a:r>
          </a:p>
        </p:txBody>
      </p:sp>
      <p:sp>
        <p:nvSpPr>
          <p:cNvPr id="3" name="Content Placeholder 2">
            <a:extLst>
              <a:ext uri="{FF2B5EF4-FFF2-40B4-BE49-F238E27FC236}">
                <a16:creationId xmlns:a16="http://schemas.microsoft.com/office/drawing/2014/main" id="{3215199C-4EBA-81B1-00AC-7AE5BDFA6510}"/>
              </a:ext>
            </a:extLst>
          </p:cNvPr>
          <p:cNvSpPr>
            <a:spLocks noGrp="1"/>
          </p:cNvSpPr>
          <p:nvPr>
            <p:ph idx="1"/>
          </p:nvPr>
        </p:nvSpPr>
        <p:spPr/>
        <p:txBody>
          <a:bodyPr/>
          <a:lstStyle/>
          <a:p>
            <a:pPr>
              <a:buFont typeface="Wingdings" panose="05000000000000000000" pitchFamily="2" charset="2"/>
              <a:buChar char="§"/>
            </a:pPr>
            <a:r>
              <a:rPr lang="en-US" dirty="0"/>
              <a:t>Determines the strategies for coping with stressful situations</a:t>
            </a:r>
          </a:p>
          <a:p>
            <a:pPr>
              <a:buFont typeface="Wingdings" panose="05000000000000000000" pitchFamily="2" charset="2"/>
              <a:buChar char="§"/>
            </a:pPr>
            <a:r>
              <a:rPr lang="en-US" dirty="0"/>
              <a:t>Diligence culture and team culture seem to be protective factors against maladaptive coping</a:t>
            </a:r>
          </a:p>
          <a:p>
            <a:pPr>
              <a:buFont typeface="Wingdings" panose="05000000000000000000" pitchFamily="2" charset="2"/>
              <a:buChar char="§"/>
            </a:pPr>
            <a:r>
              <a:rPr lang="en-US" dirty="0"/>
              <a:t>Norms and values oriented to masculinity provoke the greatest risk of resistance, harassment, and isolation, particularly in female police officers</a:t>
            </a:r>
          </a:p>
        </p:txBody>
      </p:sp>
      <p:sp>
        <p:nvSpPr>
          <p:cNvPr id="4" name="Slide Number Placeholder 3">
            <a:extLst>
              <a:ext uri="{FF2B5EF4-FFF2-40B4-BE49-F238E27FC236}">
                <a16:creationId xmlns:a16="http://schemas.microsoft.com/office/drawing/2014/main" id="{550C54B4-34DE-5DE1-EB8F-B9E9C60C9E0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114</a:t>
            </a:fld>
            <a:endParaRPr lang="en-US">
              <a:solidFill>
                <a:prstClr val="black">
                  <a:tint val="75000"/>
                </a:prstClr>
              </a:solidFill>
            </a:endParaRPr>
          </a:p>
        </p:txBody>
      </p:sp>
    </p:spTree>
    <p:extLst>
      <p:ext uri="{BB962C8B-B14F-4D97-AF65-F5344CB8AC3E}">
        <p14:creationId xmlns:p14="http://schemas.microsoft.com/office/powerpoint/2010/main" val="36812978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E6586-33EF-508E-2357-A1F5B1744ADC}"/>
              </a:ext>
            </a:extLst>
          </p:cNvPr>
          <p:cNvSpPr>
            <a:spLocks noGrp="1"/>
          </p:cNvSpPr>
          <p:nvPr>
            <p:ph type="title"/>
          </p:nvPr>
        </p:nvSpPr>
        <p:spPr>
          <a:xfrm>
            <a:off x="457200" y="274638"/>
            <a:ext cx="8229600" cy="6397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54481FDA-353A-CD5F-5662-9B1D7DE60F64}"/>
              </a:ext>
            </a:extLst>
          </p:cNvPr>
          <p:cNvSpPr>
            <a:spLocks noGrp="1"/>
          </p:cNvSpPr>
          <p:nvPr>
            <p:ph idx="1"/>
          </p:nvPr>
        </p:nvSpPr>
        <p:spPr>
          <a:xfrm>
            <a:off x="457200" y="914400"/>
            <a:ext cx="8229600" cy="5211763"/>
          </a:xfrm>
        </p:spPr>
        <p:txBody>
          <a:bodyPr/>
          <a:lstStyle/>
          <a:p>
            <a:pPr>
              <a:buFont typeface="Wingdings" panose="05000000000000000000" pitchFamily="2" charset="2"/>
              <a:buChar char="§"/>
            </a:pPr>
            <a:r>
              <a:rPr lang="en-US" dirty="0"/>
              <a:t>For the development of long-lasting police-specific stress prevention, treatments and initiatives, a change in organizational culture is essential</a:t>
            </a:r>
          </a:p>
          <a:p>
            <a:pPr>
              <a:buFont typeface="Wingdings" panose="05000000000000000000" pitchFamily="2" charset="2"/>
              <a:buChar char="§"/>
            </a:pPr>
            <a:r>
              <a:rPr lang="en-US" dirty="0"/>
              <a:t>A culture of wellness helps to fight the stigma of seeking support</a:t>
            </a:r>
          </a:p>
          <a:p>
            <a:pPr>
              <a:buFont typeface="Wingdings" panose="05000000000000000000" pitchFamily="2" charset="2"/>
              <a:buChar char="§"/>
            </a:pPr>
            <a:r>
              <a:rPr lang="en-US" dirty="0"/>
              <a:t>Could be useful to rethink traditional practices in selection, training, and performance evaluation</a:t>
            </a:r>
          </a:p>
        </p:txBody>
      </p:sp>
      <p:sp>
        <p:nvSpPr>
          <p:cNvPr id="4" name="Slide Number Placeholder 3">
            <a:extLst>
              <a:ext uri="{FF2B5EF4-FFF2-40B4-BE49-F238E27FC236}">
                <a16:creationId xmlns:a16="http://schemas.microsoft.com/office/drawing/2014/main" id="{4A00A219-9F1A-B5B5-26FD-18B646853F3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115</a:t>
            </a:fld>
            <a:endParaRPr lang="en-US">
              <a:solidFill>
                <a:prstClr val="black">
                  <a:tint val="75000"/>
                </a:prstClr>
              </a:solidFill>
            </a:endParaRPr>
          </a:p>
        </p:txBody>
      </p:sp>
    </p:spTree>
    <p:extLst>
      <p:ext uri="{BB962C8B-B14F-4D97-AF65-F5344CB8AC3E}">
        <p14:creationId xmlns:p14="http://schemas.microsoft.com/office/powerpoint/2010/main" val="21108017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F7A9-7671-BF50-D421-36CE1CEEAD6A}"/>
              </a:ext>
            </a:extLst>
          </p:cNvPr>
          <p:cNvSpPr>
            <a:spLocks noGrp="1"/>
          </p:cNvSpPr>
          <p:nvPr>
            <p:ph type="title"/>
          </p:nvPr>
        </p:nvSpPr>
        <p:spPr/>
        <p:txBody>
          <a:bodyPr/>
          <a:lstStyle/>
          <a:p>
            <a:r>
              <a:rPr lang="en-US" b="1" dirty="0"/>
              <a:t>Leadership</a:t>
            </a:r>
          </a:p>
        </p:txBody>
      </p:sp>
      <p:sp>
        <p:nvSpPr>
          <p:cNvPr id="3" name="Content Placeholder 2">
            <a:extLst>
              <a:ext uri="{FF2B5EF4-FFF2-40B4-BE49-F238E27FC236}">
                <a16:creationId xmlns:a16="http://schemas.microsoft.com/office/drawing/2014/main" id="{3E5A7347-9B4E-68A8-92E2-2CF71CAC3D7A}"/>
              </a:ext>
            </a:extLst>
          </p:cNvPr>
          <p:cNvSpPr>
            <a:spLocks noGrp="1"/>
          </p:cNvSpPr>
          <p:nvPr>
            <p:ph idx="1"/>
          </p:nvPr>
        </p:nvSpPr>
        <p:spPr/>
        <p:txBody>
          <a:bodyPr>
            <a:normAutofit/>
          </a:bodyPr>
          <a:lstStyle/>
          <a:p>
            <a:pPr>
              <a:buFont typeface="Wingdings" panose="05000000000000000000" pitchFamily="2" charset="2"/>
              <a:buChar char="§"/>
            </a:pPr>
            <a:r>
              <a:rPr lang="en-US" sz="2800" dirty="0"/>
              <a:t>Is the process of influencing others to understand and accept the decisions to be made and the actions to be taken</a:t>
            </a:r>
          </a:p>
          <a:p>
            <a:pPr>
              <a:buFont typeface="Wingdings" panose="05000000000000000000" pitchFamily="2" charset="2"/>
              <a:buChar char="§"/>
            </a:pPr>
            <a:r>
              <a:rPr lang="en-US" sz="2800" dirty="0"/>
              <a:t>Thereby facilitating individual and collective efforts to achieve a common goal</a:t>
            </a:r>
          </a:p>
          <a:p>
            <a:pPr>
              <a:buFont typeface="Wingdings" panose="05000000000000000000" pitchFamily="2" charset="2"/>
              <a:buChar char="§"/>
            </a:pPr>
            <a:r>
              <a:rPr lang="en-US" sz="2800" dirty="0"/>
              <a:t>This process could have an impact on perceived workplace stress and work outcomes such as job satisfaction, turnover intention, and job performance</a:t>
            </a:r>
          </a:p>
        </p:txBody>
      </p:sp>
      <p:sp>
        <p:nvSpPr>
          <p:cNvPr id="4" name="Slide Number Placeholder 3">
            <a:extLst>
              <a:ext uri="{FF2B5EF4-FFF2-40B4-BE49-F238E27FC236}">
                <a16:creationId xmlns:a16="http://schemas.microsoft.com/office/drawing/2014/main" id="{D592EE15-E1C6-B75E-5490-6A175641405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116</a:t>
            </a:fld>
            <a:endParaRPr lang="en-US">
              <a:solidFill>
                <a:prstClr val="black">
                  <a:tint val="75000"/>
                </a:prstClr>
              </a:solidFill>
            </a:endParaRPr>
          </a:p>
        </p:txBody>
      </p:sp>
    </p:spTree>
    <p:extLst>
      <p:ext uri="{BB962C8B-B14F-4D97-AF65-F5344CB8AC3E}">
        <p14:creationId xmlns:p14="http://schemas.microsoft.com/office/powerpoint/2010/main" val="19015042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93BA0-AF29-EFF7-28AA-D651E249980B}"/>
              </a:ext>
            </a:extLst>
          </p:cNvPr>
          <p:cNvSpPr>
            <a:spLocks noGrp="1"/>
          </p:cNvSpPr>
          <p:nvPr>
            <p:ph type="title"/>
          </p:nvPr>
        </p:nvSpPr>
        <p:spPr/>
        <p:txBody>
          <a:bodyPr/>
          <a:lstStyle/>
          <a:p>
            <a:r>
              <a:rPr lang="en-US" b="1" dirty="0"/>
              <a:t>Leadership </a:t>
            </a:r>
          </a:p>
        </p:txBody>
      </p:sp>
      <p:sp>
        <p:nvSpPr>
          <p:cNvPr id="3" name="Content Placeholder 2">
            <a:extLst>
              <a:ext uri="{FF2B5EF4-FFF2-40B4-BE49-F238E27FC236}">
                <a16:creationId xmlns:a16="http://schemas.microsoft.com/office/drawing/2014/main" id="{CAC45A60-B4AE-2D3A-7AEB-5E16D0295F60}"/>
              </a:ext>
            </a:extLst>
          </p:cNvPr>
          <p:cNvSpPr>
            <a:spLocks noGrp="1"/>
          </p:cNvSpPr>
          <p:nvPr>
            <p:ph idx="1"/>
          </p:nvPr>
        </p:nvSpPr>
        <p:spPr/>
        <p:txBody>
          <a:bodyPr/>
          <a:lstStyle/>
          <a:p>
            <a:pPr>
              <a:buFont typeface="Wingdings" panose="05000000000000000000" pitchFamily="2" charset="2"/>
              <a:buChar char="§"/>
            </a:pPr>
            <a:r>
              <a:rPr lang="en-US" dirty="0"/>
              <a:t>A negative leadership climate constitutes a job demand</a:t>
            </a:r>
          </a:p>
          <a:p>
            <a:pPr>
              <a:buFont typeface="Wingdings" panose="05000000000000000000" pitchFamily="2" charset="2"/>
              <a:buChar char="§"/>
            </a:pPr>
            <a:r>
              <a:rPr lang="en-US" dirty="0"/>
              <a:t>Negative leadership style is associated with the experience of psychological strain, emotional exhaustion, and depression and anxiety symptoms</a:t>
            </a:r>
          </a:p>
        </p:txBody>
      </p:sp>
      <p:sp>
        <p:nvSpPr>
          <p:cNvPr id="4" name="Slide Number Placeholder 3">
            <a:extLst>
              <a:ext uri="{FF2B5EF4-FFF2-40B4-BE49-F238E27FC236}">
                <a16:creationId xmlns:a16="http://schemas.microsoft.com/office/drawing/2014/main" id="{5101C199-E002-30B7-9321-C642C14D150F}"/>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117</a:t>
            </a:fld>
            <a:endParaRPr lang="en-US">
              <a:solidFill>
                <a:prstClr val="black">
                  <a:tint val="75000"/>
                </a:prstClr>
              </a:solidFill>
            </a:endParaRPr>
          </a:p>
        </p:txBody>
      </p:sp>
    </p:spTree>
    <p:extLst>
      <p:ext uri="{BB962C8B-B14F-4D97-AF65-F5344CB8AC3E}">
        <p14:creationId xmlns:p14="http://schemas.microsoft.com/office/powerpoint/2010/main" val="2873359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0F464-B431-FEE8-A3D7-22250D2D6466}"/>
              </a:ext>
            </a:extLst>
          </p:cNvPr>
          <p:cNvSpPr>
            <a:spLocks noGrp="1"/>
          </p:cNvSpPr>
          <p:nvPr>
            <p:ph type="title"/>
          </p:nvPr>
        </p:nvSpPr>
        <p:spPr>
          <a:xfrm>
            <a:off x="457200" y="274638"/>
            <a:ext cx="8229600" cy="5635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A06E578C-00D5-EA2A-7432-F7E974208E32}"/>
              </a:ext>
            </a:extLst>
          </p:cNvPr>
          <p:cNvSpPr>
            <a:spLocks noGrp="1"/>
          </p:cNvSpPr>
          <p:nvPr>
            <p:ph idx="1"/>
          </p:nvPr>
        </p:nvSpPr>
        <p:spPr>
          <a:xfrm>
            <a:off x="457200" y="1066800"/>
            <a:ext cx="8229600" cy="5059363"/>
          </a:xfrm>
        </p:spPr>
        <p:txBody>
          <a:bodyPr/>
          <a:lstStyle/>
          <a:p>
            <a:pPr>
              <a:buFont typeface="Wingdings" panose="05000000000000000000" pitchFamily="2" charset="2"/>
              <a:buChar char="§"/>
            </a:pPr>
            <a:r>
              <a:rPr lang="en-US" dirty="0"/>
              <a:t>Leadership could be addressed as a valuable resource with regard to organizational health</a:t>
            </a:r>
          </a:p>
          <a:p>
            <a:pPr>
              <a:buFont typeface="Wingdings" panose="05000000000000000000" pitchFamily="2" charset="2"/>
              <a:buChar char="§"/>
            </a:pPr>
            <a:r>
              <a:rPr lang="en-US" dirty="0"/>
              <a:t>By educating police leaders in the principles of health-oriented leadership and by promoting health-oriented awareness</a:t>
            </a:r>
          </a:p>
          <a:p>
            <a:pPr>
              <a:buFont typeface="Wingdings" panose="05000000000000000000" pitchFamily="2" charset="2"/>
              <a:buChar char="§"/>
            </a:pPr>
            <a:r>
              <a:rPr lang="en-US" dirty="0"/>
              <a:t>Authentic leadership, participation options, supportive management, and regular feedback help to improve cohesion in teamwork</a:t>
            </a:r>
          </a:p>
        </p:txBody>
      </p:sp>
      <p:sp>
        <p:nvSpPr>
          <p:cNvPr id="4" name="Slide Number Placeholder 3">
            <a:extLst>
              <a:ext uri="{FF2B5EF4-FFF2-40B4-BE49-F238E27FC236}">
                <a16:creationId xmlns:a16="http://schemas.microsoft.com/office/drawing/2014/main" id="{DF2FB744-0EE5-E198-8CDB-23E8C87F2E0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118</a:t>
            </a:fld>
            <a:endParaRPr lang="en-US">
              <a:solidFill>
                <a:prstClr val="black">
                  <a:tint val="75000"/>
                </a:prstClr>
              </a:solidFill>
            </a:endParaRPr>
          </a:p>
        </p:txBody>
      </p:sp>
    </p:spTree>
    <p:extLst>
      <p:ext uri="{BB962C8B-B14F-4D97-AF65-F5344CB8AC3E}">
        <p14:creationId xmlns:p14="http://schemas.microsoft.com/office/powerpoint/2010/main" val="5481870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BB6AD-015E-6F74-B897-F50DE9A4ECF8}"/>
              </a:ext>
            </a:extLst>
          </p:cNvPr>
          <p:cNvSpPr>
            <a:spLocks noGrp="1"/>
          </p:cNvSpPr>
          <p:nvPr>
            <p:ph type="title"/>
          </p:nvPr>
        </p:nvSpPr>
        <p:spPr>
          <a:xfrm>
            <a:off x="457200" y="221977"/>
            <a:ext cx="8229600" cy="997223"/>
          </a:xfrm>
        </p:spPr>
        <p:txBody>
          <a:bodyPr/>
          <a:lstStyle/>
          <a:p>
            <a:r>
              <a:rPr lang="en-US" b="1" dirty="0"/>
              <a:t>Bureaucracy</a:t>
            </a:r>
          </a:p>
        </p:txBody>
      </p:sp>
      <p:sp>
        <p:nvSpPr>
          <p:cNvPr id="3" name="Content Placeholder 2">
            <a:extLst>
              <a:ext uri="{FF2B5EF4-FFF2-40B4-BE49-F238E27FC236}">
                <a16:creationId xmlns:a16="http://schemas.microsoft.com/office/drawing/2014/main" id="{05879D5D-CA0A-6751-F60A-D6B8332173D4}"/>
              </a:ext>
            </a:extLst>
          </p:cNvPr>
          <p:cNvSpPr>
            <a:spLocks noGrp="1"/>
          </p:cNvSpPr>
          <p:nvPr>
            <p:ph idx="1"/>
          </p:nvPr>
        </p:nvSpPr>
        <p:spPr>
          <a:xfrm>
            <a:off x="457200" y="1371600"/>
            <a:ext cx="8229600" cy="5264423"/>
          </a:xfrm>
        </p:spPr>
        <p:txBody>
          <a:bodyPr>
            <a:normAutofit fontScale="92500" lnSpcReduction="20000"/>
          </a:bodyPr>
          <a:lstStyle/>
          <a:p>
            <a:pPr>
              <a:buFont typeface="Wingdings" panose="05000000000000000000" pitchFamily="2" charset="2"/>
              <a:buChar char="§"/>
            </a:pPr>
            <a:r>
              <a:rPr lang="en-US" dirty="0"/>
              <a:t>Represents the administrative apparatus for the exercise of legal power</a:t>
            </a:r>
          </a:p>
          <a:p>
            <a:pPr>
              <a:buFont typeface="Wingdings" panose="05000000000000000000" pitchFamily="2" charset="2"/>
              <a:buChar char="§"/>
            </a:pPr>
            <a:r>
              <a:rPr lang="en-US" dirty="0"/>
              <a:t>A system of precise rules and regulations to be applied in a manner that tends to be impersonal and impartial through systematic, precise, and rational procedures</a:t>
            </a:r>
          </a:p>
          <a:p>
            <a:pPr>
              <a:buFont typeface="Wingdings" panose="05000000000000000000" pitchFamily="2" charset="2"/>
              <a:buChar char="§"/>
            </a:pPr>
            <a:r>
              <a:rPr lang="en-US" dirty="0"/>
              <a:t>Bureaucracy could be evaluated both instrumentally, on the basis of its expected contribution to realization, and deontologically, on the basis of the validity of the codes of conduct and the principles of reason, morality, organization, and governance on which bureaucracy as an institution is based</a:t>
            </a:r>
          </a:p>
        </p:txBody>
      </p:sp>
      <p:sp>
        <p:nvSpPr>
          <p:cNvPr id="4" name="Slide Number Placeholder 3">
            <a:extLst>
              <a:ext uri="{FF2B5EF4-FFF2-40B4-BE49-F238E27FC236}">
                <a16:creationId xmlns:a16="http://schemas.microsoft.com/office/drawing/2014/main" id="{A84FBC22-E80E-486B-83AF-E0C0CDF881F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119</a:t>
            </a:fld>
            <a:endParaRPr lang="en-US">
              <a:solidFill>
                <a:prstClr val="black">
                  <a:tint val="75000"/>
                </a:prstClr>
              </a:solidFill>
            </a:endParaRPr>
          </a:p>
        </p:txBody>
      </p:sp>
    </p:spTree>
    <p:extLst>
      <p:ext uri="{BB962C8B-B14F-4D97-AF65-F5344CB8AC3E}">
        <p14:creationId xmlns:p14="http://schemas.microsoft.com/office/powerpoint/2010/main" val="4086752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Up Arrow 11"/>
          <p:cNvSpPr/>
          <p:nvPr/>
        </p:nvSpPr>
        <p:spPr>
          <a:xfrm>
            <a:off x="1341783" y="1712015"/>
            <a:ext cx="363474" cy="3955773"/>
          </a:xfrm>
          <a:prstGeom prst="upArrow">
            <a:avLst>
              <a:gd name="adj1" fmla="val 3906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Right Arrow 12"/>
          <p:cNvSpPr/>
          <p:nvPr/>
        </p:nvSpPr>
        <p:spPr>
          <a:xfrm>
            <a:off x="1523520" y="5390891"/>
            <a:ext cx="4400202" cy="359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1485185" y="1011771"/>
            <a:ext cx="159453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2100" b="1" i="0" u="none" strike="noStrike" kern="1200" cap="none" spc="0" normalizeH="0" baseline="0" noProof="0" dirty="0">
                <a:ln>
                  <a:noFill/>
                </a:ln>
                <a:solidFill>
                  <a:srgbClr val="7030A0"/>
                </a:solidFill>
                <a:effectLst/>
                <a:uLnTx/>
                <a:uFillTx/>
                <a:latin typeface="Calibri"/>
                <a:ea typeface="+mn-ea"/>
                <a:cs typeface="+mn-cs"/>
              </a:rPr>
              <a:t>DIAGNOSE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7030A0"/>
                </a:solidFill>
                <a:effectLst/>
                <a:uLnTx/>
                <a:uFillTx/>
                <a:latin typeface="Calibri"/>
                <a:ea typeface="+mn-ea"/>
                <a:cs typeface="+mn-cs"/>
              </a:rPr>
              <a:t>     PROBLEM</a:t>
            </a:r>
          </a:p>
        </p:txBody>
      </p:sp>
      <p:sp>
        <p:nvSpPr>
          <p:cNvPr id="16" name="TextBox 15"/>
          <p:cNvSpPr txBox="1"/>
          <p:nvPr/>
        </p:nvSpPr>
        <p:spPr>
          <a:xfrm>
            <a:off x="4701412" y="1049251"/>
            <a:ext cx="22064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C00000"/>
                </a:solidFill>
                <a:effectLst/>
                <a:uLnTx/>
                <a:uFillTx/>
                <a:latin typeface="Calibri"/>
                <a:ea typeface="+mn-ea"/>
                <a:cs typeface="+mn-cs"/>
              </a:rPr>
              <a:t>          </a:t>
            </a:r>
            <a:r>
              <a:rPr kumimoji="0" lang="en-US" sz="2100" b="1" i="0" u="none" strike="noStrike" kern="1200" cap="none" spc="0" normalizeH="0" baseline="0" noProof="0" dirty="0">
                <a:ln>
                  <a:noFill/>
                </a:ln>
                <a:solidFill>
                  <a:srgbClr val="00B0F0"/>
                </a:solidFill>
                <a:effectLst/>
                <a:uLnTx/>
                <a:uFillTx/>
                <a:latin typeface="Calibri"/>
                <a:ea typeface="+mn-ea"/>
                <a:cs typeface="+mn-cs"/>
              </a:rPr>
              <a:t>CORRECT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B0F0"/>
                </a:solidFill>
                <a:effectLst/>
                <a:uLnTx/>
                <a:uFillTx/>
                <a:latin typeface="Calibri"/>
                <a:ea typeface="+mn-ea"/>
                <a:cs typeface="+mn-cs"/>
              </a:rPr>
              <a:t>       PROBLEM</a:t>
            </a:r>
          </a:p>
        </p:txBody>
      </p:sp>
      <mc:AlternateContent xmlns:mc="http://schemas.openxmlformats.org/markup-compatibility/2006" xmlns:p14="http://schemas.microsoft.com/office/powerpoint/2010/main">
        <mc:Choice Requires="p14">
          <p:contentPart p14:bwMode="auto" r:id="rId2">
            <p14:nvContentPartPr>
              <p14:cNvPr id="46" name="Ink 45"/>
              <p14:cNvContentPartPr/>
              <p14:nvPr/>
            </p14:nvContentPartPr>
            <p14:xfrm>
              <a:off x="1281346" y="2202461"/>
              <a:ext cx="526770" cy="3088107"/>
            </p14:xfrm>
          </p:contentPart>
        </mc:Choice>
        <mc:Fallback xmlns="">
          <p:pic>
            <p:nvPicPr>
              <p:cNvPr id="46" name="Ink 45"/>
              <p:cNvPicPr/>
              <p:nvPr/>
            </p:nvPicPr>
            <p:blipFill>
              <a:blip r:embed="rId3"/>
              <a:stretch>
                <a:fillRect/>
              </a:stretch>
            </p:blipFill>
            <p:spPr>
              <a:xfrm>
                <a:off x="1269472" y="2190581"/>
                <a:ext cx="550518" cy="3111867"/>
              </a:xfrm>
              <a:prstGeom prst="rect">
                <a:avLst/>
              </a:prstGeom>
            </p:spPr>
          </p:pic>
        </mc:Fallback>
      </mc:AlternateContent>
      <p:sp>
        <p:nvSpPr>
          <p:cNvPr id="63" name="TextBox 62"/>
          <p:cNvSpPr txBox="1"/>
          <p:nvPr/>
        </p:nvSpPr>
        <p:spPr>
          <a:xfrm>
            <a:off x="1" y="3038650"/>
            <a:ext cx="1271625" cy="10387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EFFORT</a:t>
            </a:r>
          </a:p>
        </p:txBody>
      </p:sp>
      <p:sp>
        <p:nvSpPr>
          <p:cNvPr id="65" name="TextBox 64"/>
          <p:cNvSpPr txBox="1"/>
          <p:nvPr/>
        </p:nvSpPr>
        <p:spPr>
          <a:xfrm>
            <a:off x="2642956" y="5667789"/>
            <a:ext cx="23166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TIME </a:t>
            </a:r>
          </a:p>
        </p:txBody>
      </p:sp>
      <p:sp>
        <p:nvSpPr>
          <p:cNvPr id="67" name="TextBox 66"/>
          <p:cNvSpPr txBox="1"/>
          <p:nvPr/>
        </p:nvSpPr>
        <p:spPr>
          <a:xfrm>
            <a:off x="341509" y="5136180"/>
            <a:ext cx="12283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50000"/>
                  </a:srgbClr>
                </a:solidFill>
                <a:effectLst/>
                <a:uLnTx/>
                <a:uFillTx/>
                <a:latin typeface="Calibri"/>
                <a:ea typeface="+mn-ea"/>
                <a:cs typeface="+mn-cs"/>
              </a:rPr>
              <a:t>EASIER </a:t>
            </a:r>
          </a:p>
        </p:txBody>
      </p:sp>
      <p:sp>
        <p:nvSpPr>
          <p:cNvPr id="69" name="TextBox 68"/>
          <p:cNvSpPr txBox="1"/>
          <p:nvPr/>
        </p:nvSpPr>
        <p:spPr>
          <a:xfrm>
            <a:off x="6189931" y="5290568"/>
            <a:ext cx="11661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50000"/>
                  </a:srgbClr>
                </a:solidFill>
                <a:effectLst/>
                <a:uLnTx/>
                <a:uFillTx/>
                <a:latin typeface="Calibri"/>
                <a:ea typeface="+mn-ea"/>
                <a:cs typeface="+mn-cs"/>
              </a:rPr>
              <a:t>EASIER </a:t>
            </a:r>
          </a:p>
        </p:txBody>
      </p:sp>
      <p:sp>
        <p:nvSpPr>
          <p:cNvPr id="71" name="Rectangle 70"/>
          <p:cNvSpPr/>
          <p:nvPr/>
        </p:nvSpPr>
        <p:spPr>
          <a:xfrm>
            <a:off x="249238" y="1721497"/>
            <a:ext cx="122573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50000"/>
                  </a:srgbClr>
                </a:solidFill>
                <a:effectLst/>
                <a:uLnTx/>
                <a:uFillTx/>
                <a:latin typeface="Calibri"/>
                <a:ea typeface="+mn-ea"/>
                <a:cs typeface="+mn-cs"/>
              </a:rPr>
              <a:t>MORE DIFFICULT</a:t>
            </a:r>
          </a:p>
        </p:txBody>
      </p:sp>
      <p:sp>
        <p:nvSpPr>
          <p:cNvPr id="72" name="Rectangle 71"/>
          <p:cNvSpPr/>
          <p:nvPr/>
        </p:nvSpPr>
        <p:spPr>
          <a:xfrm>
            <a:off x="6189931" y="1890837"/>
            <a:ext cx="130716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50000"/>
                  </a:srgbClr>
                </a:solidFill>
                <a:effectLst/>
                <a:uLnTx/>
                <a:uFillTx/>
                <a:latin typeface="Calibri"/>
                <a:ea typeface="+mn-ea"/>
                <a:cs typeface="+mn-cs"/>
              </a:rPr>
              <a:t>MORE DIFFICULT</a:t>
            </a:r>
          </a:p>
        </p:txBody>
      </p:sp>
      <p:sp>
        <p:nvSpPr>
          <p:cNvPr id="73" name="TextBox 72"/>
          <p:cNvSpPr txBox="1"/>
          <p:nvPr/>
        </p:nvSpPr>
        <p:spPr>
          <a:xfrm>
            <a:off x="7620480" y="4724400"/>
            <a:ext cx="159972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C00000"/>
                </a:solidFill>
                <a:effectLst/>
                <a:uLnTx/>
                <a:uFillTx/>
                <a:latin typeface="Calibri"/>
                <a:ea typeface="+mn-ea"/>
                <a:cs typeface="+mn-cs"/>
              </a:rPr>
              <a:t>PAULS LAW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Hans Paul NASA</a:t>
            </a:r>
          </a:p>
        </p:txBody>
      </p:sp>
      <mc:AlternateContent xmlns:mc="http://schemas.openxmlformats.org/markup-compatibility/2006" xmlns:p14="http://schemas.microsoft.com/office/powerpoint/2010/main">
        <mc:Choice Requires="p14">
          <p:contentPart p14:bwMode="auto" r:id="rId4">
            <p14:nvContentPartPr>
              <p14:cNvPr id="80" name="Ink 79"/>
              <p14:cNvContentPartPr/>
              <p14:nvPr/>
            </p14:nvContentPartPr>
            <p14:xfrm>
              <a:off x="1971466" y="4623821"/>
              <a:ext cx="3365550" cy="1154367"/>
            </p14:xfrm>
          </p:contentPart>
        </mc:Choice>
        <mc:Fallback xmlns="">
          <p:pic>
            <p:nvPicPr>
              <p:cNvPr id="80" name="Ink 79"/>
              <p:cNvPicPr/>
              <p:nvPr/>
            </p:nvPicPr>
            <p:blipFill>
              <a:blip r:embed="rId5"/>
              <a:stretch>
                <a:fillRect/>
              </a:stretch>
            </p:blipFill>
            <p:spPr>
              <a:xfrm>
                <a:off x="1959586" y="4611939"/>
                <a:ext cx="3389309" cy="117813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6" name="Ink 95"/>
              <p14:cNvContentPartPr/>
              <p14:nvPr/>
            </p14:nvContentPartPr>
            <p14:xfrm>
              <a:off x="2136706" y="1969838"/>
              <a:ext cx="3841290" cy="2992680"/>
            </p14:xfrm>
          </p:contentPart>
        </mc:Choice>
        <mc:Fallback xmlns="">
          <p:pic>
            <p:nvPicPr>
              <p:cNvPr id="96" name="Ink 95"/>
              <p:cNvPicPr/>
              <p:nvPr/>
            </p:nvPicPr>
            <p:blipFill>
              <a:blip r:embed="rId7"/>
              <a:stretch>
                <a:fillRect/>
              </a:stretch>
            </p:blipFill>
            <p:spPr>
              <a:xfrm>
                <a:off x="2052840" y="1885958"/>
                <a:ext cx="4009022" cy="3160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7" name="Ink 96"/>
              <p14:cNvContentPartPr/>
              <p14:nvPr/>
            </p14:nvContentPartPr>
            <p14:xfrm>
              <a:off x="2901886" y="3540311"/>
              <a:ext cx="270" cy="270"/>
            </p14:xfrm>
          </p:contentPart>
        </mc:Choice>
        <mc:Fallback xmlns="">
          <p:pic>
            <p:nvPicPr>
              <p:cNvPr id="97" name="Ink 96"/>
              <p:cNvPicPr/>
              <p:nvPr/>
            </p:nvPicPr>
            <p:blipFill/>
            <p:spPr/>
          </p:pic>
        </mc:Fallback>
      </mc:AlternateContent>
      <mc:AlternateContent xmlns:mc="http://schemas.openxmlformats.org/markup-compatibility/2006" xmlns:p14="http://schemas.microsoft.com/office/powerpoint/2010/main">
        <mc:Choice Requires="p14">
          <p:contentPart p14:bwMode="auto" r:id="rId9">
            <p14:nvContentPartPr>
              <p14:cNvPr id="99" name="Ink 98"/>
              <p14:cNvContentPartPr/>
              <p14:nvPr/>
            </p14:nvContentPartPr>
            <p14:xfrm>
              <a:off x="1921786" y="1819178"/>
              <a:ext cx="255150" cy="260280"/>
            </p14:xfrm>
          </p:contentPart>
        </mc:Choice>
        <mc:Fallback xmlns="">
          <p:pic>
            <p:nvPicPr>
              <p:cNvPr id="99" name="Ink 98"/>
              <p:cNvPicPr/>
              <p:nvPr/>
            </p:nvPicPr>
            <p:blipFill>
              <a:blip r:embed="rId10"/>
              <a:stretch>
                <a:fillRect/>
              </a:stretch>
            </p:blipFill>
            <p:spPr>
              <a:xfrm>
                <a:off x="1837936" y="1735298"/>
                <a:ext cx="422851" cy="428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4" name="Ink 103"/>
              <p14:cNvContentPartPr/>
              <p14:nvPr/>
            </p14:nvContentPartPr>
            <p14:xfrm>
              <a:off x="1977406" y="1969838"/>
              <a:ext cx="3827250" cy="3011040"/>
            </p14:xfrm>
          </p:contentPart>
        </mc:Choice>
        <mc:Fallback xmlns="">
          <p:pic>
            <p:nvPicPr>
              <p:cNvPr id="104" name="Ink 103"/>
              <p:cNvPicPr/>
              <p:nvPr/>
            </p:nvPicPr>
            <p:blipFill>
              <a:blip r:embed="rId12"/>
              <a:stretch>
                <a:fillRect/>
              </a:stretch>
            </p:blipFill>
            <p:spPr>
              <a:xfrm>
                <a:off x="1893524" y="1885958"/>
                <a:ext cx="3995014" cy="3178800"/>
              </a:xfrm>
              <a:prstGeom prst="rect">
                <a:avLst/>
              </a:prstGeom>
            </p:spPr>
          </p:pic>
        </mc:Fallback>
      </mc:AlternateContent>
      <p:sp>
        <p:nvSpPr>
          <p:cNvPr id="2" name="Slide Number Placeholder 1">
            <a:extLst>
              <a:ext uri="{FF2B5EF4-FFF2-40B4-BE49-F238E27FC236}">
                <a16:creationId xmlns:a16="http://schemas.microsoft.com/office/drawing/2014/main" id="{70B7CEE0-8D3B-4EBB-AD3E-9C35319DCC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C45B98AE-09D0-4F39-AE02-9390CB32A7B6}"/>
              </a:ext>
            </a:extLst>
          </p:cNvPr>
          <p:cNvSpPr txBox="1"/>
          <p:nvPr/>
        </p:nvSpPr>
        <p:spPr>
          <a:xfrm>
            <a:off x="1066801" y="44194"/>
            <a:ext cx="80819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PROBLEMS NEXUS TO SOLUTIONS</a:t>
            </a:r>
          </a:p>
        </p:txBody>
      </p:sp>
    </p:spTree>
    <p:extLst>
      <p:ext uri="{BB962C8B-B14F-4D97-AF65-F5344CB8AC3E}">
        <p14:creationId xmlns:p14="http://schemas.microsoft.com/office/powerpoint/2010/main" val="15187893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3892-B451-E2DF-7BFE-2C9BE5ACD628}"/>
              </a:ext>
            </a:extLst>
          </p:cNvPr>
          <p:cNvSpPr>
            <a:spLocks noGrp="1"/>
          </p:cNvSpPr>
          <p:nvPr>
            <p:ph type="title"/>
          </p:nvPr>
        </p:nvSpPr>
        <p:spPr/>
        <p:txBody>
          <a:bodyPr/>
          <a:lstStyle/>
          <a:p>
            <a:r>
              <a:rPr lang="en-US" b="1" dirty="0"/>
              <a:t>Bureaucracy</a:t>
            </a:r>
          </a:p>
        </p:txBody>
      </p:sp>
      <p:sp>
        <p:nvSpPr>
          <p:cNvPr id="3" name="Content Placeholder 2">
            <a:extLst>
              <a:ext uri="{FF2B5EF4-FFF2-40B4-BE49-F238E27FC236}">
                <a16:creationId xmlns:a16="http://schemas.microsoft.com/office/drawing/2014/main" id="{D93E9689-AA90-349A-99AA-B34E20676977}"/>
              </a:ext>
            </a:extLst>
          </p:cNvPr>
          <p:cNvSpPr>
            <a:spLocks noGrp="1"/>
          </p:cNvSpPr>
          <p:nvPr>
            <p:ph idx="1"/>
          </p:nvPr>
        </p:nvSpPr>
        <p:spPr/>
        <p:txBody>
          <a:bodyPr/>
          <a:lstStyle/>
          <a:p>
            <a:pPr>
              <a:buFont typeface="Wingdings" panose="05000000000000000000" pitchFamily="2" charset="2"/>
              <a:buChar char="§"/>
            </a:pPr>
            <a:r>
              <a:rPr lang="en-US" dirty="0"/>
              <a:t>This is an important source of stress for police officers</a:t>
            </a:r>
          </a:p>
          <a:p>
            <a:pPr>
              <a:buFont typeface="Wingdings" panose="05000000000000000000" pitchFamily="2" charset="2"/>
              <a:buChar char="§"/>
            </a:pPr>
            <a:r>
              <a:rPr lang="en-US" dirty="0"/>
              <a:t>Increases somatization (</a:t>
            </a:r>
            <a:r>
              <a:rPr lang="en-US" b="0" i="0" dirty="0">
                <a:solidFill>
                  <a:srgbClr val="202124"/>
                </a:solidFill>
                <a:effectLst/>
                <a:latin typeface="Calibri" panose="020F0502020204030204" pitchFamily="34" charset="0"/>
                <a:cs typeface="Calibri" panose="020F0502020204030204" pitchFamily="34" charset="0"/>
              </a:rPr>
              <a:t>the production of recurrent and multiple medical symptoms with no discernible organic cause), </a:t>
            </a:r>
            <a:r>
              <a:rPr lang="en-US" dirty="0"/>
              <a:t>anxiety, and depression</a:t>
            </a:r>
          </a:p>
          <a:p>
            <a:pPr>
              <a:buFont typeface="Wingdings" panose="05000000000000000000" pitchFamily="2" charset="2"/>
              <a:buChar char="§"/>
            </a:pPr>
            <a:r>
              <a:rPr lang="en-US" dirty="0"/>
              <a:t>Affects perceived well-being.</a:t>
            </a:r>
          </a:p>
        </p:txBody>
      </p:sp>
      <p:sp>
        <p:nvSpPr>
          <p:cNvPr id="4" name="Slide Number Placeholder 3">
            <a:extLst>
              <a:ext uri="{FF2B5EF4-FFF2-40B4-BE49-F238E27FC236}">
                <a16:creationId xmlns:a16="http://schemas.microsoft.com/office/drawing/2014/main" id="{8A7B44F3-62D2-2990-64F2-6DB4C655024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120</a:t>
            </a:fld>
            <a:endParaRPr lang="en-US">
              <a:solidFill>
                <a:prstClr val="black">
                  <a:tint val="75000"/>
                </a:prstClr>
              </a:solidFill>
            </a:endParaRPr>
          </a:p>
        </p:txBody>
      </p:sp>
    </p:spTree>
    <p:extLst>
      <p:ext uri="{BB962C8B-B14F-4D97-AF65-F5344CB8AC3E}">
        <p14:creationId xmlns:p14="http://schemas.microsoft.com/office/powerpoint/2010/main" val="14332407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F130E-8B52-42C2-C021-3A4A0AD1E110}"/>
              </a:ext>
            </a:extLst>
          </p:cNvPr>
          <p:cNvSpPr>
            <a:spLocks noGrp="1"/>
          </p:cNvSpPr>
          <p:nvPr>
            <p:ph type="title"/>
          </p:nvPr>
        </p:nvSpPr>
        <p:spPr>
          <a:xfrm>
            <a:off x="457200" y="274638"/>
            <a:ext cx="8229600" cy="45719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46635B50-2803-B2B1-7C48-5CD91B21B2BE}"/>
              </a:ext>
            </a:extLst>
          </p:cNvPr>
          <p:cNvSpPr>
            <a:spLocks noGrp="1"/>
          </p:cNvSpPr>
          <p:nvPr>
            <p:ph idx="1"/>
          </p:nvPr>
        </p:nvSpPr>
        <p:spPr>
          <a:xfrm>
            <a:off x="451945" y="1266606"/>
            <a:ext cx="8229600" cy="4525963"/>
          </a:xfrm>
        </p:spPr>
        <p:txBody>
          <a:bodyPr>
            <a:normAutofit/>
          </a:bodyPr>
          <a:lstStyle/>
          <a:p>
            <a:pPr>
              <a:buFont typeface="Wingdings" panose="05000000000000000000" pitchFamily="2" charset="2"/>
              <a:buChar char="§"/>
            </a:pPr>
            <a:r>
              <a:rPr lang="en-US" sz="2800" dirty="0"/>
              <a:t>Management has to redesign the work, increasing flexibility, autonomy, and discretion for arranging work</a:t>
            </a:r>
          </a:p>
          <a:p>
            <a:pPr>
              <a:buFont typeface="Wingdings" panose="05000000000000000000" pitchFamily="2" charset="2"/>
              <a:buChar char="§"/>
            </a:pPr>
            <a:r>
              <a:rPr lang="en-US" sz="2800" dirty="0"/>
              <a:t>Could be useful to offer a different shift system with stipulated working hours</a:t>
            </a:r>
          </a:p>
          <a:p>
            <a:pPr>
              <a:buFont typeface="Wingdings" panose="05000000000000000000" pitchFamily="2" charset="2"/>
              <a:buChar char="§"/>
            </a:pPr>
            <a:r>
              <a:rPr lang="en-US" sz="2800" dirty="0"/>
              <a:t>Necessary to rewrite tasks and work routines</a:t>
            </a:r>
          </a:p>
          <a:p>
            <a:pPr>
              <a:buFont typeface="Wingdings" panose="05000000000000000000" pitchFamily="2" charset="2"/>
              <a:buChar char="§"/>
            </a:pPr>
            <a:r>
              <a:rPr lang="en-US" sz="2800" dirty="0"/>
              <a:t>The need to increase the number of police officers on staff</a:t>
            </a:r>
          </a:p>
        </p:txBody>
      </p:sp>
      <p:sp>
        <p:nvSpPr>
          <p:cNvPr id="4" name="Slide Number Placeholder 3">
            <a:extLst>
              <a:ext uri="{FF2B5EF4-FFF2-40B4-BE49-F238E27FC236}">
                <a16:creationId xmlns:a16="http://schemas.microsoft.com/office/drawing/2014/main" id="{EA2F2493-1731-9BA5-7C8D-8812FE449B8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121</a:t>
            </a:fld>
            <a:endParaRPr lang="en-US">
              <a:solidFill>
                <a:prstClr val="black">
                  <a:tint val="75000"/>
                </a:prstClr>
              </a:solidFill>
            </a:endParaRPr>
          </a:p>
        </p:txBody>
      </p:sp>
    </p:spTree>
    <p:extLst>
      <p:ext uri="{BB962C8B-B14F-4D97-AF65-F5344CB8AC3E}">
        <p14:creationId xmlns:p14="http://schemas.microsoft.com/office/powerpoint/2010/main" val="145346165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00C72-18AC-4403-B948-57021D58B684}"/>
              </a:ext>
            </a:extLst>
          </p:cNvPr>
          <p:cNvSpPr>
            <a:spLocks noGrp="1"/>
          </p:cNvSpPr>
          <p:nvPr>
            <p:ph type="title"/>
          </p:nvPr>
        </p:nvSpPr>
        <p:spPr>
          <a:xfrm>
            <a:off x="152400" y="136524"/>
            <a:ext cx="8839200" cy="1920876"/>
          </a:xfrm>
        </p:spPr>
        <p:txBody>
          <a:bodyPr>
            <a:normAutofit/>
          </a:bodyPr>
          <a:lstStyle/>
          <a:p>
            <a:r>
              <a:rPr lang="en-US" sz="4000" b="1" dirty="0"/>
              <a:t>Work interference with personal life (WIPL)</a:t>
            </a:r>
            <a:br>
              <a:rPr lang="en-US" sz="4000" b="1" dirty="0"/>
            </a:br>
            <a:r>
              <a:rPr lang="en-US" sz="2700" dirty="0" err="1"/>
              <a:t>Gim</a:t>
            </a:r>
            <a:r>
              <a:rPr lang="en-US" sz="2700" dirty="0"/>
              <a:t> &amp; </a:t>
            </a:r>
            <a:r>
              <a:rPr lang="en-US" sz="2700" dirty="0" err="1"/>
              <a:t>Ramayah</a:t>
            </a:r>
            <a:r>
              <a:rPr lang="en-US" sz="2700" dirty="0"/>
              <a:t>, (2019)</a:t>
            </a:r>
          </a:p>
        </p:txBody>
      </p:sp>
      <p:sp>
        <p:nvSpPr>
          <p:cNvPr id="3" name="Content Placeholder 2">
            <a:extLst>
              <a:ext uri="{FF2B5EF4-FFF2-40B4-BE49-F238E27FC236}">
                <a16:creationId xmlns:a16="http://schemas.microsoft.com/office/drawing/2014/main" id="{13E41B36-371F-495F-B47F-4C8AC86A08EC}"/>
              </a:ext>
            </a:extLst>
          </p:cNvPr>
          <p:cNvSpPr>
            <a:spLocks noGrp="1"/>
          </p:cNvSpPr>
          <p:nvPr>
            <p:ph idx="1"/>
          </p:nvPr>
        </p:nvSpPr>
        <p:spPr>
          <a:xfrm>
            <a:off x="152400" y="2286000"/>
            <a:ext cx="8686800" cy="4435474"/>
          </a:xfrm>
        </p:spPr>
        <p:txBody>
          <a:bodyPr>
            <a:normAutofit/>
          </a:bodyPr>
          <a:lstStyle/>
          <a:p>
            <a:pPr>
              <a:buFont typeface="Wingdings" panose="05000000000000000000" pitchFamily="2" charset="2"/>
              <a:buChar char="§"/>
            </a:pPr>
            <a:r>
              <a:rPr lang="en-US" sz="2800" dirty="0"/>
              <a:t>Has been found to influence higher turnover intention </a:t>
            </a:r>
          </a:p>
          <a:p>
            <a:pPr>
              <a:buFont typeface="Wingdings" panose="05000000000000000000" pitchFamily="2" charset="2"/>
              <a:buChar char="§"/>
            </a:pPr>
            <a:r>
              <a:rPr lang="en-US" sz="2800" dirty="0"/>
              <a:t>Employees who perceive having received equitable salary and respectful treatment are more likely to report lower WIPL because the perceived justice nurtures a positive psychological state among employees</a:t>
            </a:r>
          </a:p>
          <a:p>
            <a:pPr>
              <a:buFont typeface="Wingdings" panose="05000000000000000000" pitchFamily="2" charset="2"/>
              <a:buChar char="§"/>
            </a:pPr>
            <a:r>
              <a:rPr lang="en-US" sz="2800" dirty="0"/>
              <a:t>Whereas injustice fuels negative emotions which are carried home impairing individuals’ functioning at home</a:t>
            </a:r>
          </a:p>
        </p:txBody>
      </p:sp>
      <p:sp>
        <p:nvSpPr>
          <p:cNvPr id="4" name="Slide Number Placeholder 3">
            <a:extLst>
              <a:ext uri="{FF2B5EF4-FFF2-40B4-BE49-F238E27FC236}">
                <a16:creationId xmlns:a16="http://schemas.microsoft.com/office/drawing/2014/main" id="{15934CB5-53E8-4C02-AF87-2E58E549B9B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122</a:t>
            </a:fld>
            <a:endParaRPr lang="en-US">
              <a:solidFill>
                <a:prstClr val="black">
                  <a:tint val="75000"/>
                </a:prstClr>
              </a:solidFill>
            </a:endParaRPr>
          </a:p>
        </p:txBody>
      </p:sp>
    </p:spTree>
    <p:extLst>
      <p:ext uri="{BB962C8B-B14F-4D97-AF65-F5344CB8AC3E}">
        <p14:creationId xmlns:p14="http://schemas.microsoft.com/office/powerpoint/2010/main" val="34955627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1576B-D365-4487-B306-4492C299AE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F9E3322-759E-4487-9A6C-2D0AC46114F8}"/>
              </a:ext>
            </a:extLst>
          </p:cNvPr>
          <p:cNvSpPr>
            <a:spLocks noGrp="1"/>
          </p:cNvSpPr>
          <p:nvPr>
            <p:ph idx="1"/>
          </p:nvPr>
        </p:nvSpPr>
        <p:spPr/>
        <p:txBody>
          <a:bodyPr/>
          <a:lstStyle/>
          <a:p>
            <a:pPr>
              <a:buFont typeface="Wingdings" panose="05000000000000000000" pitchFamily="2" charset="2"/>
              <a:buChar char="§"/>
            </a:pPr>
            <a:r>
              <a:rPr lang="en-US" sz="2800" dirty="0"/>
              <a:t>In the same way, employees who feel their workplace to be highly competitive are more likely to experience the encroachment of such pressures into their personal life</a:t>
            </a:r>
          </a:p>
          <a:p>
            <a:pPr>
              <a:buFont typeface="Wingdings" panose="05000000000000000000" pitchFamily="2" charset="2"/>
              <a:buChar char="§"/>
            </a:pPr>
            <a:r>
              <a:rPr lang="en-US" sz="2800" dirty="0"/>
              <a:t>As a result, employees who suffered from such interference from work are more likely to consider leaving their employers</a:t>
            </a:r>
          </a:p>
          <a:p>
            <a:endParaRPr lang="en-US" dirty="0"/>
          </a:p>
        </p:txBody>
      </p:sp>
      <p:sp>
        <p:nvSpPr>
          <p:cNvPr id="4" name="Slide Number Placeholder 3">
            <a:extLst>
              <a:ext uri="{FF2B5EF4-FFF2-40B4-BE49-F238E27FC236}">
                <a16:creationId xmlns:a16="http://schemas.microsoft.com/office/drawing/2014/main" id="{93BDE873-AB32-4AEB-B186-3008EBAFF7C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123</a:t>
            </a:fld>
            <a:endParaRPr lang="en-US">
              <a:solidFill>
                <a:prstClr val="black">
                  <a:tint val="75000"/>
                </a:prstClr>
              </a:solidFill>
            </a:endParaRPr>
          </a:p>
        </p:txBody>
      </p:sp>
    </p:spTree>
    <p:extLst>
      <p:ext uri="{BB962C8B-B14F-4D97-AF65-F5344CB8AC3E}">
        <p14:creationId xmlns:p14="http://schemas.microsoft.com/office/powerpoint/2010/main" val="1686544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310D6-4789-24C0-2A53-CC1E98B08E71}"/>
              </a:ext>
            </a:extLst>
          </p:cNvPr>
          <p:cNvSpPr>
            <a:spLocks noGrp="1"/>
          </p:cNvSpPr>
          <p:nvPr>
            <p:ph type="title"/>
          </p:nvPr>
        </p:nvSpPr>
        <p:spPr/>
        <p:txBody>
          <a:bodyPr/>
          <a:lstStyle/>
          <a:p>
            <a:r>
              <a:rPr lang="en-US" b="1" dirty="0"/>
              <a:t>Other Factors</a:t>
            </a:r>
          </a:p>
        </p:txBody>
      </p:sp>
      <p:sp>
        <p:nvSpPr>
          <p:cNvPr id="3" name="Content Placeholder 2">
            <a:extLst>
              <a:ext uri="{FF2B5EF4-FFF2-40B4-BE49-F238E27FC236}">
                <a16:creationId xmlns:a16="http://schemas.microsoft.com/office/drawing/2014/main" id="{40B65D0D-2F75-C06B-0DAB-650133C6B772}"/>
              </a:ext>
            </a:extLst>
          </p:cNvPr>
          <p:cNvSpPr>
            <a:spLocks noGrp="1"/>
          </p:cNvSpPr>
          <p:nvPr>
            <p:ph idx="1"/>
          </p:nvPr>
        </p:nvSpPr>
        <p:spPr/>
        <p:txBody>
          <a:bodyPr>
            <a:normAutofit/>
          </a:bodyPr>
          <a:lstStyle/>
          <a:p>
            <a:pPr>
              <a:buFont typeface="Wingdings" panose="05000000000000000000" pitchFamily="2" charset="2"/>
              <a:buChar char="§"/>
            </a:pPr>
            <a:r>
              <a:rPr lang="en-US" sz="2800" b="1" dirty="0"/>
              <a:t>Uncertainty: </a:t>
            </a:r>
            <a:r>
              <a:rPr lang="en-US" sz="2800" dirty="0"/>
              <a:t>occurs in the workplace in a number of ways, such as whether one’s job performance is adequate, or uncertainty regarding one’s job security due to operational conditions</a:t>
            </a:r>
          </a:p>
          <a:p>
            <a:pPr>
              <a:buFont typeface="Wingdings" panose="05000000000000000000" pitchFamily="2" charset="2"/>
              <a:buChar char="§"/>
            </a:pPr>
            <a:r>
              <a:rPr lang="en-US" sz="2800" b="1" dirty="0"/>
              <a:t>Task autonomy: </a:t>
            </a:r>
            <a:r>
              <a:rPr lang="en-US" sz="2800" dirty="0"/>
              <a:t>refers to a feeling of control over the outcomes of one’s work. An acceptable degree of task autonomy is important for psychologically healthy work</a:t>
            </a:r>
          </a:p>
          <a:p>
            <a:pPr marL="0" indent="0">
              <a:buNone/>
            </a:pPr>
            <a:endParaRPr lang="en-US" sz="2800" b="1" dirty="0"/>
          </a:p>
        </p:txBody>
      </p:sp>
      <p:sp>
        <p:nvSpPr>
          <p:cNvPr id="4" name="Slide Number Placeholder 3">
            <a:extLst>
              <a:ext uri="{FF2B5EF4-FFF2-40B4-BE49-F238E27FC236}">
                <a16:creationId xmlns:a16="http://schemas.microsoft.com/office/drawing/2014/main" id="{DFE90F84-FDA4-7FCE-AB7B-DD3E96A0824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124</a:t>
            </a:fld>
            <a:endParaRPr lang="en-US" dirty="0">
              <a:solidFill>
                <a:prstClr val="black">
                  <a:tint val="75000"/>
                </a:prstClr>
              </a:solidFill>
            </a:endParaRPr>
          </a:p>
        </p:txBody>
      </p:sp>
    </p:spTree>
    <p:extLst>
      <p:ext uri="{BB962C8B-B14F-4D97-AF65-F5344CB8AC3E}">
        <p14:creationId xmlns:p14="http://schemas.microsoft.com/office/powerpoint/2010/main" val="25421702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F790F-0994-AFF2-7F51-59A073EFB22D}"/>
              </a:ext>
            </a:extLst>
          </p:cNvPr>
          <p:cNvSpPr>
            <a:spLocks noGrp="1"/>
          </p:cNvSpPr>
          <p:nvPr>
            <p:ph type="title"/>
          </p:nvPr>
        </p:nvSpPr>
        <p:spPr>
          <a:xfrm>
            <a:off x="457200" y="274638"/>
            <a:ext cx="8229600" cy="45719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AAE29B6D-40AB-9585-40E2-FA0D0B26BD4D}"/>
              </a:ext>
            </a:extLst>
          </p:cNvPr>
          <p:cNvSpPr>
            <a:spLocks noGrp="1"/>
          </p:cNvSpPr>
          <p:nvPr>
            <p:ph idx="1"/>
          </p:nvPr>
        </p:nvSpPr>
        <p:spPr>
          <a:xfrm>
            <a:off x="457200" y="914400"/>
            <a:ext cx="8229600" cy="5211763"/>
          </a:xfrm>
        </p:spPr>
        <p:txBody>
          <a:bodyPr>
            <a:normAutofit lnSpcReduction="10000"/>
          </a:bodyPr>
          <a:lstStyle/>
          <a:p>
            <a:pPr>
              <a:buFont typeface="Wingdings" panose="05000000000000000000" pitchFamily="2" charset="2"/>
              <a:buChar char="§"/>
            </a:pPr>
            <a:r>
              <a:rPr lang="en-US" sz="2800" b="1" dirty="0"/>
              <a:t>Self-efficacy: </a:t>
            </a:r>
            <a:r>
              <a:rPr lang="en-US" sz="2800" dirty="0"/>
              <a:t>the belief that one can successfully execute a desired course of action. (Employee Confidence)</a:t>
            </a:r>
          </a:p>
          <a:p>
            <a:pPr>
              <a:buFont typeface="Wingdings" panose="05000000000000000000" pitchFamily="2" charset="2"/>
              <a:buChar char="§"/>
            </a:pPr>
            <a:r>
              <a:rPr lang="en-US" sz="2800" b="1" dirty="0"/>
              <a:t>Congruent expectations: </a:t>
            </a:r>
            <a:r>
              <a:rPr lang="en-US" sz="2800" dirty="0"/>
              <a:t>Psychological contracts that refer to employees’ perceptions of what they owe to their employers and what their employers owe to them</a:t>
            </a:r>
          </a:p>
          <a:p>
            <a:pPr>
              <a:buFont typeface="Wingdings" panose="05000000000000000000" pitchFamily="2" charset="2"/>
              <a:buChar char="§"/>
            </a:pPr>
            <a:r>
              <a:rPr lang="en-US" sz="2800" b="1" dirty="0"/>
              <a:t>Morale: </a:t>
            </a:r>
            <a:r>
              <a:rPr lang="en-US" sz="2800" dirty="0"/>
              <a:t>the effect of a work environment on employees, and how well a group can hold up under hardship. Good morale is likely to be contagious, helping to shield individuals in the work group from negative mental states</a:t>
            </a:r>
          </a:p>
        </p:txBody>
      </p:sp>
      <p:sp>
        <p:nvSpPr>
          <p:cNvPr id="4" name="Slide Number Placeholder 3">
            <a:extLst>
              <a:ext uri="{FF2B5EF4-FFF2-40B4-BE49-F238E27FC236}">
                <a16:creationId xmlns:a16="http://schemas.microsoft.com/office/drawing/2014/main" id="{A81A0F53-9371-3C0C-0F61-4C8B7666C17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125</a:t>
            </a:fld>
            <a:endParaRPr lang="en-US">
              <a:solidFill>
                <a:prstClr val="black">
                  <a:tint val="75000"/>
                </a:prstClr>
              </a:solidFill>
            </a:endParaRPr>
          </a:p>
        </p:txBody>
      </p:sp>
    </p:spTree>
    <p:extLst>
      <p:ext uri="{BB962C8B-B14F-4D97-AF65-F5344CB8AC3E}">
        <p14:creationId xmlns:p14="http://schemas.microsoft.com/office/powerpoint/2010/main" val="22035703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59B2-70E0-E80F-EAE1-20D772F2F0C6}"/>
              </a:ext>
            </a:extLst>
          </p:cNvPr>
          <p:cNvSpPr>
            <a:spLocks noGrp="1"/>
          </p:cNvSpPr>
          <p:nvPr>
            <p:ph type="title"/>
          </p:nvPr>
        </p:nvSpPr>
        <p:spPr>
          <a:xfrm>
            <a:off x="457200" y="274638"/>
            <a:ext cx="8229600" cy="5635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744530B3-AA3F-7774-F755-B2F9F36B4E6D}"/>
              </a:ext>
            </a:extLst>
          </p:cNvPr>
          <p:cNvSpPr>
            <a:spLocks noGrp="1"/>
          </p:cNvSpPr>
          <p:nvPr>
            <p:ph idx="1"/>
          </p:nvPr>
        </p:nvSpPr>
        <p:spPr>
          <a:xfrm>
            <a:off x="457200" y="990600"/>
            <a:ext cx="8229600" cy="5135563"/>
          </a:xfrm>
        </p:spPr>
        <p:txBody>
          <a:bodyPr/>
          <a:lstStyle/>
          <a:p>
            <a:pPr>
              <a:buFont typeface="Wingdings" panose="05000000000000000000" pitchFamily="2" charset="2"/>
              <a:buChar char="§"/>
            </a:pPr>
            <a:r>
              <a:rPr lang="en-US" sz="2800" b="1" dirty="0"/>
              <a:t>Social support: </a:t>
            </a:r>
            <a:r>
              <a:rPr lang="en-US" sz="2800" dirty="0"/>
              <a:t>There are different types of social support, including tangible (i.e., instrumental) support, appraisal support, and informational support, emotional support, which includes empathy, listening, and showing that you care</a:t>
            </a:r>
          </a:p>
          <a:p>
            <a:pPr>
              <a:buFont typeface="Wingdings" panose="05000000000000000000" pitchFamily="2" charset="2"/>
              <a:buChar char="§"/>
            </a:pPr>
            <a:r>
              <a:rPr lang="en-US" sz="2800" b="1" dirty="0"/>
              <a:t>Organizational just supervision: </a:t>
            </a:r>
            <a:r>
              <a:rPr lang="en-US" sz="2800" dirty="0"/>
              <a:t>treating people with dignity and respect, giving people an opportunity to voice their questions or concerns, explaining judgments and decision-making process, and being truthful, transparent, fair and impartial (free from self-interest, bias, prejudice, or favoritism)</a:t>
            </a:r>
          </a:p>
        </p:txBody>
      </p:sp>
      <p:sp>
        <p:nvSpPr>
          <p:cNvPr id="4" name="Slide Number Placeholder 3">
            <a:extLst>
              <a:ext uri="{FF2B5EF4-FFF2-40B4-BE49-F238E27FC236}">
                <a16:creationId xmlns:a16="http://schemas.microsoft.com/office/drawing/2014/main" id="{2D0A1B7A-7B23-CD3E-689E-1A11F8ED0CE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126</a:t>
            </a:fld>
            <a:endParaRPr lang="en-US">
              <a:solidFill>
                <a:prstClr val="black">
                  <a:tint val="75000"/>
                </a:prstClr>
              </a:solidFill>
            </a:endParaRPr>
          </a:p>
        </p:txBody>
      </p:sp>
    </p:spTree>
    <p:extLst>
      <p:ext uri="{BB962C8B-B14F-4D97-AF65-F5344CB8AC3E}">
        <p14:creationId xmlns:p14="http://schemas.microsoft.com/office/powerpoint/2010/main" val="11987392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A8B41-237A-98B1-D946-D12E12F989B4}"/>
              </a:ext>
            </a:extLst>
          </p:cNvPr>
          <p:cNvSpPr>
            <a:spLocks noGrp="1"/>
          </p:cNvSpPr>
          <p:nvPr>
            <p:ph type="title"/>
          </p:nvPr>
        </p:nvSpPr>
        <p:spPr>
          <a:xfrm>
            <a:off x="457200" y="274638"/>
            <a:ext cx="8229600" cy="4571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B2F77CD0-0184-0042-E2FB-5F2F9EEB5ADF}"/>
              </a:ext>
            </a:extLst>
          </p:cNvPr>
          <p:cNvSpPr>
            <a:spLocks noGrp="1"/>
          </p:cNvSpPr>
          <p:nvPr>
            <p:ph idx="1"/>
          </p:nvPr>
        </p:nvSpPr>
        <p:spPr>
          <a:xfrm>
            <a:off x="228600" y="411798"/>
            <a:ext cx="8763000" cy="6446202"/>
          </a:xfrm>
        </p:spPr>
        <p:txBody>
          <a:bodyPr>
            <a:normAutofit lnSpcReduction="10000"/>
          </a:bodyPr>
          <a:lstStyle/>
          <a:p>
            <a:pPr>
              <a:buFont typeface="Wingdings" panose="05000000000000000000" pitchFamily="2" charset="2"/>
              <a:buChar char="§"/>
            </a:pPr>
            <a:r>
              <a:rPr lang="en-US" sz="2800" b="1" dirty="0"/>
              <a:t>Differences among supervisors:  </a:t>
            </a:r>
            <a:r>
              <a:rPr lang="en-US" sz="2800" dirty="0"/>
              <a:t>and their style of supervision can have major effects on employees’ emotional well-being</a:t>
            </a:r>
          </a:p>
          <a:p>
            <a:pPr>
              <a:buFont typeface="Wingdings" panose="05000000000000000000" pitchFamily="2" charset="2"/>
              <a:buChar char="§"/>
            </a:pPr>
            <a:r>
              <a:rPr lang="en-US" sz="2800" dirty="0"/>
              <a:t>A supervisor whose behavior effectively reduces the anxiety of employees essentially relieves them of the need for coping and frees their minds for more productive and enjoyable activities</a:t>
            </a:r>
          </a:p>
          <a:p>
            <a:pPr algn="just">
              <a:buFont typeface="Wingdings" panose="05000000000000000000" pitchFamily="2" charset="2"/>
              <a:buChar char="§"/>
            </a:pPr>
            <a:r>
              <a:rPr lang="en-US" sz="2800" dirty="0"/>
              <a:t>Supervisor behavior takes on added importance because its effects may not be confined to the workplace. A stressful supervisor–employee incident in the afternoon is likely to be taken home</a:t>
            </a:r>
          </a:p>
          <a:p>
            <a:pPr algn="just">
              <a:buFont typeface="Wingdings" panose="05000000000000000000" pitchFamily="2" charset="2"/>
              <a:buChar char="§"/>
            </a:pPr>
            <a:r>
              <a:rPr lang="en-US" sz="2800" dirty="0"/>
              <a:t>A supportive supervisor may break the chain of stress at work and unpleasant consequences at home, resulting in the maintenance of systems of social support and resistance to stressors</a:t>
            </a:r>
          </a:p>
        </p:txBody>
      </p:sp>
      <p:sp>
        <p:nvSpPr>
          <p:cNvPr id="4" name="Slide Number Placeholder 3">
            <a:extLst>
              <a:ext uri="{FF2B5EF4-FFF2-40B4-BE49-F238E27FC236}">
                <a16:creationId xmlns:a16="http://schemas.microsoft.com/office/drawing/2014/main" id="{143536ED-9AEE-B528-B238-E9410A54B27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127</a:t>
            </a:fld>
            <a:endParaRPr lang="en-US">
              <a:solidFill>
                <a:prstClr val="black">
                  <a:tint val="75000"/>
                </a:prstClr>
              </a:solidFill>
            </a:endParaRPr>
          </a:p>
        </p:txBody>
      </p:sp>
    </p:spTree>
    <p:extLst>
      <p:ext uri="{BB962C8B-B14F-4D97-AF65-F5344CB8AC3E}">
        <p14:creationId xmlns:p14="http://schemas.microsoft.com/office/powerpoint/2010/main" val="4501723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2FEB1-8A66-DCD7-66DE-902415BC297B}"/>
              </a:ext>
            </a:extLst>
          </p:cNvPr>
          <p:cNvSpPr>
            <a:spLocks noGrp="1"/>
          </p:cNvSpPr>
          <p:nvPr>
            <p:ph type="title"/>
          </p:nvPr>
        </p:nvSpPr>
        <p:spPr>
          <a:xfrm>
            <a:off x="628650" y="-109330"/>
            <a:ext cx="7886700" cy="1800019"/>
          </a:xfrm>
        </p:spPr>
        <p:txBody>
          <a:bodyPr>
            <a:normAutofit/>
          </a:bodyPr>
          <a:lstStyle/>
          <a:p>
            <a:pPr algn="ctr"/>
            <a:r>
              <a:rPr lang="en-US" sz="4000" b="1" dirty="0">
                <a:solidFill>
                  <a:srgbClr val="000000"/>
                </a:solidFill>
                <a:latin typeface="Calibri" panose="020F0502020204030204" pitchFamily="34" charset="0"/>
                <a:cs typeface="Calibri" panose="020F0502020204030204" pitchFamily="34" charset="0"/>
              </a:rPr>
              <a:t>A</a:t>
            </a:r>
            <a:r>
              <a:rPr lang="en-US" sz="4000" b="1" i="0" dirty="0">
                <a:solidFill>
                  <a:srgbClr val="000000"/>
                </a:solidFill>
                <a:effectLst/>
                <a:latin typeface="Calibri" panose="020F0502020204030204" pitchFamily="34" charset="0"/>
                <a:cs typeface="Calibri" panose="020F0502020204030204" pitchFamily="34" charset="0"/>
              </a:rPr>
              <a:t>nalysis of </a:t>
            </a:r>
            <a:r>
              <a:rPr lang="en-US" sz="4000" b="1" dirty="0">
                <a:solidFill>
                  <a:srgbClr val="000000"/>
                </a:solidFill>
                <a:latin typeface="Calibri" panose="020F0502020204030204" pitchFamily="34" charset="0"/>
                <a:cs typeface="Calibri" panose="020F0502020204030204" pitchFamily="34" charset="0"/>
              </a:rPr>
              <a:t>the S</a:t>
            </a:r>
            <a:r>
              <a:rPr lang="en-US" sz="4000" b="1" i="0" dirty="0">
                <a:solidFill>
                  <a:srgbClr val="000000"/>
                </a:solidFill>
                <a:effectLst/>
                <a:latin typeface="Calibri" panose="020F0502020204030204" pitchFamily="34" charset="0"/>
                <a:cs typeface="Calibri" panose="020F0502020204030204" pitchFamily="34" charset="0"/>
              </a:rPr>
              <a:t>urvey’s </a:t>
            </a:r>
            <a:r>
              <a:rPr lang="en-US" sz="4000" b="1" dirty="0">
                <a:solidFill>
                  <a:srgbClr val="000000"/>
                </a:solidFill>
                <a:latin typeface="Calibri" panose="020F0502020204030204" pitchFamily="34" charset="0"/>
                <a:cs typeface="Calibri" panose="020F0502020204030204" pitchFamily="34" charset="0"/>
              </a:rPr>
              <a:t>F</a:t>
            </a:r>
            <a:r>
              <a:rPr lang="en-US" sz="4000" b="1" i="0" dirty="0">
                <a:solidFill>
                  <a:srgbClr val="000000"/>
                </a:solidFill>
                <a:effectLst/>
                <a:latin typeface="Calibri" panose="020F0502020204030204" pitchFamily="34" charset="0"/>
                <a:cs typeface="Calibri" panose="020F0502020204030204" pitchFamily="34" charset="0"/>
              </a:rPr>
              <a:t>indings</a:t>
            </a:r>
            <a:br>
              <a:rPr lang="en-US" sz="4000" b="1" i="0" dirty="0">
                <a:solidFill>
                  <a:srgbClr val="000000"/>
                </a:solidFill>
                <a:effectLst/>
                <a:latin typeface="Calibri" panose="020F0502020204030204" pitchFamily="34" charset="0"/>
                <a:cs typeface="Calibri" panose="020F0502020204030204" pitchFamily="34" charset="0"/>
              </a:rPr>
            </a:br>
            <a:r>
              <a:rPr lang="en-US" sz="2700" dirty="0">
                <a:latin typeface="+mn-lt"/>
              </a:rPr>
              <a:t>Reynolds, (2022)</a:t>
            </a:r>
            <a:endParaRPr lang="en-US" sz="2700" b="1" dirty="0">
              <a:latin typeface="+mn-lt"/>
              <a:cs typeface="Calibri" panose="020F0502020204030204" pitchFamily="34" charset="0"/>
            </a:endParaRPr>
          </a:p>
        </p:txBody>
      </p:sp>
      <p:sp>
        <p:nvSpPr>
          <p:cNvPr id="3" name="Content Placeholder 2">
            <a:extLst>
              <a:ext uri="{FF2B5EF4-FFF2-40B4-BE49-F238E27FC236}">
                <a16:creationId xmlns:a16="http://schemas.microsoft.com/office/drawing/2014/main" id="{26F9DE2C-5A57-56E6-9E51-0871C7F8D190}"/>
              </a:ext>
            </a:extLst>
          </p:cNvPr>
          <p:cNvSpPr>
            <a:spLocks noGrp="1"/>
          </p:cNvSpPr>
          <p:nvPr>
            <p:ph idx="1"/>
          </p:nvPr>
        </p:nvSpPr>
        <p:spPr>
          <a:xfrm>
            <a:off x="628650" y="2027583"/>
            <a:ext cx="7886700" cy="4149380"/>
          </a:xfrm>
        </p:spPr>
        <p:txBody>
          <a:bodyPr>
            <a:normAutofit lnSpcReduction="10000"/>
          </a:bodyPr>
          <a:lstStyle/>
          <a:p>
            <a:pPr marL="0" indent="0">
              <a:buNone/>
            </a:pPr>
            <a:r>
              <a:rPr lang="en-US" sz="3200" b="1" dirty="0">
                <a:solidFill>
                  <a:srgbClr val="000000"/>
                </a:solidFill>
                <a:effectLst/>
                <a:latin typeface="Calibri" panose="020F0502020204030204" pitchFamily="34" charset="0"/>
                <a:cs typeface="Calibri" panose="020F0502020204030204" pitchFamily="34" charset="0"/>
              </a:rPr>
              <a:t>Officers wanted their leadership to:</a:t>
            </a:r>
          </a:p>
          <a:p>
            <a:pPr>
              <a:buFont typeface="Wingdings" panose="05000000000000000000" pitchFamily="2" charset="2"/>
              <a:buChar char="§"/>
            </a:pPr>
            <a:r>
              <a:rPr lang="en-US" dirty="0">
                <a:solidFill>
                  <a:srgbClr val="000000"/>
                </a:solidFill>
                <a:effectLst/>
                <a:latin typeface="Calibri" panose="020F0502020204030204" pitchFamily="34" charset="0"/>
                <a:cs typeface="Calibri" panose="020F0502020204030204" pitchFamily="34" charset="0"/>
              </a:rPr>
              <a:t>To communicate, to be consistent, to care</a:t>
            </a:r>
          </a:p>
          <a:p>
            <a:pPr>
              <a:buFont typeface="Wingdings" panose="05000000000000000000" pitchFamily="2" charset="2"/>
              <a:buChar char="§"/>
            </a:pPr>
            <a:r>
              <a:rPr lang="en-US" b="0" i="0" dirty="0">
                <a:solidFill>
                  <a:srgbClr val="000000"/>
                </a:solidFill>
                <a:effectLst/>
                <a:latin typeface="Calibri" panose="020F0502020204030204" pitchFamily="34" charset="0"/>
                <a:cs typeface="Calibri" panose="020F0502020204030204" pitchFamily="34" charset="0"/>
              </a:rPr>
              <a:t>Creating a workforce that is optimistic about the future</a:t>
            </a:r>
          </a:p>
          <a:p>
            <a:pPr>
              <a:buFont typeface="Wingdings" panose="05000000000000000000" pitchFamily="2" charset="2"/>
              <a:buChar char="§"/>
            </a:pPr>
            <a:r>
              <a:rPr lang="en-US" dirty="0">
                <a:solidFill>
                  <a:srgbClr val="000000"/>
                </a:solidFill>
                <a:latin typeface="Calibri" panose="020F0502020204030204" pitchFamily="34" charset="0"/>
                <a:cs typeface="Calibri" panose="020F0502020204030204" pitchFamily="34" charset="0"/>
              </a:rPr>
              <a:t>Be p</a:t>
            </a:r>
            <a:r>
              <a:rPr lang="en-US" b="0" i="0" dirty="0">
                <a:solidFill>
                  <a:srgbClr val="000000"/>
                </a:solidFill>
                <a:effectLst/>
                <a:latin typeface="Calibri" panose="020F0502020204030204" pitchFamily="34" charset="0"/>
                <a:cs typeface="Calibri" panose="020F0502020204030204" pitchFamily="34" charset="0"/>
              </a:rPr>
              <a:t>roud of the work it does</a:t>
            </a:r>
          </a:p>
          <a:p>
            <a:pPr>
              <a:buFont typeface="Wingdings" panose="05000000000000000000" pitchFamily="2" charset="2"/>
              <a:buChar char="§"/>
            </a:pPr>
            <a:r>
              <a:rPr lang="en-US" dirty="0">
                <a:solidFill>
                  <a:srgbClr val="000000"/>
                </a:solidFill>
                <a:latin typeface="Calibri" panose="020F0502020204030204" pitchFamily="34" charset="0"/>
                <a:cs typeface="Calibri" panose="020F0502020204030204" pitchFamily="34" charset="0"/>
              </a:rPr>
              <a:t>Create an environment w</a:t>
            </a:r>
            <a:r>
              <a:rPr lang="en-US" b="0" i="0" dirty="0">
                <a:solidFill>
                  <a:srgbClr val="000000"/>
                </a:solidFill>
                <a:effectLst/>
                <a:latin typeface="Calibri" panose="020F0502020204030204" pitchFamily="34" charset="0"/>
                <a:cs typeface="Calibri" panose="020F0502020204030204" pitchFamily="34" charset="0"/>
              </a:rPr>
              <a:t>here </a:t>
            </a:r>
            <a:r>
              <a:rPr lang="en-US" dirty="0">
                <a:solidFill>
                  <a:srgbClr val="000000"/>
                </a:solidFill>
                <a:latin typeface="Calibri" panose="020F0502020204030204" pitchFamily="34" charset="0"/>
                <a:cs typeface="Calibri" panose="020F0502020204030204" pitchFamily="34" charset="0"/>
              </a:rPr>
              <a:t>officers </a:t>
            </a:r>
            <a:r>
              <a:rPr lang="en-US" b="0" i="0" dirty="0">
                <a:solidFill>
                  <a:srgbClr val="000000"/>
                </a:solidFill>
                <a:effectLst/>
                <a:latin typeface="Calibri" panose="020F0502020204030204" pitchFamily="34" charset="0"/>
                <a:cs typeface="Calibri" panose="020F0502020204030204" pitchFamily="34" charset="0"/>
              </a:rPr>
              <a:t>feel they are cared for by their supervisors and managers</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64298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F6981-B002-5376-DBBF-5947A1C8D496}"/>
              </a:ext>
            </a:extLst>
          </p:cNvPr>
          <p:cNvSpPr>
            <a:spLocks noGrp="1"/>
          </p:cNvSpPr>
          <p:nvPr>
            <p:ph type="title"/>
          </p:nvPr>
        </p:nvSpPr>
        <p:spPr/>
        <p:txBody>
          <a:bodyPr>
            <a:noAutofit/>
          </a:bodyPr>
          <a:lstStyle/>
          <a:p>
            <a:pPr algn="ctr"/>
            <a:r>
              <a:rPr lang="en-US" sz="4000" b="1" dirty="0">
                <a:latin typeface="+mn-lt"/>
              </a:rPr>
              <a:t>Study after Study </a:t>
            </a:r>
          </a:p>
        </p:txBody>
      </p:sp>
      <p:sp>
        <p:nvSpPr>
          <p:cNvPr id="3" name="Content Placeholder 2">
            <a:extLst>
              <a:ext uri="{FF2B5EF4-FFF2-40B4-BE49-F238E27FC236}">
                <a16:creationId xmlns:a16="http://schemas.microsoft.com/office/drawing/2014/main" id="{445CFA1F-29C2-A7BD-7B46-FE7FBFAEF514}"/>
              </a:ext>
            </a:extLst>
          </p:cNvPr>
          <p:cNvSpPr>
            <a:spLocks noGrp="1"/>
          </p:cNvSpPr>
          <p:nvPr>
            <p:ph idx="1"/>
          </p:nvPr>
        </p:nvSpPr>
        <p:spPr/>
        <p:txBody>
          <a:bodyPr>
            <a:normAutofit fontScale="92500" lnSpcReduction="20000"/>
          </a:bodyPr>
          <a:lstStyle/>
          <a:p>
            <a:pPr marL="0" indent="0">
              <a:buNone/>
            </a:pPr>
            <a:r>
              <a:rPr lang="en-US" sz="3200" b="1" dirty="0"/>
              <a:t>Confirms that basic leadership skills are needed now more than ever:</a:t>
            </a:r>
          </a:p>
          <a:p>
            <a:pPr>
              <a:buFont typeface="Wingdings" panose="05000000000000000000" pitchFamily="2" charset="2"/>
              <a:buChar char="§"/>
            </a:pPr>
            <a:r>
              <a:rPr lang="en-US" dirty="0"/>
              <a:t>Provide constructive feedback</a:t>
            </a:r>
          </a:p>
          <a:p>
            <a:pPr>
              <a:buFont typeface="Wingdings" panose="05000000000000000000" pitchFamily="2" charset="2"/>
              <a:buChar char="§"/>
            </a:pPr>
            <a:r>
              <a:rPr lang="en-US" dirty="0"/>
              <a:t>Explain department decisions and seek answers where they are not readily apparent</a:t>
            </a:r>
          </a:p>
          <a:p>
            <a:pPr>
              <a:buFont typeface="Wingdings" panose="05000000000000000000" pitchFamily="2" charset="2"/>
              <a:buChar char="§"/>
            </a:pPr>
            <a:r>
              <a:rPr lang="en-US" dirty="0"/>
              <a:t>Be a role model and remember that role models don’t need to be perfect</a:t>
            </a:r>
          </a:p>
          <a:p>
            <a:pPr>
              <a:buFont typeface="Wingdings" panose="05000000000000000000" pitchFamily="2" charset="2"/>
              <a:buChar char="§"/>
            </a:pPr>
            <a:r>
              <a:rPr lang="en-US" dirty="0"/>
              <a:t>Be fair and consistent in your words and actions</a:t>
            </a:r>
          </a:p>
          <a:p>
            <a:pPr>
              <a:buFont typeface="Wingdings" panose="05000000000000000000" pitchFamily="2" charset="2"/>
              <a:buChar char="§"/>
            </a:pPr>
            <a:r>
              <a:rPr lang="en-US" dirty="0"/>
              <a:t>Praise your subordinates' efforts and demonstrate appreciation for their work</a:t>
            </a:r>
          </a:p>
        </p:txBody>
      </p:sp>
    </p:spTree>
    <p:extLst>
      <p:ext uri="{BB962C8B-B14F-4D97-AF65-F5344CB8AC3E}">
        <p14:creationId xmlns:p14="http://schemas.microsoft.com/office/powerpoint/2010/main" val="459716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8CB8-C5A7-4075-9CE6-168B7552C4D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7D4A67D-496F-415F-8950-4273F060C94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0C7F8C2-20D7-4256-9999-8700C4E9089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13</a:t>
            </a:fld>
            <a:endParaRPr lang="en-US">
              <a:solidFill>
                <a:prstClr val="black">
                  <a:tint val="75000"/>
                </a:prstClr>
              </a:solidFill>
            </a:endParaRPr>
          </a:p>
        </p:txBody>
      </p:sp>
      <p:pic>
        <p:nvPicPr>
          <p:cNvPr id="5" name="Picture 4">
            <a:extLst>
              <a:ext uri="{FF2B5EF4-FFF2-40B4-BE49-F238E27FC236}">
                <a16:creationId xmlns:a16="http://schemas.microsoft.com/office/drawing/2014/main" id="{E8B96CC7-9E63-45BC-8C9F-EDCB1A480A97}"/>
              </a:ext>
            </a:extLst>
          </p:cNvPr>
          <p:cNvPicPr>
            <a:picLocks noChangeAspect="1"/>
          </p:cNvPicPr>
          <p:nvPr/>
        </p:nvPicPr>
        <p:blipFill>
          <a:blip r:embed="rId2"/>
          <a:stretch>
            <a:fillRect/>
          </a:stretch>
        </p:blipFill>
        <p:spPr>
          <a:xfrm>
            <a:off x="492642" y="274638"/>
            <a:ext cx="8229600" cy="6326445"/>
          </a:xfrm>
          <a:prstGeom prst="rect">
            <a:avLst/>
          </a:prstGeom>
        </p:spPr>
      </p:pic>
      <p:sp>
        <p:nvSpPr>
          <p:cNvPr id="6" name="TextBox 5">
            <a:extLst>
              <a:ext uri="{FF2B5EF4-FFF2-40B4-BE49-F238E27FC236}">
                <a16:creationId xmlns:a16="http://schemas.microsoft.com/office/drawing/2014/main" id="{804C81CF-4FB7-4451-B73A-8E6B4C199577}"/>
              </a:ext>
            </a:extLst>
          </p:cNvPr>
          <p:cNvSpPr txBox="1"/>
          <p:nvPr/>
        </p:nvSpPr>
        <p:spPr>
          <a:xfrm>
            <a:off x="4949564" y="6538912"/>
            <a:ext cx="3228537" cy="369332"/>
          </a:xfrm>
          <a:prstGeom prst="rect">
            <a:avLst/>
          </a:prstGeom>
          <a:noFill/>
        </p:spPr>
        <p:txBody>
          <a:bodyPr wrap="square" rtlCol="0">
            <a:spAutoFit/>
          </a:bodyPr>
          <a:lstStyle/>
          <a:p>
            <a:r>
              <a:rPr lang="en-US" dirty="0" err="1"/>
              <a:t>Rittel</a:t>
            </a:r>
            <a:r>
              <a:rPr lang="en-US" dirty="0"/>
              <a:t>, (1972) and </a:t>
            </a:r>
            <a:r>
              <a:rPr lang="en-US" dirty="0" err="1"/>
              <a:t>Ackoff</a:t>
            </a:r>
            <a:r>
              <a:rPr lang="en-US" dirty="0"/>
              <a:t>, (1979)</a:t>
            </a:r>
          </a:p>
        </p:txBody>
      </p:sp>
    </p:spTree>
    <p:extLst>
      <p:ext uri="{BB962C8B-B14F-4D97-AF65-F5344CB8AC3E}">
        <p14:creationId xmlns:p14="http://schemas.microsoft.com/office/powerpoint/2010/main" val="18378661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359C1-C414-9163-94AD-4186440E40CA}"/>
              </a:ext>
            </a:extLst>
          </p:cNvPr>
          <p:cNvSpPr>
            <a:spLocks noGrp="1"/>
          </p:cNvSpPr>
          <p:nvPr>
            <p:ph type="title"/>
          </p:nvPr>
        </p:nvSpPr>
        <p:spPr>
          <a:xfrm>
            <a:off x="628650" y="79514"/>
            <a:ext cx="7886700" cy="1123121"/>
          </a:xfrm>
        </p:spPr>
        <p:txBody>
          <a:bodyPr>
            <a:normAutofit/>
          </a:bodyPr>
          <a:lstStyle/>
          <a:p>
            <a:pPr algn="ctr"/>
            <a:r>
              <a:rPr lang="en-US" b="1" i="1" dirty="0">
                <a:latin typeface="+mn-lt"/>
                <a:ea typeface="Times New Roman" panose="02020603050405020304" pitchFamily="18" charset="0"/>
                <a:cs typeface="Times New Roman" panose="02020603050405020304" pitchFamily="18" charset="0"/>
              </a:rPr>
              <a:t>E</a:t>
            </a:r>
            <a:r>
              <a:rPr lang="en-US" b="1" i="1" dirty="0">
                <a:effectLst/>
                <a:latin typeface="+mn-lt"/>
                <a:ea typeface="Times New Roman" panose="02020603050405020304" pitchFamily="18" charset="0"/>
                <a:cs typeface="Times New Roman" panose="02020603050405020304" pitchFamily="18" charset="0"/>
              </a:rPr>
              <a:t>ngagement</a:t>
            </a:r>
            <a:endParaRPr lang="en-US" b="1" dirty="0">
              <a:latin typeface="+mn-lt"/>
            </a:endParaRPr>
          </a:p>
        </p:txBody>
      </p:sp>
      <p:sp>
        <p:nvSpPr>
          <p:cNvPr id="3" name="Content Placeholder 2">
            <a:extLst>
              <a:ext uri="{FF2B5EF4-FFF2-40B4-BE49-F238E27FC236}">
                <a16:creationId xmlns:a16="http://schemas.microsoft.com/office/drawing/2014/main" id="{FBD6CCE7-63F3-F65B-69A1-F2ABE3F47CE1}"/>
              </a:ext>
            </a:extLst>
          </p:cNvPr>
          <p:cNvSpPr>
            <a:spLocks noGrp="1"/>
          </p:cNvSpPr>
          <p:nvPr>
            <p:ph idx="1"/>
          </p:nvPr>
        </p:nvSpPr>
        <p:spPr>
          <a:xfrm>
            <a:off x="628650" y="1133061"/>
            <a:ext cx="7886700" cy="5456582"/>
          </a:xfrm>
        </p:spPr>
        <p:txBody>
          <a:bodyPr>
            <a:normAutofit fontScale="92500" lnSpcReduction="10000"/>
          </a:bodyPr>
          <a:lstStyle/>
          <a:p>
            <a:pPr>
              <a:buFont typeface="Wingdings" panose="05000000000000000000" pitchFamily="2" charset="2"/>
              <a:buChar char="§"/>
            </a:pPr>
            <a:r>
              <a:rPr lang="en-US" b="1" dirty="0">
                <a:latin typeface="Calibri" panose="020F0502020204030204" pitchFamily="34" charset="0"/>
                <a:ea typeface="Times New Roman" panose="02020603050405020304" pitchFamily="18" charset="0"/>
                <a:cs typeface="Calibri" panose="020F0502020204030204" pitchFamily="34" charset="0"/>
              </a:rPr>
              <a:t>E</a:t>
            </a:r>
            <a:r>
              <a:rPr lang="en-US" b="1" dirty="0">
                <a:effectLst/>
                <a:latin typeface="Calibri" panose="020F0502020204030204" pitchFamily="34" charset="0"/>
                <a:ea typeface="Times New Roman" panose="02020603050405020304" pitchFamily="18" charset="0"/>
                <a:cs typeface="Calibri" panose="020F0502020204030204" pitchFamily="34" charset="0"/>
              </a:rPr>
              <a:t>ngagement</a:t>
            </a:r>
            <a:r>
              <a:rPr lang="en-US" b="1" i="1" dirty="0">
                <a:effectLst/>
                <a:latin typeface="Calibri" panose="020F0502020204030204" pitchFamily="34" charset="0"/>
                <a:ea typeface="Times New Roman" panose="02020603050405020304" pitchFamily="18" charset="0"/>
                <a:cs typeface="Calibri" panose="020F0502020204030204" pitchFamily="34" charset="0"/>
              </a:rPr>
              <a:t> </a:t>
            </a:r>
            <a:r>
              <a:rPr lang="en-US" b="1" dirty="0">
                <a:latin typeface="Calibri" panose="020F0502020204030204" pitchFamily="34" charset="0"/>
                <a:ea typeface="Times New Roman" panose="02020603050405020304" pitchFamily="18" charset="0"/>
                <a:cs typeface="Calibri" panose="020F0502020204030204" pitchFamily="34" charset="0"/>
              </a:rPr>
              <a:t>is</a:t>
            </a:r>
            <a:r>
              <a:rPr lang="en-US" b="1" dirty="0">
                <a:effectLst/>
                <a:latin typeface="Calibri" panose="020F0502020204030204" pitchFamily="34" charset="0"/>
                <a:ea typeface="Times New Roman" panose="02020603050405020304" pitchFamily="18" charset="0"/>
                <a:cs typeface="Calibri" panose="020F0502020204030204" pitchFamily="34" charset="0"/>
              </a:rPr>
              <a:t> </a:t>
            </a:r>
            <a:r>
              <a:rPr lang="en-US" dirty="0">
                <a:effectLst/>
                <a:latin typeface="Calibri" panose="020F0502020204030204" pitchFamily="34" charset="0"/>
                <a:ea typeface="Times New Roman" panose="02020603050405020304" pitchFamily="18" charset="0"/>
                <a:cs typeface="Calibri" panose="020F0502020204030204" pitchFamily="34" charset="0"/>
              </a:rPr>
              <a:t>the extent to which employees commit to something or someone in their organization and how hard they work and how long they stay as a result of that commitment</a:t>
            </a:r>
          </a:p>
          <a:p>
            <a:pPr>
              <a:buFont typeface="Wingdings" panose="05000000000000000000" pitchFamily="2" charset="2"/>
              <a:buChar char="§"/>
            </a:pPr>
            <a:r>
              <a:rPr lang="en-US" b="1" dirty="0">
                <a:effectLst/>
                <a:ea typeface="Times New Roman" panose="02020603050405020304" pitchFamily="18" charset="0"/>
                <a:cs typeface="Times New Roman" panose="02020603050405020304" pitchFamily="18" charset="0"/>
              </a:rPr>
              <a:t>Two types of commitment were identified: </a:t>
            </a:r>
          </a:p>
          <a:p>
            <a:pPr>
              <a:buFont typeface="Courier New" panose="02070309020205020404" pitchFamily="49" charset="0"/>
              <a:buChar char="o"/>
            </a:pPr>
            <a:r>
              <a:rPr lang="en-US" i="1" u="sng" dirty="0">
                <a:solidFill>
                  <a:srgbClr val="C00000"/>
                </a:solidFill>
                <a:ea typeface="Times New Roman" panose="02020603050405020304" pitchFamily="18" charset="0"/>
                <a:cs typeface="Times New Roman" panose="02020603050405020304" pitchFamily="18" charset="0"/>
              </a:rPr>
              <a:t>R</a:t>
            </a:r>
            <a:r>
              <a:rPr lang="en-US" i="1" u="sng" dirty="0">
                <a:solidFill>
                  <a:srgbClr val="C00000"/>
                </a:solidFill>
                <a:effectLst/>
                <a:ea typeface="Times New Roman" panose="02020603050405020304" pitchFamily="18" charset="0"/>
                <a:cs typeface="Times New Roman" panose="02020603050405020304" pitchFamily="18" charset="0"/>
              </a:rPr>
              <a:t>ational</a:t>
            </a:r>
            <a:r>
              <a:rPr lang="en-US" i="1" dirty="0">
                <a:solidFill>
                  <a:srgbClr val="C00000"/>
                </a:solidFill>
                <a:effectLst/>
                <a:ea typeface="Times New Roman" panose="02020603050405020304" pitchFamily="18" charset="0"/>
                <a:cs typeface="Times New Roman" panose="02020603050405020304" pitchFamily="18" charset="0"/>
              </a:rPr>
              <a:t>, </a:t>
            </a:r>
            <a:r>
              <a:rPr lang="en-US" dirty="0">
                <a:effectLst/>
                <a:ea typeface="Times New Roman" panose="02020603050405020304" pitchFamily="18" charset="0"/>
                <a:cs typeface="Times New Roman" panose="02020603050405020304" pitchFamily="18" charset="0"/>
              </a:rPr>
              <a:t>which is “the extent to which employees believe that managers, teams, or organizations are in their self-interest (financial, developmental, or professional)</a:t>
            </a:r>
          </a:p>
          <a:p>
            <a:pPr>
              <a:buFont typeface="Courier New" panose="02070309020205020404" pitchFamily="49" charset="0"/>
              <a:buChar char="o"/>
            </a:pPr>
            <a:r>
              <a:rPr lang="en-US" i="1" u="sng" dirty="0">
                <a:solidFill>
                  <a:srgbClr val="C00000"/>
                </a:solidFill>
                <a:effectLst/>
                <a:ea typeface="Times New Roman" panose="02020603050405020304" pitchFamily="18" charset="0"/>
                <a:cs typeface="Times New Roman" panose="02020603050405020304" pitchFamily="18" charset="0"/>
              </a:rPr>
              <a:t>Emotional</a:t>
            </a:r>
            <a:r>
              <a:rPr lang="en-US" i="1" dirty="0">
                <a:solidFill>
                  <a:srgbClr val="C00000"/>
                </a:solidFill>
                <a:effectLst/>
                <a:ea typeface="Times New Roman" panose="02020603050405020304" pitchFamily="18" charset="0"/>
                <a:cs typeface="Times New Roman" panose="02020603050405020304" pitchFamily="18" charset="0"/>
              </a:rPr>
              <a:t>, </a:t>
            </a:r>
            <a:r>
              <a:rPr lang="en-US" dirty="0">
                <a:effectLst/>
                <a:ea typeface="Times New Roman" panose="02020603050405020304" pitchFamily="18" charset="0"/>
                <a:cs typeface="Times New Roman" panose="02020603050405020304" pitchFamily="18" charset="0"/>
              </a:rPr>
              <a:t>which is “the extent to which employees value, enjoy and believe in their jobs, managers, teams or organizations.”</a:t>
            </a:r>
            <a:endParaRPr lang="en-US" dirty="0">
              <a:effectLst/>
              <a:ea typeface="Calibri" panose="020F0502020204030204" pitchFamily="34" charset="0"/>
              <a:cs typeface="Times New Roman" panose="02020603050405020304" pitchFamily="18" charset="0"/>
            </a:endParaRPr>
          </a:p>
          <a:p>
            <a:pPr>
              <a:buFont typeface="Wingdings" panose="05000000000000000000" pitchFamily="2" charset="2"/>
              <a:buChar char="§"/>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21837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8EB3D-A72E-16F4-4EC2-6EDD4D5F7A66}"/>
              </a:ext>
            </a:extLst>
          </p:cNvPr>
          <p:cNvSpPr>
            <a:spLocks noGrp="1"/>
          </p:cNvSpPr>
          <p:nvPr>
            <p:ph type="title"/>
          </p:nvPr>
        </p:nvSpPr>
        <p:spPr>
          <a:xfrm>
            <a:off x="457200" y="274638"/>
            <a:ext cx="8229600" cy="5635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63EE6318-2957-43EA-3FC4-1AE118081360}"/>
              </a:ext>
            </a:extLst>
          </p:cNvPr>
          <p:cNvSpPr>
            <a:spLocks noGrp="1"/>
          </p:cNvSpPr>
          <p:nvPr>
            <p:ph idx="1"/>
          </p:nvPr>
        </p:nvSpPr>
        <p:spPr>
          <a:xfrm>
            <a:off x="457200" y="1066800"/>
            <a:ext cx="8229600" cy="5059363"/>
          </a:xfrm>
        </p:spPr>
        <p:txBody>
          <a:bodyPr>
            <a:normAutofit lnSpcReduction="10000"/>
          </a:bodyPr>
          <a:lstStyle/>
          <a:p>
            <a:pPr>
              <a:buFont typeface="Wingdings" panose="05000000000000000000" pitchFamily="2" charset="2"/>
              <a:buChar char="§"/>
            </a:pPr>
            <a:r>
              <a:rPr lang="en-US"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Emotional commitment was four times as powerful as rational commitment</a:t>
            </a:r>
          </a:p>
          <a:p>
            <a:pPr>
              <a:buFont typeface="Wingdings" panose="05000000000000000000" pitchFamily="2" charset="2"/>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72% (36) of the top 50 commitment drivers were based on managerial characteristics, such as “commits to diversity,” “</a:t>
            </a:r>
            <a:r>
              <a:rPr lang="en-US" dirty="0">
                <a:effectLst/>
                <a:ea typeface="Times New Roman" panose="02020603050405020304" pitchFamily="18" charset="0"/>
                <a:cs typeface="Calibri" panose="020F0502020204030204" pitchFamily="34" charset="0"/>
              </a:rPr>
              <a:t>demonstrates </a:t>
            </a:r>
            <a:r>
              <a:rPr lang="en-US" dirty="0">
                <a:effectLst/>
                <a:ea typeface="Times New Roman" panose="02020603050405020304" pitchFamily="18" charset="0"/>
                <a:cs typeface="Times New Roman" panose="02020603050405020304" pitchFamily="18" charset="0"/>
              </a:rPr>
              <a:t>honesty and integrity,” “adapts to changing circumstances,” “clearly articulates organizational goals” and “cares about employees.”</a:t>
            </a:r>
          </a:p>
          <a:p>
            <a:pPr marL="0" indent="0">
              <a:buNone/>
            </a:pPr>
            <a:r>
              <a:rPr lang="en-US" b="0" i="0" dirty="0">
                <a:solidFill>
                  <a:srgbClr val="222222"/>
                </a:solidFill>
                <a:effectLst/>
                <a:latin typeface="Arial" panose="020B0604020202020204" pitchFamily="34" charset="0"/>
              </a:rPr>
              <a:t>                                                 </a:t>
            </a:r>
            <a:r>
              <a:rPr lang="en-US" sz="2400" b="0" i="0" dirty="0">
                <a:solidFill>
                  <a:srgbClr val="222222"/>
                </a:solidFill>
                <a:effectLst/>
                <a:latin typeface="Calibri" panose="020F0502020204030204" pitchFamily="34" charset="0"/>
                <a:cs typeface="Calibri" panose="020F0502020204030204" pitchFamily="34" charset="0"/>
              </a:rPr>
              <a:t>Council, (2004)</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4568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8C540-BCC6-4A3B-EE1C-40480DE50F54}"/>
              </a:ext>
            </a:extLst>
          </p:cNvPr>
          <p:cNvSpPr>
            <a:spLocks noGrp="1"/>
          </p:cNvSpPr>
          <p:nvPr>
            <p:ph type="title"/>
          </p:nvPr>
        </p:nvSpPr>
        <p:spPr>
          <a:xfrm>
            <a:off x="457200" y="274638"/>
            <a:ext cx="8229600" cy="1630362"/>
          </a:xfrm>
        </p:spPr>
        <p:txBody>
          <a:bodyPr>
            <a:noAutofit/>
          </a:bodyPr>
          <a:lstStyle/>
          <a:p>
            <a:r>
              <a:rPr lang="en-US" sz="3600" b="1" dirty="0"/>
              <a:t>3 different forms of organizational commitment</a:t>
            </a:r>
            <a:br>
              <a:rPr lang="en-US" sz="3600" b="1" dirty="0"/>
            </a:br>
            <a:r>
              <a:rPr lang="en-US" sz="2400" dirty="0"/>
              <a:t>Meyer and Allen, (1991)</a:t>
            </a:r>
          </a:p>
        </p:txBody>
      </p:sp>
      <p:sp>
        <p:nvSpPr>
          <p:cNvPr id="3" name="Content Placeholder 2">
            <a:extLst>
              <a:ext uri="{FF2B5EF4-FFF2-40B4-BE49-F238E27FC236}">
                <a16:creationId xmlns:a16="http://schemas.microsoft.com/office/drawing/2014/main" id="{9E02DA2C-8541-FA0B-FCE1-DD5C05917DBE}"/>
              </a:ext>
            </a:extLst>
          </p:cNvPr>
          <p:cNvSpPr>
            <a:spLocks noGrp="1"/>
          </p:cNvSpPr>
          <p:nvPr>
            <p:ph idx="1"/>
          </p:nvPr>
        </p:nvSpPr>
        <p:spPr>
          <a:xfrm>
            <a:off x="489857" y="2286000"/>
            <a:ext cx="8229600" cy="3840163"/>
          </a:xfrm>
        </p:spPr>
        <p:txBody>
          <a:bodyPr>
            <a:normAutofit/>
          </a:bodyPr>
          <a:lstStyle/>
          <a:p>
            <a:pPr>
              <a:buFont typeface="Wingdings" panose="05000000000000000000" pitchFamily="2" charset="2"/>
              <a:buChar char="§"/>
            </a:pPr>
            <a:r>
              <a:rPr lang="en-US" sz="2800" dirty="0"/>
              <a:t>Officers with strong affective commitment (Affection for the job) remain because they want to</a:t>
            </a:r>
          </a:p>
          <a:p>
            <a:pPr>
              <a:buFont typeface="Wingdings" panose="05000000000000000000" pitchFamily="2" charset="2"/>
              <a:buChar char="§"/>
            </a:pPr>
            <a:r>
              <a:rPr lang="en-US" sz="2800" dirty="0"/>
              <a:t>Those with strong continuance commitment (fear of loss) because they need to</a:t>
            </a:r>
          </a:p>
          <a:p>
            <a:pPr>
              <a:buFont typeface="Wingdings" panose="05000000000000000000" pitchFamily="2" charset="2"/>
              <a:buChar char="§"/>
            </a:pPr>
            <a:r>
              <a:rPr lang="en-US" sz="2800" dirty="0"/>
              <a:t>Those with strong normative commitment (Sense of obligation to stay) because they feel they ought to do so’</a:t>
            </a:r>
          </a:p>
        </p:txBody>
      </p:sp>
      <p:sp>
        <p:nvSpPr>
          <p:cNvPr id="4" name="Slide Number Placeholder 3">
            <a:extLst>
              <a:ext uri="{FF2B5EF4-FFF2-40B4-BE49-F238E27FC236}">
                <a16:creationId xmlns:a16="http://schemas.microsoft.com/office/drawing/2014/main" id="{BF8B9DAF-5DE0-680D-3B77-DB3DA004BED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132</a:t>
            </a:fld>
            <a:endParaRPr lang="en-US">
              <a:solidFill>
                <a:prstClr val="black">
                  <a:tint val="75000"/>
                </a:prstClr>
              </a:solidFill>
            </a:endParaRPr>
          </a:p>
        </p:txBody>
      </p:sp>
    </p:spTree>
    <p:extLst>
      <p:ext uri="{BB962C8B-B14F-4D97-AF65-F5344CB8AC3E}">
        <p14:creationId xmlns:p14="http://schemas.microsoft.com/office/powerpoint/2010/main" val="16913007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50D3C-814A-44EB-8FA6-18F1FA6C6D83}"/>
              </a:ext>
            </a:extLst>
          </p:cNvPr>
          <p:cNvSpPr>
            <a:spLocks noGrp="1"/>
          </p:cNvSpPr>
          <p:nvPr>
            <p:ph type="title"/>
          </p:nvPr>
        </p:nvSpPr>
        <p:spPr>
          <a:xfrm>
            <a:off x="23751" y="0"/>
            <a:ext cx="9144000" cy="2057400"/>
          </a:xfrm>
        </p:spPr>
        <p:txBody>
          <a:bodyPr>
            <a:noAutofit/>
          </a:bodyPr>
          <a:lstStyle/>
          <a:p>
            <a:r>
              <a:rPr lang="en-US" sz="3600" b="1" dirty="0"/>
              <a:t>Employees leave an agency when one or more of four fundamental human needs are not being met:</a:t>
            </a:r>
            <a:br>
              <a:rPr lang="en-US" sz="3600" b="1" dirty="0"/>
            </a:br>
            <a:r>
              <a:rPr lang="en-US" sz="2400" dirty="0"/>
              <a:t>Branham, (2005)</a:t>
            </a:r>
          </a:p>
        </p:txBody>
      </p:sp>
      <p:sp>
        <p:nvSpPr>
          <p:cNvPr id="3" name="Content Placeholder 2">
            <a:extLst>
              <a:ext uri="{FF2B5EF4-FFF2-40B4-BE49-F238E27FC236}">
                <a16:creationId xmlns:a16="http://schemas.microsoft.com/office/drawing/2014/main" id="{3A8DE4BE-AB85-42A1-AD0C-D7A4147DF1EE}"/>
              </a:ext>
            </a:extLst>
          </p:cNvPr>
          <p:cNvSpPr>
            <a:spLocks noGrp="1"/>
          </p:cNvSpPr>
          <p:nvPr>
            <p:ph idx="1"/>
          </p:nvPr>
        </p:nvSpPr>
        <p:spPr>
          <a:xfrm>
            <a:off x="152400" y="2286000"/>
            <a:ext cx="8915400" cy="4435475"/>
          </a:xfrm>
        </p:spPr>
        <p:txBody>
          <a:bodyPr>
            <a:normAutofit/>
          </a:bodyPr>
          <a:lstStyle/>
          <a:p>
            <a:pPr marL="0" indent="0">
              <a:buNone/>
            </a:pPr>
            <a:r>
              <a:rPr lang="en-US" sz="2800" dirty="0"/>
              <a:t>1. </a:t>
            </a:r>
            <a:r>
              <a:rPr lang="en-US" sz="2800" b="1" dirty="0"/>
              <a:t>The Need for Trust: </a:t>
            </a:r>
            <a:r>
              <a:rPr lang="en-US" sz="2800" dirty="0"/>
              <a:t>Expecting the agency and management to deliver on its promises, to be honest and open in all communications, and to invest in the employee, treat them fairly, and to compensate them fairly and on time</a:t>
            </a:r>
          </a:p>
          <a:p>
            <a:pPr marL="0" indent="0">
              <a:buNone/>
            </a:pPr>
            <a:r>
              <a:rPr lang="en-US" sz="2800" dirty="0"/>
              <a:t>2. </a:t>
            </a:r>
            <a:r>
              <a:rPr lang="en-US" sz="2800" b="1" dirty="0"/>
              <a:t>The Need to Have Hope: </a:t>
            </a:r>
            <a:r>
              <a:rPr lang="en-US" sz="2800" dirty="0"/>
              <a:t>Believing that they will be able to grow, develop their skills on the job and through training, and have the opportunity for advancement or career progress </a:t>
            </a:r>
          </a:p>
          <a:p>
            <a:endParaRPr lang="en-US" dirty="0"/>
          </a:p>
        </p:txBody>
      </p:sp>
      <p:sp>
        <p:nvSpPr>
          <p:cNvPr id="4" name="Slide Number Placeholder 3">
            <a:extLst>
              <a:ext uri="{FF2B5EF4-FFF2-40B4-BE49-F238E27FC236}">
                <a16:creationId xmlns:a16="http://schemas.microsoft.com/office/drawing/2014/main" id="{10FA2064-0A4A-4D1D-AC1E-D1522A17A7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4900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11EEE-A77E-44D2-9A13-8B0ACAE9C337}"/>
              </a:ext>
            </a:extLst>
          </p:cNvPr>
          <p:cNvSpPr>
            <a:spLocks noGrp="1"/>
          </p:cNvSpPr>
          <p:nvPr>
            <p:ph type="title"/>
          </p:nvPr>
        </p:nvSpPr>
        <p:spPr>
          <a:xfrm>
            <a:off x="457200" y="0"/>
            <a:ext cx="8229600" cy="1365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2593A4AC-8270-45FC-9336-8379DFFF52ED}"/>
              </a:ext>
            </a:extLst>
          </p:cNvPr>
          <p:cNvSpPr>
            <a:spLocks noGrp="1"/>
          </p:cNvSpPr>
          <p:nvPr>
            <p:ph idx="1"/>
          </p:nvPr>
        </p:nvSpPr>
        <p:spPr>
          <a:xfrm>
            <a:off x="457200" y="685800"/>
            <a:ext cx="8229600" cy="6172200"/>
          </a:xfrm>
        </p:spPr>
        <p:txBody>
          <a:bodyPr>
            <a:normAutofit fontScale="92500" lnSpcReduction="20000"/>
          </a:bodyPr>
          <a:lstStyle/>
          <a:p>
            <a:pPr marL="0" indent="0">
              <a:buNone/>
            </a:pPr>
            <a:r>
              <a:rPr lang="en-US" sz="3000" b="1" dirty="0"/>
              <a:t>3. The Need to Feel a Sense of Worth: </a:t>
            </a:r>
            <a:r>
              <a:rPr lang="en-US" sz="3000" dirty="0"/>
              <a:t>Feeling confident that if they work hard, do their best, demonstrate commitment, and make meaningful contributions, they will be recognized and rewarded accordingly. </a:t>
            </a:r>
          </a:p>
          <a:p>
            <a:pPr marL="0" indent="0">
              <a:buNone/>
            </a:pPr>
            <a:r>
              <a:rPr lang="en-US" sz="3000" dirty="0"/>
              <a:t>Feeling worthy also means that they will be shown respect and regarded as a valued asset, not as a cost, to the organization</a:t>
            </a:r>
          </a:p>
          <a:p>
            <a:pPr marL="0" indent="0">
              <a:buNone/>
            </a:pPr>
            <a:r>
              <a:rPr lang="en-US" sz="3000" b="1" dirty="0"/>
              <a:t>4. The Need to Feel Competent: </a:t>
            </a:r>
            <a:r>
              <a:rPr lang="en-US" sz="3000" dirty="0"/>
              <a:t>Expecting that they will be matched to a job that makes good use of their talents and is challenging. </a:t>
            </a:r>
          </a:p>
          <a:p>
            <a:pPr marL="0" indent="0">
              <a:buNone/>
            </a:pPr>
            <a:r>
              <a:rPr lang="en-US" sz="3000" dirty="0"/>
              <a:t>They also want to receive the necessary training to perform the job capably, and see the end results of their work, and obtain regular feedback on your performance</a:t>
            </a:r>
            <a:br>
              <a:rPr lang="en-US" sz="3000" dirty="0"/>
            </a:br>
            <a:endParaRPr lang="en-US" sz="3000" dirty="0"/>
          </a:p>
          <a:p>
            <a:endParaRPr lang="en-US" dirty="0"/>
          </a:p>
        </p:txBody>
      </p:sp>
      <p:sp>
        <p:nvSpPr>
          <p:cNvPr id="4" name="Slide Number Placeholder 3">
            <a:extLst>
              <a:ext uri="{FF2B5EF4-FFF2-40B4-BE49-F238E27FC236}">
                <a16:creationId xmlns:a16="http://schemas.microsoft.com/office/drawing/2014/main" id="{A01B3039-A51C-4E22-B175-59A53D6A4F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440402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5838-2A9A-7EF5-1A13-3806B995C1E9}"/>
              </a:ext>
            </a:extLst>
          </p:cNvPr>
          <p:cNvSpPr>
            <a:spLocks noGrp="1"/>
          </p:cNvSpPr>
          <p:nvPr>
            <p:ph type="title"/>
          </p:nvPr>
        </p:nvSpPr>
        <p:spPr>
          <a:xfrm>
            <a:off x="549137" y="255796"/>
            <a:ext cx="7886700" cy="1325563"/>
          </a:xfrm>
        </p:spPr>
        <p:txBody>
          <a:bodyPr>
            <a:normAutofit/>
          </a:bodyPr>
          <a:lstStyle/>
          <a:p>
            <a:pPr algn="ctr"/>
            <a:r>
              <a:rPr lang="en-US" sz="4000" b="1" dirty="0">
                <a:latin typeface="+mn-lt"/>
                <a:ea typeface="Times New Roman" panose="02020603050405020304" pitchFamily="18" charset="0"/>
                <a:cs typeface="Times New Roman" panose="02020603050405020304" pitchFamily="18" charset="0"/>
              </a:rPr>
              <a:t>R</a:t>
            </a:r>
            <a:r>
              <a:rPr lang="en-US" sz="4000" b="1" dirty="0">
                <a:effectLst/>
                <a:latin typeface="+mn-lt"/>
                <a:ea typeface="Times New Roman" panose="02020603050405020304" pitchFamily="18" charset="0"/>
                <a:cs typeface="Times New Roman" panose="02020603050405020304" pitchFamily="18" charset="0"/>
              </a:rPr>
              <a:t>easons employees voluntarily leave:</a:t>
            </a:r>
            <a:endParaRPr lang="en-US" sz="4000" b="1" dirty="0">
              <a:latin typeface="+mn-lt"/>
            </a:endParaRPr>
          </a:p>
        </p:txBody>
      </p:sp>
      <p:sp>
        <p:nvSpPr>
          <p:cNvPr id="3" name="Content Placeholder 2">
            <a:extLst>
              <a:ext uri="{FF2B5EF4-FFF2-40B4-BE49-F238E27FC236}">
                <a16:creationId xmlns:a16="http://schemas.microsoft.com/office/drawing/2014/main" id="{20022976-EF8F-AE82-A2CE-9621ABBF6691}"/>
              </a:ext>
            </a:extLst>
          </p:cNvPr>
          <p:cNvSpPr>
            <a:spLocks noGrp="1"/>
          </p:cNvSpPr>
          <p:nvPr>
            <p:ph idx="1"/>
          </p:nvPr>
        </p:nvSpPr>
        <p:spPr>
          <a:xfrm>
            <a:off x="628650" y="1825624"/>
            <a:ext cx="7886700" cy="4654689"/>
          </a:xfrm>
        </p:spPr>
        <p:txBody>
          <a:bodyPr>
            <a:normAutofit lnSpcReduction="10000"/>
          </a:bodyPr>
          <a:lstStyle/>
          <a:p>
            <a:pPr>
              <a:buFont typeface="Wingdings" panose="05000000000000000000" pitchFamily="2" charset="2"/>
              <a:buChar char="§"/>
            </a:pPr>
            <a:r>
              <a:rPr lang="en-US" dirty="0">
                <a:ea typeface="Times New Roman" panose="02020603050405020304" pitchFamily="18" charset="0"/>
                <a:cs typeface="Times New Roman" panose="02020603050405020304" pitchFamily="18" charset="0"/>
              </a:rPr>
              <a:t>U</a:t>
            </a:r>
            <a:r>
              <a:rPr lang="en-US" dirty="0">
                <a:effectLst/>
                <a:ea typeface="Times New Roman" panose="02020603050405020304" pitchFamily="18" charset="0"/>
                <a:cs typeface="Times New Roman" panose="02020603050405020304" pitchFamily="18" charset="0"/>
              </a:rPr>
              <a:t>nmet job expectations</a:t>
            </a:r>
          </a:p>
          <a:p>
            <a:pPr>
              <a:buFont typeface="Wingdings" panose="05000000000000000000" pitchFamily="2" charset="2"/>
              <a:buChar char="§"/>
            </a:pPr>
            <a:r>
              <a:rPr lang="en-US" dirty="0">
                <a:effectLst/>
                <a:ea typeface="Times New Roman" panose="02020603050405020304" pitchFamily="18" charset="0"/>
                <a:cs typeface="Times New Roman" panose="02020603050405020304" pitchFamily="18" charset="0"/>
              </a:rPr>
              <a:t>Poor job fit</a:t>
            </a:r>
          </a:p>
          <a:p>
            <a:pPr>
              <a:buFont typeface="Wingdings" panose="05000000000000000000" pitchFamily="2" charset="2"/>
              <a:buChar char="§"/>
            </a:pPr>
            <a:r>
              <a:rPr lang="en-US" dirty="0">
                <a:effectLst/>
                <a:ea typeface="Times New Roman" panose="02020603050405020304" pitchFamily="18" charset="0"/>
                <a:cs typeface="Times New Roman" panose="02020603050405020304" pitchFamily="18" charset="0"/>
              </a:rPr>
              <a:t>Lack of coaching and performance feedback</a:t>
            </a:r>
          </a:p>
          <a:p>
            <a:pPr>
              <a:buFont typeface="Wingdings" panose="05000000000000000000" pitchFamily="2" charset="2"/>
              <a:buChar char="§"/>
            </a:pPr>
            <a:r>
              <a:rPr lang="en-US" dirty="0">
                <a:effectLst/>
                <a:ea typeface="Times New Roman" panose="02020603050405020304" pitchFamily="18" charset="0"/>
                <a:cs typeface="Times New Roman" panose="02020603050405020304" pitchFamily="18" charset="0"/>
              </a:rPr>
              <a:t>Lack of professional development and promotional opportunities</a:t>
            </a:r>
          </a:p>
          <a:p>
            <a:pPr>
              <a:buFont typeface="Wingdings" panose="05000000000000000000" pitchFamily="2" charset="2"/>
              <a:buChar char="§"/>
            </a:pPr>
            <a:r>
              <a:rPr lang="en-US" dirty="0">
                <a:ea typeface="Times New Roman" panose="02020603050405020304" pitchFamily="18" charset="0"/>
                <a:cs typeface="Times New Roman" panose="02020603050405020304" pitchFamily="18" charset="0"/>
              </a:rPr>
              <a:t>N</a:t>
            </a:r>
            <a:r>
              <a:rPr lang="en-US" dirty="0">
                <a:effectLst/>
                <a:ea typeface="Times New Roman" panose="02020603050405020304" pitchFamily="18" charset="0"/>
                <a:cs typeface="Times New Roman" panose="02020603050405020304" pitchFamily="18" charset="0"/>
              </a:rPr>
              <a:t>ot feeling valued or recognized</a:t>
            </a:r>
          </a:p>
          <a:p>
            <a:pPr>
              <a:buFont typeface="Wingdings" panose="05000000000000000000" pitchFamily="2" charset="2"/>
              <a:buChar char="§"/>
            </a:pPr>
            <a:r>
              <a:rPr lang="en-US" dirty="0">
                <a:effectLst/>
                <a:ea typeface="Times New Roman" panose="02020603050405020304" pitchFamily="18" charset="0"/>
                <a:cs typeface="Times New Roman" panose="02020603050405020304" pitchFamily="18" charset="0"/>
              </a:rPr>
              <a:t>Workplace stress due to job demands and work-life balance conflict</a:t>
            </a:r>
          </a:p>
          <a:p>
            <a:pPr>
              <a:buFont typeface="Wingdings" panose="05000000000000000000" pitchFamily="2" charset="2"/>
              <a:buChar char="§"/>
            </a:pPr>
            <a:r>
              <a:rPr lang="en-US" dirty="0">
                <a:effectLst/>
                <a:ea typeface="Times New Roman" panose="02020603050405020304" pitchFamily="18" charset="0"/>
                <a:cs typeface="Times New Roman" panose="02020603050405020304" pitchFamily="18" charset="0"/>
              </a:rPr>
              <a:t>Lack of trust and belief in senior leadership.</a:t>
            </a:r>
            <a:endParaRPr lang="en-US"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847740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E5F85-F267-DDC4-51E3-9B4B7A040E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2B6AA7-E05A-28C1-5856-6A9C60EEF3D9}"/>
              </a:ext>
            </a:extLst>
          </p:cNvPr>
          <p:cNvSpPr>
            <a:spLocks noGrp="1"/>
          </p:cNvSpPr>
          <p:nvPr>
            <p:ph idx="1"/>
          </p:nvPr>
        </p:nvSpPr>
        <p:spPr/>
        <p:txBody>
          <a:bodyPr>
            <a:normAutofit/>
          </a:bodyPr>
          <a:lstStyle/>
          <a:p>
            <a:pPr>
              <a:buFont typeface="Wingdings" panose="05000000000000000000" pitchFamily="2" charset="2"/>
              <a:buChar char="§"/>
            </a:pPr>
            <a:r>
              <a:rPr lang="en-US" b="1" dirty="0">
                <a:latin typeface="Calibri" panose="020F0502020204030204" pitchFamily="34" charset="0"/>
                <a:ea typeface="Times New Roman" panose="02020603050405020304" pitchFamily="18" charset="0"/>
                <a:cs typeface="Calibri" panose="020F0502020204030204" pitchFamily="34" charset="0"/>
              </a:rPr>
              <a:t>T</a:t>
            </a:r>
            <a:r>
              <a:rPr lang="en-US" b="1" dirty="0">
                <a:effectLst/>
                <a:latin typeface="Calibri" panose="020F0502020204030204" pitchFamily="34" charset="0"/>
                <a:ea typeface="Times New Roman" panose="02020603050405020304" pitchFamily="18" charset="0"/>
                <a:cs typeface="Calibri" panose="020F0502020204030204" pitchFamily="34" charset="0"/>
              </a:rPr>
              <a:t>he majority of turnover is voluntary and, among those who leave, about 70% of contributing factors could be controlled by the immediate supervisor or manager</a:t>
            </a:r>
          </a:p>
          <a:p>
            <a:pPr>
              <a:buFont typeface="Wingdings" panose="05000000000000000000" pitchFamily="2" charset="2"/>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To repeat an old adage, </a:t>
            </a:r>
          </a:p>
          <a:p>
            <a:pPr marL="0" indent="0" algn="ctr">
              <a:buNone/>
            </a:pPr>
            <a:r>
              <a:rPr lang="en-US"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“People quit bosses, not organizations.”</a:t>
            </a:r>
            <a:endParaRPr lang="en-US"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82701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A5F4-1D26-3B61-A48E-EC6AA171776A}"/>
              </a:ext>
            </a:extLst>
          </p:cNvPr>
          <p:cNvSpPr>
            <a:spLocks noGrp="1"/>
          </p:cNvSpPr>
          <p:nvPr>
            <p:ph type="title"/>
          </p:nvPr>
        </p:nvSpPr>
        <p:spPr>
          <a:xfrm>
            <a:off x="457200" y="274638"/>
            <a:ext cx="8229600" cy="2011362"/>
          </a:xfrm>
        </p:spPr>
        <p:txBody>
          <a:bodyPr>
            <a:noAutofit/>
          </a:bodyPr>
          <a:lstStyle/>
          <a:p>
            <a:r>
              <a:rPr lang="en-US" sz="3200" b="1" i="0" dirty="0">
                <a:solidFill>
                  <a:srgbClr val="222222"/>
                </a:solidFill>
                <a:effectLst/>
                <a:latin typeface="Calibri" panose="020F0502020204030204" pitchFamily="34" charset="0"/>
                <a:cs typeface="Calibri" panose="020F0502020204030204" pitchFamily="34" charset="0"/>
              </a:rPr>
              <a:t>Voluntary resignations from the police service: </a:t>
            </a:r>
            <a:r>
              <a:rPr lang="en-US" sz="3200" i="1" dirty="0">
                <a:solidFill>
                  <a:srgbClr val="222222"/>
                </a:solidFill>
                <a:effectLst/>
                <a:latin typeface="Calibri" panose="020F0502020204030204" pitchFamily="34" charset="0"/>
                <a:cs typeface="Calibri" panose="020F0502020204030204" pitchFamily="34" charset="0"/>
              </a:rPr>
              <a:t>the impact of organizational and occupational stressors on organizational commitment. </a:t>
            </a:r>
            <a:br>
              <a:rPr lang="en-US" sz="3200" i="1" dirty="0">
                <a:solidFill>
                  <a:srgbClr val="222222"/>
                </a:solidFill>
                <a:effectLst/>
                <a:latin typeface="Calibri" panose="020F0502020204030204" pitchFamily="34" charset="0"/>
                <a:cs typeface="Calibri" panose="020F0502020204030204" pitchFamily="34" charset="0"/>
              </a:rPr>
            </a:br>
            <a:r>
              <a:rPr lang="en-US" sz="2400" i="0" dirty="0" err="1">
                <a:solidFill>
                  <a:srgbClr val="222222"/>
                </a:solidFill>
                <a:effectLst/>
                <a:latin typeface="Calibri" panose="020F0502020204030204" pitchFamily="34" charset="0"/>
                <a:cs typeface="Calibri" panose="020F0502020204030204" pitchFamily="34" charset="0"/>
              </a:rPr>
              <a:t>Charman</a:t>
            </a:r>
            <a:r>
              <a:rPr lang="en-US" sz="2400" i="0" dirty="0">
                <a:solidFill>
                  <a:srgbClr val="222222"/>
                </a:solidFill>
                <a:effectLst/>
                <a:latin typeface="Calibri" panose="020F0502020204030204" pitchFamily="34" charset="0"/>
                <a:cs typeface="Calibri" panose="020F0502020204030204" pitchFamily="34" charset="0"/>
              </a:rPr>
              <a:t> and Bennett, (2022)</a:t>
            </a:r>
            <a:endParaRPr lang="en-US" sz="24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22A19D2F-45DD-80D3-FF45-4EFD840715B8}"/>
              </a:ext>
            </a:extLst>
          </p:cNvPr>
          <p:cNvSpPr>
            <a:spLocks noGrp="1"/>
          </p:cNvSpPr>
          <p:nvPr>
            <p:ph idx="1"/>
          </p:nvPr>
        </p:nvSpPr>
        <p:spPr>
          <a:xfrm>
            <a:off x="457200" y="2590800"/>
            <a:ext cx="8229600" cy="3535363"/>
          </a:xfrm>
        </p:spPr>
        <p:txBody>
          <a:bodyPr/>
          <a:lstStyle/>
          <a:p>
            <a:pPr>
              <a:buFont typeface="Wingdings" panose="05000000000000000000" pitchFamily="2" charset="2"/>
              <a:buChar char="§"/>
            </a:pPr>
            <a:r>
              <a:rPr lang="en-US" sz="2800" dirty="0"/>
              <a:t>Once a police officer decides that they no longer have the necessary affective commitment to the organization, their path to turnover may begin</a:t>
            </a:r>
          </a:p>
          <a:p>
            <a:pPr>
              <a:buFont typeface="Wingdings" panose="05000000000000000000" pitchFamily="2" charset="2"/>
              <a:buChar char="§"/>
            </a:pPr>
            <a:r>
              <a:rPr lang="en-US" sz="2800" dirty="0"/>
              <a:t>This affective commitment has the potential to be irreparably damaged</a:t>
            </a:r>
          </a:p>
          <a:p>
            <a:pPr marL="0" indent="0">
              <a:buNone/>
            </a:pPr>
            <a:endParaRPr lang="en-US" dirty="0"/>
          </a:p>
        </p:txBody>
      </p:sp>
      <p:sp>
        <p:nvSpPr>
          <p:cNvPr id="4" name="Slide Number Placeholder 3">
            <a:extLst>
              <a:ext uri="{FF2B5EF4-FFF2-40B4-BE49-F238E27FC236}">
                <a16:creationId xmlns:a16="http://schemas.microsoft.com/office/drawing/2014/main" id="{EC57F87E-1162-B270-236E-4FF0A70DC5D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137</a:t>
            </a:fld>
            <a:endParaRPr lang="en-US">
              <a:solidFill>
                <a:prstClr val="black">
                  <a:tint val="75000"/>
                </a:prstClr>
              </a:solidFill>
            </a:endParaRPr>
          </a:p>
        </p:txBody>
      </p:sp>
    </p:spTree>
    <p:extLst>
      <p:ext uri="{BB962C8B-B14F-4D97-AF65-F5344CB8AC3E}">
        <p14:creationId xmlns:p14="http://schemas.microsoft.com/office/powerpoint/2010/main" val="23668090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F1AA6-571F-D8CC-C90A-A8B0B5AF2AD4}"/>
              </a:ext>
            </a:extLst>
          </p:cNvPr>
          <p:cNvSpPr>
            <a:spLocks noGrp="1"/>
          </p:cNvSpPr>
          <p:nvPr>
            <p:ph type="title"/>
          </p:nvPr>
        </p:nvSpPr>
        <p:spPr>
          <a:xfrm>
            <a:off x="381000" y="304801"/>
            <a:ext cx="8229600" cy="838200"/>
          </a:xfrm>
        </p:spPr>
        <p:txBody>
          <a:bodyPr/>
          <a:lstStyle/>
          <a:p>
            <a:r>
              <a:rPr lang="en-US" b="1" dirty="0"/>
              <a:t>Noteworthy</a:t>
            </a:r>
          </a:p>
        </p:txBody>
      </p:sp>
      <p:sp>
        <p:nvSpPr>
          <p:cNvPr id="3" name="Content Placeholder 2">
            <a:extLst>
              <a:ext uri="{FF2B5EF4-FFF2-40B4-BE49-F238E27FC236}">
                <a16:creationId xmlns:a16="http://schemas.microsoft.com/office/drawing/2014/main" id="{2E6E5DE1-C914-115E-A9BB-379BAC94D81B}"/>
              </a:ext>
            </a:extLst>
          </p:cNvPr>
          <p:cNvSpPr>
            <a:spLocks noGrp="1"/>
          </p:cNvSpPr>
          <p:nvPr>
            <p:ph idx="1"/>
          </p:nvPr>
        </p:nvSpPr>
        <p:spPr/>
        <p:txBody>
          <a:bodyPr>
            <a:normAutofit/>
          </a:bodyPr>
          <a:lstStyle/>
          <a:p>
            <a:pPr>
              <a:buFont typeface="Wingdings" panose="05000000000000000000" pitchFamily="2" charset="2"/>
              <a:buChar char="§"/>
            </a:pPr>
            <a:r>
              <a:rPr lang="en-US" sz="2800" dirty="0"/>
              <a:t>Officers with the fear of loss will remain within the organization until presented with a more favorable alternative</a:t>
            </a:r>
          </a:p>
          <a:p>
            <a:pPr>
              <a:buFont typeface="Wingdings" panose="05000000000000000000" pitchFamily="2" charset="2"/>
              <a:buChar char="§"/>
            </a:pPr>
            <a:r>
              <a:rPr lang="en-US" sz="2800" dirty="0"/>
              <a:t>Officers with a sense  of obligation to stay will remain within the organization for the duration of that organizational identification</a:t>
            </a:r>
          </a:p>
          <a:p>
            <a:pPr>
              <a:buFont typeface="Courier New" panose="02070309020205020404" pitchFamily="49" charset="0"/>
              <a:buChar char="o"/>
            </a:pPr>
            <a:r>
              <a:rPr lang="en-US" sz="2800" dirty="0"/>
              <a:t>However, a perceived breakdown in the delicate reciprocal working relationship might be enough to fracture that social contract</a:t>
            </a:r>
          </a:p>
          <a:p>
            <a:pPr marL="0" indent="0">
              <a:buNone/>
            </a:pPr>
            <a:endParaRPr lang="en-US" sz="2800" dirty="0"/>
          </a:p>
          <a:p>
            <a:pPr>
              <a:buFont typeface="Wingdings" panose="05000000000000000000" pitchFamily="2" charset="2"/>
              <a:buChar char="§"/>
            </a:pPr>
            <a:endParaRPr lang="en-US" sz="2800" dirty="0"/>
          </a:p>
          <a:p>
            <a:endParaRPr lang="en-US" dirty="0"/>
          </a:p>
        </p:txBody>
      </p:sp>
      <p:sp>
        <p:nvSpPr>
          <p:cNvPr id="4" name="Slide Number Placeholder 3">
            <a:extLst>
              <a:ext uri="{FF2B5EF4-FFF2-40B4-BE49-F238E27FC236}">
                <a16:creationId xmlns:a16="http://schemas.microsoft.com/office/drawing/2014/main" id="{A9B44887-5EAE-A43B-8F87-E7461084DE4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138</a:t>
            </a:fld>
            <a:endParaRPr lang="en-US">
              <a:solidFill>
                <a:prstClr val="black">
                  <a:tint val="75000"/>
                </a:prstClr>
              </a:solidFill>
            </a:endParaRPr>
          </a:p>
        </p:txBody>
      </p:sp>
    </p:spTree>
    <p:extLst>
      <p:ext uri="{BB962C8B-B14F-4D97-AF65-F5344CB8AC3E}">
        <p14:creationId xmlns:p14="http://schemas.microsoft.com/office/powerpoint/2010/main" val="32421739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108D1-BC7E-24D9-E413-F45C0A7420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0B6013-B558-C908-02C7-3C9D860AA4EA}"/>
              </a:ext>
            </a:extLst>
          </p:cNvPr>
          <p:cNvSpPr>
            <a:spLocks noGrp="1"/>
          </p:cNvSpPr>
          <p:nvPr>
            <p:ph idx="1"/>
          </p:nvPr>
        </p:nvSpPr>
        <p:spPr/>
        <p:txBody>
          <a:bodyPr/>
          <a:lstStyle/>
          <a:p>
            <a:pPr>
              <a:buFont typeface="Wingdings" panose="05000000000000000000" pitchFamily="2" charset="2"/>
              <a:buChar char="§"/>
            </a:pPr>
            <a:r>
              <a:rPr lang="en-US" sz="2800" dirty="0"/>
              <a:t>It is therefore those employees with diminishing affection to their job who are most of interest when trying to analyze and mitigate the factors relating to an individual’s decision to leave the police service</a:t>
            </a:r>
          </a:p>
          <a:p>
            <a:pPr marL="0" indent="0">
              <a:buNone/>
            </a:pPr>
            <a:endParaRPr lang="en-US" dirty="0"/>
          </a:p>
        </p:txBody>
      </p:sp>
      <p:sp>
        <p:nvSpPr>
          <p:cNvPr id="4" name="Slide Number Placeholder 3">
            <a:extLst>
              <a:ext uri="{FF2B5EF4-FFF2-40B4-BE49-F238E27FC236}">
                <a16:creationId xmlns:a16="http://schemas.microsoft.com/office/drawing/2014/main" id="{662D43FB-3742-95F5-6AC0-3BC54D28869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139</a:t>
            </a:fld>
            <a:endParaRPr lang="en-US">
              <a:solidFill>
                <a:prstClr val="black">
                  <a:tint val="75000"/>
                </a:prstClr>
              </a:solidFill>
            </a:endParaRPr>
          </a:p>
        </p:txBody>
      </p:sp>
    </p:spTree>
    <p:extLst>
      <p:ext uri="{BB962C8B-B14F-4D97-AF65-F5344CB8AC3E}">
        <p14:creationId xmlns:p14="http://schemas.microsoft.com/office/powerpoint/2010/main" val="1679530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p:cNvGraphicFramePr>
            <a:graphicFrameLocks noGrp="1"/>
          </p:cNvGraphicFramePr>
          <p:nvPr>
            <p:ph type="tbl" idx="1"/>
          </p:nvPr>
        </p:nvGraphicFramePr>
        <p:xfrm>
          <a:off x="1341782" y="2002972"/>
          <a:ext cx="6430618" cy="3086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9F742-2731-42F7-98DA-E83D75F07EC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p:cNvSpPr txBox="1"/>
          <p:nvPr/>
        </p:nvSpPr>
        <p:spPr>
          <a:xfrm>
            <a:off x="2385392" y="1443659"/>
            <a:ext cx="2126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prstClr val="black"/>
                </a:solidFill>
                <a:effectLst/>
                <a:uLnTx/>
                <a:uFillTx/>
                <a:latin typeface="Calibri"/>
                <a:ea typeface="+mn-ea"/>
                <a:cs typeface="+mn-cs"/>
              </a:rPr>
              <a:t>IGNORANCE</a:t>
            </a:r>
          </a:p>
        </p:txBody>
      </p:sp>
      <p:sp>
        <p:nvSpPr>
          <p:cNvPr id="6" name="TextBox 5"/>
          <p:cNvSpPr txBox="1"/>
          <p:nvPr/>
        </p:nvSpPr>
        <p:spPr>
          <a:xfrm>
            <a:off x="2385392" y="5302136"/>
            <a:ext cx="2262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prstClr val="black"/>
                </a:solidFill>
                <a:effectLst/>
                <a:uLnTx/>
                <a:uFillTx/>
                <a:latin typeface="Calibri"/>
                <a:ea typeface="+mn-ea"/>
                <a:cs typeface="+mn-cs"/>
              </a:rPr>
              <a:t>SUBJECTIVITY</a:t>
            </a:r>
          </a:p>
        </p:txBody>
      </p:sp>
      <p:sp>
        <p:nvSpPr>
          <p:cNvPr id="7" name="TextBox 6"/>
          <p:cNvSpPr txBox="1"/>
          <p:nvPr/>
        </p:nvSpPr>
        <p:spPr>
          <a:xfrm>
            <a:off x="5042443" y="1443659"/>
            <a:ext cx="24363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EDUCATION</a:t>
            </a:r>
          </a:p>
        </p:txBody>
      </p:sp>
      <p:sp>
        <p:nvSpPr>
          <p:cNvPr id="8" name="TextBox 7"/>
          <p:cNvSpPr txBox="1"/>
          <p:nvPr/>
        </p:nvSpPr>
        <p:spPr>
          <a:xfrm>
            <a:off x="5042444" y="4973154"/>
            <a:ext cx="199446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OBJECTIVITY</a:t>
            </a:r>
          </a:p>
        </p:txBody>
      </p:sp>
      <mc:AlternateContent xmlns:mc="http://schemas.openxmlformats.org/markup-compatibility/2006" xmlns:p14="http://schemas.microsoft.com/office/powerpoint/2010/main">
        <mc:Choice Requires="p14">
          <p:contentPart p14:bwMode="auto" r:id="rId7">
            <p14:nvContentPartPr>
              <p14:cNvPr id="37" name="Ink 36"/>
              <p14:cNvContentPartPr/>
              <p14:nvPr/>
            </p14:nvContentPartPr>
            <p14:xfrm>
              <a:off x="8109916" y="3321611"/>
              <a:ext cx="270" cy="270"/>
            </p14:xfrm>
          </p:contentPart>
        </mc:Choice>
        <mc:Fallback xmlns="">
          <p:pic>
            <p:nvPicPr>
              <p:cNvPr id="37" name="Ink 36"/>
              <p:cNvPicPr/>
              <p:nvPr/>
            </p:nvPicPr>
            <p:blipFill/>
            <p:spPr/>
          </p:pic>
        </mc:Fallback>
      </mc:AlternateContent>
      <mc:AlternateContent xmlns:mc="http://schemas.openxmlformats.org/markup-compatibility/2006" xmlns:p14="http://schemas.microsoft.com/office/powerpoint/2010/main">
        <mc:Choice Requires="p14">
          <p:contentPart p14:bwMode="auto" r:id="rId8">
            <p14:nvContentPartPr>
              <p14:cNvPr id="83" name="Ink 82"/>
              <p14:cNvContentPartPr/>
              <p14:nvPr/>
            </p14:nvContentPartPr>
            <p14:xfrm>
              <a:off x="1100716" y="1631951"/>
              <a:ext cx="1463130" cy="3847500"/>
            </p14:xfrm>
          </p:contentPart>
        </mc:Choice>
        <mc:Fallback xmlns="">
          <p:pic>
            <p:nvPicPr>
              <p:cNvPr id="83" name="Ink 82"/>
              <p:cNvPicPr/>
              <p:nvPr/>
            </p:nvPicPr>
            <p:blipFill>
              <a:blip r:embed="rId9"/>
              <a:stretch>
                <a:fillRect/>
              </a:stretch>
            </p:blipFill>
            <p:spPr>
              <a:xfrm>
                <a:off x="1076595" y="1607832"/>
                <a:ext cx="1511373" cy="389573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5" name="Ink 94"/>
              <p14:cNvContentPartPr/>
              <p14:nvPr/>
            </p14:nvContentPartPr>
            <p14:xfrm>
              <a:off x="6847666" y="1642211"/>
              <a:ext cx="270" cy="270"/>
            </p14:xfrm>
          </p:contentPart>
        </mc:Choice>
        <mc:Fallback xmlns="">
          <p:pic>
            <p:nvPicPr>
              <p:cNvPr id="95" name="Ink 94"/>
              <p:cNvPicPr/>
              <p:nvPr/>
            </p:nvPicPr>
            <p:blipFill/>
            <p:spPr/>
          </p:pic>
        </mc:Fallback>
      </mc:AlternateContent>
      <mc:AlternateContent xmlns:mc="http://schemas.openxmlformats.org/markup-compatibility/2006" xmlns:p14="http://schemas.microsoft.com/office/powerpoint/2010/main">
        <mc:Choice Requires="p14">
          <p:contentPart p14:bwMode="auto" r:id="rId11">
            <p14:nvContentPartPr>
              <p14:cNvPr id="96" name="Ink 95"/>
              <p14:cNvContentPartPr/>
              <p14:nvPr/>
            </p14:nvContentPartPr>
            <p14:xfrm>
              <a:off x="6847666" y="1662191"/>
              <a:ext cx="1473660" cy="3757860"/>
            </p14:xfrm>
          </p:contentPart>
        </mc:Choice>
        <mc:Fallback xmlns="">
          <p:pic>
            <p:nvPicPr>
              <p:cNvPr id="96" name="Ink 95"/>
              <p:cNvPicPr/>
              <p:nvPr/>
            </p:nvPicPr>
            <p:blipFill>
              <a:blip r:embed="rId12"/>
              <a:stretch>
                <a:fillRect/>
              </a:stretch>
            </p:blipFill>
            <p:spPr>
              <a:xfrm>
                <a:off x="6823549" y="1638072"/>
                <a:ext cx="1521894" cy="3806098"/>
              </a:xfrm>
              <a:prstGeom prst="rect">
                <a:avLst/>
              </a:prstGeom>
            </p:spPr>
          </p:pic>
        </mc:Fallback>
      </mc:AlternateContent>
      <p:sp>
        <p:nvSpPr>
          <p:cNvPr id="10" name="TextBox 9">
            <a:extLst>
              <a:ext uri="{FF2B5EF4-FFF2-40B4-BE49-F238E27FC236}">
                <a16:creationId xmlns:a16="http://schemas.microsoft.com/office/drawing/2014/main" id="{867D031C-A8A9-4EC6-A728-0150D723DDAC}"/>
              </a:ext>
            </a:extLst>
          </p:cNvPr>
          <p:cNvSpPr txBox="1"/>
          <p:nvPr/>
        </p:nvSpPr>
        <p:spPr>
          <a:xfrm>
            <a:off x="0" y="-9915"/>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mn-ea"/>
                <a:cs typeface="+mn-cs"/>
              </a:rPr>
              <a:t>The Process:</a:t>
            </a:r>
            <a:r>
              <a:rPr kumimoji="0" lang="en-US" sz="3600" b="1" i="0" u="none" strike="noStrike" kern="1200" cap="none" spc="0" normalizeH="0" baseline="0" noProof="0" dirty="0">
                <a:ln>
                  <a:noFill/>
                </a:ln>
                <a:solidFill>
                  <a:prstClr val="black"/>
                </a:solidFill>
                <a:effectLst/>
                <a:uLnTx/>
                <a:uFillTx/>
                <a:latin typeface="Calibri"/>
                <a:ea typeface="+mn-ea"/>
                <a:cs typeface="+mn-cs"/>
              </a:rPr>
              <a:t> Fact-finding, Assumptions and Conclusions</a:t>
            </a:r>
          </a:p>
        </p:txBody>
      </p:sp>
      <p:sp>
        <p:nvSpPr>
          <p:cNvPr id="11" name="TextBox 10">
            <a:extLst>
              <a:ext uri="{FF2B5EF4-FFF2-40B4-BE49-F238E27FC236}">
                <a16:creationId xmlns:a16="http://schemas.microsoft.com/office/drawing/2014/main" id="{F9FB2181-39EC-4A8C-8E64-3E293B40859F}"/>
              </a:ext>
            </a:extLst>
          </p:cNvPr>
          <p:cNvSpPr txBox="1"/>
          <p:nvPr/>
        </p:nvSpPr>
        <p:spPr>
          <a:xfrm>
            <a:off x="152400" y="5845345"/>
            <a:ext cx="8991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C00000"/>
                </a:solidFill>
                <a:effectLst/>
                <a:uLnTx/>
                <a:uFillTx/>
                <a:latin typeface="Calibri"/>
                <a:ea typeface="+mn-ea"/>
                <a:cs typeface="+mn-cs"/>
              </a:rPr>
              <a:t>THE IMPORTANT QUESTION: How do you know?</a:t>
            </a:r>
          </a:p>
        </p:txBody>
      </p:sp>
      <p:sp>
        <p:nvSpPr>
          <p:cNvPr id="13" name="Oval 12">
            <a:extLst>
              <a:ext uri="{FF2B5EF4-FFF2-40B4-BE49-F238E27FC236}">
                <a16:creationId xmlns:a16="http://schemas.microsoft.com/office/drawing/2014/main" id="{B380486A-48B6-4710-BF6A-B8413A01A759}"/>
              </a:ext>
            </a:extLst>
          </p:cNvPr>
          <p:cNvSpPr/>
          <p:nvPr/>
        </p:nvSpPr>
        <p:spPr>
          <a:xfrm>
            <a:off x="4290196" y="2512421"/>
            <a:ext cx="1219200" cy="2057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3494383" y="3263313"/>
            <a:ext cx="21145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              </a:t>
            </a:r>
            <a:r>
              <a:rPr kumimoji="0" lang="en-US" sz="3200" b="1" i="0" u="none" strike="noStrike" kern="1200" cap="none" spc="0" normalizeH="0" baseline="0" noProof="0" dirty="0">
                <a:ln>
                  <a:noFill/>
                </a:ln>
                <a:solidFill>
                  <a:srgbClr val="FF0000"/>
                </a:solidFill>
                <a:effectLst/>
                <a:uLnTx/>
                <a:uFillTx/>
                <a:latin typeface="Calibri"/>
                <a:ea typeface="+mn-ea"/>
                <a:cs typeface="+mn-cs"/>
              </a:rPr>
              <a:t>Belief</a:t>
            </a:r>
          </a:p>
        </p:txBody>
      </p:sp>
      <p:sp>
        <p:nvSpPr>
          <p:cNvPr id="9" name="TextBox 8"/>
          <p:cNvSpPr txBox="1"/>
          <p:nvPr/>
        </p:nvSpPr>
        <p:spPr>
          <a:xfrm>
            <a:off x="3196879" y="4145596"/>
            <a:ext cx="34687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7030A0"/>
                </a:solidFill>
                <a:effectLst/>
                <a:uLnTx/>
                <a:uFillTx/>
                <a:latin typeface="Calibri"/>
                <a:ea typeface="+mn-ea"/>
                <a:cs typeface="+mn-cs"/>
              </a:rPr>
              <a:t>BASIS OF KNOWLEDGE </a:t>
            </a:r>
          </a:p>
        </p:txBody>
      </p:sp>
      <p:sp>
        <p:nvSpPr>
          <p:cNvPr id="97" name="TextBox 96"/>
          <p:cNvSpPr txBox="1"/>
          <p:nvPr/>
        </p:nvSpPr>
        <p:spPr>
          <a:xfrm>
            <a:off x="2822318" y="2415381"/>
            <a:ext cx="40253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a:ln>
                  <a:noFill/>
                </a:ln>
                <a:solidFill>
                  <a:srgbClr val="C0504D">
                    <a:lumMod val="75000"/>
                  </a:srgbClr>
                </a:solidFill>
                <a:effectLst/>
                <a:uLnTx/>
                <a:uFillTx/>
                <a:latin typeface="Calibri"/>
                <a:ea typeface="+mn-ea"/>
                <a:cs typeface="+mn-cs"/>
              </a:rPr>
              <a:t>SPECIFICITY</a:t>
            </a:r>
          </a:p>
        </p:txBody>
      </p:sp>
    </p:spTree>
    <p:extLst>
      <p:ext uri="{BB962C8B-B14F-4D97-AF65-F5344CB8AC3E}">
        <p14:creationId xmlns:p14="http://schemas.microsoft.com/office/powerpoint/2010/main" val="212958195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47979-4F47-E4F0-BE87-5F24A4FDE87A}"/>
              </a:ext>
            </a:extLst>
          </p:cNvPr>
          <p:cNvSpPr>
            <a:spLocks noGrp="1"/>
          </p:cNvSpPr>
          <p:nvPr>
            <p:ph type="title"/>
          </p:nvPr>
        </p:nvSpPr>
        <p:spPr>
          <a:xfrm>
            <a:off x="457200" y="0"/>
            <a:ext cx="8229600" cy="912813"/>
          </a:xfrm>
        </p:spPr>
        <p:txBody>
          <a:bodyPr>
            <a:normAutofit/>
          </a:bodyPr>
          <a:lstStyle/>
          <a:p>
            <a:r>
              <a:rPr lang="en-US" sz="4000" b="1" dirty="0"/>
              <a:t>Important Points</a:t>
            </a:r>
          </a:p>
        </p:txBody>
      </p:sp>
      <p:sp>
        <p:nvSpPr>
          <p:cNvPr id="3" name="Content Placeholder 2">
            <a:extLst>
              <a:ext uri="{FF2B5EF4-FFF2-40B4-BE49-F238E27FC236}">
                <a16:creationId xmlns:a16="http://schemas.microsoft.com/office/drawing/2014/main" id="{0146B30D-27BE-8495-D61D-F891BF1B0E50}"/>
              </a:ext>
            </a:extLst>
          </p:cNvPr>
          <p:cNvSpPr>
            <a:spLocks noGrp="1"/>
          </p:cNvSpPr>
          <p:nvPr>
            <p:ph idx="1"/>
          </p:nvPr>
        </p:nvSpPr>
        <p:spPr>
          <a:xfrm>
            <a:off x="457200" y="1143000"/>
            <a:ext cx="8229600" cy="4983163"/>
          </a:xfrm>
        </p:spPr>
        <p:txBody>
          <a:bodyPr>
            <a:normAutofit/>
          </a:bodyPr>
          <a:lstStyle/>
          <a:p>
            <a:pPr>
              <a:buFont typeface="Wingdings" panose="05000000000000000000" pitchFamily="2" charset="2"/>
              <a:buChar char="§"/>
            </a:pPr>
            <a:r>
              <a:rPr lang="en-US" sz="2800" dirty="0"/>
              <a:t>Improvements in welfare, better career opportunities and an improved work/life balance are important to police officers</a:t>
            </a:r>
          </a:p>
          <a:p>
            <a:pPr>
              <a:buFont typeface="Wingdings" panose="05000000000000000000" pitchFamily="2" charset="2"/>
              <a:buChar char="§"/>
            </a:pPr>
            <a:r>
              <a:rPr lang="en-US" sz="2800" dirty="0"/>
              <a:t>Police officers who resign voluntarily from the police service value highly the occupation they have joined</a:t>
            </a:r>
          </a:p>
          <a:p>
            <a:pPr>
              <a:buFont typeface="Wingdings" panose="05000000000000000000" pitchFamily="2" charset="2"/>
              <a:buChar char="§"/>
            </a:pPr>
            <a:r>
              <a:rPr lang="en-US" sz="2800" dirty="0"/>
              <a:t>They appreciate the nature of the work they are involved with, the opportunities that that work holds for fulfilling ambitions for public service and the satisfaction of working with policing colleagues as part of a team</a:t>
            </a: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7417D7DC-2756-F1EE-1EF7-70C341AB5F0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140</a:t>
            </a:fld>
            <a:endParaRPr lang="en-US">
              <a:solidFill>
                <a:prstClr val="black">
                  <a:tint val="75000"/>
                </a:prstClr>
              </a:solidFill>
            </a:endParaRPr>
          </a:p>
        </p:txBody>
      </p:sp>
    </p:spTree>
    <p:extLst>
      <p:ext uri="{BB962C8B-B14F-4D97-AF65-F5344CB8AC3E}">
        <p14:creationId xmlns:p14="http://schemas.microsoft.com/office/powerpoint/2010/main" val="23325464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1567-3DCF-7179-6825-EEBAD46E8A6C}"/>
              </a:ext>
            </a:extLst>
          </p:cNvPr>
          <p:cNvSpPr>
            <a:spLocks noGrp="1"/>
          </p:cNvSpPr>
          <p:nvPr>
            <p:ph type="title"/>
          </p:nvPr>
        </p:nvSpPr>
        <p:spPr>
          <a:xfrm>
            <a:off x="457200" y="274638"/>
            <a:ext cx="8229600" cy="3349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E96406DB-C2FC-82BB-EEFE-A11AFB9E3A0C}"/>
              </a:ext>
            </a:extLst>
          </p:cNvPr>
          <p:cNvSpPr>
            <a:spLocks noGrp="1"/>
          </p:cNvSpPr>
          <p:nvPr>
            <p:ph idx="1"/>
          </p:nvPr>
        </p:nvSpPr>
        <p:spPr>
          <a:xfrm>
            <a:off x="457200" y="990600"/>
            <a:ext cx="8229600" cy="5135563"/>
          </a:xfrm>
        </p:spPr>
        <p:txBody>
          <a:bodyPr>
            <a:normAutofit/>
          </a:bodyPr>
          <a:lstStyle/>
          <a:p>
            <a:pPr>
              <a:buFont typeface="Wingdings" panose="05000000000000000000" pitchFamily="2" charset="2"/>
              <a:buChar char="§"/>
            </a:pPr>
            <a:r>
              <a:rPr lang="en-US" sz="2800" dirty="0"/>
              <a:t>They are ultimately frustrated by the perceived inability of the organization to manage the demands upon them and by a sense of organizational ‘injustice’ emanating from perceptions of a lack of ‘voice’, a lack of leadership, a lack of autonomy and a lack of support</a:t>
            </a:r>
          </a:p>
          <a:p>
            <a:pPr>
              <a:buFont typeface="Wingdings" panose="05000000000000000000" pitchFamily="2" charset="2"/>
              <a:buChar char="§"/>
            </a:pPr>
            <a:r>
              <a:rPr lang="en-US" sz="2800" dirty="0"/>
              <a:t>These factors have a negative personal impact upon their own individual physical and mental health</a:t>
            </a:r>
          </a:p>
          <a:p>
            <a:pPr>
              <a:buFont typeface="Wingdings" panose="05000000000000000000" pitchFamily="2" charset="2"/>
              <a:buChar char="§"/>
            </a:pPr>
            <a:r>
              <a:rPr lang="en-US" sz="2800" dirty="0"/>
              <a:t>These factors impact upon their caring responsibilities and personal relationships outside of their working environment</a:t>
            </a:r>
          </a:p>
          <a:p>
            <a:pPr>
              <a:buFont typeface="Wingdings" panose="05000000000000000000" pitchFamily="2" charset="2"/>
              <a:buChar char="§"/>
            </a:pPr>
            <a:endParaRPr lang="en-US" sz="2800" dirty="0"/>
          </a:p>
        </p:txBody>
      </p:sp>
      <p:sp>
        <p:nvSpPr>
          <p:cNvPr id="4" name="Slide Number Placeholder 3">
            <a:extLst>
              <a:ext uri="{FF2B5EF4-FFF2-40B4-BE49-F238E27FC236}">
                <a16:creationId xmlns:a16="http://schemas.microsoft.com/office/drawing/2014/main" id="{CFF4D7D4-AFE5-1DA9-D1AE-FE61FA60ECC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141</a:t>
            </a:fld>
            <a:endParaRPr lang="en-US">
              <a:solidFill>
                <a:prstClr val="black">
                  <a:tint val="75000"/>
                </a:prstClr>
              </a:solidFill>
            </a:endParaRPr>
          </a:p>
        </p:txBody>
      </p:sp>
    </p:spTree>
    <p:extLst>
      <p:ext uri="{BB962C8B-B14F-4D97-AF65-F5344CB8AC3E}">
        <p14:creationId xmlns:p14="http://schemas.microsoft.com/office/powerpoint/2010/main" val="19216470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D2DDD-7BBA-3E08-DE85-344EF3E9441D}"/>
              </a:ext>
            </a:extLst>
          </p:cNvPr>
          <p:cNvSpPr>
            <a:spLocks noGrp="1"/>
          </p:cNvSpPr>
          <p:nvPr>
            <p:ph type="title"/>
          </p:nvPr>
        </p:nvSpPr>
        <p:spPr>
          <a:xfrm>
            <a:off x="457200" y="274638"/>
            <a:ext cx="8229600" cy="5635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3F1241BB-EC02-1B4B-AB47-856FC0267F86}"/>
              </a:ext>
            </a:extLst>
          </p:cNvPr>
          <p:cNvSpPr>
            <a:spLocks noGrp="1"/>
          </p:cNvSpPr>
          <p:nvPr>
            <p:ph idx="1"/>
          </p:nvPr>
        </p:nvSpPr>
        <p:spPr>
          <a:xfrm>
            <a:off x="457200" y="1143000"/>
            <a:ext cx="8229600" cy="5440362"/>
          </a:xfrm>
        </p:spPr>
        <p:txBody>
          <a:bodyPr>
            <a:normAutofit/>
          </a:bodyPr>
          <a:lstStyle/>
          <a:p>
            <a:pPr>
              <a:buFont typeface="Wingdings" panose="05000000000000000000" pitchFamily="2" charset="2"/>
              <a:buChar char="§"/>
            </a:pPr>
            <a:r>
              <a:rPr lang="en-US" sz="2800" dirty="0"/>
              <a:t>While there are also relevant external factors, particularly in relation to ‘excessive’ workloads, which do clearly impact on levels of dissatisfaction, the focus for change would appear to be in a consideration of how the social exchange factors [evolve]</a:t>
            </a:r>
          </a:p>
          <a:p>
            <a:pPr>
              <a:buFont typeface="Wingdings" panose="05000000000000000000" pitchFamily="2" charset="2"/>
              <a:buChar char="§"/>
            </a:pPr>
            <a:r>
              <a:rPr lang="en-US" sz="2800" dirty="0"/>
              <a:t>Crucial to an enhanced sense of affective organizational commitment can be rebalanced equitably to take account of both the individual needs of staff in addition to organizational demand.</a:t>
            </a:r>
          </a:p>
          <a:p>
            <a:pPr marL="0" indent="0">
              <a:buNone/>
            </a:pPr>
            <a:endParaRPr lang="en-US" dirty="0"/>
          </a:p>
        </p:txBody>
      </p:sp>
      <p:sp>
        <p:nvSpPr>
          <p:cNvPr id="4" name="Slide Number Placeholder 3">
            <a:extLst>
              <a:ext uri="{FF2B5EF4-FFF2-40B4-BE49-F238E27FC236}">
                <a16:creationId xmlns:a16="http://schemas.microsoft.com/office/drawing/2014/main" id="{B48804E2-E9C4-AEDC-26AB-A33F67E92F7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142</a:t>
            </a:fld>
            <a:endParaRPr lang="en-US">
              <a:solidFill>
                <a:prstClr val="black">
                  <a:tint val="75000"/>
                </a:prstClr>
              </a:solidFill>
            </a:endParaRPr>
          </a:p>
        </p:txBody>
      </p:sp>
    </p:spTree>
    <p:extLst>
      <p:ext uri="{BB962C8B-B14F-4D97-AF65-F5344CB8AC3E}">
        <p14:creationId xmlns:p14="http://schemas.microsoft.com/office/powerpoint/2010/main" val="4164456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33CFF-BC7E-825E-E9A2-B7D44192111E}"/>
              </a:ext>
            </a:extLst>
          </p:cNvPr>
          <p:cNvSpPr>
            <a:spLocks noGrp="1"/>
          </p:cNvSpPr>
          <p:nvPr>
            <p:ph type="title"/>
          </p:nvPr>
        </p:nvSpPr>
        <p:spPr>
          <a:xfrm>
            <a:off x="628650" y="365126"/>
            <a:ext cx="7886700" cy="1622700"/>
          </a:xfrm>
        </p:spPr>
        <p:txBody>
          <a:bodyPr>
            <a:normAutofit fontScale="90000"/>
          </a:bodyPr>
          <a:lstStyle/>
          <a:p>
            <a:pPr algn="ctr"/>
            <a:r>
              <a:rPr lang="en-US" sz="4900" b="1" dirty="0">
                <a:latin typeface="+mn-lt"/>
              </a:rPr>
              <a:t>Turnover</a:t>
            </a:r>
            <a:br>
              <a:rPr lang="en-US" b="1" dirty="0">
                <a:latin typeface="+mn-lt"/>
              </a:rPr>
            </a:br>
            <a:r>
              <a:rPr lang="en-US" sz="4000" i="1" dirty="0">
                <a:latin typeface="+mn-lt"/>
              </a:rPr>
              <a:t>Culture and Context Perspective</a:t>
            </a:r>
            <a:br>
              <a:rPr lang="en-US" sz="4000" dirty="0">
                <a:latin typeface="+mn-lt"/>
              </a:rPr>
            </a:br>
            <a:r>
              <a:rPr lang="en-US" sz="2700" dirty="0">
                <a:latin typeface="+mn-lt"/>
              </a:rPr>
              <a:t> Bolt, Winterton, &amp; Cafferkey, (2022)</a:t>
            </a:r>
            <a:br>
              <a:rPr lang="en-US" sz="2700" dirty="0">
                <a:latin typeface="+mn-lt"/>
              </a:rPr>
            </a:br>
            <a:endParaRPr lang="en-US" sz="2700" dirty="0">
              <a:latin typeface="+mn-lt"/>
            </a:endParaRPr>
          </a:p>
        </p:txBody>
      </p:sp>
      <p:sp>
        <p:nvSpPr>
          <p:cNvPr id="3" name="Content Placeholder 2">
            <a:extLst>
              <a:ext uri="{FF2B5EF4-FFF2-40B4-BE49-F238E27FC236}">
                <a16:creationId xmlns:a16="http://schemas.microsoft.com/office/drawing/2014/main" id="{6823A86D-7314-7897-7316-41D18A0C94ED}"/>
              </a:ext>
            </a:extLst>
          </p:cNvPr>
          <p:cNvSpPr>
            <a:spLocks noGrp="1"/>
          </p:cNvSpPr>
          <p:nvPr>
            <p:ph idx="1"/>
          </p:nvPr>
        </p:nvSpPr>
        <p:spPr>
          <a:xfrm>
            <a:off x="519320" y="2395330"/>
            <a:ext cx="8187358" cy="3980415"/>
          </a:xfrm>
        </p:spPr>
        <p:txBody>
          <a:bodyPr>
            <a:normAutofit lnSpcReduction="10000"/>
          </a:bodyPr>
          <a:lstStyle/>
          <a:p>
            <a:pPr>
              <a:buFont typeface="Wingdings" panose="05000000000000000000" pitchFamily="2" charset="2"/>
              <a:buChar char="§"/>
            </a:pPr>
            <a:r>
              <a:rPr lang="en-US" dirty="0"/>
              <a:t>Turnover theories validated empirically can provide conceptual underpinning for management interventions to address dysfunctional turnover and promote skill retention </a:t>
            </a:r>
          </a:p>
          <a:p>
            <a:pPr>
              <a:buFont typeface="Wingdings" panose="05000000000000000000" pitchFamily="2" charset="2"/>
              <a:buChar char="§"/>
            </a:pPr>
            <a:r>
              <a:rPr lang="en-US" dirty="0"/>
              <a:t>Turnover research should be viewed in the context of changing employment relationships and flexible careers</a:t>
            </a:r>
          </a:p>
        </p:txBody>
      </p:sp>
    </p:spTree>
    <p:extLst>
      <p:ext uri="{BB962C8B-B14F-4D97-AF65-F5344CB8AC3E}">
        <p14:creationId xmlns:p14="http://schemas.microsoft.com/office/powerpoint/2010/main" val="38398471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3EF66-5F75-418E-ECC0-7409EE9CA496}"/>
              </a:ext>
            </a:extLst>
          </p:cNvPr>
          <p:cNvSpPr>
            <a:spLocks noGrp="1"/>
          </p:cNvSpPr>
          <p:nvPr>
            <p:ph type="title"/>
          </p:nvPr>
        </p:nvSpPr>
        <p:spPr/>
        <p:txBody>
          <a:bodyPr>
            <a:normAutofit fontScale="90000"/>
          </a:bodyPr>
          <a:lstStyle/>
          <a:p>
            <a:pPr algn="ctr"/>
            <a:r>
              <a:rPr lang="en-US" sz="4000" b="1" dirty="0">
                <a:latin typeface="+mn-lt"/>
              </a:rPr>
              <a:t>Two approaches to understanding turnover:</a:t>
            </a:r>
          </a:p>
        </p:txBody>
      </p:sp>
      <p:sp>
        <p:nvSpPr>
          <p:cNvPr id="3" name="Content Placeholder 2">
            <a:extLst>
              <a:ext uri="{FF2B5EF4-FFF2-40B4-BE49-F238E27FC236}">
                <a16:creationId xmlns:a16="http://schemas.microsoft.com/office/drawing/2014/main" id="{8D495BA0-FE5B-5F9B-73C8-07FBC1F7C8BC}"/>
              </a:ext>
            </a:extLst>
          </p:cNvPr>
          <p:cNvSpPr>
            <a:spLocks noGrp="1"/>
          </p:cNvSpPr>
          <p:nvPr>
            <p:ph idx="1"/>
          </p:nvPr>
        </p:nvSpPr>
        <p:spPr/>
        <p:txBody>
          <a:bodyPr/>
          <a:lstStyle/>
          <a:p>
            <a:pPr>
              <a:buFont typeface="Wingdings" panose="05000000000000000000" pitchFamily="2" charset="2"/>
              <a:buChar char="§"/>
            </a:pPr>
            <a:r>
              <a:rPr lang="en-US" dirty="0"/>
              <a:t>Focusing on who quits and why (context and process)</a:t>
            </a:r>
          </a:p>
          <a:p>
            <a:pPr>
              <a:buFont typeface="Wingdings" panose="05000000000000000000" pitchFamily="2" charset="2"/>
              <a:buChar char="§"/>
            </a:pPr>
            <a:r>
              <a:rPr lang="en-US" dirty="0"/>
              <a:t>Why do some leave while others stay (job embeddedness)</a:t>
            </a:r>
          </a:p>
          <a:p>
            <a:pPr marL="0" indent="0" algn="ctr">
              <a:buNone/>
            </a:pPr>
            <a:r>
              <a:rPr lang="en-US" b="1" dirty="0">
                <a:solidFill>
                  <a:srgbClr val="C00000"/>
                </a:solidFill>
              </a:rPr>
              <a:t>Context is key, especially in relation to relative skill levels and time to achieve competent performance</a:t>
            </a:r>
          </a:p>
        </p:txBody>
      </p:sp>
    </p:spTree>
    <p:extLst>
      <p:ext uri="{BB962C8B-B14F-4D97-AF65-F5344CB8AC3E}">
        <p14:creationId xmlns:p14="http://schemas.microsoft.com/office/powerpoint/2010/main" val="254037369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CF96-94F0-00F7-CECB-77A2B6443937}"/>
              </a:ext>
            </a:extLst>
          </p:cNvPr>
          <p:cNvSpPr>
            <a:spLocks noGrp="1"/>
          </p:cNvSpPr>
          <p:nvPr>
            <p:ph type="title"/>
          </p:nvPr>
        </p:nvSpPr>
        <p:spPr>
          <a:xfrm>
            <a:off x="628650" y="365127"/>
            <a:ext cx="7886700" cy="47970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BADAAAF7-510E-3A2F-5048-DF2A4F45B048}"/>
              </a:ext>
            </a:extLst>
          </p:cNvPr>
          <p:cNvSpPr>
            <a:spLocks noGrp="1"/>
          </p:cNvSpPr>
          <p:nvPr>
            <p:ph idx="1"/>
          </p:nvPr>
        </p:nvSpPr>
        <p:spPr>
          <a:xfrm>
            <a:off x="628650" y="1172817"/>
            <a:ext cx="7886700" cy="5004146"/>
          </a:xfrm>
        </p:spPr>
        <p:txBody>
          <a:bodyPr>
            <a:normAutofit fontScale="92500" lnSpcReduction="20000"/>
          </a:bodyPr>
          <a:lstStyle/>
          <a:p>
            <a:pPr>
              <a:buFont typeface="Wingdings" panose="05000000000000000000" pitchFamily="2" charset="2"/>
              <a:buChar char="§"/>
            </a:pPr>
            <a:r>
              <a:rPr lang="en-US" dirty="0"/>
              <a:t>The practical value of studying turnover at establishment and organization level is in identifying factors over which managers have more influence, including the ways they manage</a:t>
            </a:r>
          </a:p>
          <a:p>
            <a:pPr>
              <a:buFont typeface="Wingdings" panose="05000000000000000000" pitchFamily="2" charset="2"/>
              <a:buChar char="§"/>
            </a:pPr>
            <a:r>
              <a:rPr lang="en-US" b="1" dirty="0">
                <a:solidFill>
                  <a:srgbClr val="C00000"/>
                </a:solidFill>
              </a:rPr>
              <a:t>Often, employees leave their managers rather than their companies’                   </a:t>
            </a:r>
            <a:r>
              <a:rPr lang="en-US" sz="2400" dirty="0"/>
              <a:t>Reina et al., (2018)</a:t>
            </a:r>
          </a:p>
          <a:p>
            <a:pPr>
              <a:buFont typeface="Wingdings" panose="05000000000000000000" pitchFamily="2" charset="2"/>
              <a:buChar char="§"/>
            </a:pPr>
            <a:r>
              <a:rPr lang="en-US" dirty="0"/>
              <a:t>Management can influence turnover and retention by adopting, or failing to adopt, good practice in people management, which could prove far more important in practice than individual factors</a:t>
            </a:r>
          </a:p>
          <a:p>
            <a:endParaRPr lang="en-US" dirty="0"/>
          </a:p>
        </p:txBody>
      </p:sp>
    </p:spTree>
    <p:extLst>
      <p:ext uri="{BB962C8B-B14F-4D97-AF65-F5344CB8AC3E}">
        <p14:creationId xmlns:p14="http://schemas.microsoft.com/office/powerpoint/2010/main" val="321413676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30D16-7D08-9017-E80B-2666FFF2054A}"/>
              </a:ext>
            </a:extLst>
          </p:cNvPr>
          <p:cNvSpPr>
            <a:spLocks noGrp="1"/>
          </p:cNvSpPr>
          <p:nvPr>
            <p:ph type="title"/>
          </p:nvPr>
        </p:nvSpPr>
        <p:spPr/>
        <p:txBody>
          <a:bodyPr/>
          <a:lstStyle/>
          <a:p>
            <a:pPr algn="ctr"/>
            <a:r>
              <a:rPr lang="en-US" b="1" dirty="0">
                <a:latin typeface="+mn-lt"/>
              </a:rPr>
              <a:t>Perspectives</a:t>
            </a:r>
          </a:p>
        </p:txBody>
      </p:sp>
      <p:sp>
        <p:nvSpPr>
          <p:cNvPr id="3" name="Content Placeholder 2">
            <a:extLst>
              <a:ext uri="{FF2B5EF4-FFF2-40B4-BE49-F238E27FC236}">
                <a16:creationId xmlns:a16="http://schemas.microsoft.com/office/drawing/2014/main" id="{2D0DA3D8-CE7B-8598-4821-5068E1401DD5}"/>
              </a:ext>
            </a:extLst>
          </p:cNvPr>
          <p:cNvSpPr>
            <a:spLocks noGrp="1"/>
          </p:cNvSpPr>
          <p:nvPr>
            <p:ph idx="1"/>
          </p:nvPr>
        </p:nvSpPr>
        <p:spPr>
          <a:xfrm>
            <a:off x="457200" y="1600200"/>
            <a:ext cx="8229600" cy="5105400"/>
          </a:xfrm>
        </p:spPr>
        <p:txBody>
          <a:bodyPr>
            <a:normAutofit lnSpcReduction="10000"/>
          </a:bodyPr>
          <a:lstStyle/>
          <a:p>
            <a:pPr marL="0" indent="0">
              <a:buNone/>
            </a:pPr>
            <a:r>
              <a:rPr lang="en-US" sz="3200" b="1" dirty="0">
                <a:solidFill>
                  <a:srgbClr val="C00000"/>
                </a:solidFill>
              </a:rPr>
              <a:t>Turnover should also be evaluated from three perspectives:</a:t>
            </a:r>
          </a:p>
          <a:p>
            <a:pPr>
              <a:buFont typeface="Wingdings" panose="05000000000000000000" pitchFamily="2" charset="2"/>
              <a:buChar char="§"/>
            </a:pPr>
            <a:r>
              <a:rPr lang="en-US" dirty="0"/>
              <a:t>The individual officer (micro) level    </a:t>
            </a:r>
            <a:r>
              <a:rPr lang="en-US" b="1" i="1" dirty="0">
                <a:solidFill>
                  <a:srgbClr val="C00000"/>
                </a:solidFill>
              </a:rPr>
              <a:t>APPLE</a:t>
            </a:r>
          </a:p>
          <a:p>
            <a:pPr>
              <a:buFont typeface="Wingdings" panose="05000000000000000000" pitchFamily="2" charset="2"/>
              <a:buChar char="§"/>
            </a:pPr>
            <a:r>
              <a:rPr lang="en-US" dirty="0"/>
              <a:t>The agency, management, and supervision (</a:t>
            </a:r>
            <a:r>
              <a:rPr lang="en-US" dirty="0" err="1"/>
              <a:t>meso</a:t>
            </a:r>
            <a:r>
              <a:rPr lang="en-US" dirty="0"/>
              <a:t>)    </a:t>
            </a:r>
            <a:r>
              <a:rPr lang="en-US" b="1" i="1" dirty="0">
                <a:solidFill>
                  <a:srgbClr val="C00000"/>
                </a:solidFill>
              </a:rPr>
              <a:t>BARREL</a:t>
            </a:r>
          </a:p>
          <a:p>
            <a:pPr>
              <a:buFont typeface="Wingdings" panose="05000000000000000000" pitchFamily="2" charset="2"/>
              <a:buChar char="§"/>
            </a:pPr>
            <a:r>
              <a:rPr lang="en-US" dirty="0"/>
              <a:t>Environment impacted by the wider societal, political, and economic (macro) factors </a:t>
            </a:r>
            <a:r>
              <a:rPr lang="en-US" b="1" i="1" dirty="0">
                <a:solidFill>
                  <a:srgbClr val="C00000"/>
                </a:solidFill>
              </a:rPr>
              <a:t>ORCHARD</a:t>
            </a:r>
          </a:p>
          <a:p>
            <a:pPr marL="0" indent="0" algn="ctr">
              <a:buNone/>
            </a:pPr>
            <a:r>
              <a:rPr lang="en-US" b="1" i="1" u="sng" dirty="0">
                <a:solidFill>
                  <a:srgbClr val="C00000"/>
                </a:solidFill>
              </a:rPr>
              <a:t>ALL</a:t>
            </a:r>
            <a:r>
              <a:rPr lang="en-US" b="1" i="1" dirty="0">
                <a:solidFill>
                  <a:srgbClr val="C00000"/>
                </a:solidFill>
              </a:rPr>
              <a:t> of the three domains are impacted by the quality of leadership</a:t>
            </a:r>
          </a:p>
        </p:txBody>
      </p:sp>
    </p:spTree>
    <p:extLst>
      <p:ext uri="{BB962C8B-B14F-4D97-AF65-F5344CB8AC3E}">
        <p14:creationId xmlns:p14="http://schemas.microsoft.com/office/powerpoint/2010/main" val="389117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2C48B-D634-4FF1-B14C-6727FA64EDB8}"/>
              </a:ext>
            </a:extLst>
          </p:cNvPr>
          <p:cNvSpPr>
            <a:spLocks noGrp="1"/>
          </p:cNvSpPr>
          <p:nvPr>
            <p:ph type="title"/>
          </p:nvPr>
        </p:nvSpPr>
        <p:spPr>
          <a:xfrm>
            <a:off x="0" y="-1"/>
            <a:ext cx="9144000" cy="1006475"/>
          </a:xfrm>
        </p:spPr>
        <p:txBody>
          <a:bodyPr>
            <a:normAutofit fontScale="90000"/>
          </a:bodyPr>
          <a:lstStyle/>
          <a:p>
            <a:r>
              <a:rPr lang="en-US" sz="4000" b="1" dirty="0"/>
              <a:t>Organizational Just Work Environment</a:t>
            </a:r>
            <a:br>
              <a:rPr lang="en-US" sz="4000" b="1" dirty="0"/>
            </a:br>
            <a:r>
              <a:rPr lang="en-US" sz="3100" b="1" dirty="0">
                <a:solidFill>
                  <a:srgbClr val="C00000"/>
                </a:solidFill>
              </a:rPr>
              <a:t>“How we perceive treatment with fairness”</a:t>
            </a:r>
          </a:p>
        </p:txBody>
      </p:sp>
      <p:sp>
        <p:nvSpPr>
          <p:cNvPr id="3" name="Content Placeholder 2">
            <a:extLst>
              <a:ext uri="{FF2B5EF4-FFF2-40B4-BE49-F238E27FC236}">
                <a16:creationId xmlns:a16="http://schemas.microsoft.com/office/drawing/2014/main" id="{2675328B-2010-4B3F-B58F-8B7099B7FE99}"/>
              </a:ext>
            </a:extLst>
          </p:cNvPr>
          <p:cNvSpPr>
            <a:spLocks noGrp="1"/>
          </p:cNvSpPr>
          <p:nvPr>
            <p:ph idx="1"/>
          </p:nvPr>
        </p:nvSpPr>
        <p:spPr>
          <a:xfrm>
            <a:off x="457200" y="1143000"/>
            <a:ext cx="8229600" cy="5715000"/>
          </a:xfrm>
        </p:spPr>
        <p:txBody>
          <a:bodyPr>
            <a:normAutofit fontScale="92500"/>
          </a:bodyPr>
          <a:lstStyle/>
          <a:p>
            <a:pPr>
              <a:buFont typeface="Wingdings" panose="05000000000000000000" pitchFamily="2" charset="2"/>
              <a:buChar char="§"/>
            </a:pPr>
            <a:r>
              <a:rPr lang="en-US" sz="2800" dirty="0"/>
              <a:t>We all steer behavior according to personal priorities</a:t>
            </a:r>
          </a:p>
          <a:p>
            <a:pPr>
              <a:buFont typeface="Wingdings" panose="05000000000000000000" pitchFamily="2" charset="2"/>
              <a:buChar char="§"/>
            </a:pPr>
            <a:r>
              <a:rPr lang="en-US" sz="2800" dirty="0"/>
              <a:t>Those priorities themselves can have sources independent of the desire for self-interested benefit alone</a:t>
            </a:r>
          </a:p>
          <a:p>
            <a:pPr marL="0" indent="0">
              <a:buNone/>
            </a:pPr>
            <a:r>
              <a:rPr lang="en-US" sz="2000" i="1" dirty="0"/>
              <a:t>                                             CROPANZANO, GOLDMAN AND FOLGER (2005)</a:t>
            </a:r>
          </a:p>
          <a:p>
            <a:pPr marL="0" indent="0" algn="ctr">
              <a:buNone/>
            </a:pPr>
            <a:r>
              <a:rPr lang="en-US" b="1" u="sng" dirty="0">
                <a:solidFill>
                  <a:srgbClr val="C00000"/>
                </a:solidFill>
              </a:rPr>
              <a:t>People do not care about the outcomes as much as they do about the process they experienced </a:t>
            </a:r>
          </a:p>
          <a:p>
            <a:pPr>
              <a:buFont typeface="Wingdings" panose="05000000000000000000" pitchFamily="2" charset="2"/>
              <a:buChar char="§"/>
            </a:pPr>
            <a:r>
              <a:rPr lang="en-US" sz="2800" b="1" i="1" dirty="0"/>
              <a:t>The blend of procedural and organizational justice process with servant and transformational leadership is central to the perception of fairness</a:t>
            </a:r>
          </a:p>
          <a:p>
            <a:pPr>
              <a:buFont typeface="Courier New" panose="02070309020205020404" pitchFamily="49" charset="0"/>
              <a:buChar char="o"/>
            </a:pPr>
            <a:r>
              <a:rPr lang="en-US" sz="3600" b="1" i="1" dirty="0">
                <a:solidFill>
                  <a:srgbClr val="C00000"/>
                </a:solidFill>
              </a:rPr>
              <a:t>Fairness is a feeling</a:t>
            </a:r>
          </a:p>
          <a:p>
            <a:pPr>
              <a:buFont typeface="Courier New" panose="02070309020205020404" pitchFamily="49" charset="0"/>
              <a:buChar char="o"/>
            </a:pPr>
            <a:r>
              <a:rPr lang="en-US" sz="3600" b="1" i="1" dirty="0">
                <a:solidFill>
                  <a:srgbClr val="C00000"/>
                </a:solidFill>
              </a:rPr>
              <a:t>Justice is a process</a:t>
            </a:r>
          </a:p>
        </p:txBody>
      </p:sp>
      <p:sp>
        <p:nvSpPr>
          <p:cNvPr id="4" name="Slide Number Placeholder 3">
            <a:extLst>
              <a:ext uri="{FF2B5EF4-FFF2-40B4-BE49-F238E27FC236}">
                <a16:creationId xmlns:a16="http://schemas.microsoft.com/office/drawing/2014/main" id="{FB9DC544-A64A-480E-AA0F-F38E9D264AC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147</a:t>
            </a:fld>
            <a:endParaRPr lang="en-US">
              <a:solidFill>
                <a:prstClr val="black">
                  <a:tint val="75000"/>
                </a:prstClr>
              </a:solidFill>
            </a:endParaRPr>
          </a:p>
        </p:txBody>
      </p:sp>
    </p:spTree>
    <p:extLst>
      <p:ext uri="{BB962C8B-B14F-4D97-AF65-F5344CB8AC3E}">
        <p14:creationId xmlns:p14="http://schemas.microsoft.com/office/powerpoint/2010/main" val="25146268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600200"/>
          </a:xfrm>
        </p:spPr>
        <p:txBody>
          <a:bodyPr>
            <a:normAutofit fontScale="90000"/>
          </a:bodyPr>
          <a:lstStyle/>
          <a:p>
            <a:pPr>
              <a:defRPr/>
            </a:pPr>
            <a:r>
              <a:rPr lang="en-US" b="1" dirty="0">
                <a:solidFill>
                  <a:srgbClr val="C00000"/>
                </a:solidFill>
                <a:effectLst>
                  <a:outerShdw blurRad="38100" dist="38100" dir="2700000" algn="tl">
                    <a:srgbClr val="000000">
                      <a:alpha val="43137"/>
                    </a:srgbClr>
                  </a:outerShdw>
                </a:effectLst>
              </a:rPr>
              <a:t>Fairness is a Bedrock Standard</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The three (3) Key features</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“The Issue of Fairness”</a:t>
            </a:r>
          </a:p>
        </p:txBody>
      </p:sp>
      <p:sp>
        <p:nvSpPr>
          <p:cNvPr id="3" name="Content Placeholder 2"/>
          <p:cNvSpPr>
            <a:spLocks noGrp="1"/>
          </p:cNvSpPr>
          <p:nvPr>
            <p:ph idx="1"/>
          </p:nvPr>
        </p:nvSpPr>
        <p:spPr>
          <a:xfrm>
            <a:off x="457200" y="2438400"/>
            <a:ext cx="8229600" cy="4283075"/>
          </a:xfrm>
        </p:spPr>
        <p:txBody>
          <a:bodyPr>
            <a:normAutofit/>
          </a:bodyPr>
          <a:lstStyle/>
          <a:p>
            <a:pPr>
              <a:buFont typeface="Wingdings" pitchFamily="2" charset="2"/>
              <a:buNone/>
              <a:defRPr/>
            </a:pPr>
            <a:r>
              <a:rPr lang="en-US" b="1" i="1" dirty="0">
                <a:solidFill>
                  <a:srgbClr val="C00000"/>
                </a:solidFill>
              </a:rPr>
              <a:t>OPENESS: </a:t>
            </a:r>
            <a:r>
              <a:rPr lang="en-US" dirty="0"/>
              <a:t>Everyone knows the rules for playing at the very beginning </a:t>
            </a:r>
            <a:r>
              <a:rPr lang="en-US" b="1" dirty="0"/>
              <a:t>(up front put on notice) </a:t>
            </a:r>
          </a:p>
          <a:p>
            <a:pPr>
              <a:buFont typeface="Wingdings" pitchFamily="2" charset="2"/>
              <a:buNone/>
              <a:defRPr/>
            </a:pPr>
            <a:r>
              <a:rPr lang="en-US" b="1" i="1" dirty="0">
                <a:solidFill>
                  <a:srgbClr val="C00000"/>
                </a:solidFill>
              </a:rPr>
              <a:t>CONSISTENCY: </a:t>
            </a:r>
            <a:r>
              <a:rPr lang="en-US" dirty="0"/>
              <a:t>The rules are enforced consistently in the same situations</a:t>
            </a:r>
          </a:p>
          <a:p>
            <a:pPr>
              <a:buFont typeface="Wingdings" pitchFamily="2" charset="2"/>
              <a:buNone/>
              <a:defRPr/>
            </a:pPr>
            <a:r>
              <a:rPr lang="en-US" b="1" i="1" dirty="0">
                <a:solidFill>
                  <a:srgbClr val="C00000"/>
                </a:solidFill>
              </a:rPr>
              <a:t>IMPARTIALITY: </a:t>
            </a:r>
            <a:r>
              <a:rPr lang="en-US" dirty="0"/>
              <a:t>The rules are applied equally, no matter the relationship to the person administering the rules</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148</a:t>
            </a:fld>
            <a:endParaRPr lang="en-US">
              <a:solidFill>
                <a:prstClr val="black">
                  <a:tint val="75000"/>
                </a:prstClr>
              </a:solidFill>
            </a:endParaRPr>
          </a:p>
        </p:txBody>
      </p:sp>
    </p:spTree>
    <p:extLst>
      <p:ext uri="{BB962C8B-B14F-4D97-AF65-F5344CB8AC3E}">
        <p14:creationId xmlns:p14="http://schemas.microsoft.com/office/powerpoint/2010/main" val="148189780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7183E-DCA3-C8D2-8048-1732FDF160C8}"/>
              </a:ext>
            </a:extLst>
          </p:cNvPr>
          <p:cNvSpPr>
            <a:spLocks noGrp="1"/>
          </p:cNvSpPr>
          <p:nvPr>
            <p:ph type="title"/>
          </p:nvPr>
        </p:nvSpPr>
        <p:spPr>
          <a:xfrm>
            <a:off x="457200" y="0"/>
            <a:ext cx="8229600" cy="1417638"/>
          </a:xfrm>
        </p:spPr>
        <p:txBody>
          <a:bodyPr>
            <a:normAutofit/>
          </a:bodyPr>
          <a:lstStyle/>
          <a:p>
            <a:r>
              <a:rPr lang="en-US" b="1" dirty="0"/>
              <a:t>Respect in Leadership</a:t>
            </a:r>
            <a:br>
              <a:rPr lang="en-US" dirty="0"/>
            </a:br>
            <a:r>
              <a:rPr lang="de-DE" sz="2400" b="0" i="0" dirty="0">
                <a:solidFill>
                  <a:srgbClr val="222222"/>
                </a:solidFill>
                <a:effectLst/>
                <a:latin typeface="Arial" panose="020B0604020202020204" pitchFamily="34" charset="0"/>
              </a:rPr>
              <a:t>Rudolph, Katz, Ruppel, &amp; Zacher, (2021)</a:t>
            </a:r>
            <a:endParaRPr lang="en-US" sz="2400" dirty="0"/>
          </a:p>
        </p:txBody>
      </p:sp>
      <p:sp>
        <p:nvSpPr>
          <p:cNvPr id="3" name="Content Placeholder 2">
            <a:extLst>
              <a:ext uri="{FF2B5EF4-FFF2-40B4-BE49-F238E27FC236}">
                <a16:creationId xmlns:a16="http://schemas.microsoft.com/office/drawing/2014/main" id="{B2E6FA5D-4F21-B8D5-15C2-F846DE69CDA7}"/>
              </a:ext>
            </a:extLst>
          </p:cNvPr>
          <p:cNvSpPr>
            <a:spLocks noGrp="1"/>
          </p:cNvSpPr>
          <p:nvPr>
            <p:ph idx="1"/>
          </p:nvPr>
        </p:nvSpPr>
        <p:spPr>
          <a:xfrm>
            <a:off x="457200" y="1752600"/>
            <a:ext cx="8229600" cy="4373563"/>
          </a:xfrm>
        </p:spPr>
        <p:txBody>
          <a:bodyPr>
            <a:normAutofit/>
          </a:bodyPr>
          <a:lstStyle/>
          <a:p>
            <a:pPr>
              <a:buFont typeface="Wingdings" panose="05000000000000000000" pitchFamily="2" charset="2"/>
              <a:buChar char="§"/>
            </a:pPr>
            <a:r>
              <a:rPr lang="en-US" sz="2800" dirty="0"/>
              <a:t>Attitudes, values, and/or actions directed toward others that convey appreciation</a:t>
            </a:r>
          </a:p>
          <a:p>
            <a:pPr>
              <a:buFont typeface="Wingdings" panose="05000000000000000000" pitchFamily="2" charset="2"/>
              <a:buChar char="§"/>
            </a:pPr>
            <a:r>
              <a:rPr lang="en-US" sz="2800" dirty="0"/>
              <a:t>Expressed through high levels of consideration (i.e., affording special attention to others)</a:t>
            </a:r>
          </a:p>
          <a:p>
            <a:pPr>
              <a:buFont typeface="Wingdings" panose="05000000000000000000" pitchFamily="2" charset="2"/>
              <a:buChar char="§"/>
            </a:pPr>
            <a:r>
              <a:rPr lang="en-US" sz="2800" dirty="0"/>
              <a:t>Esteem (holding others in positive regard)</a:t>
            </a:r>
          </a:p>
          <a:p>
            <a:pPr>
              <a:buFont typeface="Wingdings" panose="05000000000000000000" pitchFamily="2" charset="2"/>
              <a:buChar char="§"/>
            </a:pPr>
            <a:r>
              <a:rPr lang="en-US" sz="2800" dirty="0"/>
              <a:t>Concern for others’ feelings, wishes, and rights, which are assumed to influence their feelings of being respected </a:t>
            </a:r>
            <a:r>
              <a:rPr lang="en-US" sz="2800" b="1" dirty="0">
                <a:solidFill>
                  <a:srgbClr val="FF0000"/>
                </a:solidFill>
              </a:rPr>
              <a:t>(Fairness)</a:t>
            </a:r>
          </a:p>
        </p:txBody>
      </p:sp>
      <p:sp>
        <p:nvSpPr>
          <p:cNvPr id="4" name="Slide Number Placeholder 3">
            <a:extLst>
              <a:ext uri="{FF2B5EF4-FFF2-40B4-BE49-F238E27FC236}">
                <a16:creationId xmlns:a16="http://schemas.microsoft.com/office/drawing/2014/main" id="{6EC0656E-F28C-3D04-77C8-4F621FDEDAC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149</a:t>
            </a:fld>
            <a:endParaRPr lang="en-US">
              <a:solidFill>
                <a:prstClr val="black">
                  <a:tint val="75000"/>
                </a:prstClr>
              </a:solidFill>
            </a:endParaRPr>
          </a:p>
        </p:txBody>
      </p:sp>
    </p:spTree>
    <p:extLst>
      <p:ext uri="{BB962C8B-B14F-4D97-AF65-F5344CB8AC3E}">
        <p14:creationId xmlns:p14="http://schemas.microsoft.com/office/powerpoint/2010/main" val="1175820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27468-9ADB-4E36-B21B-718D4BC3D592}"/>
              </a:ext>
            </a:extLst>
          </p:cNvPr>
          <p:cNvSpPr>
            <a:spLocks noGrp="1"/>
          </p:cNvSpPr>
          <p:nvPr>
            <p:ph type="title"/>
          </p:nvPr>
        </p:nvSpPr>
        <p:spPr>
          <a:xfrm>
            <a:off x="0" y="14214"/>
            <a:ext cx="9144000" cy="923610"/>
          </a:xfrm>
        </p:spPr>
        <p:txBody>
          <a:bodyPr>
            <a:normAutofit fontScale="90000"/>
          </a:bodyPr>
          <a:lstStyle/>
          <a:p>
            <a:r>
              <a:rPr lang="en-US" sz="3200" b="1" i="1" dirty="0"/>
              <a:t>High Performing Leaders follow a Process for Sound Decision Making </a:t>
            </a:r>
          </a:p>
        </p:txBody>
      </p:sp>
      <p:sp>
        <p:nvSpPr>
          <p:cNvPr id="3" name="Content Placeholder 2">
            <a:extLst>
              <a:ext uri="{FF2B5EF4-FFF2-40B4-BE49-F238E27FC236}">
                <a16:creationId xmlns:a16="http://schemas.microsoft.com/office/drawing/2014/main" id="{9AC63BCB-6606-458D-A745-F310ADC7DD3C}"/>
              </a:ext>
            </a:extLst>
          </p:cNvPr>
          <p:cNvSpPr>
            <a:spLocks noGrp="1"/>
          </p:cNvSpPr>
          <p:nvPr>
            <p:ph idx="1"/>
          </p:nvPr>
        </p:nvSpPr>
        <p:spPr>
          <a:xfrm>
            <a:off x="457200" y="793824"/>
            <a:ext cx="8229600" cy="6049962"/>
          </a:xfrm>
        </p:spPr>
        <p:txBody>
          <a:bodyPr/>
          <a:lstStyle/>
          <a:p>
            <a:pPr marL="0" indent="0">
              <a:buNone/>
            </a:pPr>
            <a:r>
              <a:rPr lang="en-US" dirty="0"/>
              <a:t>  </a:t>
            </a:r>
          </a:p>
        </p:txBody>
      </p:sp>
      <p:sp>
        <p:nvSpPr>
          <p:cNvPr id="5" name="Isosceles Triangle 4">
            <a:extLst>
              <a:ext uri="{FF2B5EF4-FFF2-40B4-BE49-F238E27FC236}">
                <a16:creationId xmlns:a16="http://schemas.microsoft.com/office/drawing/2014/main" id="{0B65A1D5-86FE-41DB-964F-13F40921572D}"/>
              </a:ext>
            </a:extLst>
          </p:cNvPr>
          <p:cNvSpPr/>
          <p:nvPr/>
        </p:nvSpPr>
        <p:spPr>
          <a:xfrm>
            <a:off x="1524000" y="1233414"/>
            <a:ext cx="6096000" cy="4830762"/>
          </a:xfrm>
          <a:prstGeom prst="triangle">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  </a:t>
            </a:r>
          </a:p>
          <a:p>
            <a:pPr algn="ctr"/>
            <a:r>
              <a:rPr lang="en-US" sz="2400" b="1" i="1" dirty="0">
                <a:solidFill>
                  <a:srgbClr val="FF0000"/>
                </a:solidFill>
              </a:rPr>
              <a:t>Have an Empathetic Perspective</a:t>
            </a:r>
          </a:p>
        </p:txBody>
      </p:sp>
      <p:cxnSp>
        <p:nvCxnSpPr>
          <p:cNvPr id="7" name="Straight Connector 6">
            <a:extLst>
              <a:ext uri="{FF2B5EF4-FFF2-40B4-BE49-F238E27FC236}">
                <a16:creationId xmlns:a16="http://schemas.microsoft.com/office/drawing/2014/main" id="{EC427174-7D2A-448D-817C-2C680484E2E3}"/>
              </a:ext>
            </a:extLst>
          </p:cNvPr>
          <p:cNvCxnSpPr>
            <a:cxnSpLocks/>
          </p:cNvCxnSpPr>
          <p:nvPr/>
        </p:nvCxnSpPr>
        <p:spPr>
          <a:xfrm>
            <a:off x="1905000" y="5516562"/>
            <a:ext cx="5257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EB8AF55-F115-4212-BFFD-C4AAEBC0D06D}"/>
              </a:ext>
            </a:extLst>
          </p:cNvPr>
          <p:cNvSpPr txBox="1"/>
          <p:nvPr/>
        </p:nvSpPr>
        <p:spPr>
          <a:xfrm>
            <a:off x="3075432" y="5516562"/>
            <a:ext cx="3668268" cy="584775"/>
          </a:xfrm>
          <a:prstGeom prst="rect">
            <a:avLst/>
          </a:prstGeom>
          <a:noFill/>
        </p:spPr>
        <p:txBody>
          <a:bodyPr wrap="square" rtlCol="0">
            <a:spAutoFit/>
          </a:bodyPr>
          <a:lstStyle/>
          <a:p>
            <a:r>
              <a:rPr lang="en-US" sz="3200" b="1" dirty="0"/>
              <a:t>      </a:t>
            </a:r>
            <a:r>
              <a:rPr lang="en-US" sz="2400" b="1" dirty="0"/>
              <a:t>Are</a:t>
            </a:r>
            <a:r>
              <a:rPr lang="en-US" sz="3200" b="1" dirty="0"/>
              <a:t> </a:t>
            </a:r>
            <a:r>
              <a:rPr lang="en-US" sz="2400" b="1" dirty="0"/>
              <a:t>Value Driven</a:t>
            </a:r>
          </a:p>
        </p:txBody>
      </p:sp>
      <p:cxnSp>
        <p:nvCxnSpPr>
          <p:cNvPr id="14" name="Straight Connector 13">
            <a:extLst>
              <a:ext uri="{FF2B5EF4-FFF2-40B4-BE49-F238E27FC236}">
                <a16:creationId xmlns:a16="http://schemas.microsoft.com/office/drawing/2014/main" id="{1ABE27AF-EFC3-49F0-99F4-358BA9E9FBD6}"/>
              </a:ext>
            </a:extLst>
          </p:cNvPr>
          <p:cNvCxnSpPr>
            <a:cxnSpLocks/>
          </p:cNvCxnSpPr>
          <p:nvPr/>
        </p:nvCxnSpPr>
        <p:spPr>
          <a:xfrm>
            <a:off x="2590800" y="4648200"/>
            <a:ext cx="3962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D2E1C8A-530E-4577-9030-23BB8CDC6301}"/>
              </a:ext>
            </a:extLst>
          </p:cNvPr>
          <p:cNvCxnSpPr>
            <a:cxnSpLocks/>
          </p:cNvCxnSpPr>
          <p:nvPr/>
        </p:nvCxnSpPr>
        <p:spPr>
          <a:xfrm>
            <a:off x="3048000" y="3962400"/>
            <a:ext cx="3048000" cy="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F6747C0-75D6-4F74-8108-23F9BCA8E8B3}"/>
              </a:ext>
            </a:extLst>
          </p:cNvPr>
          <p:cNvSpPr txBox="1"/>
          <p:nvPr/>
        </p:nvSpPr>
        <p:spPr>
          <a:xfrm>
            <a:off x="2286000" y="3935127"/>
            <a:ext cx="4457700" cy="954107"/>
          </a:xfrm>
          <a:prstGeom prst="rect">
            <a:avLst/>
          </a:prstGeom>
          <a:noFill/>
        </p:spPr>
        <p:txBody>
          <a:bodyPr wrap="square" rtlCol="0">
            <a:spAutoFit/>
          </a:bodyPr>
          <a:lstStyle/>
          <a:p>
            <a:r>
              <a:rPr lang="en-US" sz="3200" b="1" dirty="0"/>
              <a:t>       </a:t>
            </a:r>
            <a:r>
              <a:rPr lang="en-US" sz="2400" b="1" dirty="0"/>
              <a:t>Are Specific and Objective</a:t>
            </a:r>
          </a:p>
          <a:p>
            <a:endParaRPr lang="en-US" sz="2400" b="1" u="sng" dirty="0"/>
          </a:p>
        </p:txBody>
      </p:sp>
      <p:cxnSp>
        <p:nvCxnSpPr>
          <p:cNvPr id="22" name="Straight Connector 21">
            <a:extLst>
              <a:ext uri="{FF2B5EF4-FFF2-40B4-BE49-F238E27FC236}">
                <a16:creationId xmlns:a16="http://schemas.microsoft.com/office/drawing/2014/main" id="{3019AF23-4CDC-4224-B38F-A9B49ABED57B}"/>
              </a:ext>
            </a:extLst>
          </p:cNvPr>
          <p:cNvCxnSpPr>
            <a:cxnSpLocks/>
          </p:cNvCxnSpPr>
          <p:nvPr/>
        </p:nvCxnSpPr>
        <p:spPr>
          <a:xfrm>
            <a:off x="3581400" y="2971800"/>
            <a:ext cx="19812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C4E3E96-C502-4508-962D-39F00B8661B7}"/>
              </a:ext>
            </a:extLst>
          </p:cNvPr>
          <p:cNvSpPr txBox="1"/>
          <p:nvPr/>
        </p:nvSpPr>
        <p:spPr>
          <a:xfrm>
            <a:off x="3200400" y="3108277"/>
            <a:ext cx="2993156" cy="830997"/>
          </a:xfrm>
          <a:prstGeom prst="rect">
            <a:avLst/>
          </a:prstGeom>
          <a:noFill/>
        </p:spPr>
        <p:txBody>
          <a:bodyPr wrap="square" rtlCol="0">
            <a:spAutoFit/>
          </a:bodyPr>
          <a:lstStyle/>
          <a:p>
            <a:r>
              <a:rPr lang="en-US" sz="2400" b="1" dirty="0">
                <a:solidFill>
                  <a:srgbClr val="FF0000"/>
                </a:solidFill>
              </a:rPr>
              <a:t> </a:t>
            </a:r>
            <a:r>
              <a:rPr lang="en-US" sz="2400" b="1" i="1" dirty="0">
                <a:solidFill>
                  <a:srgbClr val="FF0000"/>
                </a:solidFill>
              </a:rPr>
              <a:t>Develop Contextual</a:t>
            </a:r>
          </a:p>
          <a:p>
            <a:r>
              <a:rPr lang="en-US" sz="2400" b="1" i="1" dirty="0">
                <a:solidFill>
                  <a:srgbClr val="FF0000"/>
                </a:solidFill>
              </a:rPr>
              <a:t>    Understanding</a:t>
            </a:r>
          </a:p>
        </p:txBody>
      </p:sp>
      <p:sp>
        <p:nvSpPr>
          <p:cNvPr id="26" name="TextBox 25">
            <a:extLst>
              <a:ext uri="{FF2B5EF4-FFF2-40B4-BE49-F238E27FC236}">
                <a16:creationId xmlns:a16="http://schemas.microsoft.com/office/drawing/2014/main" id="{5AC8F747-B53D-45B9-8936-4911F5888E3A}"/>
              </a:ext>
            </a:extLst>
          </p:cNvPr>
          <p:cNvSpPr txBox="1"/>
          <p:nvPr/>
        </p:nvSpPr>
        <p:spPr>
          <a:xfrm>
            <a:off x="3581400" y="1942633"/>
            <a:ext cx="1981200" cy="892552"/>
          </a:xfrm>
          <a:prstGeom prst="rect">
            <a:avLst/>
          </a:prstGeom>
          <a:noFill/>
        </p:spPr>
        <p:txBody>
          <a:bodyPr wrap="square" rtlCol="0">
            <a:spAutoFit/>
          </a:bodyPr>
          <a:lstStyle/>
          <a:p>
            <a:r>
              <a:rPr lang="en-US" sz="2800" b="1" dirty="0"/>
              <a:t>  </a:t>
            </a:r>
            <a:r>
              <a:rPr lang="en-US" sz="2400" b="1" dirty="0"/>
              <a:t>    Critical</a:t>
            </a:r>
          </a:p>
          <a:p>
            <a:r>
              <a:rPr lang="en-US" sz="2400" b="1" dirty="0"/>
              <a:t>      Analysis</a:t>
            </a:r>
          </a:p>
        </p:txBody>
      </p:sp>
      <p:sp>
        <p:nvSpPr>
          <p:cNvPr id="27" name="Arrow: Up 26">
            <a:extLst>
              <a:ext uri="{FF2B5EF4-FFF2-40B4-BE49-F238E27FC236}">
                <a16:creationId xmlns:a16="http://schemas.microsoft.com/office/drawing/2014/main" id="{03A0BF72-40EE-40C1-A54B-AC238439A4F9}"/>
              </a:ext>
            </a:extLst>
          </p:cNvPr>
          <p:cNvSpPr/>
          <p:nvPr/>
        </p:nvSpPr>
        <p:spPr>
          <a:xfrm>
            <a:off x="2572602" y="987797"/>
            <a:ext cx="484632" cy="5321996"/>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40000"/>
                    <a:lumOff val="60000"/>
                  </a:schemeClr>
                </a:solidFill>
              </a:rPr>
              <a:t>SPECIFICITY</a:t>
            </a:r>
          </a:p>
        </p:txBody>
      </p:sp>
      <p:cxnSp>
        <p:nvCxnSpPr>
          <p:cNvPr id="29" name="Straight Connector 28">
            <a:extLst>
              <a:ext uri="{FF2B5EF4-FFF2-40B4-BE49-F238E27FC236}">
                <a16:creationId xmlns:a16="http://schemas.microsoft.com/office/drawing/2014/main" id="{33A66B61-E422-4E45-B4AA-1CD2F78D1E79}"/>
              </a:ext>
            </a:extLst>
          </p:cNvPr>
          <p:cNvCxnSpPr>
            <a:cxnSpLocks/>
          </p:cNvCxnSpPr>
          <p:nvPr/>
        </p:nvCxnSpPr>
        <p:spPr>
          <a:xfrm>
            <a:off x="4191000" y="1919505"/>
            <a:ext cx="76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BAF0FDD-B6BF-4252-A44E-5CCC564F7F1F}"/>
              </a:ext>
            </a:extLst>
          </p:cNvPr>
          <p:cNvSpPr txBox="1"/>
          <p:nvPr/>
        </p:nvSpPr>
        <p:spPr>
          <a:xfrm>
            <a:off x="3785358" y="1038850"/>
            <a:ext cx="1981200" cy="830997"/>
          </a:xfrm>
          <a:prstGeom prst="rect">
            <a:avLst/>
          </a:prstGeom>
          <a:noFill/>
        </p:spPr>
        <p:txBody>
          <a:bodyPr wrap="square" rtlCol="0">
            <a:spAutoFit/>
          </a:bodyPr>
          <a:lstStyle/>
          <a:p>
            <a:r>
              <a:rPr lang="en-US" sz="2400" b="1" dirty="0"/>
              <a:t>  Informed    </a:t>
            </a:r>
          </a:p>
          <a:p>
            <a:r>
              <a:rPr lang="en-US" sz="2400" b="1" dirty="0"/>
              <a:t>    Choice</a:t>
            </a:r>
          </a:p>
        </p:txBody>
      </p:sp>
      <p:sp>
        <p:nvSpPr>
          <p:cNvPr id="4" name="TextBox 3">
            <a:extLst>
              <a:ext uri="{FF2B5EF4-FFF2-40B4-BE49-F238E27FC236}">
                <a16:creationId xmlns:a16="http://schemas.microsoft.com/office/drawing/2014/main" id="{49A7EEC9-8614-4D2A-B863-8CD8A85D74F5}"/>
              </a:ext>
            </a:extLst>
          </p:cNvPr>
          <p:cNvSpPr txBox="1"/>
          <p:nvPr/>
        </p:nvSpPr>
        <p:spPr>
          <a:xfrm>
            <a:off x="6629400" y="6359766"/>
            <a:ext cx="2314324" cy="461665"/>
          </a:xfrm>
          <a:prstGeom prst="rect">
            <a:avLst/>
          </a:prstGeom>
          <a:noFill/>
        </p:spPr>
        <p:txBody>
          <a:bodyPr wrap="square" rtlCol="0">
            <a:spAutoFit/>
          </a:bodyPr>
          <a:lstStyle/>
          <a:p>
            <a:r>
              <a:rPr lang="en-US" sz="2400" dirty="0"/>
              <a:t>Edwards, (2014)</a:t>
            </a:r>
          </a:p>
        </p:txBody>
      </p:sp>
    </p:spTree>
    <p:extLst>
      <p:ext uri="{BB962C8B-B14F-4D97-AF65-F5344CB8AC3E}">
        <p14:creationId xmlns:p14="http://schemas.microsoft.com/office/powerpoint/2010/main" val="418609126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A060D-8FBF-0292-5FEC-4834D0C58141}"/>
              </a:ext>
            </a:extLst>
          </p:cNvPr>
          <p:cNvSpPr>
            <a:spLocks noGrp="1"/>
          </p:cNvSpPr>
          <p:nvPr>
            <p:ph type="title"/>
          </p:nvPr>
        </p:nvSpPr>
        <p:spPr>
          <a:xfrm>
            <a:off x="762000" y="-229393"/>
            <a:ext cx="8229600" cy="3651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F4F68CE2-73B4-8646-EE8C-CFCEF23CFB7D}"/>
              </a:ext>
            </a:extLst>
          </p:cNvPr>
          <p:cNvSpPr>
            <a:spLocks noGrp="1"/>
          </p:cNvSpPr>
          <p:nvPr>
            <p:ph idx="1"/>
          </p:nvPr>
        </p:nvSpPr>
        <p:spPr>
          <a:xfrm>
            <a:off x="423454" y="320040"/>
            <a:ext cx="8229600" cy="5897563"/>
          </a:xfrm>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167E6AB4-3AA0-009E-4358-634168A3E49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150</a:t>
            </a:fld>
            <a:endParaRPr lang="en-US">
              <a:solidFill>
                <a:prstClr val="black">
                  <a:tint val="75000"/>
                </a:prstClr>
              </a:solidFill>
            </a:endParaRPr>
          </a:p>
        </p:txBody>
      </p:sp>
      <p:sp>
        <p:nvSpPr>
          <p:cNvPr id="5" name="Rectangle 4">
            <a:extLst>
              <a:ext uri="{FF2B5EF4-FFF2-40B4-BE49-F238E27FC236}">
                <a16:creationId xmlns:a16="http://schemas.microsoft.com/office/drawing/2014/main" id="{194AC844-C2F8-BFD5-3468-4747BDA3E578}"/>
              </a:ext>
            </a:extLst>
          </p:cNvPr>
          <p:cNvSpPr/>
          <p:nvPr/>
        </p:nvSpPr>
        <p:spPr>
          <a:xfrm>
            <a:off x="457200" y="1828801"/>
            <a:ext cx="2057400" cy="3444080"/>
          </a:xfrm>
          <a:prstGeom prst="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Perceived fairness</a:t>
            </a:r>
          </a:p>
          <a:p>
            <a:pPr algn="ctr"/>
            <a:r>
              <a:rPr lang="en-US" sz="2800" b="1" dirty="0">
                <a:solidFill>
                  <a:srgbClr val="C00000"/>
                </a:solidFill>
              </a:rPr>
              <a:t>of leaders and</a:t>
            </a:r>
          </a:p>
          <a:p>
            <a:pPr algn="ctr"/>
            <a:r>
              <a:rPr lang="en-US" sz="2800" b="1" dirty="0">
                <a:solidFill>
                  <a:srgbClr val="C00000"/>
                </a:solidFill>
              </a:rPr>
              <a:t>authorities </a:t>
            </a:r>
          </a:p>
        </p:txBody>
      </p:sp>
      <p:sp>
        <p:nvSpPr>
          <p:cNvPr id="6" name="Rectangle 5">
            <a:extLst>
              <a:ext uri="{FF2B5EF4-FFF2-40B4-BE49-F238E27FC236}">
                <a16:creationId xmlns:a16="http://schemas.microsoft.com/office/drawing/2014/main" id="{94458104-C2AD-1189-5189-825E0A41A384}"/>
              </a:ext>
            </a:extLst>
          </p:cNvPr>
          <p:cNvSpPr/>
          <p:nvPr/>
        </p:nvSpPr>
        <p:spPr>
          <a:xfrm>
            <a:off x="3031671" y="1828801"/>
            <a:ext cx="2057400" cy="3444080"/>
          </a:xfrm>
          <a:prstGeom prst="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Sense of</a:t>
            </a:r>
          </a:p>
          <a:p>
            <a:pPr algn="ctr"/>
            <a:r>
              <a:rPr lang="en-US" sz="2800" b="1" dirty="0">
                <a:solidFill>
                  <a:srgbClr val="C00000"/>
                </a:solidFill>
              </a:rPr>
              <a:t>being</a:t>
            </a:r>
          </a:p>
          <a:p>
            <a:pPr algn="ctr"/>
            <a:r>
              <a:rPr lang="en-US" sz="2800" b="1" dirty="0">
                <a:solidFill>
                  <a:srgbClr val="C00000"/>
                </a:solidFill>
              </a:rPr>
              <a:t>respected</a:t>
            </a:r>
          </a:p>
        </p:txBody>
      </p:sp>
      <p:sp>
        <p:nvSpPr>
          <p:cNvPr id="7" name="Rectangle 6">
            <a:extLst>
              <a:ext uri="{FF2B5EF4-FFF2-40B4-BE49-F238E27FC236}">
                <a16:creationId xmlns:a16="http://schemas.microsoft.com/office/drawing/2014/main" id="{A20C850E-A788-40E6-185A-307739E244A0}"/>
              </a:ext>
            </a:extLst>
          </p:cNvPr>
          <p:cNvSpPr/>
          <p:nvPr/>
        </p:nvSpPr>
        <p:spPr>
          <a:xfrm>
            <a:off x="6172200" y="533400"/>
            <a:ext cx="2667000" cy="5410200"/>
          </a:xfrm>
          <a:prstGeom prst="rect">
            <a:avLst/>
          </a:prstGeom>
          <a:solidFill>
            <a:schemeClr val="accent6">
              <a:lumMod val="20000"/>
              <a:lumOff val="8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9" name="TextBox 8">
            <a:extLst>
              <a:ext uri="{FF2B5EF4-FFF2-40B4-BE49-F238E27FC236}">
                <a16:creationId xmlns:a16="http://schemas.microsoft.com/office/drawing/2014/main" id="{7B815C64-60AD-6BD1-8451-2A32B89169D9}"/>
              </a:ext>
            </a:extLst>
          </p:cNvPr>
          <p:cNvSpPr txBox="1"/>
          <p:nvPr/>
        </p:nvSpPr>
        <p:spPr>
          <a:xfrm>
            <a:off x="6172200" y="607367"/>
            <a:ext cx="2667000" cy="954107"/>
          </a:xfrm>
          <a:prstGeom prst="rect">
            <a:avLst/>
          </a:prstGeom>
          <a:noFill/>
        </p:spPr>
        <p:txBody>
          <a:bodyPr wrap="square" rtlCol="0">
            <a:spAutoFit/>
          </a:bodyPr>
          <a:lstStyle/>
          <a:p>
            <a:pPr algn="ctr"/>
            <a:r>
              <a:rPr lang="en-US" sz="2800" b="1" i="1" dirty="0">
                <a:solidFill>
                  <a:schemeClr val="tx1"/>
                </a:solidFill>
              </a:rPr>
              <a:t>Contribution to the group</a:t>
            </a:r>
          </a:p>
        </p:txBody>
      </p:sp>
      <p:sp>
        <p:nvSpPr>
          <p:cNvPr id="10" name="Rectangle 9">
            <a:extLst>
              <a:ext uri="{FF2B5EF4-FFF2-40B4-BE49-F238E27FC236}">
                <a16:creationId xmlns:a16="http://schemas.microsoft.com/office/drawing/2014/main" id="{9850FAE6-9BE7-C3C3-54EB-C8C9BE3B7C17}"/>
              </a:ext>
            </a:extLst>
          </p:cNvPr>
          <p:cNvSpPr/>
          <p:nvPr/>
        </p:nvSpPr>
        <p:spPr>
          <a:xfrm>
            <a:off x="6324600" y="1752600"/>
            <a:ext cx="2362200" cy="112835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Compliance with </a:t>
            </a:r>
          </a:p>
          <a:p>
            <a:pPr algn="ctr"/>
            <a:r>
              <a:rPr lang="en-US" sz="2400" b="1" dirty="0">
                <a:solidFill>
                  <a:srgbClr val="C00000"/>
                </a:solidFill>
              </a:rPr>
              <a:t>rules</a:t>
            </a:r>
          </a:p>
        </p:txBody>
      </p:sp>
      <p:sp>
        <p:nvSpPr>
          <p:cNvPr id="11" name="Rectangle 10">
            <a:extLst>
              <a:ext uri="{FF2B5EF4-FFF2-40B4-BE49-F238E27FC236}">
                <a16:creationId xmlns:a16="http://schemas.microsoft.com/office/drawing/2014/main" id="{C3BAD96A-57F5-AB03-64F9-609FFFBDC3F6}"/>
              </a:ext>
            </a:extLst>
          </p:cNvPr>
          <p:cNvSpPr/>
          <p:nvPr/>
        </p:nvSpPr>
        <p:spPr>
          <a:xfrm>
            <a:off x="6340929" y="3111137"/>
            <a:ext cx="2362200" cy="1175974"/>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Organizational citizenship </a:t>
            </a:r>
          </a:p>
          <a:p>
            <a:pPr algn="ctr"/>
            <a:r>
              <a:rPr lang="en-US" sz="2400" b="1" dirty="0">
                <a:solidFill>
                  <a:srgbClr val="C00000"/>
                </a:solidFill>
              </a:rPr>
              <a:t>behavior</a:t>
            </a:r>
          </a:p>
        </p:txBody>
      </p:sp>
      <p:sp>
        <p:nvSpPr>
          <p:cNvPr id="12" name="Rectangle 11">
            <a:extLst>
              <a:ext uri="{FF2B5EF4-FFF2-40B4-BE49-F238E27FC236}">
                <a16:creationId xmlns:a16="http://schemas.microsoft.com/office/drawing/2014/main" id="{41769851-AE42-3E47-6F7F-6B103D9A0202}"/>
              </a:ext>
            </a:extLst>
          </p:cNvPr>
          <p:cNvSpPr/>
          <p:nvPr/>
        </p:nvSpPr>
        <p:spPr>
          <a:xfrm>
            <a:off x="6340929" y="4517298"/>
            <a:ext cx="2362200" cy="1092926"/>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Commitment</a:t>
            </a:r>
          </a:p>
        </p:txBody>
      </p:sp>
      <p:sp>
        <p:nvSpPr>
          <p:cNvPr id="13" name="Arrow: Right 12">
            <a:extLst>
              <a:ext uri="{FF2B5EF4-FFF2-40B4-BE49-F238E27FC236}">
                <a16:creationId xmlns:a16="http://schemas.microsoft.com/office/drawing/2014/main" id="{F2247589-6CD8-A668-1C12-4226589727F4}"/>
              </a:ext>
            </a:extLst>
          </p:cNvPr>
          <p:cNvSpPr/>
          <p:nvPr/>
        </p:nvSpPr>
        <p:spPr>
          <a:xfrm>
            <a:off x="5105400" y="2193132"/>
            <a:ext cx="918754"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5EDFD58D-5437-8620-A7F0-732863D27419}"/>
              </a:ext>
            </a:extLst>
          </p:cNvPr>
          <p:cNvSpPr/>
          <p:nvPr/>
        </p:nvSpPr>
        <p:spPr>
          <a:xfrm>
            <a:off x="5109428" y="3306366"/>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27ED3E01-2C6B-AD49-1A9C-7AAD387B9CD2}"/>
              </a:ext>
            </a:extLst>
          </p:cNvPr>
          <p:cNvSpPr/>
          <p:nvPr/>
        </p:nvSpPr>
        <p:spPr>
          <a:xfrm>
            <a:off x="5109428" y="4788249"/>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0C35B128-C57E-EFF0-FEEA-7E38398A6155}"/>
              </a:ext>
            </a:extLst>
          </p:cNvPr>
          <p:cNvSpPr/>
          <p:nvPr/>
        </p:nvSpPr>
        <p:spPr>
          <a:xfrm>
            <a:off x="2390067" y="3306366"/>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925EFD5-AC5D-74A6-A856-F31E66512486}"/>
              </a:ext>
            </a:extLst>
          </p:cNvPr>
          <p:cNvSpPr txBox="1"/>
          <p:nvPr/>
        </p:nvSpPr>
        <p:spPr>
          <a:xfrm>
            <a:off x="914400" y="6248400"/>
            <a:ext cx="6858000" cy="400110"/>
          </a:xfrm>
          <a:prstGeom prst="rect">
            <a:avLst/>
          </a:prstGeom>
          <a:noFill/>
        </p:spPr>
        <p:txBody>
          <a:bodyPr wrap="square" rtlCol="0">
            <a:spAutoFit/>
          </a:bodyPr>
          <a:lstStyle/>
          <a:p>
            <a:r>
              <a:rPr lang="en-US" sz="2000" b="1" dirty="0"/>
              <a:t>Tyler &amp; </a:t>
            </a:r>
            <a:r>
              <a:rPr lang="en-US" sz="2000" b="1" dirty="0" err="1"/>
              <a:t>Blader</a:t>
            </a:r>
            <a:r>
              <a:rPr lang="en-US" sz="2000" b="1" dirty="0"/>
              <a:t>, (2000) replicated time and time again into 2022</a:t>
            </a:r>
          </a:p>
        </p:txBody>
      </p:sp>
    </p:spTree>
    <p:extLst>
      <p:ext uri="{BB962C8B-B14F-4D97-AF65-F5344CB8AC3E}">
        <p14:creationId xmlns:p14="http://schemas.microsoft.com/office/powerpoint/2010/main" val="57246857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C36D3-268C-CEF3-7769-3B4D51DF0D4D}"/>
              </a:ext>
            </a:extLst>
          </p:cNvPr>
          <p:cNvSpPr>
            <a:spLocks noGrp="1"/>
          </p:cNvSpPr>
          <p:nvPr>
            <p:ph type="title"/>
          </p:nvPr>
        </p:nvSpPr>
        <p:spPr>
          <a:xfrm>
            <a:off x="0" y="274638"/>
            <a:ext cx="9144000" cy="1782762"/>
          </a:xfrm>
        </p:spPr>
        <p:txBody>
          <a:bodyPr>
            <a:normAutofit/>
          </a:bodyPr>
          <a:lstStyle/>
          <a:p>
            <a:r>
              <a:rPr lang="en-US" sz="3200" b="1" i="0" dirty="0">
                <a:effectLst/>
                <a:latin typeface="Calibri" panose="020F0502020204030204" pitchFamily="34" charset="0"/>
                <a:cs typeface="Calibri" panose="020F0502020204030204" pitchFamily="34" charset="0"/>
              </a:rPr>
              <a:t>The Expendables: A Qualitative Study of Police Officers’ Responses to Organizational Injustice.</a:t>
            </a:r>
            <a:br>
              <a:rPr lang="en-US" sz="3200" b="1" i="0" dirty="0">
                <a:effectLst/>
                <a:latin typeface="Calibri" panose="020F0502020204030204" pitchFamily="34" charset="0"/>
                <a:cs typeface="Calibri" panose="020F0502020204030204" pitchFamily="34" charset="0"/>
              </a:rPr>
            </a:br>
            <a:r>
              <a:rPr lang="en-US" sz="2400" b="0" i="0" dirty="0">
                <a:effectLst/>
                <a:latin typeface="Calibri" panose="020F0502020204030204" pitchFamily="34" charset="0"/>
                <a:cs typeface="Calibri" panose="020F0502020204030204" pitchFamily="34" charset="0"/>
              </a:rPr>
              <a:t>Reynolds, Fitzgerald, and Hicks, (2018) </a:t>
            </a:r>
            <a:endParaRPr lang="en-US" sz="24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F17E72A-D730-7C97-3366-0D3BDF57E2D9}"/>
              </a:ext>
            </a:extLst>
          </p:cNvPr>
          <p:cNvSpPr>
            <a:spLocks noGrp="1"/>
          </p:cNvSpPr>
          <p:nvPr>
            <p:ph idx="1"/>
          </p:nvPr>
        </p:nvSpPr>
        <p:spPr>
          <a:xfrm>
            <a:off x="381000" y="2362200"/>
            <a:ext cx="8229600" cy="3994150"/>
          </a:xfrm>
        </p:spPr>
        <p:txBody>
          <a:bodyPr>
            <a:normAutofit lnSpcReduction="10000"/>
          </a:bodyPr>
          <a:lstStyle/>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O</a:t>
            </a:r>
            <a:r>
              <a:rPr lang="en-US" sz="2800" b="0" i="0" dirty="0">
                <a:effectLst/>
                <a:latin typeface="Calibri" panose="020F0502020204030204" pitchFamily="34" charset="0"/>
                <a:cs typeface="Calibri" panose="020F0502020204030204" pitchFamily="34" charset="0"/>
              </a:rPr>
              <a:t>rganizational events linked to fairness assessments among participants included disciplinary actions, citizen complaints, blocked career aspirations, and officer–supervisor conflicts</a:t>
            </a:r>
          </a:p>
          <a:p>
            <a:pPr>
              <a:buFont typeface="Wingdings" panose="05000000000000000000" pitchFamily="2" charset="2"/>
              <a:buChar char="§"/>
            </a:pPr>
            <a:r>
              <a:rPr lang="en-US" sz="2800" b="0" i="0" dirty="0">
                <a:effectLst/>
                <a:latin typeface="Calibri" panose="020F0502020204030204" pitchFamily="34" charset="0"/>
                <a:cs typeface="Calibri" panose="020F0502020204030204" pitchFamily="34" charset="0"/>
              </a:rPr>
              <a:t>Overwhelmingly, officers reported these events made them feel angry</a:t>
            </a:r>
          </a:p>
          <a:p>
            <a:pPr>
              <a:buFont typeface="Wingdings" panose="05000000000000000000" pitchFamily="2" charset="2"/>
              <a:buChar char="§"/>
            </a:pPr>
            <a:r>
              <a:rPr lang="en-US" sz="2800" b="0" i="0" dirty="0">
                <a:effectLst/>
                <a:latin typeface="Calibri" panose="020F0502020204030204" pitchFamily="34" charset="0"/>
                <a:cs typeface="Calibri" panose="020F0502020204030204" pitchFamily="34" charset="0"/>
              </a:rPr>
              <a:t>These events fostered feelings of increased skepticism and not being supported or feeling expendable</a:t>
            </a:r>
          </a:p>
        </p:txBody>
      </p:sp>
      <p:sp>
        <p:nvSpPr>
          <p:cNvPr id="4" name="Slide Number Placeholder 3">
            <a:extLst>
              <a:ext uri="{FF2B5EF4-FFF2-40B4-BE49-F238E27FC236}">
                <a16:creationId xmlns:a16="http://schemas.microsoft.com/office/drawing/2014/main" id="{360D260E-8634-63EF-3604-92E81103C3B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151</a:t>
            </a:fld>
            <a:endParaRPr lang="en-US">
              <a:solidFill>
                <a:prstClr val="black">
                  <a:tint val="75000"/>
                </a:prstClr>
              </a:solidFill>
            </a:endParaRPr>
          </a:p>
        </p:txBody>
      </p:sp>
    </p:spTree>
    <p:extLst>
      <p:ext uri="{BB962C8B-B14F-4D97-AF65-F5344CB8AC3E}">
        <p14:creationId xmlns:p14="http://schemas.microsoft.com/office/powerpoint/2010/main" val="5259074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B1C0-08C1-4E41-9DC3-193E4450528B}"/>
              </a:ext>
            </a:extLst>
          </p:cNvPr>
          <p:cNvSpPr>
            <a:spLocks noGrp="1"/>
          </p:cNvSpPr>
          <p:nvPr>
            <p:ph type="title"/>
          </p:nvPr>
        </p:nvSpPr>
        <p:spPr>
          <a:xfrm>
            <a:off x="0" y="-1"/>
            <a:ext cx="9144000" cy="1768475"/>
          </a:xfrm>
        </p:spPr>
        <p:txBody>
          <a:bodyPr>
            <a:noAutofit/>
          </a:bodyPr>
          <a:lstStyle/>
          <a:p>
            <a:r>
              <a:rPr lang="en-US" sz="3200" b="1" dirty="0"/>
              <a:t>One of the primary causes of negative behavior is higher stress levels caused by a range of factors including:</a:t>
            </a:r>
            <a:br>
              <a:rPr lang="en-US" sz="3200" b="1" dirty="0"/>
            </a:br>
            <a:r>
              <a:rPr lang="pt-BR" sz="2400" dirty="0"/>
              <a:t>Labrague, Lorica, Nwafor, &amp; Cummings, (2021).</a:t>
            </a:r>
            <a:endParaRPr lang="en-US" sz="2400" b="1" dirty="0"/>
          </a:p>
        </p:txBody>
      </p:sp>
      <p:sp>
        <p:nvSpPr>
          <p:cNvPr id="3" name="Content Placeholder 2">
            <a:extLst>
              <a:ext uri="{FF2B5EF4-FFF2-40B4-BE49-F238E27FC236}">
                <a16:creationId xmlns:a16="http://schemas.microsoft.com/office/drawing/2014/main" id="{7E99DDCF-D54F-4329-ADC7-80A1205BDDAF}"/>
              </a:ext>
            </a:extLst>
          </p:cNvPr>
          <p:cNvSpPr>
            <a:spLocks noGrp="1"/>
          </p:cNvSpPr>
          <p:nvPr>
            <p:ph idx="1"/>
          </p:nvPr>
        </p:nvSpPr>
        <p:spPr>
          <a:xfrm>
            <a:off x="76200" y="2057400"/>
            <a:ext cx="8991600" cy="4800600"/>
          </a:xfrm>
        </p:spPr>
        <p:txBody>
          <a:bodyPr>
            <a:normAutofit/>
          </a:bodyPr>
          <a:lstStyle/>
          <a:p>
            <a:pPr>
              <a:buFont typeface="Wingdings" panose="05000000000000000000" pitchFamily="2" charset="2"/>
              <a:buChar char="§"/>
            </a:pPr>
            <a:r>
              <a:rPr lang="en-US" sz="2800" dirty="0"/>
              <a:t>High levels of responsibility that exceed the individual’s capabilities / experience</a:t>
            </a:r>
          </a:p>
          <a:p>
            <a:pPr>
              <a:buFont typeface="Wingdings" panose="05000000000000000000" pitchFamily="2" charset="2"/>
              <a:buChar char="§"/>
            </a:pPr>
            <a:r>
              <a:rPr lang="en-US" sz="2800" dirty="0"/>
              <a:t>Competitive work environments</a:t>
            </a:r>
          </a:p>
          <a:p>
            <a:pPr>
              <a:buFont typeface="Wingdings" panose="05000000000000000000" pitchFamily="2" charset="2"/>
              <a:buChar char="§"/>
            </a:pPr>
            <a:r>
              <a:rPr lang="en-US" sz="2800" dirty="0"/>
              <a:t>A sudden increase in workloads</a:t>
            </a:r>
          </a:p>
          <a:p>
            <a:pPr>
              <a:buFont typeface="Wingdings" panose="05000000000000000000" pitchFamily="2" charset="2"/>
              <a:buChar char="§"/>
            </a:pPr>
            <a:r>
              <a:rPr lang="en-US" sz="2800" dirty="0"/>
              <a:t>Short-staffed work teams, a situation which forces managers/leaders to simultaneously engage in work operations and managerial duties</a:t>
            </a:r>
          </a:p>
          <a:p>
            <a:pPr>
              <a:buFont typeface="Wingdings" panose="05000000000000000000" pitchFamily="2" charset="2"/>
              <a:buChar char="§"/>
            </a:pPr>
            <a:r>
              <a:rPr lang="en-US" sz="2800" dirty="0"/>
              <a:t>Lack of experience</a:t>
            </a:r>
          </a:p>
          <a:p>
            <a:pPr>
              <a:buFont typeface="Wingdings" panose="05000000000000000000" pitchFamily="2" charset="2"/>
              <a:buChar char="§"/>
            </a:pPr>
            <a:r>
              <a:rPr lang="en-US" sz="2800" dirty="0"/>
              <a:t>Lack of job security and increases defensiveness about decision-making</a:t>
            </a:r>
          </a:p>
        </p:txBody>
      </p:sp>
      <p:sp>
        <p:nvSpPr>
          <p:cNvPr id="4" name="Slide Number Placeholder 3">
            <a:extLst>
              <a:ext uri="{FF2B5EF4-FFF2-40B4-BE49-F238E27FC236}">
                <a16:creationId xmlns:a16="http://schemas.microsoft.com/office/drawing/2014/main" id="{711D28CA-2CE2-4E15-8702-C20F57D49AF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152</a:t>
            </a:fld>
            <a:endParaRPr lang="en-US">
              <a:solidFill>
                <a:prstClr val="black">
                  <a:tint val="75000"/>
                </a:prstClr>
              </a:solidFill>
            </a:endParaRPr>
          </a:p>
        </p:txBody>
      </p:sp>
    </p:spTree>
    <p:extLst>
      <p:ext uri="{BB962C8B-B14F-4D97-AF65-F5344CB8AC3E}">
        <p14:creationId xmlns:p14="http://schemas.microsoft.com/office/powerpoint/2010/main" val="27891385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A9E9-F367-4A0E-BC8E-1A8A343AC5FB}"/>
              </a:ext>
            </a:extLst>
          </p:cNvPr>
          <p:cNvSpPr>
            <a:spLocks noGrp="1"/>
          </p:cNvSpPr>
          <p:nvPr>
            <p:ph type="title"/>
          </p:nvPr>
        </p:nvSpPr>
        <p:spPr>
          <a:xfrm>
            <a:off x="457200" y="136526"/>
            <a:ext cx="8229600" cy="1844674"/>
          </a:xfrm>
        </p:spPr>
        <p:txBody>
          <a:bodyPr>
            <a:normAutofit/>
          </a:bodyPr>
          <a:lstStyle/>
          <a:p>
            <a:r>
              <a:rPr lang="en-US" sz="4000" b="1" dirty="0"/>
              <a:t>Toxic Leadership is </a:t>
            </a:r>
            <a:r>
              <a:rPr lang="en-US" sz="4000" b="1" i="0" dirty="0">
                <a:effectLst/>
              </a:rPr>
              <a:t>destructive, abusive, and ineffective</a:t>
            </a:r>
            <a:br>
              <a:rPr lang="en-US" b="1" i="0" dirty="0">
                <a:effectLst/>
              </a:rPr>
            </a:br>
            <a:r>
              <a:rPr lang="en-US" sz="2400" b="0" i="0" dirty="0">
                <a:effectLst/>
                <a:latin typeface="Calibri" panose="020F0502020204030204" pitchFamily="34" charset="0"/>
                <a:cs typeface="Calibri" panose="020F0502020204030204" pitchFamily="34" charset="0"/>
              </a:rPr>
              <a:t>Milosevic, </a:t>
            </a:r>
            <a:r>
              <a:rPr lang="en-US" sz="2400" b="0" i="0" dirty="0" err="1">
                <a:effectLst/>
                <a:latin typeface="Calibri" panose="020F0502020204030204" pitchFamily="34" charset="0"/>
                <a:cs typeface="Calibri" panose="020F0502020204030204" pitchFamily="34" charset="0"/>
              </a:rPr>
              <a:t>Maric</a:t>
            </a:r>
            <a:r>
              <a:rPr lang="en-US" sz="2400" dirty="0">
                <a:latin typeface="Calibri" panose="020F0502020204030204" pitchFamily="34" charset="0"/>
                <a:cs typeface="Calibri" panose="020F0502020204030204" pitchFamily="34" charset="0"/>
              </a:rPr>
              <a:t> </a:t>
            </a:r>
            <a:r>
              <a:rPr lang="en-US" sz="2400" b="0" i="0" dirty="0">
                <a:effectLst/>
                <a:latin typeface="Calibri" panose="020F0502020204030204" pitchFamily="34" charset="0"/>
                <a:cs typeface="Calibri" panose="020F0502020204030204" pitchFamily="34" charset="0"/>
              </a:rPr>
              <a:t>&amp; </a:t>
            </a:r>
            <a:r>
              <a:rPr lang="en-US" sz="2400" b="0" i="0" dirty="0" err="1">
                <a:effectLst/>
                <a:latin typeface="Calibri" panose="020F0502020204030204" pitchFamily="34" charset="0"/>
                <a:cs typeface="Calibri" panose="020F0502020204030204" pitchFamily="34" charset="0"/>
              </a:rPr>
              <a:t>Lončar</a:t>
            </a:r>
            <a:r>
              <a:rPr lang="en-US" sz="2400" b="0" i="0" dirty="0">
                <a:effectLst/>
                <a:latin typeface="Calibri" panose="020F0502020204030204" pitchFamily="34" charset="0"/>
                <a:cs typeface="Calibri" panose="020F0502020204030204" pitchFamily="34" charset="0"/>
              </a:rPr>
              <a:t>, (2020)</a:t>
            </a:r>
            <a:endParaRPr lang="en-US" sz="24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082028F-6F01-416C-9BD5-8785A97C9C07}"/>
              </a:ext>
            </a:extLst>
          </p:cNvPr>
          <p:cNvSpPr>
            <a:spLocks noGrp="1"/>
          </p:cNvSpPr>
          <p:nvPr>
            <p:ph idx="1"/>
          </p:nvPr>
        </p:nvSpPr>
        <p:spPr>
          <a:xfrm>
            <a:off x="228600" y="2209800"/>
            <a:ext cx="8686800" cy="4648200"/>
          </a:xfrm>
        </p:spPr>
        <p:txBody>
          <a:bodyPr>
            <a:noAutofit/>
          </a:bodyPr>
          <a:lstStyle/>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T</a:t>
            </a:r>
            <a:r>
              <a:rPr lang="en-US" sz="2800" b="0" i="0" dirty="0">
                <a:effectLst/>
                <a:latin typeface="Calibri" panose="020F0502020204030204" pitchFamily="34" charset="0"/>
                <a:cs typeface="Calibri" panose="020F0502020204030204" pitchFamily="34" charset="0"/>
              </a:rPr>
              <a:t>oxic leaders conceal their lack of relevant competence and maintain a position of control, at the exclusion of other organizationally relevant objectives</a:t>
            </a:r>
          </a:p>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T</a:t>
            </a:r>
            <a:r>
              <a:rPr lang="en-US" sz="2800" b="0" i="0" dirty="0">
                <a:effectLst/>
                <a:latin typeface="Calibri" panose="020F0502020204030204" pitchFamily="34" charset="0"/>
                <a:cs typeface="Calibri" panose="020F0502020204030204" pitchFamily="34" charset="0"/>
              </a:rPr>
              <a:t>oxic leaders engage in upward and downward directed influence attempts that create ambiguity and confusion</a:t>
            </a:r>
          </a:p>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Toxic leaders</a:t>
            </a:r>
            <a:r>
              <a:rPr lang="en-US" sz="2800" b="0" i="0" dirty="0">
                <a:effectLst/>
                <a:latin typeface="Calibri" panose="020F0502020204030204" pitchFamily="34" charset="0"/>
                <a:cs typeface="Calibri" panose="020F0502020204030204" pitchFamily="34" charset="0"/>
              </a:rPr>
              <a:t> increase the toxicity of the </a:t>
            </a:r>
            <a:r>
              <a:rPr lang="en-US" sz="2800" dirty="0">
                <a:latin typeface="Calibri" panose="020F0502020204030204" pitchFamily="34" charset="0"/>
                <a:cs typeface="Calibri" panose="020F0502020204030204" pitchFamily="34" charset="0"/>
              </a:rPr>
              <a:t>job </a:t>
            </a:r>
            <a:r>
              <a:rPr lang="en-US" sz="2800" b="0" i="0" dirty="0">
                <a:effectLst/>
                <a:latin typeface="Calibri" panose="020F0502020204030204" pitchFamily="34" charset="0"/>
                <a:cs typeface="Calibri" panose="020F0502020204030204" pitchFamily="34" charset="0"/>
              </a:rPr>
              <a:t>context and interfere with others’ ability to perform their work</a:t>
            </a:r>
          </a:p>
        </p:txBody>
      </p:sp>
      <p:sp>
        <p:nvSpPr>
          <p:cNvPr id="4" name="Slide Number Placeholder 3">
            <a:extLst>
              <a:ext uri="{FF2B5EF4-FFF2-40B4-BE49-F238E27FC236}">
                <a16:creationId xmlns:a16="http://schemas.microsoft.com/office/drawing/2014/main" id="{CF35AFCA-3EBA-4FAC-B6FC-7AC965A0363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153</a:t>
            </a:fld>
            <a:endParaRPr lang="en-US">
              <a:solidFill>
                <a:prstClr val="black">
                  <a:tint val="75000"/>
                </a:prstClr>
              </a:solidFill>
            </a:endParaRPr>
          </a:p>
        </p:txBody>
      </p:sp>
    </p:spTree>
    <p:extLst>
      <p:ext uri="{BB962C8B-B14F-4D97-AF65-F5344CB8AC3E}">
        <p14:creationId xmlns:p14="http://schemas.microsoft.com/office/powerpoint/2010/main" val="1893458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B9940-9612-4D9F-A348-9B7366A3BAF8}"/>
              </a:ext>
            </a:extLst>
          </p:cNvPr>
          <p:cNvSpPr>
            <a:spLocks noGrp="1"/>
          </p:cNvSpPr>
          <p:nvPr>
            <p:ph type="title"/>
          </p:nvPr>
        </p:nvSpPr>
        <p:spPr>
          <a:xfrm>
            <a:off x="457200" y="0"/>
            <a:ext cx="8229600" cy="1365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12D11E5-2DEB-4EF9-8805-E4B6196B8496}"/>
              </a:ext>
            </a:extLst>
          </p:cNvPr>
          <p:cNvSpPr>
            <a:spLocks noGrp="1"/>
          </p:cNvSpPr>
          <p:nvPr>
            <p:ph idx="1"/>
          </p:nvPr>
        </p:nvSpPr>
        <p:spPr>
          <a:xfrm>
            <a:off x="152400" y="304800"/>
            <a:ext cx="8839200" cy="6553200"/>
          </a:xfrm>
        </p:spPr>
        <p:txBody>
          <a:bodyPr>
            <a:normAutofit/>
          </a:bodyPr>
          <a:lstStyle/>
          <a:p>
            <a:pPr>
              <a:buFont typeface="Wingdings" panose="05000000000000000000" pitchFamily="2" charset="2"/>
              <a:buChar char="§"/>
            </a:pPr>
            <a:r>
              <a:rPr lang="en-US" sz="2800" dirty="0"/>
              <a:t>Long-term and regular contact with toxic leaders cause strain and reduced well-being among their subordinates. </a:t>
            </a:r>
            <a:r>
              <a:rPr lang="en-US" sz="2400" dirty="0" err="1"/>
              <a:t>Hobman</a:t>
            </a:r>
            <a:r>
              <a:rPr lang="en-US" sz="2400" dirty="0"/>
              <a:t> et al. (2009)</a:t>
            </a:r>
            <a:endParaRPr lang="en-US" sz="2800" dirty="0"/>
          </a:p>
          <a:p>
            <a:pPr>
              <a:buFont typeface="Wingdings" panose="05000000000000000000" pitchFamily="2" charset="2"/>
              <a:buChar char="§"/>
            </a:pPr>
            <a:r>
              <a:rPr lang="en-US" sz="2800" dirty="0"/>
              <a:t>Toxic leadership is related to the high level of withdrawal in subordinates. </a:t>
            </a:r>
            <a:r>
              <a:rPr lang="en-US" sz="2400" dirty="0"/>
              <a:t>Carlson et al. (2012)</a:t>
            </a:r>
          </a:p>
          <a:p>
            <a:pPr>
              <a:buFont typeface="Wingdings" panose="05000000000000000000" pitchFamily="2" charset="2"/>
              <a:buChar char="§"/>
            </a:pPr>
            <a:r>
              <a:rPr lang="en-US" sz="2800" dirty="0"/>
              <a:t>Toxic leaders reduce employee self-confidence, self-worth and self-efficacy. </a:t>
            </a:r>
            <a:r>
              <a:rPr lang="en-US" sz="2400" dirty="0"/>
              <a:t>Harvey et al., (2014). </a:t>
            </a:r>
            <a:endParaRPr lang="en-US" sz="2800" dirty="0"/>
          </a:p>
          <a:p>
            <a:pPr>
              <a:buFont typeface="Wingdings" panose="05000000000000000000" pitchFamily="2" charset="2"/>
              <a:buChar char="§"/>
            </a:pPr>
            <a:r>
              <a:rPr lang="en-US" sz="2800" b="1" dirty="0"/>
              <a:t>In sum, three major outcomes in terms of psychological distress due to toxic leadership reported in the literature are loss of self-worth, agitated and withdrawal </a:t>
            </a:r>
            <a:r>
              <a:rPr lang="en-US" sz="2400" dirty="0"/>
              <a:t>(</a:t>
            </a:r>
            <a:r>
              <a:rPr lang="en-US" sz="2400" dirty="0" err="1"/>
              <a:t>Hobman</a:t>
            </a:r>
            <a:r>
              <a:rPr lang="en-US" sz="2400" dirty="0"/>
              <a:t> et al., 2009).</a:t>
            </a:r>
          </a:p>
          <a:p>
            <a:pPr>
              <a:buFont typeface="Wingdings" panose="05000000000000000000" pitchFamily="2" charset="2"/>
              <a:buChar char="§"/>
            </a:pPr>
            <a:r>
              <a:rPr lang="en-US" sz="2800" b="1" dirty="0">
                <a:solidFill>
                  <a:srgbClr val="C00000"/>
                </a:solidFill>
              </a:rPr>
              <a:t>With a Toxic Boss you must become the Island of faith, optimism, and organization in a sea of dysfunction for those under your charge to depend upon   </a:t>
            </a:r>
            <a:r>
              <a:rPr lang="en-US" sz="2000" b="1" dirty="0">
                <a:solidFill>
                  <a:srgbClr val="C00000"/>
                </a:solidFill>
              </a:rPr>
              <a:t>   </a:t>
            </a:r>
            <a:r>
              <a:rPr lang="en-US" sz="2000" dirty="0"/>
              <a:t>Keenan, (2007)</a:t>
            </a:r>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pPr>
              <a:buFont typeface="Wingdings" panose="05000000000000000000" pitchFamily="2" charset="2"/>
              <a:buChar char="§"/>
            </a:pPr>
            <a:endParaRPr lang="en-US" sz="2400" dirty="0"/>
          </a:p>
        </p:txBody>
      </p:sp>
      <p:sp>
        <p:nvSpPr>
          <p:cNvPr id="4" name="Slide Number Placeholder 3">
            <a:extLst>
              <a:ext uri="{FF2B5EF4-FFF2-40B4-BE49-F238E27FC236}">
                <a16:creationId xmlns:a16="http://schemas.microsoft.com/office/drawing/2014/main" id="{C17EFBE5-F5DB-41F6-B1FB-6D38F25A463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154</a:t>
            </a:fld>
            <a:endParaRPr lang="en-US">
              <a:solidFill>
                <a:prstClr val="black">
                  <a:tint val="75000"/>
                </a:prstClr>
              </a:solidFill>
            </a:endParaRPr>
          </a:p>
        </p:txBody>
      </p:sp>
    </p:spTree>
    <p:extLst>
      <p:ext uri="{BB962C8B-B14F-4D97-AF65-F5344CB8AC3E}">
        <p14:creationId xmlns:p14="http://schemas.microsoft.com/office/powerpoint/2010/main" val="157242216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C592A-A628-7AAB-4428-9A16E0D11F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E4FEF6-8BA2-BEF5-8B6D-0B07A12975C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CEF6152-1E26-DBD3-7279-E5E0B28F1F84}"/>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155</a:t>
            </a:fld>
            <a:endParaRPr lang="en-US">
              <a:solidFill>
                <a:prstClr val="black">
                  <a:tint val="75000"/>
                </a:prstClr>
              </a:solidFill>
            </a:endParaRPr>
          </a:p>
        </p:txBody>
      </p:sp>
      <p:pic>
        <p:nvPicPr>
          <p:cNvPr id="5" name="Picture 4">
            <a:extLst>
              <a:ext uri="{FF2B5EF4-FFF2-40B4-BE49-F238E27FC236}">
                <a16:creationId xmlns:a16="http://schemas.microsoft.com/office/drawing/2014/main" id="{7B6AEA69-5C37-8A52-B223-B6D61BF83DCA}"/>
              </a:ext>
            </a:extLst>
          </p:cNvPr>
          <p:cNvPicPr>
            <a:picLocks noChangeAspect="1"/>
          </p:cNvPicPr>
          <p:nvPr/>
        </p:nvPicPr>
        <p:blipFill>
          <a:blip r:embed="rId2"/>
          <a:stretch>
            <a:fillRect/>
          </a:stretch>
        </p:blipFill>
        <p:spPr>
          <a:xfrm>
            <a:off x="0" y="136526"/>
            <a:ext cx="9144000" cy="6446836"/>
          </a:xfrm>
          <a:prstGeom prst="rect">
            <a:avLst/>
          </a:prstGeom>
        </p:spPr>
      </p:pic>
    </p:spTree>
    <p:extLst>
      <p:ext uri="{BB962C8B-B14F-4D97-AF65-F5344CB8AC3E}">
        <p14:creationId xmlns:p14="http://schemas.microsoft.com/office/powerpoint/2010/main" val="11694473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59BDB-4459-4307-A4FE-B7FB4DC7FF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1E463F-BF4E-45F0-B093-28B4EF1530E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2DE7D05-6409-4631-B3EF-DB7E81D9985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156</a:t>
            </a:fld>
            <a:endParaRPr lang="en-US">
              <a:solidFill>
                <a:prstClr val="black">
                  <a:tint val="75000"/>
                </a:prstClr>
              </a:solidFill>
            </a:endParaRPr>
          </a:p>
        </p:txBody>
      </p:sp>
      <p:pic>
        <p:nvPicPr>
          <p:cNvPr id="5" name="Picture 4">
            <a:extLst>
              <a:ext uri="{FF2B5EF4-FFF2-40B4-BE49-F238E27FC236}">
                <a16:creationId xmlns:a16="http://schemas.microsoft.com/office/drawing/2014/main" id="{776414C0-43AF-4E67-A0B4-10FEEB5F4F8D}"/>
              </a:ext>
            </a:extLst>
          </p:cNvPr>
          <p:cNvPicPr>
            <a:picLocks noChangeAspect="1"/>
          </p:cNvPicPr>
          <p:nvPr/>
        </p:nvPicPr>
        <p:blipFill>
          <a:blip r:embed="rId2"/>
          <a:stretch>
            <a:fillRect/>
          </a:stretch>
        </p:blipFill>
        <p:spPr>
          <a:xfrm>
            <a:off x="304800" y="202775"/>
            <a:ext cx="8382000" cy="6081712"/>
          </a:xfrm>
          <a:prstGeom prst="rect">
            <a:avLst/>
          </a:prstGeom>
        </p:spPr>
      </p:pic>
      <p:sp>
        <p:nvSpPr>
          <p:cNvPr id="6" name="TextBox 5">
            <a:extLst>
              <a:ext uri="{FF2B5EF4-FFF2-40B4-BE49-F238E27FC236}">
                <a16:creationId xmlns:a16="http://schemas.microsoft.com/office/drawing/2014/main" id="{2668988B-4730-4731-BB00-E855290529D9}"/>
              </a:ext>
            </a:extLst>
          </p:cNvPr>
          <p:cNvSpPr txBox="1"/>
          <p:nvPr/>
        </p:nvSpPr>
        <p:spPr>
          <a:xfrm>
            <a:off x="914400" y="4191000"/>
            <a:ext cx="6599801" cy="523220"/>
          </a:xfrm>
          <a:prstGeom prst="rect">
            <a:avLst/>
          </a:prstGeom>
          <a:noFill/>
        </p:spPr>
        <p:txBody>
          <a:bodyPr wrap="square" rtlCol="0">
            <a:spAutoFit/>
          </a:bodyPr>
          <a:lstStyle/>
          <a:p>
            <a:r>
              <a:rPr lang="en-US" sz="2800" b="1" i="1" dirty="0">
                <a:solidFill>
                  <a:srgbClr val="FF0000"/>
                </a:solidFill>
              </a:rPr>
              <a:t>Could this factor into the equation</a:t>
            </a:r>
            <a:r>
              <a:rPr lang="en-US" sz="2800" b="1" dirty="0">
                <a:solidFill>
                  <a:srgbClr val="FF0000"/>
                </a:solidFill>
              </a:rPr>
              <a:t>?</a:t>
            </a:r>
          </a:p>
        </p:txBody>
      </p:sp>
      <p:sp>
        <p:nvSpPr>
          <p:cNvPr id="7" name="Arrow: Up 6">
            <a:extLst>
              <a:ext uri="{FF2B5EF4-FFF2-40B4-BE49-F238E27FC236}">
                <a16:creationId xmlns:a16="http://schemas.microsoft.com/office/drawing/2014/main" id="{D8BCBF1D-8B45-4A13-B37B-ECDE79F03400}"/>
              </a:ext>
            </a:extLst>
          </p:cNvPr>
          <p:cNvSpPr/>
          <p:nvPr/>
        </p:nvSpPr>
        <p:spPr>
          <a:xfrm>
            <a:off x="2743200" y="3667780"/>
            <a:ext cx="332232" cy="52322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FEB9BA79-3509-4C22-BD4B-B8613F1F511F}"/>
              </a:ext>
            </a:extLst>
          </p:cNvPr>
          <p:cNvSpPr/>
          <p:nvPr/>
        </p:nvSpPr>
        <p:spPr>
          <a:xfrm>
            <a:off x="4572000" y="3601571"/>
            <a:ext cx="332232" cy="52322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E17D832-3FC9-4893-9D86-114975E1E11A}"/>
              </a:ext>
            </a:extLst>
          </p:cNvPr>
          <p:cNvSpPr txBox="1"/>
          <p:nvPr/>
        </p:nvSpPr>
        <p:spPr>
          <a:xfrm>
            <a:off x="2362200" y="3733800"/>
            <a:ext cx="529438" cy="523220"/>
          </a:xfrm>
          <a:prstGeom prst="rect">
            <a:avLst/>
          </a:prstGeom>
          <a:noFill/>
        </p:spPr>
        <p:txBody>
          <a:bodyPr wrap="square" rtlCol="0">
            <a:spAutoFit/>
          </a:bodyPr>
          <a:lstStyle/>
          <a:p>
            <a:r>
              <a:rPr lang="en-US" sz="2800" b="1" dirty="0"/>
              <a:t>Y</a:t>
            </a:r>
          </a:p>
        </p:txBody>
      </p:sp>
      <p:sp>
        <p:nvSpPr>
          <p:cNvPr id="10" name="TextBox 9">
            <a:extLst>
              <a:ext uri="{FF2B5EF4-FFF2-40B4-BE49-F238E27FC236}">
                <a16:creationId xmlns:a16="http://schemas.microsoft.com/office/drawing/2014/main" id="{659A35A6-ECFC-476B-A076-4B55361AA69B}"/>
              </a:ext>
            </a:extLst>
          </p:cNvPr>
          <p:cNvSpPr txBox="1"/>
          <p:nvPr/>
        </p:nvSpPr>
        <p:spPr>
          <a:xfrm>
            <a:off x="4191000" y="3667780"/>
            <a:ext cx="1045464" cy="523220"/>
          </a:xfrm>
          <a:prstGeom prst="rect">
            <a:avLst/>
          </a:prstGeom>
          <a:noFill/>
        </p:spPr>
        <p:txBody>
          <a:bodyPr wrap="square" rtlCol="0">
            <a:spAutoFit/>
          </a:bodyPr>
          <a:lstStyle/>
          <a:p>
            <a:r>
              <a:rPr lang="en-US" sz="2800" b="1" dirty="0"/>
              <a:t>Z</a:t>
            </a:r>
          </a:p>
        </p:txBody>
      </p:sp>
      <p:sp>
        <p:nvSpPr>
          <p:cNvPr id="11" name="TextBox 10">
            <a:extLst>
              <a:ext uri="{FF2B5EF4-FFF2-40B4-BE49-F238E27FC236}">
                <a16:creationId xmlns:a16="http://schemas.microsoft.com/office/drawing/2014/main" id="{8A665E3E-20A8-4E7D-A641-8BF280F6B50C}"/>
              </a:ext>
            </a:extLst>
          </p:cNvPr>
          <p:cNvSpPr txBox="1"/>
          <p:nvPr/>
        </p:nvSpPr>
        <p:spPr>
          <a:xfrm>
            <a:off x="304800" y="1"/>
            <a:ext cx="8383820" cy="523220"/>
          </a:xfrm>
          <a:prstGeom prst="rect">
            <a:avLst/>
          </a:prstGeom>
          <a:noFill/>
        </p:spPr>
        <p:txBody>
          <a:bodyPr wrap="square" rtlCol="0">
            <a:spAutoFit/>
          </a:bodyPr>
          <a:lstStyle/>
          <a:p>
            <a:r>
              <a:rPr lang="en-US" sz="2800" b="1" dirty="0">
                <a:solidFill>
                  <a:srgbClr val="FF0000"/>
                </a:solidFill>
              </a:rPr>
              <a:t>Another Perspective…Everything is Contextual</a:t>
            </a:r>
          </a:p>
        </p:txBody>
      </p:sp>
      <p:pic>
        <p:nvPicPr>
          <p:cNvPr id="12" name="Picture 11">
            <a:extLst>
              <a:ext uri="{FF2B5EF4-FFF2-40B4-BE49-F238E27FC236}">
                <a16:creationId xmlns:a16="http://schemas.microsoft.com/office/drawing/2014/main" id="{4AD469F2-04B6-4568-9C93-BA23D5D07764}"/>
              </a:ext>
            </a:extLst>
          </p:cNvPr>
          <p:cNvPicPr>
            <a:picLocks noChangeAspect="1"/>
          </p:cNvPicPr>
          <p:nvPr/>
        </p:nvPicPr>
        <p:blipFill>
          <a:blip r:embed="rId3"/>
          <a:stretch>
            <a:fillRect/>
          </a:stretch>
        </p:blipFill>
        <p:spPr>
          <a:xfrm>
            <a:off x="2126772" y="5603334"/>
            <a:ext cx="1676400" cy="1254666"/>
          </a:xfrm>
          <a:prstGeom prst="rect">
            <a:avLst/>
          </a:prstGeom>
        </p:spPr>
      </p:pic>
      <p:pic>
        <p:nvPicPr>
          <p:cNvPr id="14" name="Picture 13">
            <a:extLst>
              <a:ext uri="{FF2B5EF4-FFF2-40B4-BE49-F238E27FC236}">
                <a16:creationId xmlns:a16="http://schemas.microsoft.com/office/drawing/2014/main" id="{EC4EF0F8-7E55-4651-ACDA-C029C687C832}"/>
              </a:ext>
            </a:extLst>
          </p:cNvPr>
          <p:cNvPicPr>
            <a:picLocks noChangeAspect="1"/>
          </p:cNvPicPr>
          <p:nvPr/>
        </p:nvPicPr>
        <p:blipFill>
          <a:blip r:embed="rId4"/>
          <a:stretch>
            <a:fillRect/>
          </a:stretch>
        </p:blipFill>
        <p:spPr>
          <a:xfrm>
            <a:off x="7299678" y="5603334"/>
            <a:ext cx="1844322" cy="1254666"/>
          </a:xfrm>
          <a:prstGeom prst="rect">
            <a:avLst/>
          </a:prstGeom>
        </p:spPr>
      </p:pic>
      <p:pic>
        <p:nvPicPr>
          <p:cNvPr id="15" name="Picture 14">
            <a:extLst>
              <a:ext uri="{FF2B5EF4-FFF2-40B4-BE49-F238E27FC236}">
                <a16:creationId xmlns:a16="http://schemas.microsoft.com/office/drawing/2014/main" id="{1C9F5A13-B426-45CF-84C5-4DC35B9ABCE8}"/>
              </a:ext>
            </a:extLst>
          </p:cNvPr>
          <p:cNvPicPr>
            <a:picLocks noChangeAspect="1"/>
          </p:cNvPicPr>
          <p:nvPr/>
        </p:nvPicPr>
        <p:blipFill>
          <a:blip r:embed="rId5"/>
          <a:stretch>
            <a:fillRect/>
          </a:stretch>
        </p:blipFill>
        <p:spPr>
          <a:xfrm>
            <a:off x="3899916" y="5603334"/>
            <a:ext cx="1676400" cy="1269535"/>
          </a:xfrm>
          <a:prstGeom prst="rect">
            <a:avLst/>
          </a:prstGeom>
        </p:spPr>
      </p:pic>
      <p:pic>
        <p:nvPicPr>
          <p:cNvPr id="16" name="Picture 15">
            <a:extLst>
              <a:ext uri="{FF2B5EF4-FFF2-40B4-BE49-F238E27FC236}">
                <a16:creationId xmlns:a16="http://schemas.microsoft.com/office/drawing/2014/main" id="{9BFD0657-199A-45FB-B948-D3DF23B15B37}"/>
              </a:ext>
            </a:extLst>
          </p:cNvPr>
          <p:cNvPicPr>
            <a:picLocks noChangeAspect="1"/>
          </p:cNvPicPr>
          <p:nvPr/>
        </p:nvPicPr>
        <p:blipFill>
          <a:blip r:embed="rId6"/>
          <a:stretch>
            <a:fillRect/>
          </a:stretch>
        </p:blipFill>
        <p:spPr>
          <a:xfrm>
            <a:off x="5673060" y="5610768"/>
            <a:ext cx="1527962" cy="1254666"/>
          </a:xfrm>
          <a:prstGeom prst="rect">
            <a:avLst/>
          </a:prstGeom>
        </p:spPr>
      </p:pic>
    </p:spTree>
    <p:extLst>
      <p:ext uri="{BB962C8B-B14F-4D97-AF65-F5344CB8AC3E}">
        <p14:creationId xmlns:p14="http://schemas.microsoft.com/office/powerpoint/2010/main" val="77837202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B24B6-4652-45EF-9A47-57B209D46795}"/>
              </a:ext>
            </a:extLst>
          </p:cNvPr>
          <p:cNvSpPr>
            <a:spLocks noGrp="1"/>
          </p:cNvSpPr>
          <p:nvPr>
            <p:ph type="title"/>
          </p:nvPr>
        </p:nvSpPr>
        <p:spPr>
          <a:xfrm>
            <a:off x="457200" y="0"/>
            <a:ext cx="8229600" cy="1066800"/>
          </a:xfrm>
        </p:spPr>
        <p:txBody>
          <a:bodyPr>
            <a:normAutofit/>
          </a:bodyPr>
          <a:lstStyle/>
          <a:p>
            <a:r>
              <a:rPr lang="en-US" sz="3600" b="1" dirty="0"/>
              <a:t>A Different Perspective</a:t>
            </a:r>
          </a:p>
        </p:txBody>
      </p:sp>
      <p:sp>
        <p:nvSpPr>
          <p:cNvPr id="3" name="Content Placeholder 2">
            <a:extLst>
              <a:ext uri="{FF2B5EF4-FFF2-40B4-BE49-F238E27FC236}">
                <a16:creationId xmlns:a16="http://schemas.microsoft.com/office/drawing/2014/main" id="{8327E04D-CD1D-4A3D-AFE2-F01FCD4BE5D6}"/>
              </a:ext>
            </a:extLst>
          </p:cNvPr>
          <p:cNvSpPr>
            <a:spLocks noGrp="1"/>
          </p:cNvSpPr>
          <p:nvPr>
            <p:ph idx="1"/>
          </p:nvPr>
        </p:nvSpPr>
        <p:spPr>
          <a:xfrm>
            <a:off x="152400" y="990600"/>
            <a:ext cx="8763000" cy="5730875"/>
          </a:xfrm>
        </p:spPr>
        <p:txBody>
          <a:bodyPr>
            <a:normAutofit/>
          </a:bodyPr>
          <a:lstStyle/>
          <a:p>
            <a:pPr>
              <a:buFont typeface="Wingdings" panose="05000000000000000000" pitchFamily="2" charset="2"/>
              <a:buChar char="§"/>
            </a:pPr>
            <a:r>
              <a:rPr lang="en-US" sz="2800" dirty="0"/>
              <a:t>We encourage people to adopt a lifespan developmental perspective on aging at work, which considers age along a continuum rather than in terms of discrete generational categories               </a:t>
            </a:r>
            <a:r>
              <a:rPr lang="pl-PL" sz="2400" dirty="0"/>
              <a:t>Rudolph</a:t>
            </a:r>
            <a:r>
              <a:rPr lang="en-US" sz="2400" dirty="0"/>
              <a:t> </a:t>
            </a:r>
            <a:r>
              <a:rPr lang="pl-PL" sz="2400" dirty="0"/>
              <a:t>&amp; Zacher,</a:t>
            </a:r>
            <a:r>
              <a:rPr lang="en-US" sz="2400" dirty="0"/>
              <a:t> </a:t>
            </a:r>
            <a:r>
              <a:rPr lang="pl-PL" sz="2400" dirty="0"/>
              <a:t>(2022</a:t>
            </a:r>
            <a:r>
              <a:rPr lang="en-US" sz="2400" dirty="0"/>
              <a:t>)</a:t>
            </a:r>
            <a:endParaRPr lang="en-US" sz="2800" b="1" dirty="0"/>
          </a:p>
          <a:p>
            <a:pPr>
              <a:buFont typeface="Wingdings" panose="05000000000000000000" pitchFamily="2" charset="2"/>
              <a:buChar char="§"/>
            </a:pPr>
            <a:r>
              <a:rPr lang="en-US" sz="2800" b="1" dirty="0"/>
              <a:t>From this perspective, learning and development is seen as a lifelong process for every individual, regardless of when they were born</a:t>
            </a:r>
          </a:p>
          <a:p>
            <a:pPr>
              <a:buFont typeface="Wingdings" panose="05000000000000000000" pitchFamily="2" charset="2"/>
              <a:buChar char="§"/>
            </a:pPr>
            <a:r>
              <a:rPr lang="en-US" sz="2800" b="1" dirty="0">
                <a:solidFill>
                  <a:srgbClr val="C00000"/>
                </a:solidFill>
              </a:rPr>
              <a:t>The important difference here is that any generational differences are seen to emanate from experience and knowledge </a:t>
            </a:r>
          </a:p>
          <a:p>
            <a:pPr marL="0" indent="0">
              <a:buNone/>
            </a:pPr>
            <a:r>
              <a:rPr lang="en-US" sz="2200" dirty="0"/>
              <a:t>Henry, </a:t>
            </a:r>
            <a:r>
              <a:rPr lang="en-US" sz="2200" dirty="0" err="1"/>
              <a:t>Zacher</a:t>
            </a:r>
            <a:r>
              <a:rPr lang="en-US" sz="2200" dirty="0"/>
              <a:t> &amp; </a:t>
            </a:r>
            <a:r>
              <a:rPr lang="en-US" sz="2200" dirty="0" err="1"/>
              <a:t>Desmette</a:t>
            </a:r>
            <a:r>
              <a:rPr lang="en-US" sz="2200" dirty="0"/>
              <a:t>, (2015), </a:t>
            </a:r>
            <a:r>
              <a:rPr lang="en-US" sz="2200" dirty="0" err="1"/>
              <a:t>Pinelli</a:t>
            </a:r>
            <a:r>
              <a:rPr lang="en-US" sz="2200" dirty="0"/>
              <a:t>, </a:t>
            </a:r>
            <a:r>
              <a:rPr lang="en-US" sz="2200" dirty="0" err="1"/>
              <a:t>Sease</a:t>
            </a:r>
            <a:r>
              <a:rPr lang="en-US" sz="2200" dirty="0"/>
              <a:t>, Nola, Kyle, </a:t>
            </a:r>
            <a:r>
              <a:rPr lang="en-US" sz="2200" dirty="0" err="1"/>
              <a:t>Heldenbrand</a:t>
            </a:r>
            <a:r>
              <a:rPr lang="en-US" sz="2200" dirty="0"/>
              <a:t>, </a:t>
            </a:r>
            <a:r>
              <a:rPr lang="en-US" sz="2200" dirty="0" err="1"/>
              <a:t>Penzak</a:t>
            </a:r>
            <a:r>
              <a:rPr lang="en-US" sz="2200" dirty="0"/>
              <a:t>, &amp; Ginsburg, (2018), Rudolph &amp; </a:t>
            </a:r>
            <a:r>
              <a:rPr lang="en-US" sz="2200" dirty="0" err="1"/>
              <a:t>Zacher</a:t>
            </a:r>
            <a:r>
              <a:rPr lang="en-US" sz="2200" dirty="0"/>
              <a:t>, (2018) and Wilkerson, (2018).</a:t>
            </a:r>
          </a:p>
          <a:p>
            <a:pPr marL="0" indent="0">
              <a:buNone/>
            </a:pPr>
            <a:endParaRPr lang="en-US" sz="2800" dirty="0"/>
          </a:p>
        </p:txBody>
      </p:sp>
      <p:sp>
        <p:nvSpPr>
          <p:cNvPr id="4" name="Slide Number Placeholder 3">
            <a:extLst>
              <a:ext uri="{FF2B5EF4-FFF2-40B4-BE49-F238E27FC236}">
                <a16:creationId xmlns:a16="http://schemas.microsoft.com/office/drawing/2014/main" id="{DC3BE746-090D-4CC6-A50C-68854B84285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157</a:t>
            </a:fld>
            <a:endParaRPr lang="en-US">
              <a:solidFill>
                <a:prstClr val="black">
                  <a:tint val="75000"/>
                </a:prstClr>
              </a:solidFill>
            </a:endParaRPr>
          </a:p>
        </p:txBody>
      </p:sp>
    </p:spTree>
    <p:extLst>
      <p:ext uri="{BB962C8B-B14F-4D97-AF65-F5344CB8AC3E}">
        <p14:creationId xmlns:p14="http://schemas.microsoft.com/office/powerpoint/2010/main" val="40992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2F20D-5C8F-40C4-BFB6-5673AFEAEA2B}"/>
              </a:ext>
            </a:extLst>
          </p:cNvPr>
          <p:cNvSpPr>
            <a:spLocks noGrp="1"/>
          </p:cNvSpPr>
          <p:nvPr>
            <p:ph type="title"/>
          </p:nvPr>
        </p:nvSpPr>
        <p:spPr>
          <a:xfrm>
            <a:off x="457200" y="274637"/>
            <a:ext cx="8229600" cy="2789238"/>
          </a:xfrm>
        </p:spPr>
        <p:txBody>
          <a:bodyPr>
            <a:normAutofit fontScale="90000"/>
          </a:bodyPr>
          <a:lstStyle/>
          <a:p>
            <a:r>
              <a:rPr lang="en-US" sz="4000" b="1" dirty="0">
                <a:solidFill>
                  <a:srgbClr val="C00000"/>
                </a:solidFill>
              </a:rPr>
              <a:t>RESEARCH POINT</a:t>
            </a:r>
            <a:br>
              <a:rPr lang="en-US" sz="4000" b="1" dirty="0"/>
            </a:br>
            <a:r>
              <a:rPr lang="en-US" sz="4000" b="1" dirty="0"/>
              <a:t>Five Motivators (</a:t>
            </a:r>
            <a:r>
              <a:rPr lang="en-US" sz="3100" b="1" i="1" dirty="0"/>
              <a:t>NOT PERSONALITY TRAITS BUT INFLUENCES</a:t>
            </a:r>
            <a:r>
              <a:rPr lang="en-US" sz="4000" b="1" dirty="0"/>
              <a:t>) for Generational Employees </a:t>
            </a:r>
            <a:br>
              <a:rPr lang="en-US" b="1" dirty="0"/>
            </a:br>
            <a:r>
              <a:rPr lang="en-US" sz="3100" dirty="0"/>
              <a:t>David Wilkinson, of the Oxford Review.</a:t>
            </a:r>
            <a:br>
              <a:rPr lang="en-US" b="1" dirty="0"/>
            </a:br>
            <a:endParaRPr lang="en-US" b="1" dirty="0"/>
          </a:p>
        </p:txBody>
      </p:sp>
      <p:sp>
        <p:nvSpPr>
          <p:cNvPr id="3" name="Content Placeholder 2">
            <a:extLst>
              <a:ext uri="{FF2B5EF4-FFF2-40B4-BE49-F238E27FC236}">
                <a16:creationId xmlns:a16="http://schemas.microsoft.com/office/drawing/2014/main" id="{6B6489FF-A3F6-46DF-AEAB-913136D88A49}"/>
              </a:ext>
            </a:extLst>
          </p:cNvPr>
          <p:cNvSpPr>
            <a:spLocks noGrp="1"/>
          </p:cNvSpPr>
          <p:nvPr>
            <p:ph idx="1"/>
          </p:nvPr>
        </p:nvSpPr>
        <p:spPr>
          <a:xfrm>
            <a:off x="457200" y="3200400"/>
            <a:ext cx="8229600" cy="3657600"/>
          </a:xfrm>
        </p:spPr>
        <p:txBody>
          <a:bodyPr>
            <a:normAutofit/>
          </a:bodyPr>
          <a:lstStyle/>
          <a:p>
            <a:pPr>
              <a:buFont typeface="Wingdings" panose="05000000000000000000" pitchFamily="2" charset="2"/>
              <a:buChar char="§"/>
            </a:pPr>
            <a:r>
              <a:rPr lang="en-US" dirty="0"/>
              <a:t>Comfortable lifestyle</a:t>
            </a:r>
          </a:p>
          <a:p>
            <a:pPr>
              <a:buFont typeface="Wingdings" panose="05000000000000000000" pitchFamily="2" charset="2"/>
              <a:buChar char="§"/>
            </a:pPr>
            <a:r>
              <a:rPr lang="en-US" dirty="0"/>
              <a:t>Knowledge sharing</a:t>
            </a:r>
          </a:p>
          <a:p>
            <a:pPr>
              <a:buFont typeface="Wingdings" panose="05000000000000000000" pitchFamily="2" charset="2"/>
              <a:buChar char="§"/>
            </a:pPr>
            <a:r>
              <a:rPr lang="en-US" dirty="0"/>
              <a:t>Task orientation and autonomy </a:t>
            </a:r>
          </a:p>
          <a:p>
            <a:pPr>
              <a:buFont typeface="Wingdings" panose="05000000000000000000" pitchFamily="2" charset="2"/>
              <a:buChar char="§"/>
            </a:pPr>
            <a:r>
              <a:rPr lang="en-US" dirty="0"/>
              <a:t>Development opportunities</a:t>
            </a:r>
          </a:p>
          <a:p>
            <a:pPr>
              <a:buFont typeface="Wingdings" panose="05000000000000000000" pitchFamily="2" charset="2"/>
              <a:buChar char="§"/>
            </a:pPr>
            <a:r>
              <a:rPr lang="en-US" dirty="0"/>
              <a:t>Organizational Justice</a:t>
            </a:r>
          </a:p>
        </p:txBody>
      </p:sp>
      <p:sp>
        <p:nvSpPr>
          <p:cNvPr id="4" name="Slide Number Placeholder 3">
            <a:extLst>
              <a:ext uri="{FF2B5EF4-FFF2-40B4-BE49-F238E27FC236}">
                <a16:creationId xmlns:a16="http://schemas.microsoft.com/office/drawing/2014/main" id="{EBABC917-2A30-41F9-A619-FB1357414EA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158</a:t>
            </a:fld>
            <a:endParaRPr lang="en-US">
              <a:solidFill>
                <a:prstClr val="black">
                  <a:tint val="75000"/>
                </a:prstClr>
              </a:solidFill>
            </a:endParaRPr>
          </a:p>
        </p:txBody>
      </p:sp>
      <p:sp>
        <p:nvSpPr>
          <p:cNvPr id="5" name="TextBox 4">
            <a:extLst>
              <a:ext uri="{FF2B5EF4-FFF2-40B4-BE49-F238E27FC236}">
                <a16:creationId xmlns:a16="http://schemas.microsoft.com/office/drawing/2014/main" id="{2B60EF76-DDD7-4002-B2AD-A07BAE47F788}"/>
              </a:ext>
            </a:extLst>
          </p:cNvPr>
          <p:cNvSpPr txBox="1"/>
          <p:nvPr/>
        </p:nvSpPr>
        <p:spPr>
          <a:xfrm>
            <a:off x="5334000" y="2895600"/>
            <a:ext cx="3538540" cy="1323439"/>
          </a:xfrm>
          <a:prstGeom prst="rect">
            <a:avLst/>
          </a:prstGeom>
          <a:noFill/>
        </p:spPr>
        <p:txBody>
          <a:bodyPr wrap="square" rtlCol="0">
            <a:spAutoFit/>
          </a:bodyPr>
          <a:lstStyle/>
          <a:p>
            <a:r>
              <a:rPr lang="en-US" sz="4000" b="1" i="1" dirty="0">
                <a:solidFill>
                  <a:srgbClr val="C00000"/>
                </a:solidFill>
              </a:rPr>
              <a:t>They desire feedback</a:t>
            </a:r>
          </a:p>
        </p:txBody>
      </p:sp>
    </p:spTree>
    <p:extLst>
      <p:ext uri="{BB962C8B-B14F-4D97-AF65-F5344CB8AC3E}">
        <p14:creationId xmlns:p14="http://schemas.microsoft.com/office/powerpoint/2010/main" val="337739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D761F-BC6C-4C14-9698-008F899FA92E}"/>
              </a:ext>
            </a:extLst>
          </p:cNvPr>
          <p:cNvSpPr>
            <a:spLocks noGrp="1"/>
          </p:cNvSpPr>
          <p:nvPr>
            <p:ph type="title"/>
          </p:nvPr>
        </p:nvSpPr>
        <p:spPr>
          <a:xfrm>
            <a:off x="457200" y="1"/>
            <a:ext cx="8229600" cy="761999"/>
          </a:xfrm>
        </p:spPr>
        <p:txBody>
          <a:bodyPr>
            <a:normAutofit fontScale="90000"/>
          </a:bodyPr>
          <a:lstStyle/>
          <a:p>
            <a:r>
              <a:rPr lang="en-US" b="1" dirty="0"/>
              <a:t>Common Questions about </a:t>
            </a:r>
            <a:r>
              <a:rPr lang="en-US" b="1" i="1" u="sng" dirty="0">
                <a:solidFill>
                  <a:srgbClr val="C00000"/>
                </a:solidFill>
              </a:rPr>
              <a:t>THEM</a:t>
            </a:r>
          </a:p>
        </p:txBody>
      </p:sp>
      <p:sp>
        <p:nvSpPr>
          <p:cNvPr id="3" name="Content Placeholder 2">
            <a:extLst>
              <a:ext uri="{FF2B5EF4-FFF2-40B4-BE49-F238E27FC236}">
                <a16:creationId xmlns:a16="http://schemas.microsoft.com/office/drawing/2014/main" id="{2E0757EC-65A9-41F3-89FA-BCF0027280D2}"/>
              </a:ext>
            </a:extLst>
          </p:cNvPr>
          <p:cNvSpPr>
            <a:spLocks noGrp="1"/>
          </p:cNvSpPr>
          <p:nvPr>
            <p:ph idx="1"/>
          </p:nvPr>
        </p:nvSpPr>
        <p:spPr>
          <a:xfrm>
            <a:off x="457200" y="762000"/>
            <a:ext cx="8229600" cy="6096000"/>
          </a:xfrm>
        </p:spPr>
        <p:txBody>
          <a:bodyPr>
            <a:normAutofit/>
          </a:bodyPr>
          <a:lstStyle/>
          <a:p>
            <a:pPr>
              <a:buFont typeface="Wingdings" panose="05000000000000000000" pitchFamily="2" charset="2"/>
              <a:buChar char="§"/>
            </a:pPr>
            <a:r>
              <a:rPr lang="en-US" sz="2800" dirty="0"/>
              <a:t>How do we motivate them</a:t>
            </a:r>
          </a:p>
          <a:p>
            <a:pPr>
              <a:buFont typeface="Wingdings" panose="05000000000000000000" pitchFamily="2" charset="2"/>
              <a:buChar char="§"/>
            </a:pPr>
            <a:r>
              <a:rPr lang="en-US" sz="2800" dirty="0"/>
              <a:t>Some have no real-life experiences (their different perspectives, ability to manage frustration, poor people skills etc.)</a:t>
            </a:r>
          </a:p>
          <a:p>
            <a:pPr>
              <a:buFont typeface="Wingdings" panose="05000000000000000000" pitchFamily="2" charset="2"/>
              <a:buChar char="§"/>
            </a:pPr>
            <a:r>
              <a:rPr lang="en-US" sz="2800" dirty="0"/>
              <a:t>Why do they question authority and ask why? </a:t>
            </a:r>
          </a:p>
          <a:p>
            <a:pPr>
              <a:buFont typeface="Wingdings" panose="05000000000000000000" pitchFamily="2" charset="2"/>
              <a:buChar char="§"/>
            </a:pPr>
            <a:r>
              <a:rPr lang="en-US" sz="2800" dirty="0"/>
              <a:t>Why do they lack patience? (they want everything now)</a:t>
            </a:r>
          </a:p>
          <a:p>
            <a:pPr marL="0" indent="0" algn="ctr">
              <a:buNone/>
            </a:pPr>
            <a:r>
              <a:rPr lang="en-US" b="1" u="sng" dirty="0"/>
              <a:t>What about US?</a:t>
            </a:r>
          </a:p>
          <a:p>
            <a:pPr marL="0" indent="0" algn="ctr">
              <a:buNone/>
            </a:pPr>
            <a:r>
              <a:rPr lang="en-US" b="1" dirty="0">
                <a:solidFill>
                  <a:srgbClr val="C00000"/>
                </a:solidFill>
              </a:rPr>
              <a:t>Such frames the requirement for supervisors to be able to adapt, evolve, influence and ensure organizational justice while mentoring and holding them accountable to agency standards</a:t>
            </a:r>
          </a:p>
        </p:txBody>
      </p:sp>
      <p:sp>
        <p:nvSpPr>
          <p:cNvPr id="4" name="Slide Number Placeholder 3">
            <a:extLst>
              <a:ext uri="{FF2B5EF4-FFF2-40B4-BE49-F238E27FC236}">
                <a16:creationId xmlns:a16="http://schemas.microsoft.com/office/drawing/2014/main" id="{580B5A9F-1824-4CA5-A11A-FD308BFF326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159</a:t>
            </a:fld>
            <a:endParaRPr lang="en-US" dirty="0">
              <a:solidFill>
                <a:prstClr val="black">
                  <a:tint val="75000"/>
                </a:prstClr>
              </a:solidFill>
            </a:endParaRPr>
          </a:p>
        </p:txBody>
      </p:sp>
    </p:spTree>
    <p:extLst>
      <p:ext uri="{BB962C8B-B14F-4D97-AF65-F5344CB8AC3E}">
        <p14:creationId xmlns:p14="http://schemas.microsoft.com/office/powerpoint/2010/main" val="595803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C98D9-8934-8C26-4F63-9DDA65B38F0C}"/>
              </a:ext>
            </a:extLst>
          </p:cNvPr>
          <p:cNvSpPr>
            <a:spLocks noGrp="1"/>
          </p:cNvSpPr>
          <p:nvPr>
            <p:ph type="title"/>
          </p:nvPr>
        </p:nvSpPr>
        <p:spPr>
          <a:xfrm>
            <a:off x="457200" y="-228600"/>
            <a:ext cx="8229600" cy="1371599"/>
          </a:xfrm>
        </p:spPr>
        <p:txBody>
          <a:bodyPr/>
          <a:lstStyle/>
          <a:p>
            <a:r>
              <a:rPr lang="en-US" b="1" i="1" dirty="0">
                <a:solidFill>
                  <a:srgbClr val="C00000"/>
                </a:solidFill>
              </a:rPr>
              <a:t>Organizational Culture</a:t>
            </a:r>
          </a:p>
        </p:txBody>
      </p:sp>
      <p:sp>
        <p:nvSpPr>
          <p:cNvPr id="3" name="Content Placeholder 2">
            <a:extLst>
              <a:ext uri="{FF2B5EF4-FFF2-40B4-BE49-F238E27FC236}">
                <a16:creationId xmlns:a16="http://schemas.microsoft.com/office/drawing/2014/main" id="{EC712BE0-2C78-A8D5-12F6-E5F4CB5EFE2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2BBE2EC-A535-A0D6-1EF1-3136ACEC6684}"/>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16</a:t>
            </a:fld>
            <a:endParaRPr lang="en-US">
              <a:solidFill>
                <a:prstClr val="black">
                  <a:tint val="75000"/>
                </a:prstClr>
              </a:solidFill>
            </a:endParaRPr>
          </a:p>
        </p:txBody>
      </p:sp>
      <p:pic>
        <p:nvPicPr>
          <p:cNvPr id="5" name="Picture 4">
            <a:extLst>
              <a:ext uri="{FF2B5EF4-FFF2-40B4-BE49-F238E27FC236}">
                <a16:creationId xmlns:a16="http://schemas.microsoft.com/office/drawing/2014/main" id="{F410D726-E766-4A30-E127-A10ED7348C42}"/>
              </a:ext>
            </a:extLst>
          </p:cNvPr>
          <p:cNvPicPr>
            <a:picLocks noChangeAspect="1"/>
          </p:cNvPicPr>
          <p:nvPr/>
        </p:nvPicPr>
        <p:blipFill>
          <a:blip r:embed="rId3"/>
          <a:stretch>
            <a:fillRect/>
          </a:stretch>
        </p:blipFill>
        <p:spPr>
          <a:xfrm>
            <a:off x="381000" y="990600"/>
            <a:ext cx="8382000" cy="5730874"/>
          </a:xfrm>
          <a:prstGeom prst="rect">
            <a:avLst/>
          </a:prstGeom>
        </p:spPr>
      </p:pic>
    </p:spTree>
    <p:extLst>
      <p:ext uri="{BB962C8B-B14F-4D97-AF65-F5344CB8AC3E}">
        <p14:creationId xmlns:p14="http://schemas.microsoft.com/office/powerpoint/2010/main" val="224010151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99F08-1DBE-4B32-A1A4-549E9CDC7D05}"/>
              </a:ext>
            </a:extLst>
          </p:cNvPr>
          <p:cNvSpPr>
            <a:spLocks noGrp="1"/>
          </p:cNvSpPr>
          <p:nvPr>
            <p:ph type="title"/>
          </p:nvPr>
        </p:nvSpPr>
        <p:spPr>
          <a:xfrm>
            <a:off x="457200" y="274638"/>
            <a:ext cx="8229600" cy="2587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7E5496F6-6E69-454D-9BB9-6EAA8AB5806A}"/>
              </a:ext>
            </a:extLst>
          </p:cNvPr>
          <p:cNvSpPr>
            <a:spLocks noGrp="1"/>
          </p:cNvSpPr>
          <p:nvPr>
            <p:ph idx="1"/>
          </p:nvPr>
        </p:nvSpPr>
        <p:spPr>
          <a:xfrm>
            <a:off x="76200" y="762000"/>
            <a:ext cx="8915400" cy="5959475"/>
          </a:xfrm>
        </p:spPr>
        <p:txBody>
          <a:bodyPr/>
          <a:lstStyle/>
          <a:p>
            <a:pPr marL="0" indent="0">
              <a:buNone/>
            </a:pPr>
            <a:r>
              <a:rPr lang="en-US" b="0" i="0" dirty="0">
                <a:solidFill>
                  <a:srgbClr val="090302"/>
                </a:solidFill>
                <a:effectLst/>
                <a:latin typeface="Proza Libre"/>
              </a:rPr>
              <a:t>“The task of an executive is not to change human beings. Rather, as the Bible tells us in the parable of the Talents, the task is to multiply performance capacity of the whole by putting to use whatever strength, whatever health, whatever aspiration there is in individuals.”                  – </a:t>
            </a:r>
            <a:r>
              <a:rPr lang="en-US" i="1" dirty="0">
                <a:solidFill>
                  <a:srgbClr val="090302"/>
                </a:solidFill>
                <a:latin typeface="Proza Libre"/>
              </a:rPr>
              <a:t>Dr. Peter Drucker</a:t>
            </a:r>
          </a:p>
          <a:p>
            <a:pPr marL="0" indent="0">
              <a:buNone/>
            </a:pPr>
            <a:r>
              <a:rPr lang="en-US" b="0" i="0" dirty="0">
                <a:solidFill>
                  <a:srgbClr val="444444"/>
                </a:solidFill>
                <a:effectLst/>
                <a:latin typeface="Baskerville"/>
              </a:rPr>
              <a:t> </a:t>
            </a:r>
            <a:r>
              <a:rPr lang="en-US" b="0" i="0" dirty="0">
                <a:solidFill>
                  <a:srgbClr val="C00000"/>
                </a:solidFill>
                <a:effectLst/>
                <a:latin typeface="Franklin Gothic Medium Cond" panose="020B0606030402020204" pitchFamily="34" charset="0"/>
              </a:rPr>
              <a:t>“…each according to his ability”</a:t>
            </a:r>
            <a:r>
              <a:rPr lang="en-US" b="0" i="0" dirty="0">
                <a:solidFill>
                  <a:srgbClr val="444444"/>
                </a:solidFill>
                <a:effectLst/>
                <a:latin typeface="Franklin Gothic Medium Cond" panose="020B0606030402020204" pitchFamily="34" charset="0"/>
              </a:rPr>
              <a:t> </a:t>
            </a:r>
          </a:p>
          <a:p>
            <a:pPr marL="0" indent="0">
              <a:buNone/>
            </a:pPr>
            <a:r>
              <a:rPr lang="en-US" sz="2800" b="0" i="0" dirty="0">
                <a:effectLst/>
                <a:latin typeface="Calibri" panose="020F0502020204030204" pitchFamily="34" charset="0"/>
                <a:cs typeface="Calibri" panose="020F0502020204030204" pitchFamily="34" charset="0"/>
              </a:rPr>
              <a:t>Diversity is woven into the fabric of creation</a:t>
            </a:r>
            <a:r>
              <a:rPr lang="en-US" b="0" i="0" dirty="0">
                <a:effectLst/>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E6816E0-85BD-4C61-92CA-AE779C38ACE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160</a:t>
            </a:fld>
            <a:endParaRPr lang="en-US">
              <a:solidFill>
                <a:prstClr val="black">
                  <a:tint val="75000"/>
                </a:prstClr>
              </a:solidFill>
            </a:endParaRPr>
          </a:p>
        </p:txBody>
      </p:sp>
      <p:pic>
        <p:nvPicPr>
          <p:cNvPr id="5" name="Picture 4">
            <a:extLst>
              <a:ext uri="{FF2B5EF4-FFF2-40B4-BE49-F238E27FC236}">
                <a16:creationId xmlns:a16="http://schemas.microsoft.com/office/drawing/2014/main" id="{1FBC5311-DB96-47B7-8BE2-FBC4F37F4735}"/>
              </a:ext>
            </a:extLst>
          </p:cNvPr>
          <p:cNvPicPr>
            <a:picLocks noChangeAspect="1"/>
          </p:cNvPicPr>
          <p:nvPr/>
        </p:nvPicPr>
        <p:blipFill>
          <a:blip r:embed="rId2"/>
          <a:stretch>
            <a:fillRect/>
          </a:stretch>
        </p:blipFill>
        <p:spPr>
          <a:xfrm>
            <a:off x="6705600" y="3886201"/>
            <a:ext cx="2362200" cy="2835274"/>
          </a:xfrm>
          <a:prstGeom prst="rect">
            <a:avLst/>
          </a:prstGeom>
        </p:spPr>
      </p:pic>
    </p:spTree>
    <p:extLst>
      <p:ext uri="{BB962C8B-B14F-4D97-AF65-F5344CB8AC3E}">
        <p14:creationId xmlns:p14="http://schemas.microsoft.com/office/powerpoint/2010/main" val="400156308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438400"/>
            <a:ext cx="8839200" cy="4419600"/>
          </a:xfrm>
        </p:spPr>
        <p:txBody>
          <a:bodyPr>
            <a:normAutofit fontScale="92500" lnSpcReduction="20000"/>
          </a:bodyPr>
          <a:lstStyle/>
          <a:p>
            <a:pPr marL="0" indent="0">
              <a:buNone/>
              <a:defRPr/>
            </a:pPr>
            <a:endParaRPr lang="en-US" b="1" u="sng" dirty="0">
              <a:solidFill>
                <a:srgbClr val="C00000"/>
              </a:solidFill>
              <a:latin typeface="Georgia" pitchFamily="18" charset="0"/>
            </a:endParaRPr>
          </a:p>
          <a:p>
            <a:pPr marL="0" indent="0">
              <a:buNone/>
              <a:defRPr/>
            </a:pPr>
            <a:r>
              <a:rPr lang="en-US" sz="3000" b="1" u="sng" dirty="0">
                <a:solidFill>
                  <a:srgbClr val="C00000"/>
                </a:solidFill>
                <a:latin typeface="Georgia" pitchFamily="18" charset="0"/>
              </a:rPr>
              <a:t>Leading up</a:t>
            </a:r>
            <a:r>
              <a:rPr lang="en-US" sz="3000" b="1" dirty="0">
                <a:solidFill>
                  <a:srgbClr val="C00000"/>
                </a:solidFill>
                <a:latin typeface="Georgia" pitchFamily="18" charset="0"/>
              </a:rPr>
              <a:t>: </a:t>
            </a:r>
            <a:r>
              <a:rPr lang="en-US" sz="3000" dirty="0">
                <a:latin typeface="Georgia" pitchFamily="18" charset="0"/>
              </a:rPr>
              <a:t>is about loyalty, dedication, and work ethic; putting the organization ahead of yourself.</a:t>
            </a:r>
          </a:p>
          <a:p>
            <a:pPr>
              <a:defRPr/>
            </a:pPr>
            <a:endParaRPr lang="en-US" sz="3000" u="sng" dirty="0">
              <a:solidFill>
                <a:srgbClr val="FFC000"/>
              </a:solidFill>
              <a:latin typeface="Georgia" pitchFamily="18" charset="0"/>
            </a:endParaRPr>
          </a:p>
          <a:p>
            <a:pPr marL="0" indent="0">
              <a:buNone/>
              <a:defRPr/>
            </a:pPr>
            <a:r>
              <a:rPr lang="en-US" sz="3000" b="1" u="sng" dirty="0">
                <a:solidFill>
                  <a:srgbClr val="C00000"/>
                </a:solidFill>
                <a:latin typeface="Georgia" pitchFamily="18" charset="0"/>
              </a:rPr>
              <a:t>Sucking up</a:t>
            </a:r>
            <a:r>
              <a:rPr lang="en-US" sz="3000" dirty="0">
                <a:solidFill>
                  <a:srgbClr val="C00000"/>
                </a:solidFill>
                <a:latin typeface="Georgia" pitchFamily="18" charset="0"/>
              </a:rPr>
              <a:t>: </a:t>
            </a:r>
            <a:r>
              <a:rPr lang="en-US" sz="3000" dirty="0">
                <a:latin typeface="Georgia" pitchFamily="18" charset="0"/>
              </a:rPr>
              <a:t>is about doing what you can, when you can to put yourself ahead of everything; and to create an opportunity to “short cut” or obtain your ambitious goals “free.” </a:t>
            </a:r>
          </a:p>
          <a:p>
            <a:pPr marL="0" indent="0">
              <a:buNone/>
              <a:defRPr/>
            </a:pPr>
            <a:r>
              <a:rPr lang="en-US" sz="2000" dirty="0">
                <a:latin typeface="Georgia" pitchFamily="18" charset="0"/>
              </a:rPr>
              <a:t>                                                 </a:t>
            </a:r>
          </a:p>
          <a:p>
            <a:pPr marL="0" indent="0">
              <a:buNone/>
              <a:defRPr/>
            </a:pPr>
            <a:r>
              <a:rPr lang="en-US" sz="2000" dirty="0">
                <a:latin typeface="Georgia" pitchFamily="18" charset="0"/>
              </a:rPr>
              <a:t>                                                      From John Maxwell’s 360-degree leader                         </a:t>
            </a:r>
          </a:p>
          <a:p>
            <a:pPr marL="0" indent="0">
              <a:buNone/>
              <a:defRPr/>
            </a:pPr>
            <a:r>
              <a:rPr lang="en-US" u="sng" dirty="0">
                <a:solidFill>
                  <a:srgbClr val="FFC000"/>
                </a:solidFill>
                <a:latin typeface="Georgia" pitchFamily="18" charset="0"/>
              </a:rPr>
              <a:t>    </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161</a:t>
            </a:fld>
            <a:endParaRPr lang="en-US">
              <a:solidFill>
                <a:prstClr val="black">
                  <a:tint val="75000"/>
                </a:prstClr>
              </a:solidFill>
            </a:endParaRPr>
          </a:p>
        </p:txBody>
      </p:sp>
      <p:sp>
        <p:nvSpPr>
          <p:cNvPr id="6" name="TextBox 5">
            <a:extLst>
              <a:ext uri="{FF2B5EF4-FFF2-40B4-BE49-F238E27FC236}">
                <a16:creationId xmlns:a16="http://schemas.microsoft.com/office/drawing/2014/main" id="{0177F40F-1F87-4E3D-8FD2-ACF1F6A465B9}"/>
              </a:ext>
            </a:extLst>
          </p:cNvPr>
          <p:cNvSpPr txBox="1"/>
          <p:nvPr/>
        </p:nvSpPr>
        <p:spPr>
          <a:xfrm>
            <a:off x="152400" y="228600"/>
            <a:ext cx="8839200" cy="2062103"/>
          </a:xfrm>
          <a:prstGeom prst="rect">
            <a:avLst/>
          </a:prstGeom>
          <a:noFill/>
        </p:spPr>
        <p:txBody>
          <a:bodyPr wrap="square">
            <a:spAutoFit/>
          </a:bodyPr>
          <a:lstStyle/>
          <a:p>
            <a:pPr algn="ctr"/>
            <a:r>
              <a:rPr lang="en-US" sz="3200" b="1" dirty="0"/>
              <a:t>At whatever level you function as a leader, your ultimate ability to succeed will in large part depend on the support you receive from your superiors…You must “lead up”</a:t>
            </a:r>
          </a:p>
        </p:txBody>
      </p:sp>
    </p:spTree>
    <p:extLst>
      <p:ext uri="{BB962C8B-B14F-4D97-AF65-F5344CB8AC3E}">
        <p14:creationId xmlns:p14="http://schemas.microsoft.com/office/powerpoint/2010/main" val="209859666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u="sng" dirty="0">
                <a:latin typeface="Calibri" panose="020F0502020204030204" pitchFamily="34" charset="0"/>
                <a:cs typeface="Calibri" panose="020F0502020204030204" pitchFamily="34" charset="0"/>
              </a:rPr>
              <a:t>Leading up greatly assists you in leading your subordinates</a:t>
            </a:r>
          </a:p>
        </p:txBody>
      </p:sp>
      <p:sp>
        <p:nvSpPr>
          <p:cNvPr id="3" name="Content Placeholder 2"/>
          <p:cNvSpPr>
            <a:spLocks noGrp="1"/>
          </p:cNvSpPr>
          <p:nvPr>
            <p:ph idx="1"/>
          </p:nvPr>
        </p:nvSpPr>
        <p:spPr>
          <a:xfrm>
            <a:off x="457200" y="1874838"/>
            <a:ext cx="8229600" cy="4525962"/>
          </a:xfrm>
        </p:spPr>
        <p:txBody>
          <a:bodyPr>
            <a:normAutofit/>
          </a:bodyPr>
          <a:lstStyle/>
          <a:p>
            <a:pPr marL="514350" indent="-514350">
              <a:buFont typeface="+mj-lt"/>
              <a:buAutoNum type="arabicParenR"/>
              <a:defRPr/>
            </a:pPr>
            <a:r>
              <a:rPr lang="en-US" sz="2800" dirty="0">
                <a:latin typeface="Calibri" panose="020F0502020204030204" pitchFamily="34" charset="0"/>
                <a:cs typeface="Calibri" panose="020F0502020204030204" pitchFamily="34" charset="0"/>
              </a:rPr>
              <a:t>Your reputation in the agency</a:t>
            </a:r>
          </a:p>
          <a:p>
            <a:pPr marL="514350" indent="-514350">
              <a:buFont typeface="+mj-lt"/>
              <a:buAutoNum type="arabicParenR"/>
              <a:defRPr/>
            </a:pPr>
            <a:r>
              <a:rPr lang="en-US" sz="2800" dirty="0">
                <a:latin typeface="Calibri" panose="020F0502020204030204" pitchFamily="34" charset="0"/>
                <a:cs typeface="Calibri" panose="020F0502020204030204" pitchFamily="34" charset="0"/>
              </a:rPr>
              <a:t>Your credibility with the bosses</a:t>
            </a:r>
          </a:p>
          <a:p>
            <a:pPr marL="514350" indent="-514350">
              <a:buFont typeface="+mj-lt"/>
              <a:buAutoNum type="arabicParenR"/>
              <a:defRPr/>
            </a:pPr>
            <a:r>
              <a:rPr lang="en-US" sz="2800" dirty="0">
                <a:latin typeface="Calibri" panose="020F0502020204030204" pitchFamily="34" charset="0"/>
                <a:cs typeface="Calibri" panose="020F0502020204030204" pitchFamily="34" charset="0"/>
              </a:rPr>
              <a:t>Your strength in issues</a:t>
            </a:r>
          </a:p>
          <a:p>
            <a:pPr marL="514350" indent="-514350">
              <a:buFont typeface="+mj-lt"/>
              <a:buAutoNum type="arabicParenR"/>
              <a:defRPr/>
            </a:pPr>
            <a:r>
              <a:rPr lang="en-US" sz="2800" dirty="0">
                <a:latin typeface="Calibri" panose="020F0502020204030204" pitchFamily="34" charset="0"/>
                <a:cs typeface="Calibri" panose="020F0502020204030204" pitchFamily="34" charset="0"/>
              </a:rPr>
              <a:t>Your ability to help them</a:t>
            </a:r>
          </a:p>
          <a:p>
            <a:pPr marL="514350" indent="-514350">
              <a:buFont typeface="+mj-lt"/>
              <a:buAutoNum type="arabicParenR"/>
              <a:defRPr/>
            </a:pPr>
            <a:r>
              <a:rPr lang="en-US" sz="2800" dirty="0">
                <a:latin typeface="Calibri" panose="020F0502020204030204" pitchFamily="34" charset="0"/>
                <a:cs typeface="Calibri" panose="020F0502020204030204" pitchFamily="34" charset="0"/>
              </a:rPr>
              <a:t>Your ability to obtain resources</a:t>
            </a:r>
          </a:p>
          <a:p>
            <a:pPr marL="514350" indent="-514350">
              <a:buFont typeface="+mj-lt"/>
              <a:buAutoNum type="arabicParenR"/>
              <a:defRPr/>
            </a:pPr>
            <a:r>
              <a:rPr lang="en-US" sz="2800" dirty="0">
                <a:latin typeface="Calibri" panose="020F0502020204030204" pitchFamily="34" charset="0"/>
                <a:cs typeface="Calibri" panose="020F0502020204030204" pitchFamily="34" charset="0"/>
              </a:rPr>
              <a:t>Ability to make change</a:t>
            </a:r>
          </a:p>
          <a:p>
            <a:pPr marL="514350" indent="-514350">
              <a:buFont typeface="+mj-lt"/>
              <a:buAutoNum type="arabicParenR"/>
              <a:defRPr/>
            </a:pPr>
            <a:r>
              <a:rPr lang="en-US" sz="2800" dirty="0">
                <a:latin typeface="Calibri" panose="020F0502020204030204" pitchFamily="34" charset="0"/>
                <a:cs typeface="Calibri" panose="020F0502020204030204" pitchFamily="34" charset="0"/>
              </a:rPr>
              <a:t>They inherit your influence and power.</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162</a:t>
            </a:fld>
            <a:endParaRPr lang="en-US">
              <a:solidFill>
                <a:prstClr val="black">
                  <a:tint val="75000"/>
                </a:prstClr>
              </a:solidFill>
            </a:endParaRPr>
          </a:p>
        </p:txBody>
      </p:sp>
    </p:spTree>
    <p:extLst>
      <p:ext uri="{BB962C8B-B14F-4D97-AF65-F5344CB8AC3E}">
        <p14:creationId xmlns:p14="http://schemas.microsoft.com/office/powerpoint/2010/main" val="281251162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pPr>
              <a:defRPr/>
            </a:pPr>
            <a:br>
              <a:rPr lang="en-US" b="1" dirty="0">
                <a:latin typeface="Georgia" pitchFamily="18" charset="0"/>
              </a:rPr>
            </a:br>
            <a:endParaRPr lang="en-US" b="1" u="sng" dirty="0">
              <a:latin typeface="Georgia" pitchFamily="18" charset="0"/>
            </a:endParaRPr>
          </a:p>
        </p:txBody>
      </p:sp>
      <p:sp>
        <p:nvSpPr>
          <p:cNvPr id="3" name="Content Placeholder 2"/>
          <p:cNvSpPr>
            <a:spLocks noGrp="1"/>
          </p:cNvSpPr>
          <p:nvPr>
            <p:ph idx="1"/>
          </p:nvPr>
        </p:nvSpPr>
        <p:spPr>
          <a:xfrm>
            <a:off x="411126" y="274638"/>
            <a:ext cx="8610600" cy="6400800"/>
          </a:xfrm>
        </p:spPr>
        <p:txBody>
          <a:bodyPr>
            <a:normAutofit/>
          </a:bodyPr>
          <a:lstStyle/>
          <a:p>
            <a:pPr algn="ctr">
              <a:buFont typeface="Wingdings" pitchFamily="2" charset="2"/>
              <a:buNone/>
              <a:defRPr/>
            </a:pPr>
            <a:r>
              <a:rPr lang="en-US" b="1" u="sng" dirty="0">
                <a:latin typeface="Georgia" pitchFamily="18" charset="0"/>
              </a:rPr>
              <a:t>Principles</a:t>
            </a:r>
          </a:p>
          <a:p>
            <a:pPr algn="ctr">
              <a:buFont typeface="Wingdings" pitchFamily="2" charset="2"/>
              <a:buNone/>
              <a:defRPr/>
            </a:pPr>
            <a:r>
              <a:rPr lang="en-US" b="1" dirty="0">
                <a:latin typeface="Georgia" pitchFamily="18" charset="0"/>
              </a:rPr>
              <a:t>Lead yourself exceptionally well.</a:t>
            </a:r>
            <a:br>
              <a:rPr lang="en-US" b="1" dirty="0">
                <a:latin typeface="Georgia" pitchFamily="18" charset="0"/>
              </a:rPr>
            </a:br>
            <a:endParaRPr lang="en-US" b="1" dirty="0">
              <a:latin typeface="Georgia" pitchFamily="18" charset="0"/>
            </a:endParaRPr>
          </a:p>
          <a:p>
            <a:pPr algn="ctr">
              <a:defRPr/>
            </a:pPr>
            <a:r>
              <a:rPr lang="en-US" sz="2800" dirty="0">
                <a:latin typeface="Georgia" pitchFamily="18" charset="0"/>
              </a:rPr>
              <a:t>Manage your emotions</a:t>
            </a:r>
          </a:p>
          <a:p>
            <a:pPr algn="ctr">
              <a:defRPr/>
            </a:pPr>
            <a:r>
              <a:rPr lang="en-US" sz="2800" dirty="0">
                <a:latin typeface="Georgia" pitchFamily="18" charset="0"/>
              </a:rPr>
              <a:t>Manage your time</a:t>
            </a:r>
          </a:p>
          <a:p>
            <a:pPr algn="ctr">
              <a:defRPr/>
            </a:pPr>
            <a:r>
              <a:rPr lang="en-US" sz="2800" dirty="0">
                <a:latin typeface="Georgia" pitchFamily="18" charset="0"/>
              </a:rPr>
              <a:t>Manage your priorities</a:t>
            </a:r>
          </a:p>
          <a:p>
            <a:pPr algn="ctr">
              <a:defRPr/>
            </a:pPr>
            <a:r>
              <a:rPr lang="en-US" sz="2800" dirty="0">
                <a:latin typeface="Georgia" pitchFamily="18" charset="0"/>
              </a:rPr>
              <a:t>Manage your energy</a:t>
            </a:r>
          </a:p>
          <a:p>
            <a:pPr algn="ctr">
              <a:defRPr/>
            </a:pPr>
            <a:r>
              <a:rPr lang="en-US" sz="2800" dirty="0">
                <a:latin typeface="Georgia" pitchFamily="18" charset="0"/>
              </a:rPr>
              <a:t>Manage your thinking</a:t>
            </a:r>
          </a:p>
          <a:p>
            <a:pPr algn="ctr">
              <a:defRPr/>
            </a:pPr>
            <a:r>
              <a:rPr lang="en-US" sz="2800" dirty="0">
                <a:latin typeface="Georgia" pitchFamily="18" charset="0"/>
              </a:rPr>
              <a:t>Manage your words</a:t>
            </a:r>
          </a:p>
          <a:p>
            <a:pPr algn="ctr">
              <a:defRPr/>
            </a:pPr>
            <a:r>
              <a:rPr lang="en-US" sz="2800" dirty="0">
                <a:latin typeface="Georgia" pitchFamily="18" charset="0"/>
              </a:rPr>
              <a:t>Manage your personal life</a:t>
            </a:r>
          </a:p>
        </p:txBody>
      </p:sp>
      <p:cxnSp>
        <p:nvCxnSpPr>
          <p:cNvPr id="5" name="Straight Connector 4"/>
          <p:cNvCxnSpPr/>
          <p:nvPr/>
        </p:nvCxnSpPr>
        <p:spPr>
          <a:xfrm>
            <a:off x="228600" y="1676400"/>
            <a:ext cx="8686800"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163</a:t>
            </a:fld>
            <a:endParaRPr lang="en-US">
              <a:solidFill>
                <a:prstClr val="black">
                  <a:tint val="75000"/>
                </a:prstClr>
              </a:solidFill>
            </a:endParaRPr>
          </a:p>
        </p:txBody>
      </p:sp>
    </p:spTree>
    <p:extLst>
      <p:ext uri="{BB962C8B-B14F-4D97-AF65-F5344CB8AC3E}">
        <p14:creationId xmlns:p14="http://schemas.microsoft.com/office/powerpoint/2010/main" val="157158513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pPr>
              <a:defRPr/>
            </a:pPr>
            <a:br>
              <a:rPr lang="en-US" sz="3600" b="1" dirty="0">
                <a:latin typeface="Georgia" pitchFamily="18" charset="0"/>
              </a:rPr>
            </a:br>
            <a:r>
              <a:rPr lang="en-US" sz="3600" b="1" dirty="0">
                <a:latin typeface="Calibri" panose="020F0502020204030204" pitchFamily="34" charset="0"/>
                <a:cs typeface="Calibri" panose="020F0502020204030204" pitchFamily="34" charset="0"/>
              </a:rPr>
              <a:t>Lighten Your Leader’s Load</a:t>
            </a:r>
            <a:endParaRPr lang="en-US" sz="3600" b="1" u="sng"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81000" y="1600200"/>
            <a:ext cx="8534400" cy="4953000"/>
          </a:xfrm>
        </p:spPr>
        <p:txBody>
          <a:bodyPr>
            <a:normAutofit/>
          </a:bodyPr>
          <a:lstStyle/>
          <a:p>
            <a:pPr>
              <a:defRPr/>
            </a:pPr>
            <a:r>
              <a:rPr lang="en-US" sz="2800" dirty="0">
                <a:latin typeface="Calibri" panose="020F0502020204030204" pitchFamily="34" charset="0"/>
                <a:cs typeface="Calibri" panose="020F0502020204030204" pitchFamily="34" charset="0"/>
              </a:rPr>
              <a:t>Do your own job well first</a:t>
            </a:r>
          </a:p>
          <a:p>
            <a:pPr>
              <a:defRPr/>
            </a:pPr>
            <a:r>
              <a:rPr lang="en-US" sz="2800" dirty="0">
                <a:latin typeface="Calibri" panose="020F0502020204030204" pitchFamily="34" charset="0"/>
                <a:cs typeface="Calibri" panose="020F0502020204030204" pitchFamily="34" charset="0"/>
              </a:rPr>
              <a:t>When you find a problem, provide a solution</a:t>
            </a:r>
          </a:p>
          <a:p>
            <a:pPr>
              <a:defRPr/>
            </a:pPr>
            <a:r>
              <a:rPr lang="en-US" sz="2800" dirty="0">
                <a:latin typeface="Calibri" panose="020F0502020204030204" pitchFamily="34" charset="0"/>
                <a:cs typeface="Calibri" panose="020F0502020204030204" pitchFamily="34" charset="0"/>
              </a:rPr>
              <a:t>Tell leaders what they “need” to hear, not what they “want” to hear</a:t>
            </a:r>
          </a:p>
          <a:p>
            <a:pPr>
              <a:defRPr/>
            </a:pPr>
            <a:r>
              <a:rPr lang="en-US" sz="2800" dirty="0">
                <a:latin typeface="Calibri" panose="020F0502020204030204" pitchFamily="34" charset="0"/>
                <a:cs typeface="Calibri" panose="020F0502020204030204" pitchFamily="34" charset="0"/>
              </a:rPr>
              <a:t>Go the second mile</a:t>
            </a:r>
          </a:p>
          <a:p>
            <a:pPr>
              <a:defRPr/>
            </a:pPr>
            <a:r>
              <a:rPr lang="en-US" sz="2800" dirty="0">
                <a:latin typeface="Calibri" panose="020F0502020204030204" pitchFamily="34" charset="0"/>
                <a:cs typeface="Calibri" panose="020F0502020204030204" pitchFamily="34" charset="0"/>
              </a:rPr>
              <a:t>Stand up for your leader whenever you can</a:t>
            </a:r>
          </a:p>
          <a:p>
            <a:pPr>
              <a:defRPr/>
            </a:pPr>
            <a:r>
              <a:rPr lang="en-US" sz="2800" dirty="0">
                <a:latin typeface="Calibri" panose="020F0502020204030204" pitchFamily="34" charset="0"/>
                <a:cs typeface="Calibri" panose="020F0502020204030204" pitchFamily="34" charset="0"/>
              </a:rPr>
              <a:t>Stand in for your leader whenever you can</a:t>
            </a:r>
          </a:p>
          <a:p>
            <a:pPr>
              <a:defRPr/>
            </a:pPr>
            <a:r>
              <a:rPr lang="en-US" sz="2800" dirty="0">
                <a:latin typeface="Calibri" panose="020F0502020204030204" pitchFamily="34" charset="0"/>
                <a:cs typeface="Calibri" panose="020F0502020204030204" pitchFamily="34" charset="0"/>
              </a:rPr>
              <a:t>Ask your leader how you can lift the load</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164</a:t>
            </a:fld>
            <a:endParaRPr lang="en-US">
              <a:solidFill>
                <a:prstClr val="black">
                  <a:tint val="75000"/>
                </a:prstClr>
              </a:solidFill>
            </a:endParaRPr>
          </a:p>
        </p:txBody>
      </p:sp>
    </p:spTree>
    <p:extLst>
      <p:ext uri="{BB962C8B-B14F-4D97-AF65-F5344CB8AC3E}">
        <p14:creationId xmlns:p14="http://schemas.microsoft.com/office/powerpoint/2010/main" val="80531137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a:defRPr/>
            </a:pPr>
            <a:br>
              <a:rPr lang="en-US" b="1" dirty="0">
                <a:latin typeface="Georgia" pitchFamily="18" charset="0"/>
              </a:rPr>
            </a:br>
            <a:r>
              <a:rPr lang="en-US" b="1" dirty="0">
                <a:latin typeface="Calibri" panose="020F0502020204030204" pitchFamily="34" charset="0"/>
                <a:cs typeface="Calibri" panose="020F0502020204030204" pitchFamily="34" charset="0"/>
              </a:rPr>
              <a:t>Be willing to do what others won’t</a:t>
            </a:r>
            <a:endParaRPr lang="en-US" b="1" u="sng"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04800" y="1632117"/>
            <a:ext cx="8610600" cy="5105400"/>
          </a:xfrm>
        </p:spPr>
        <p:txBody>
          <a:bodyPr>
            <a:normAutofit fontScale="92500" lnSpcReduction="20000"/>
          </a:bodyPr>
          <a:lstStyle/>
          <a:p>
            <a:pPr>
              <a:defRPr/>
            </a:pPr>
            <a:r>
              <a:rPr lang="en-US" dirty="0">
                <a:latin typeface="Calibri" panose="020F0502020204030204" pitchFamily="34" charset="0"/>
                <a:cs typeface="Calibri" panose="020F0502020204030204" pitchFamily="34" charset="0"/>
              </a:rPr>
              <a:t>Take on the tough jobs</a:t>
            </a:r>
          </a:p>
          <a:p>
            <a:pPr>
              <a:defRPr/>
            </a:pPr>
            <a:r>
              <a:rPr lang="en-US" dirty="0">
                <a:latin typeface="Calibri" panose="020F0502020204030204" pitchFamily="34" charset="0"/>
                <a:cs typeface="Calibri" panose="020F0502020204030204" pitchFamily="34" charset="0"/>
              </a:rPr>
              <a:t>Pay your dues</a:t>
            </a:r>
          </a:p>
          <a:p>
            <a:pPr>
              <a:defRPr/>
            </a:pPr>
            <a:r>
              <a:rPr lang="en-US" dirty="0">
                <a:latin typeface="Calibri" panose="020F0502020204030204" pitchFamily="34" charset="0"/>
                <a:cs typeface="Calibri" panose="020F0502020204030204" pitchFamily="34" charset="0"/>
              </a:rPr>
              <a:t>Work in obscurity </a:t>
            </a:r>
          </a:p>
          <a:p>
            <a:pPr>
              <a:defRPr/>
            </a:pPr>
            <a:r>
              <a:rPr lang="en-US" dirty="0">
                <a:latin typeface="Calibri" panose="020F0502020204030204" pitchFamily="34" charset="0"/>
                <a:cs typeface="Calibri" panose="020F0502020204030204" pitchFamily="34" charset="0"/>
              </a:rPr>
              <a:t>Succeed with difficult people</a:t>
            </a:r>
          </a:p>
          <a:p>
            <a:pPr>
              <a:defRPr/>
            </a:pPr>
            <a:r>
              <a:rPr lang="en-US" dirty="0">
                <a:latin typeface="Calibri" panose="020F0502020204030204" pitchFamily="34" charset="0"/>
                <a:cs typeface="Calibri" panose="020F0502020204030204" pitchFamily="34" charset="0"/>
              </a:rPr>
              <a:t>Embrace change</a:t>
            </a:r>
          </a:p>
          <a:p>
            <a:pPr>
              <a:defRPr/>
            </a:pPr>
            <a:r>
              <a:rPr lang="en-US" dirty="0">
                <a:latin typeface="Calibri" panose="020F0502020204030204" pitchFamily="34" charset="0"/>
                <a:cs typeface="Calibri" panose="020F0502020204030204" pitchFamily="34" charset="0"/>
              </a:rPr>
              <a:t>Admit fault and never make excuses</a:t>
            </a:r>
          </a:p>
          <a:p>
            <a:pPr>
              <a:defRPr/>
            </a:pPr>
            <a:r>
              <a:rPr lang="en-US" dirty="0">
                <a:latin typeface="Calibri" panose="020F0502020204030204" pitchFamily="34" charset="0"/>
                <a:cs typeface="Calibri" panose="020F0502020204030204" pitchFamily="34" charset="0"/>
              </a:rPr>
              <a:t>Always do more than expected</a:t>
            </a:r>
          </a:p>
          <a:p>
            <a:pPr>
              <a:defRPr/>
            </a:pPr>
            <a:r>
              <a:rPr lang="en-US" dirty="0">
                <a:latin typeface="Calibri" panose="020F0502020204030204" pitchFamily="34" charset="0"/>
                <a:cs typeface="Calibri" panose="020F0502020204030204" pitchFamily="34" charset="0"/>
              </a:rPr>
              <a:t>Be the first to step up to help</a:t>
            </a:r>
          </a:p>
          <a:p>
            <a:pPr>
              <a:defRPr/>
            </a:pPr>
            <a:r>
              <a:rPr lang="en-US" dirty="0">
                <a:latin typeface="Calibri" panose="020F0502020204030204" pitchFamily="34" charset="0"/>
                <a:cs typeface="Calibri" panose="020F0502020204030204" pitchFamily="34" charset="0"/>
              </a:rPr>
              <a:t>Do the task yourself when necessary</a:t>
            </a:r>
          </a:p>
          <a:p>
            <a:pPr>
              <a:defRPr/>
            </a:pPr>
            <a:r>
              <a:rPr lang="en-US" dirty="0">
                <a:latin typeface="Calibri" panose="020F0502020204030204" pitchFamily="34" charset="0"/>
                <a:cs typeface="Calibri" panose="020F0502020204030204" pitchFamily="34" charset="0"/>
              </a:rPr>
              <a:t>Take responsibility for yourself and those under your command</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165</a:t>
            </a:fld>
            <a:endParaRPr lang="en-US" dirty="0">
              <a:solidFill>
                <a:prstClr val="black">
                  <a:tint val="75000"/>
                </a:prstClr>
              </a:solidFill>
            </a:endParaRPr>
          </a:p>
        </p:txBody>
      </p:sp>
    </p:spTree>
    <p:extLst>
      <p:ext uri="{BB962C8B-B14F-4D97-AF65-F5344CB8AC3E}">
        <p14:creationId xmlns:p14="http://schemas.microsoft.com/office/powerpoint/2010/main" val="316247329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defRPr/>
            </a:pPr>
            <a:br>
              <a:rPr lang="en-US" b="1" u="sng" dirty="0">
                <a:latin typeface="Georgia" pitchFamily="18" charset="0"/>
              </a:rPr>
            </a:br>
            <a:r>
              <a:rPr lang="en-US" b="1" u="sng" dirty="0">
                <a:latin typeface="Georgia" pitchFamily="18" charset="0"/>
              </a:rPr>
              <a:t>Be Loyal</a:t>
            </a:r>
          </a:p>
        </p:txBody>
      </p:sp>
      <p:sp>
        <p:nvSpPr>
          <p:cNvPr id="3" name="Content Placeholder 2"/>
          <p:cNvSpPr>
            <a:spLocks noGrp="1"/>
          </p:cNvSpPr>
          <p:nvPr>
            <p:ph idx="1"/>
          </p:nvPr>
        </p:nvSpPr>
        <p:spPr>
          <a:xfrm>
            <a:off x="533400" y="1600200"/>
            <a:ext cx="8229600" cy="5181600"/>
          </a:xfrm>
        </p:spPr>
        <p:txBody>
          <a:bodyPr>
            <a:normAutofit/>
          </a:bodyPr>
          <a:lstStyle/>
          <a:p>
            <a:pPr>
              <a:defRPr/>
            </a:pPr>
            <a:r>
              <a:rPr lang="en-US" sz="2800" dirty="0">
                <a:latin typeface="Georgia" pitchFamily="18" charset="0"/>
              </a:rPr>
              <a:t>Listen to your leader’s heartbeat</a:t>
            </a:r>
          </a:p>
          <a:p>
            <a:pPr>
              <a:defRPr/>
            </a:pPr>
            <a:r>
              <a:rPr lang="en-US" sz="2800" dirty="0">
                <a:latin typeface="Georgia" pitchFamily="18" charset="0"/>
              </a:rPr>
              <a:t>Know your leader’s priorities</a:t>
            </a:r>
          </a:p>
          <a:p>
            <a:pPr>
              <a:defRPr/>
            </a:pPr>
            <a:r>
              <a:rPr lang="en-US" sz="2800" dirty="0">
                <a:latin typeface="Georgia" pitchFamily="18" charset="0"/>
              </a:rPr>
              <a:t>Catch your leader’s enthusiasm</a:t>
            </a:r>
          </a:p>
          <a:p>
            <a:pPr>
              <a:defRPr/>
            </a:pPr>
            <a:r>
              <a:rPr lang="en-US" sz="2800" dirty="0">
                <a:latin typeface="Georgia" pitchFamily="18" charset="0"/>
              </a:rPr>
              <a:t>Support your leader’s vision</a:t>
            </a:r>
          </a:p>
          <a:p>
            <a:pPr>
              <a:defRPr/>
            </a:pPr>
            <a:r>
              <a:rPr lang="en-US" sz="2800" dirty="0">
                <a:latin typeface="Georgia" pitchFamily="18" charset="0"/>
              </a:rPr>
              <a:t>Connect with your leader’s interest</a:t>
            </a:r>
          </a:p>
          <a:p>
            <a:pPr>
              <a:defRPr/>
            </a:pPr>
            <a:r>
              <a:rPr lang="en-US" sz="2800" dirty="0">
                <a:latin typeface="Georgia" pitchFamily="18" charset="0"/>
              </a:rPr>
              <a:t>Understand your leader’s personality</a:t>
            </a:r>
          </a:p>
          <a:p>
            <a:pPr>
              <a:defRPr/>
            </a:pPr>
            <a:r>
              <a:rPr lang="en-US" sz="2800" dirty="0">
                <a:latin typeface="Georgia" pitchFamily="18" charset="0"/>
              </a:rPr>
              <a:t>Earn your leader’s trust</a:t>
            </a:r>
          </a:p>
          <a:p>
            <a:pPr>
              <a:defRPr/>
            </a:pPr>
            <a:r>
              <a:rPr lang="en-US" sz="2800" dirty="0">
                <a:latin typeface="Georgia" pitchFamily="18" charset="0"/>
              </a:rPr>
              <a:t>Learn to work with your leader’s weakness</a:t>
            </a:r>
          </a:p>
          <a:p>
            <a:pPr marL="0" indent="0">
              <a:buNone/>
              <a:defRPr/>
            </a:pPr>
            <a:endParaRPr lang="en-US" dirty="0">
              <a:latin typeface="Georgia" pitchFamily="18" charset="0"/>
            </a:endParaRP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166</a:t>
            </a:fld>
            <a:endParaRPr lang="en-US" dirty="0">
              <a:solidFill>
                <a:prstClr val="black">
                  <a:tint val="75000"/>
                </a:prstClr>
              </a:solidFill>
            </a:endParaRPr>
          </a:p>
        </p:txBody>
      </p:sp>
    </p:spTree>
    <p:extLst>
      <p:ext uri="{BB962C8B-B14F-4D97-AF65-F5344CB8AC3E}">
        <p14:creationId xmlns:p14="http://schemas.microsoft.com/office/powerpoint/2010/main" val="163284915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fontScale="90000"/>
          </a:bodyPr>
          <a:lstStyle/>
          <a:p>
            <a:pPr>
              <a:defRPr/>
            </a:pPr>
            <a:br>
              <a:rPr lang="en-US" b="1" u="sng" dirty="0">
                <a:latin typeface="Georgia" pitchFamily="18" charset="0"/>
              </a:rPr>
            </a:br>
            <a:r>
              <a:rPr lang="en-US" sz="4000" b="1" dirty="0">
                <a:latin typeface="Calibri" panose="020F0502020204030204" pitchFamily="34" charset="0"/>
                <a:cs typeface="Calibri" panose="020F0502020204030204" pitchFamily="34" charset="0"/>
              </a:rPr>
              <a:t>Be prepared every time you take your leader’s time.</a:t>
            </a:r>
            <a:endParaRPr lang="en-US" b="1" u="sng"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7200" y="1905000"/>
            <a:ext cx="8229600" cy="4800600"/>
          </a:xfrm>
        </p:spPr>
        <p:txBody>
          <a:bodyPr>
            <a:normAutofit/>
          </a:bodyPr>
          <a:lstStyle/>
          <a:p>
            <a:pPr>
              <a:defRPr/>
            </a:pPr>
            <a:r>
              <a:rPr lang="en-US" sz="2800" dirty="0">
                <a:latin typeface="Calibri" panose="020F0502020204030204" pitchFamily="34" charset="0"/>
                <a:cs typeface="Calibri" panose="020F0502020204030204" pitchFamily="34" charset="0"/>
              </a:rPr>
              <a:t>Invest 10x the time you spend with your leader on a subject in preparation in that subject.</a:t>
            </a:r>
          </a:p>
          <a:p>
            <a:pPr>
              <a:defRPr/>
            </a:pPr>
            <a:r>
              <a:rPr lang="en-US" sz="2800" dirty="0">
                <a:latin typeface="Calibri" panose="020F0502020204030204" pitchFamily="34" charset="0"/>
                <a:cs typeface="Calibri" panose="020F0502020204030204" pitchFamily="34" charset="0"/>
              </a:rPr>
              <a:t>Don’t make your boss think for you.</a:t>
            </a:r>
          </a:p>
          <a:p>
            <a:pPr>
              <a:defRPr/>
            </a:pPr>
            <a:r>
              <a:rPr lang="en-US" sz="2800" dirty="0">
                <a:latin typeface="Calibri" panose="020F0502020204030204" pitchFamily="34" charset="0"/>
                <a:cs typeface="Calibri" panose="020F0502020204030204" pitchFamily="34" charset="0"/>
              </a:rPr>
              <a:t>Bring something to the table.</a:t>
            </a:r>
          </a:p>
          <a:p>
            <a:pPr>
              <a:defRPr/>
            </a:pPr>
            <a:r>
              <a:rPr lang="en-US" sz="2800" dirty="0">
                <a:latin typeface="Calibri" panose="020F0502020204030204" pitchFamily="34" charset="0"/>
                <a:cs typeface="Calibri" panose="020F0502020204030204" pitchFamily="34" charset="0"/>
              </a:rPr>
              <a:t>When asked to speak, don’t wing it.</a:t>
            </a:r>
          </a:p>
          <a:p>
            <a:pPr>
              <a:defRPr/>
            </a:pPr>
            <a:r>
              <a:rPr lang="en-US" sz="2800" dirty="0">
                <a:latin typeface="Calibri" panose="020F0502020204030204" pitchFamily="34" charset="0"/>
                <a:cs typeface="Calibri" panose="020F0502020204030204" pitchFamily="34" charset="0"/>
              </a:rPr>
              <a:t>Learn to speak your boss’ language.</a:t>
            </a:r>
          </a:p>
          <a:p>
            <a:pPr>
              <a:defRPr/>
            </a:pPr>
            <a:r>
              <a:rPr lang="en-US" sz="2800" dirty="0">
                <a:latin typeface="Calibri" panose="020F0502020204030204" pitchFamily="34" charset="0"/>
                <a:cs typeface="Calibri" panose="020F0502020204030204" pitchFamily="34" charset="0"/>
              </a:rPr>
              <a:t>Get to the bottom line.</a:t>
            </a:r>
          </a:p>
          <a:p>
            <a:pPr>
              <a:defRPr/>
            </a:pPr>
            <a:r>
              <a:rPr lang="en-US" sz="2800" dirty="0">
                <a:latin typeface="Calibri" panose="020F0502020204030204" pitchFamily="34" charset="0"/>
                <a:cs typeface="Calibri" panose="020F0502020204030204" pitchFamily="34" charset="0"/>
              </a:rPr>
              <a:t>Give a return on your leader’s investment.</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167</a:t>
            </a:fld>
            <a:endParaRPr lang="en-US" dirty="0">
              <a:solidFill>
                <a:prstClr val="black">
                  <a:tint val="75000"/>
                </a:prstClr>
              </a:solidFill>
            </a:endParaRPr>
          </a:p>
        </p:txBody>
      </p:sp>
    </p:spTree>
    <p:extLst>
      <p:ext uri="{BB962C8B-B14F-4D97-AF65-F5344CB8AC3E}">
        <p14:creationId xmlns:p14="http://schemas.microsoft.com/office/powerpoint/2010/main" val="17914791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792162"/>
          </a:xfrm>
        </p:spPr>
        <p:txBody>
          <a:bodyPr>
            <a:normAutofit fontScale="90000"/>
          </a:bodyPr>
          <a:lstStyle/>
          <a:p>
            <a:pPr>
              <a:defRPr/>
            </a:pPr>
            <a:br>
              <a:rPr lang="en-US" b="1" dirty="0">
                <a:latin typeface="Georgia" pitchFamily="18" charset="0"/>
              </a:rPr>
            </a:br>
            <a:r>
              <a:rPr lang="en-US" sz="4000" b="1" dirty="0">
                <a:latin typeface="Calibri" panose="020F0502020204030204" pitchFamily="34" charset="0"/>
                <a:cs typeface="Calibri" panose="020F0502020204030204" pitchFamily="34" charset="0"/>
              </a:rPr>
              <a:t>Know when to push and when to back off.</a:t>
            </a:r>
            <a:endParaRPr lang="en-US" b="1" u="sng"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04800" y="1524000"/>
            <a:ext cx="8686800" cy="5257800"/>
          </a:xfrm>
        </p:spPr>
        <p:txBody>
          <a:bodyPr>
            <a:normAutofit fontScale="92500" lnSpcReduction="20000"/>
          </a:bodyPr>
          <a:lstStyle/>
          <a:p>
            <a:pPr marL="0" indent="0">
              <a:buNone/>
              <a:defRPr/>
            </a:pPr>
            <a:r>
              <a:rPr lang="en-US" b="1" u="sng" dirty="0">
                <a:latin typeface="Calibri" panose="020F0502020204030204" pitchFamily="34" charset="0"/>
                <a:cs typeface="Calibri" panose="020F0502020204030204" pitchFamily="34" charset="0"/>
              </a:rPr>
              <a:t>When to push</a:t>
            </a:r>
            <a:endParaRPr lang="en-US" b="1" dirty="0">
              <a:latin typeface="Calibri" panose="020F0502020204030204" pitchFamily="34" charset="0"/>
              <a:cs typeface="Calibri" panose="020F0502020204030204" pitchFamily="34" charset="0"/>
            </a:endParaRPr>
          </a:p>
          <a:p>
            <a:pPr lvl="1">
              <a:defRPr/>
            </a:pPr>
            <a:r>
              <a:rPr lang="en-US" dirty="0">
                <a:latin typeface="Calibri" panose="020F0502020204030204" pitchFamily="34" charset="0"/>
                <a:cs typeface="Calibri" panose="020F0502020204030204" pitchFamily="34" charset="0"/>
              </a:rPr>
              <a:t>Do you know something your boss doesn’t, but needs to?</a:t>
            </a:r>
          </a:p>
          <a:p>
            <a:pPr lvl="1">
              <a:defRPr/>
            </a:pPr>
            <a:r>
              <a:rPr lang="en-US" dirty="0">
                <a:latin typeface="Calibri" panose="020F0502020204030204" pitchFamily="34" charset="0"/>
                <a:cs typeface="Calibri" panose="020F0502020204030204" pitchFamily="34" charset="0"/>
              </a:rPr>
              <a:t>Is time running out?</a:t>
            </a:r>
          </a:p>
          <a:p>
            <a:pPr lvl="1">
              <a:defRPr/>
            </a:pPr>
            <a:r>
              <a:rPr lang="en-US" dirty="0">
                <a:latin typeface="Calibri" panose="020F0502020204030204" pitchFamily="34" charset="0"/>
                <a:cs typeface="Calibri" panose="020F0502020204030204" pitchFamily="34" charset="0"/>
              </a:rPr>
              <a:t>Are your responsibilities at risk?</a:t>
            </a:r>
          </a:p>
          <a:p>
            <a:pPr lvl="1">
              <a:defRPr/>
            </a:pPr>
            <a:r>
              <a:rPr lang="en-US" dirty="0">
                <a:latin typeface="Calibri" panose="020F0502020204030204" pitchFamily="34" charset="0"/>
                <a:cs typeface="Calibri" panose="020F0502020204030204" pitchFamily="34" charset="0"/>
              </a:rPr>
              <a:t>Can you help your boss win?</a:t>
            </a:r>
          </a:p>
          <a:p>
            <a:pPr marL="0" indent="0">
              <a:buNone/>
              <a:defRPr/>
            </a:pPr>
            <a:r>
              <a:rPr lang="en-US" b="1" u="sng" dirty="0">
                <a:latin typeface="Calibri" panose="020F0502020204030204" pitchFamily="34" charset="0"/>
                <a:cs typeface="Calibri" panose="020F0502020204030204" pitchFamily="34" charset="0"/>
              </a:rPr>
              <a:t>When to back off</a:t>
            </a:r>
            <a:endParaRPr lang="en-US" b="1" dirty="0">
              <a:latin typeface="Calibri" panose="020F0502020204030204" pitchFamily="34" charset="0"/>
              <a:cs typeface="Calibri" panose="020F0502020204030204" pitchFamily="34" charset="0"/>
            </a:endParaRPr>
          </a:p>
          <a:p>
            <a:pPr lvl="1">
              <a:defRPr/>
            </a:pPr>
            <a:r>
              <a:rPr lang="en-US" dirty="0">
                <a:latin typeface="Calibri" panose="020F0502020204030204" pitchFamily="34" charset="0"/>
                <a:cs typeface="Calibri" panose="020F0502020204030204" pitchFamily="34" charset="0"/>
              </a:rPr>
              <a:t>Are you promoting your own personal agenda?</a:t>
            </a:r>
          </a:p>
          <a:p>
            <a:pPr lvl="1">
              <a:defRPr/>
            </a:pPr>
            <a:r>
              <a:rPr lang="en-US" dirty="0">
                <a:latin typeface="Calibri" panose="020F0502020204030204" pitchFamily="34" charset="0"/>
                <a:cs typeface="Calibri" panose="020F0502020204030204" pitchFamily="34" charset="0"/>
              </a:rPr>
              <a:t>Have you already made your point?</a:t>
            </a:r>
          </a:p>
          <a:p>
            <a:pPr lvl="1">
              <a:defRPr/>
            </a:pPr>
            <a:r>
              <a:rPr lang="en-US" dirty="0">
                <a:latin typeface="Calibri" panose="020F0502020204030204" pitchFamily="34" charset="0"/>
                <a:cs typeface="Calibri" panose="020F0502020204030204" pitchFamily="34" charset="0"/>
              </a:rPr>
              <a:t>Must everyone but you take the risk?</a:t>
            </a:r>
          </a:p>
          <a:p>
            <a:pPr lvl="1">
              <a:defRPr/>
            </a:pPr>
            <a:r>
              <a:rPr lang="en-US" dirty="0">
                <a:latin typeface="Calibri" panose="020F0502020204030204" pitchFamily="34" charset="0"/>
                <a:cs typeface="Calibri" panose="020F0502020204030204" pitchFamily="34" charset="0"/>
              </a:rPr>
              <a:t>Does the atmosphere say “no?”</a:t>
            </a:r>
          </a:p>
          <a:p>
            <a:pPr lvl="1">
              <a:defRPr/>
            </a:pPr>
            <a:r>
              <a:rPr lang="en-US" dirty="0">
                <a:latin typeface="Calibri" panose="020F0502020204030204" pitchFamily="34" charset="0"/>
                <a:cs typeface="Calibri" panose="020F0502020204030204" pitchFamily="34" charset="0"/>
              </a:rPr>
              <a:t>Is the timing right only for you?</a:t>
            </a:r>
          </a:p>
          <a:p>
            <a:pPr lvl="1">
              <a:defRPr/>
            </a:pPr>
            <a:r>
              <a:rPr lang="en-US" dirty="0">
                <a:latin typeface="Calibri" panose="020F0502020204030204" pitchFamily="34" charset="0"/>
                <a:cs typeface="Calibri" panose="020F0502020204030204" pitchFamily="34" charset="0"/>
              </a:rPr>
              <a:t>Does your request exceed your relationship?</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168</a:t>
            </a:fld>
            <a:endParaRPr lang="en-US" dirty="0">
              <a:solidFill>
                <a:prstClr val="black">
                  <a:tint val="75000"/>
                </a:prstClr>
              </a:solidFill>
            </a:endParaRPr>
          </a:p>
        </p:txBody>
      </p:sp>
    </p:spTree>
    <p:extLst>
      <p:ext uri="{BB962C8B-B14F-4D97-AF65-F5344CB8AC3E}">
        <p14:creationId xmlns:p14="http://schemas.microsoft.com/office/powerpoint/2010/main" val="88529566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br>
              <a:rPr lang="en-US" b="1" dirty="0">
                <a:latin typeface="Georgia" pitchFamily="18" charset="0"/>
              </a:rPr>
            </a:br>
            <a:r>
              <a:rPr lang="en-US" b="1" dirty="0">
                <a:latin typeface="Calibri" panose="020F0502020204030204" pitchFamily="34" charset="0"/>
                <a:cs typeface="Calibri" panose="020F0502020204030204" pitchFamily="34" charset="0"/>
              </a:rPr>
              <a:t>Become a go-to player</a:t>
            </a:r>
            <a:endParaRPr lang="en-US" b="1" u="sng"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04800" y="2209800"/>
            <a:ext cx="8686800" cy="4495800"/>
          </a:xfrm>
        </p:spPr>
        <p:txBody>
          <a:bodyPr>
            <a:normAutofit/>
          </a:bodyPr>
          <a:lstStyle/>
          <a:p>
            <a:pPr>
              <a:defRPr/>
            </a:pPr>
            <a:r>
              <a:rPr lang="en-US" sz="2800" dirty="0">
                <a:latin typeface="Calibri" panose="020F0502020204030204" pitchFamily="34" charset="0"/>
                <a:cs typeface="Calibri" panose="020F0502020204030204" pitchFamily="34" charset="0"/>
              </a:rPr>
              <a:t>Go-to players produce when there’s pressure</a:t>
            </a:r>
          </a:p>
          <a:p>
            <a:pPr>
              <a:defRPr/>
            </a:pPr>
            <a:r>
              <a:rPr lang="en-US" sz="2800" dirty="0">
                <a:latin typeface="Calibri" panose="020F0502020204030204" pitchFamily="34" charset="0"/>
                <a:cs typeface="Calibri" panose="020F0502020204030204" pitchFamily="34" charset="0"/>
              </a:rPr>
              <a:t>Go-to players produce when the resources are few</a:t>
            </a:r>
          </a:p>
          <a:p>
            <a:pPr>
              <a:defRPr/>
            </a:pPr>
            <a:r>
              <a:rPr lang="en-US" sz="2800" dirty="0">
                <a:latin typeface="Calibri" panose="020F0502020204030204" pitchFamily="34" charset="0"/>
                <a:cs typeface="Calibri" panose="020F0502020204030204" pitchFamily="34" charset="0"/>
              </a:rPr>
              <a:t>Go-to players produce when the momentum is low</a:t>
            </a:r>
          </a:p>
          <a:p>
            <a:pPr>
              <a:defRPr/>
            </a:pPr>
            <a:r>
              <a:rPr lang="en-US" sz="2800" dirty="0">
                <a:latin typeface="Calibri" panose="020F0502020204030204" pitchFamily="34" charset="0"/>
                <a:cs typeface="Calibri" panose="020F0502020204030204" pitchFamily="34" charset="0"/>
              </a:rPr>
              <a:t>Go-to players produce when the load is heavy</a:t>
            </a:r>
          </a:p>
          <a:p>
            <a:pPr>
              <a:defRPr/>
            </a:pPr>
            <a:r>
              <a:rPr lang="en-US" sz="2800" dirty="0">
                <a:latin typeface="Calibri" panose="020F0502020204030204" pitchFamily="34" charset="0"/>
                <a:cs typeface="Calibri" panose="020F0502020204030204" pitchFamily="34" charset="0"/>
              </a:rPr>
              <a:t>Go-to players produce when the leader is absent.</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169</a:t>
            </a:fld>
            <a:endParaRPr lang="en-US" dirty="0">
              <a:solidFill>
                <a:prstClr val="black">
                  <a:tint val="75000"/>
                </a:prstClr>
              </a:solidFill>
            </a:endParaRPr>
          </a:p>
        </p:txBody>
      </p:sp>
    </p:spTree>
    <p:extLst>
      <p:ext uri="{BB962C8B-B14F-4D97-AF65-F5344CB8AC3E}">
        <p14:creationId xmlns:p14="http://schemas.microsoft.com/office/powerpoint/2010/main" val="4172232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2B67D-B7E5-4739-892B-C3C1F19EC465}"/>
              </a:ext>
            </a:extLst>
          </p:cNvPr>
          <p:cNvSpPr>
            <a:spLocks noGrp="1"/>
          </p:cNvSpPr>
          <p:nvPr>
            <p:ph type="title"/>
          </p:nvPr>
        </p:nvSpPr>
        <p:spPr>
          <a:xfrm>
            <a:off x="0" y="136524"/>
            <a:ext cx="9144000" cy="777876"/>
          </a:xfrm>
        </p:spPr>
        <p:txBody>
          <a:bodyPr>
            <a:normAutofit fontScale="90000"/>
          </a:bodyPr>
          <a:lstStyle/>
          <a:p>
            <a:r>
              <a:rPr lang="en-US" b="1" dirty="0">
                <a:solidFill>
                  <a:srgbClr val="C00000"/>
                </a:solidFill>
              </a:rPr>
              <a:t>Culture Components</a:t>
            </a:r>
            <a:br>
              <a:rPr lang="en-US" b="1" dirty="0">
                <a:solidFill>
                  <a:srgbClr val="C00000"/>
                </a:solidFill>
              </a:rPr>
            </a:br>
            <a:r>
              <a:rPr lang="en-US" sz="2700" dirty="0"/>
              <a:t>D.D. Warrick (2017)</a:t>
            </a:r>
          </a:p>
        </p:txBody>
      </p:sp>
      <p:sp>
        <p:nvSpPr>
          <p:cNvPr id="3" name="Content Placeholder 2">
            <a:extLst>
              <a:ext uri="{FF2B5EF4-FFF2-40B4-BE49-F238E27FC236}">
                <a16:creationId xmlns:a16="http://schemas.microsoft.com/office/drawing/2014/main" id="{2423183F-6EFF-400E-8529-B95973F2FB0A}"/>
              </a:ext>
            </a:extLst>
          </p:cNvPr>
          <p:cNvSpPr>
            <a:spLocks noGrp="1"/>
          </p:cNvSpPr>
          <p:nvPr>
            <p:ph idx="1"/>
          </p:nvPr>
        </p:nvSpPr>
        <p:spPr>
          <a:xfrm>
            <a:off x="533400" y="1295400"/>
            <a:ext cx="8229600" cy="5562600"/>
          </a:xfrm>
        </p:spPr>
        <p:txBody>
          <a:bodyPr>
            <a:normAutofit fontScale="92500" lnSpcReduction="10000"/>
          </a:bodyPr>
          <a:lstStyle/>
          <a:p>
            <a:pPr>
              <a:buFont typeface="Wingdings" panose="05000000000000000000" pitchFamily="2" charset="2"/>
              <a:buChar char="§"/>
            </a:pPr>
            <a:r>
              <a:rPr lang="en-US" sz="3000" dirty="0">
                <a:solidFill>
                  <a:srgbClr val="C00000"/>
                </a:solidFill>
              </a:rPr>
              <a:t>Modeling by the leader (integrity and work ethic)</a:t>
            </a:r>
          </a:p>
          <a:p>
            <a:pPr>
              <a:buFont typeface="Wingdings" panose="05000000000000000000" pitchFamily="2" charset="2"/>
              <a:buChar char="§"/>
            </a:pPr>
            <a:r>
              <a:rPr lang="en-US" sz="3000" dirty="0"/>
              <a:t>How time and resources are managed</a:t>
            </a:r>
          </a:p>
          <a:p>
            <a:pPr>
              <a:buFont typeface="Wingdings" panose="05000000000000000000" pitchFamily="2" charset="2"/>
              <a:buChar char="§"/>
            </a:pPr>
            <a:r>
              <a:rPr lang="en-US" sz="3000" dirty="0"/>
              <a:t>The way that Language, conversation and feedback are used </a:t>
            </a:r>
          </a:p>
          <a:p>
            <a:pPr>
              <a:buFont typeface="Wingdings" panose="05000000000000000000" pitchFamily="2" charset="2"/>
              <a:buChar char="§"/>
            </a:pPr>
            <a:r>
              <a:rPr lang="en-US" sz="3000" dirty="0"/>
              <a:t>Interactions and relationships</a:t>
            </a:r>
          </a:p>
          <a:p>
            <a:pPr>
              <a:buFont typeface="Wingdings" panose="05000000000000000000" pitchFamily="2" charset="2"/>
              <a:buChar char="§"/>
            </a:pPr>
            <a:r>
              <a:rPr lang="en-US" sz="3000" dirty="0"/>
              <a:t>The standards and expectations communicated, and the oversight applied</a:t>
            </a:r>
          </a:p>
          <a:p>
            <a:pPr>
              <a:buFont typeface="Wingdings" panose="05000000000000000000" pitchFamily="2" charset="2"/>
              <a:buChar char="§"/>
            </a:pPr>
            <a:r>
              <a:rPr lang="en-US" sz="3000" dirty="0"/>
              <a:t>The opportunities created (growth and development)</a:t>
            </a:r>
          </a:p>
          <a:p>
            <a:pPr>
              <a:buFont typeface="Wingdings" panose="05000000000000000000" pitchFamily="2" charset="2"/>
              <a:buChar char="§"/>
            </a:pPr>
            <a:r>
              <a:rPr lang="en-US" sz="3000" dirty="0"/>
              <a:t>The structures, systems, processes, roles and routines put into place</a:t>
            </a:r>
          </a:p>
          <a:p>
            <a:pPr>
              <a:buFont typeface="Wingdings" panose="05000000000000000000" pitchFamily="2" charset="2"/>
              <a:buChar char="§"/>
            </a:pPr>
            <a:r>
              <a:rPr lang="en-US" sz="3000" dirty="0">
                <a:solidFill>
                  <a:srgbClr val="C00000"/>
                </a:solidFill>
              </a:rPr>
              <a:t>The environment created and experienced</a:t>
            </a:r>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FB7C4806-7748-4E31-83B5-55F09922010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17</a:t>
            </a:fld>
            <a:endParaRPr lang="en-US" dirty="0">
              <a:solidFill>
                <a:prstClr val="black">
                  <a:tint val="75000"/>
                </a:prstClr>
              </a:solidFill>
            </a:endParaRPr>
          </a:p>
        </p:txBody>
      </p:sp>
    </p:spTree>
    <p:extLst>
      <p:ext uri="{BB962C8B-B14F-4D97-AF65-F5344CB8AC3E}">
        <p14:creationId xmlns:p14="http://schemas.microsoft.com/office/powerpoint/2010/main" val="49291088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915400" cy="1143000"/>
          </a:xfrm>
        </p:spPr>
        <p:txBody>
          <a:bodyPr>
            <a:normAutofit fontScale="90000"/>
          </a:bodyPr>
          <a:lstStyle/>
          <a:p>
            <a:pPr>
              <a:defRPr/>
            </a:pPr>
            <a:br>
              <a:rPr lang="en-US" b="1" dirty="0">
                <a:latin typeface="Georgia" pitchFamily="18" charset="0"/>
              </a:rPr>
            </a:br>
            <a:r>
              <a:rPr lang="en-US" sz="4000" b="1" dirty="0">
                <a:latin typeface="Calibri" panose="020F0502020204030204" pitchFamily="34" charset="0"/>
                <a:cs typeface="Calibri" panose="020F0502020204030204" pitchFamily="34" charset="0"/>
              </a:rPr>
              <a:t>Be better tomorrow than you are today.</a:t>
            </a:r>
            <a:endParaRPr lang="en-US" b="1" u="sng"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pPr>
              <a:defRPr/>
            </a:pPr>
            <a:r>
              <a:rPr lang="en-US" u="sng" dirty="0">
                <a:latin typeface="Calibri" panose="020F0502020204030204" pitchFamily="34" charset="0"/>
                <a:cs typeface="Calibri" panose="020F0502020204030204" pitchFamily="34" charset="0"/>
              </a:rPr>
              <a:t>Today</a:t>
            </a:r>
            <a:endParaRPr lang="en-US" dirty="0">
              <a:latin typeface="Calibri" panose="020F0502020204030204" pitchFamily="34" charset="0"/>
              <a:cs typeface="Calibri" panose="020F0502020204030204" pitchFamily="34" charset="0"/>
            </a:endParaRPr>
          </a:p>
          <a:p>
            <a:pPr lvl="1">
              <a:defRPr/>
            </a:pPr>
            <a:r>
              <a:rPr lang="en-US" dirty="0">
                <a:latin typeface="Calibri" panose="020F0502020204030204" pitchFamily="34" charset="0"/>
                <a:cs typeface="Calibri" panose="020F0502020204030204" pitchFamily="34" charset="0"/>
              </a:rPr>
              <a:t>Learn your craft today</a:t>
            </a:r>
          </a:p>
          <a:p>
            <a:pPr lvl="1">
              <a:defRPr/>
            </a:pPr>
            <a:r>
              <a:rPr lang="en-US" dirty="0">
                <a:latin typeface="Calibri" panose="020F0502020204030204" pitchFamily="34" charset="0"/>
                <a:cs typeface="Calibri" panose="020F0502020204030204" pitchFamily="34" charset="0"/>
              </a:rPr>
              <a:t>Talk your craft today</a:t>
            </a:r>
          </a:p>
          <a:p>
            <a:pPr lvl="1">
              <a:defRPr/>
            </a:pPr>
            <a:r>
              <a:rPr lang="en-US" dirty="0">
                <a:latin typeface="Calibri" panose="020F0502020204030204" pitchFamily="34" charset="0"/>
                <a:cs typeface="Calibri" panose="020F0502020204030204" pitchFamily="34" charset="0"/>
              </a:rPr>
              <a:t>Practice your craft today</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170</a:t>
            </a:fld>
            <a:endParaRPr lang="en-US" dirty="0">
              <a:solidFill>
                <a:prstClr val="black">
                  <a:tint val="75000"/>
                </a:prstClr>
              </a:solidFill>
            </a:endParaRPr>
          </a:p>
        </p:txBody>
      </p:sp>
    </p:spTree>
    <p:extLst>
      <p:ext uri="{BB962C8B-B14F-4D97-AF65-F5344CB8AC3E}">
        <p14:creationId xmlns:p14="http://schemas.microsoft.com/office/powerpoint/2010/main" val="377064477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4000" b="1" dirty="0"/>
              <a:t>Other Important Principles in leading up</a:t>
            </a:r>
            <a:br>
              <a:rPr lang="en-US" b="1" dirty="0"/>
            </a:br>
            <a:r>
              <a:rPr lang="en-US" sz="2400" dirty="0"/>
              <a:t>From Vernon Keenan, Retired Director, and 40 year career with GBI</a:t>
            </a:r>
          </a:p>
        </p:txBody>
      </p:sp>
      <p:sp>
        <p:nvSpPr>
          <p:cNvPr id="3" name="Content Placeholder 2"/>
          <p:cNvSpPr>
            <a:spLocks noGrp="1"/>
          </p:cNvSpPr>
          <p:nvPr>
            <p:ph idx="1"/>
          </p:nvPr>
        </p:nvSpPr>
        <p:spPr>
          <a:xfrm>
            <a:off x="457200" y="1752600"/>
            <a:ext cx="8229600" cy="4373563"/>
          </a:xfrm>
        </p:spPr>
        <p:txBody>
          <a:bodyPr/>
          <a:lstStyle/>
          <a:p>
            <a:pPr>
              <a:buFont typeface="Wingdings" panose="05000000000000000000" pitchFamily="2" charset="2"/>
              <a:buChar char="§"/>
            </a:pPr>
            <a:r>
              <a:rPr lang="en-US" sz="2800" b="1" dirty="0"/>
              <a:t>Finalize projects you are responsible for managing. </a:t>
            </a:r>
            <a:r>
              <a:rPr lang="en-US" sz="2800" dirty="0"/>
              <a:t>(The boss should never have concerns about a projects status or completion) and provide regular updates</a:t>
            </a:r>
          </a:p>
          <a:p>
            <a:pPr>
              <a:buFont typeface="Wingdings" panose="05000000000000000000" pitchFamily="2" charset="2"/>
              <a:buChar char="q"/>
            </a:pPr>
            <a:r>
              <a:rPr lang="en-US" sz="2800" b="1" dirty="0"/>
              <a:t>Provide executive briefings or summaries</a:t>
            </a:r>
          </a:p>
          <a:p>
            <a:pPr>
              <a:buFont typeface="Wingdings" panose="05000000000000000000" pitchFamily="2" charset="2"/>
              <a:buChar char="ü"/>
            </a:pPr>
            <a:r>
              <a:rPr lang="en-US" sz="2800" b="1" dirty="0"/>
              <a:t>Define issues and outline problems</a:t>
            </a:r>
          </a:p>
          <a:p>
            <a:pPr>
              <a:buFont typeface="Wingdings" panose="05000000000000000000" pitchFamily="2" charset="2"/>
              <a:buChar char="ü"/>
            </a:pPr>
            <a:r>
              <a:rPr lang="en-US" sz="2800" b="1" dirty="0"/>
              <a:t>Be objective, specific and concise</a:t>
            </a:r>
          </a:p>
          <a:p>
            <a:pPr>
              <a:buFont typeface="Wingdings" panose="05000000000000000000" pitchFamily="2" charset="2"/>
              <a:buChar char="ü"/>
            </a:pPr>
            <a:r>
              <a:rPr lang="en-US" sz="2800" b="1" dirty="0"/>
              <a:t>Provide viable options and realistic solutions</a:t>
            </a:r>
          </a:p>
          <a:p>
            <a:pPr>
              <a:buFont typeface="Wingdings" panose="05000000000000000000" pitchFamily="2" charset="2"/>
              <a:buChar char="q"/>
            </a:pPr>
            <a:endParaRPr lang="en-US" b="1" dirty="0"/>
          </a:p>
          <a:p>
            <a:pPr marL="0" indent="0">
              <a:buNone/>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171</a:t>
            </a:fld>
            <a:endParaRPr lang="en-US" dirty="0">
              <a:solidFill>
                <a:prstClr val="black">
                  <a:tint val="75000"/>
                </a:prstClr>
              </a:solidFill>
            </a:endParaRPr>
          </a:p>
        </p:txBody>
      </p:sp>
    </p:spTree>
    <p:extLst>
      <p:ext uri="{BB962C8B-B14F-4D97-AF65-F5344CB8AC3E}">
        <p14:creationId xmlns:p14="http://schemas.microsoft.com/office/powerpoint/2010/main" val="40186006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36525"/>
            <a:ext cx="8915400" cy="6721475"/>
          </a:xfrm>
        </p:spPr>
        <p:txBody>
          <a:bodyPr>
            <a:normAutofit lnSpcReduction="10000"/>
          </a:bodyPr>
          <a:lstStyle/>
          <a:p>
            <a:pPr>
              <a:buFont typeface="Wingdings" panose="05000000000000000000" pitchFamily="2" charset="2"/>
              <a:buChar char="§"/>
            </a:pPr>
            <a:r>
              <a:rPr lang="en-US" sz="2800" dirty="0"/>
              <a:t>Concentrate your efforts in areas you can influence</a:t>
            </a:r>
          </a:p>
          <a:p>
            <a:pPr>
              <a:buFont typeface="Wingdings" panose="05000000000000000000" pitchFamily="2" charset="2"/>
              <a:buChar char="§"/>
            </a:pPr>
            <a:r>
              <a:rPr lang="en-US" sz="2800" dirty="0"/>
              <a:t>Do not waste time or foster discourse in matters that you have no control</a:t>
            </a:r>
          </a:p>
          <a:p>
            <a:pPr>
              <a:buFont typeface="Wingdings" panose="05000000000000000000" pitchFamily="2" charset="2"/>
              <a:buChar char="§"/>
            </a:pPr>
            <a:r>
              <a:rPr lang="en-US" sz="2800" dirty="0"/>
              <a:t>Do not argue after the final decision is made, understand the importance of being committed to the execution and implementation of the decision </a:t>
            </a:r>
          </a:p>
          <a:p>
            <a:pPr>
              <a:buFont typeface="Wingdings" panose="05000000000000000000" pitchFamily="2" charset="2"/>
              <a:buChar char="§"/>
            </a:pPr>
            <a:r>
              <a:rPr lang="en-US" sz="2800" dirty="0"/>
              <a:t>Understand the final decision may not be final (unanticipated influences, the discovery of new information may come into play) </a:t>
            </a:r>
          </a:p>
          <a:p>
            <a:pPr>
              <a:buFont typeface="Wingdings" panose="05000000000000000000" pitchFamily="2" charset="2"/>
              <a:buChar char="§"/>
            </a:pPr>
            <a:r>
              <a:rPr lang="en-US" sz="2800" dirty="0"/>
              <a:t>Understand “most” every boss has a boss</a:t>
            </a:r>
          </a:p>
          <a:p>
            <a:pPr>
              <a:buFont typeface="Wingdings" panose="05000000000000000000" pitchFamily="2" charset="2"/>
              <a:buChar char="§"/>
            </a:pPr>
            <a:r>
              <a:rPr lang="en-US" sz="2800" dirty="0"/>
              <a:t>A global (Agency Team) perspective of war and theater of battle over just a battlefield mindset (</a:t>
            </a:r>
            <a:r>
              <a:rPr lang="en-US" sz="2800" i="1" dirty="0"/>
              <a:t>strategy and Stakeholders</a:t>
            </a:r>
            <a:r>
              <a:rPr lang="en-US" sz="2800" dirty="0"/>
              <a:t>)</a:t>
            </a:r>
          </a:p>
          <a:p>
            <a:pPr>
              <a:buFont typeface="Wingdings" panose="05000000000000000000" pitchFamily="2" charset="2"/>
              <a:buChar char="§"/>
            </a:pPr>
            <a:r>
              <a:rPr lang="en-US" sz="2800" dirty="0"/>
              <a:t>When asked provide truthful input</a:t>
            </a:r>
          </a:p>
          <a:p>
            <a:pPr>
              <a:buFont typeface="Wingdings" panose="05000000000000000000" pitchFamily="2" charset="2"/>
              <a:buChar char="§"/>
            </a:pPr>
            <a:r>
              <a:rPr lang="en-US" sz="2800" dirty="0"/>
              <a:t>Never compromise your personal integrity </a:t>
            </a:r>
          </a:p>
          <a:p>
            <a:pPr marL="0" indent="0">
              <a:buNone/>
            </a:pPr>
            <a:endParaRPr lang="en-US" sz="2800" dirty="0"/>
          </a:p>
          <a:p>
            <a:pPr>
              <a:buFont typeface="Wingdings" panose="05000000000000000000" pitchFamily="2" charset="2"/>
              <a:buChar char="§"/>
            </a:pPr>
            <a:endParaRPr lang="en-US" sz="2800"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172</a:t>
            </a:fld>
            <a:endParaRPr lang="en-US" dirty="0">
              <a:solidFill>
                <a:prstClr val="black">
                  <a:tint val="75000"/>
                </a:prstClr>
              </a:solidFill>
            </a:endParaRPr>
          </a:p>
        </p:txBody>
      </p:sp>
    </p:spTree>
    <p:extLst>
      <p:ext uri="{BB962C8B-B14F-4D97-AF65-F5344CB8AC3E}">
        <p14:creationId xmlns:p14="http://schemas.microsoft.com/office/powerpoint/2010/main" val="172693487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55297-F08A-4576-9E16-1988FA66376F}"/>
              </a:ext>
            </a:extLst>
          </p:cNvPr>
          <p:cNvSpPr>
            <a:spLocks noGrp="1"/>
          </p:cNvSpPr>
          <p:nvPr>
            <p:ph type="title"/>
          </p:nvPr>
        </p:nvSpPr>
        <p:spPr/>
        <p:txBody>
          <a:bodyPr/>
          <a:lstStyle/>
          <a:p>
            <a:r>
              <a:rPr lang="en-US" b="1" dirty="0"/>
              <a:t>Respect the process</a:t>
            </a:r>
          </a:p>
        </p:txBody>
      </p:sp>
      <p:sp>
        <p:nvSpPr>
          <p:cNvPr id="3" name="Content Placeholder 2">
            <a:extLst>
              <a:ext uri="{FF2B5EF4-FFF2-40B4-BE49-F238E27FC236}">
                <a16:creationId xmlns:a16="http://schemas.microsoft.com/office/drawing/2014/main" id="{7E8EF637-5A4F-4131-A14F-A862253FF039}"/>
              </a:ext>
            </a:extLst>
          </p:cNvPr>
          <p:cNvSpPr>
            <a:spLocks noGrp="1"/>
          </p:cNvSpPr>
          <p:nvPr>
            <p:ph idx="1"/>
          </p:nvPr>
        </p:nvSpPr>
        <p:spPr>
          <a:xfrm>
            <a:off x="457200" y="2209800"/>
            <a:ext cx="8229600" cy="3916363"/>
          </a:xfrm>
        </p:spPr>
        <p:txBody>
          <a:bodyPr>
            <a:normAutofit/>
          </a:bodyPr>
          <a:lstStyle/>
          <a:p>
            <a:pPr>
              <a:buFont typeface="Wingdings" panose="05000000000000000000" pitchFamily="2" charset="2"/>
              <a:buChar char="§"/>
            </a:pPr>
            <a:r>
              <a:rPr lang="en-US" sz="2800" dirty="0"/>
              <a:t>Faith in institutions</a:t>
            </a:r>
          </a:p>
          <a:p>
            <a:pPr>
              <a:buFont typeface="Wingdings" panose="05000000000000000000" pitchFamily="2" charset="2"/>
              <a:buChar char="§"/>
            </a:pPr>
            <a:r>
              <a:rPr lang="en-US" sz="2800" dirty="0"/>
              <a:t>Reliance on structures, functions, and processes </a:t>
            </a:r>
          </a:p>
          <a:p>
            <a:pPr>
              <a:buFont typeface="Wingdings" panose="05000000000000000000" pitchFamily="2" charset="2"/>
              <a:buChar char="§"/>
            </a:pPr>
            <a:r>
              <a:rPr lang="en-US" sz="2800" dirty="0"/>
              <a:t>Established roles and responsibilities </a:t>
            </a:r>
          </a:p>
          <a:p>
            <a:pPr>
              <a:buFont typeface="Wingdings" panose="05000000000000000000" pitchFamily="2" charset="2"/>
              <a:buChar char="§"/>
            </a:pPr>
            <a:r>
              <a:rPr lang="en-US" sz="2800" dirty="0"/>
              <a:t>Civility and protocol </a:t>
            </a:r>
          </a:p>
          <a:p>
            <a:pPr marL="0" indent="0" algn="ctr">
              <a:buNone/>
            </a:pPr>
            <a:r>
              <a:rPr lang="en-US" sz="2800" b="1" dirty="0">
                <a:solidFill>
                  <a:srgbClr val="C00000"/>
                </a:solidFill>
              </a:rPr>
              <a:t>Leaders tend to get into trouble when they disrespect and/or skip the processes</a:t>
            </a:r>
          </a:p>
        </p:txBody>
      </p:sp>
      <p:sp>
        <p:nvSpPr>
          <p:cNvPr id="4" name="Slide Number Placeholder 3">
            <a:extLst>
              <a:ext uri="{FF2B5EF4-FFF2-40B4-BE49-F238E27FC236}">
                <a16:creationId xmlns:a16="http://schemas.microsoft.com/office/drawing/2014/main" id="{731BE260-CE50-4B7A-8CAA-AEA98D16C27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173</a:t>
            </a:fld>
            <a:endParaRPr lang="en-US">
              <a:solidFill>
                <a:prstClr val="black">
                  <a:tint val="75000"/>
                </a:prstClr>
              </a:solidFill>
            </a:endParaRPr>
          </a:p>
        </p:txBody>
      </p:sp>
    </p:spTree>
    <p:extLst>
      <p:ext uri="{BB962C8B-B14F-4D97-AF65-F5344CB8AC3E}">
        <p14:creationId xmlns:p14="http://schemas.microsoft.com/office/powerpoint/2010/main" val="348342126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p:cNvSpPr>
            <a:spLocks noGrp="1" noChangeArrowheads="1"/>
          </p:cNvSpPr>
          <p:nvPr>
            <p:ph type="body" idx="1"/>
          </p:nvPr>
        </p:nvSpPr>
        <p:spPr>
          <a:xfrm>
            <a:off x="457200" y="-34636"/>
            <a:ext cx="8229600" cy="6756111"/>
          </a:xfrm>
        </p:spPr>
        <p:txBody>
          <a:bodyPr>
            <a:normAutofit/>
          </a:bodyPr>
          <a:lstStyle/>
          <a:p>
            <a:pPr algn="ctr" eaLnBrk="1" hangingPunct="1">
              <a:buFont typeface="Wingdings" pitchFamily="2" charset="2"/>
              <a:buNone/>
              <a:defRPr/>
            </a:pPr>
            <a:r>
              <a:rPr lang="en-US" sz="3000" dirty="0"/>
              <a:t>“It’s important that you not undermine your superiors. In any organization, your people need to know that you support your chain of command. </a:t>
            </a:r>
          </a:p>
          <a:p>
            <a:pPr algn="ctr" eaLnBrk="1" hangingPunct="1">
              <a:buFont typeface="Wingdings" pitchFamily="2" charset="2"/>
              <a:buNone/>
              <a:defRPr/>
            </a:pPr>
            <a:r>
              <a:rPr lang="en-US" sz="3000" b="1" dirty="0">
                <a:solidFill>
                  <a:srgbClr val="C00000"/>
                </a:solidFill>
              </a:rPr>
              <a:t>If they see you freelancing, they will feel free not to support you when they disagree with your policies.”</a:t>
            </a:r>
          </a:p>
          <a:p>
            <a:pPr algn="ctr" eaLnBrk="1" hangingPunct="1">
              <a:buFont typeface="Wingdings" pitchFamily="2" charset="2"/>
              <a:buNone/>
              <a:defRPr/>
            </a:pPr>
            <a:r>
              <a:rPr lang="en-US" sz="3800" dirty="0"/>
              <a:t>- </a:t>
            </a:r>
            <a:r>
              <a:rPr lang="en-US" sz="2400" i="1" dirty="0"/>
              <a:t>Captain Michael </a:t>
            </a:r>
            <a:r>
              <a:rPr lang="en-US" sz="2400" i="1" dirty="0" err="1"/>
              <a:t>Abrashoff</a:t>
            </a:r>
            <a:endParaRPr lang="en-US" sz="2400" i="1" dirty="0"/>
          </a:p>
          <a:p>
            <a:pPr algn="ctr">
              <a:buNone/>
              <a:defRPr/>
            </a:pPr>
            <a:r>
              <a:rPr lang="en-US" sz="2800" b="1" dirty="0">
                <a:latin typeface="Georgia" pitchFamily="18" charset="0"/>
              </a:rPr>
              <a:t>Loyalty is our willingness to sacrifice our own interest for the benefit of our organization and people know it when they see it… Loyalty is both a virtue and an asset in todays world.</a:t>
            </a:r>
          </a:p>
          <a:p>
            <a:pPr algn="ctr" eaLnBrk="1" hangingPunct="1">
              <a:buFont typeface="Wingdings" pitchFamily="2" charset="2"/>
              <a:buNone/>
              <a:defRPr/>
            </a:pPr>
            <a:endParaRPr lang="en-US" sz="3500" i="1"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174</a:t>
            </a:fld>
            <a:endParaRPr lang="en-US">
              <a:solidFill>
                <a:prstClr val="black">
                  <a:tint val="75000"/>
                </a:prstClr>
              </a:solidFill>
            </a:endParaRPr>
          </a:p>
        </p:txBody>
      </p:sp>
    </p:spTree>
    <p:extLst>
      <p:ext uri="{BB962C8B-B14F-4D97-AF65-F5344CB8AC3E}">
        <p14:creationId xmlns:p14="http://schemas.microsoft.com/office/powerpoint/2010/main" val="377603996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1B206-AA24-41DC-BDD5-7EA6A3CD0834}"/>
              </a:ext>
            </a:extLst>
          </p:cNvPr>
          <p:cNvSpPr>
            <a:spLocks noGrp="1"/>
          </p:cNvSpPr>
          <p:nvPr>
            <p:ph type="title"/>
          </p:nvPr>
        </p:nvSpPr>
        <p:spPr>
          <a:xfrm>
            <a:off x="0" y="-76200"/>
            <a:ext cx="9144000" cy="1295400"/>
          </a:xfrm>
        </p:spPr>
        <p:txBody>
          <a:bodyPr>
            <a:normAutofit/>
          </a:bodyPr>
          <a:lstStyle/>
          <a:p>
            <a:r>
              <a:rPr lang="en-US" sz="4000" b="1" dirty="0">
                <a:solidFill>
                  <a:srgbClr val="FF0000"/>
                </a:solidFill>
              </a:rPr>
              <a:t>What does the Science Say</a:t>
            </a:r>
            <a:br>
              <a:rPr lang="en-US" sz="4000" b="1" dirty="0"/>
            </a:br>
            <a:r>
              <a:rPr lang="en-US" sz="3600" b="1" i="1" dirty="0"/>
              <a:t>What do we expect in a good leaders?</a:t>
            </a:r>
          </a:p>
        </p:txBody>
      </p:sp>
      <p:sp>
        <p:nvSpPr>
          <p:cNvPr id="3" name="Content Placeholder 2">
            <a:extLst>
              <a:ext uri="{FF2B5EF4-FFF2-40B4-BE49-F238E27FC236}">
                <a16:creationId xmlns:a16="http://schemas.microsoft.com/office/drawing/2014/main" id="{A6B94B7B-11FE-463D-B81C-4FFB9524CF53}"/>
              </a:ext>
            </a:extLst>
          </p:cNvPr>
          <p:cNvSpPr>
            <a:spLocks noGrp="1"/>
          </p:cNvSpPr>
          <p:nvPr>
            <p:ph idx="1"/>
          </p:nvPr>
        </p:nvSpPr>
        <p:spPr>
          <a:xfrm>
            <a:off x="457200" y="1295400"/>
            <a:ext cx="8229600" cy="5426075"/>
          </a:xfrm>
        </p:spPr>
        <p:txBody>
          <a:bodyPr>
            <a:normAutofit fontScale="92500" lnSpcReduction="20000"/>
          </a:bodyPr>
          <a:lstStyle/>
          <a:p>
            <a:pPr>
              <a:buFont typeface="Wingdings" panose="05000000000000000000" pitchFamily="2" charset="2"/>
              <a:buChar char="§"/>
            </a:pPr>
            <a:r>
              <a:rPr lang="en-US" dirty="0"/>
              <a:t>Treat us as individuals with dignity and respect</a:t>
            </a:r>
          </a:p>
          <a:p>
            <a:pPr>
              <a:buFont typeface="Wingdings" panose="05000000000000000000" pitchFamily="2" charset="2"/>
              <a:buChar char="§"/>
            </a:pPr>
            <a:r>
              <a:rPr lang="en-US" dirty="0"/>
              <a:t>Promote meaning and purpose in our work</a:t>
            </a:r>
          </a:p>
          <a:p>
            <a:pPr>
              <a:buFont typeface="Wingdings" panose="05000000000000000000" pitchFamily="2" charset="2"/>
              <a:buChar char="§"/>
            </a:pPr>
            <a:r>
              <a:rPr lang="en-US" dirty="0"/>
              <a:t>Cast vision and provide direction</a:t>
            </a:r>
          </a:p>
          <a:p>
            <a:pPr>
              <a:buFont typeface="Wingdings" panose="05000000000000000000" pitchFamily="2" charset="2"/>
              <a:buChar char="§"/>
            </a:pPr>
            <a:r>
              <a:rPr lang="en-US" dirty="0"/>
              <a:t>Embrace our ideas and want our feedback</a:t>
            </a:r>
          </a:p>
          <a:p>
            <a:pPr>
              <a:buFont typeface="Wingdings" panose="05000000000000000000" pitchFamily="2" charset="2"/>
              <a:buChar char="§"/>
            </a:pPr>
            <a:r>
              <a:rPr lang="en-US" dirty="0"/>
              <a:t>Admit mistakes and never hold grudges </a:t>
            </a:r>
          </a:p>
          <a:p>
            <a:pPr>
              <a:buFont typeface="Wingdings" panose="05000000000000000000" pitchFamily="2" charset="2"/>
              <a:buChar char="§"/>
            </a:pPr>
            <a:r>
              <a:rPr lang="en-US" dirty="0"/>
              <a:t>Demonstrate caring and empathy for us and our job responsibilities</a:t>
            </a:r>
          </a:p>
          <a:p>
            <a:pPr>
              <a:buFont typeface="Wingdings" panose="05000000000000000000" pitchFamily="2" charset="2"/>
              <a:buChar char="§"/>
            </a:pPr>
            <a:r>
              <a:rPr lang="en-US" dirty="0"/>
              <a:t>Are fair and organizationally just</a:t>
            </a:r>
          </a:p>
          <a:p>
            <a:pPr>
              <a:buFont typeface="Wingdings" panose="05000000000000000000" pitchFamily="2" charset="2"/>
              <a:buChar char="§"/>
            </a:pPr>
            <a:r>
              <a:rPr lang="en-US" dirty="0"/>
              <a:t>Are competent and confident in their job </a:t>
            </a:r>
          </a:p>
          <a:p>
            <a:pPr>
              <a:buFont typeface="Wingdings" panose="05000000000000000000" pitchFamily="2" charset="2"/>
              <a:buChar char="§"/>
            </a:pPr>
            <a:r>
              <a:rPr lang="en-US" dirty="0"/>
              <a:t>Are candid and speak truthfully in a respectful way</a:t>
            </a:r>
          </a:p>
          <a:p>
            <a:pPr>
              <a:buFont typeface="Wingdings" panose="05000000000000000000" pitchFamily="2" charset="2"/>
              <a:buChar char="§"/>
            </a:pPr>
            <a:r>
              <a:rPr lang="en-US" dirty="0"/>
              <a:t>Show us that they appreciate our efforts</a:t>
            </a:r>
          </a:p>
        </p:txBody>
      </p:sp>
      <p:sp>
        <p:nvSpPr>
          <p:cNvPr id="4" name="Slide Number Placeholder 3">
            <a:extLst>
              <a:ext uri="{FF2B5EF4-FFF2-40B4-BE49-F238E27FC236}">
                <a16:creationId xmlns:a16="http://schemas.microsoft.com/office/drawing/2014/main" id="{2C189D1C-1DB0-425C-B50B-42AA1D6190DF}"/>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175</a:t>
            </a:fld>
            <a:endParaRPr lang="en-US">
              <a:solidFill>
                <a:prstClr val="black">
                  <a:tint val="75000"/>
                </a:prstClr>
              </a:solidFill>
            </a:endParaRPr>
          </a:p>
        </p:txBody>
      </p:sp>
    </p:spTree>
    <p:extLst>
      <p:ext uri="{BB962C8B-B14F-4D97-AF65-F5344CB8AC3E}">
        <p14:creationId xmlns:p14="http://schemas.microsoft.com/office/powerpoint/2010/main" val="214865565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762000" y="228600"/>
            <a:ext cx="7772400" cy="1371600"/>
          </a:xfrm>
        </p:spPr>
        <p:txBody>
          <a:bodyPr>
            <a:normAutofit fontScale="90000"/>
          </a:bodyPr>
          <a:lstStyle/>
          <a:p>
            <a:pPr eaLnBrk="1" hangingPunct="1">
              <a:defRPr/>
            </a:pPr>
            <a:r>
              <a:rPr lang="en-US" b="1" dirty="0"/>
              <a:t>The Burden of </a:t>
            </a:r>
            <a:br>
              <a:rPr lang="en-US" b="1" dirty="0"/>
            </a:br>
            <a:r>
              <a:rPr lang="en-US" b="1" dirty="0"/>
              <a:t>Self-Awareness</a:t>
            </a:r>
          </a:p>
        </p:txBody>
      </p:sp>
      <p:pic>
        <p:nvPicPr>
          <p:cNvPr id="6146" name="Picture 2" descr="http://1mxrip2tbphe2ku3wj43mzh7.wpengine.netdna-cdn.com/wp-content/uploads/2013/04/self-awarenes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1752600"/>
            <a:ext cx="6096000" cy="5008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47946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0F96-82C1-8E25-9FC0-355ADD341358}"/>
              </a:ext>
            </a:extLst>
          </p:cNvPr>
          <p:cNvSpPr>
            <a:spLocks noGrp="1"/>
          </p:cNvSpPr>
          <p:nvPr>
            <p:ph type="title"/>
          </p:nvPr>
        </p:nvSpPr>
        <p:spPr/>
        <p:txBody>
          <a:bodyPr>
            <a:normAutofit fontScale="90000"/>
          </a:bodyPr>
          <a:lstStyle/>
          <a:p>
            <a:r>
              <a:rPr lang="en-US" b="1" dirty="0"/>
              <a:t>Cognitive Process Leadership Model</a:t>
            </a:r>
            <a:br>
              <a:rPr lang="en-US" dirty="0"/>
            </a:br>
            <a:r>
              <a:rPr lang="en-US" sz="2700" dirty="0"/>
              <a:t>McClellan, (2021)</a:t>
            </a:r>
            <a:br>
              <a:rPr lang="en-US" sz="2700" dirty="0"/>
            </a:br>
            <a:endParaRPr lang="en-US" sz="2700" dirty="0"/>
          </a:p>
        </p:txBody>
      </p:sp>
      <p:sp>
        <p:nvSpPr>
          <p:cNvPr id="3" name="Content Placeholder 2">
            <a:extLst>
              <a:ext uri="{FF2B5EF4-FFF2-40B4-BE49-F238E27FC236}">
                <a16:creationId xmlns:a16="http://schemas.microsoft.com/office/drawing/2014/main" id="{C4BD109A-99FF-8695-49A6-8B34754AECA3}"/>
              </a:ext>
            </a:extLst>
          </p:cNvPr>
          <p:cNvSpPr>
            <a:spLocks noGrp="1"/>
          </p:cNvSpPr>
          <p:nvPr>
            <p:ph idx="1"/>
          </p:nvPr>
        </p:nvSpPr>
        <p:spPr/>
        <p:txBody>
          <a:bodyPr>
            <a:normAutofit/>
          </a:bodyPr>
          <a:lstStyle/>
          <a:p>
            <a:pPr>
              <a:buFont typeface="Wingdings" panose="05000000000000000000" pitchFamily="2" charset="2"/>
              <a:buChar char="§"/>
            </a:pPr>
            <a:r>
              <a:rPr lang="en-US" sz="2800" b="1" dirty="0"/>
              <a:t>Awareness – </a:t>
            </a:r>
            <a:r>
              <a:rPr lang="en-US" sz="2800" dirty="0"/>
              <a:t>the brain naturally scans the environment for information to allow individuals to make decisions and achieve goals</a:t>
            </a:r>
          </a:p>
          <a:p>
            <a:pPr>
              <a:buFont typeface="Courier New" panose="02070309020205020404" pitchFamily="49" charset="0"/>
              <a:buChar char="o"/>
            </a:pPr>
            <a:r>
              <a:rPr lang="en-US" sz="2800" dirty="0"/>
              <a:t>Leadership development processes that enhance and develop self-awareness, as well as the awareness of followers, about their environment (including the cultural environment) tend to lead to better leadership outcomes</a:t>
            </a:r>
          </a:p>
          <a:p>
            <a:endParaRPr lang="en-US" dirty="0"/>
          </a:p>
        </p:txBody>
      </p:sp>
      <p:sp>
        <p:nvSpPr>
          <p:cNvPr id="4" name="Slide Number Placeholder 3">
            <a:extLst>
              <a:ext uri="{FF2B5EF4-FFF2-40B4-BE49-F238E27FC236}">
                <a16:creationId xmlns:a16="http://schemas.microsoft.com/office/drawing/2014/main" id="{A5ED740C-F090-23C8-0E67-4D7108D7F1EF}"/>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177</a:t>
            </a:fld>
            <a:endParaRPr lang="en-US">
              <a:solidFill>
                <a:prstClr val="black">
                  <a:tint val="75000"/>
                </a:prstClr>
              </a:solidFill>
            </a:endParaRPr>
          </a:p>
        </p:txBody>
      </p:sp>
    </p:spTree>
    <p:extLst>
      <p:ext uri="{BB962C8B-B14F-4D97-AF65-F5344CB8AC3E}">
        <p14:creationId xmlns:p14="http://schemas.microsoft.com/office/powerpoint/2010/main" val="394348885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4F9BB-3D7C-EE79-19B6-70D74D01BFF6}"/>
              </a:ext>
            </a:extLst>
          </p:cNvPr>
          <p:cNvSpPr>
            <a:spLocks noGrp="1"/>
          </p:cNvSpPr>
          <p:nvPr>
            <p:ph type="title"/>
          </p:nvPr>
        </p:nvSpPr>
        <p:spPr>
          <a:xfrm>
            <a:off x="457200" y="274638"/>
            <a:ext cx="8229600" cy="45719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42A7FF44-45FA-5FC9-334E-5886E000409F}"/>
              </a:ext>
            </a:extLst>
          </p:cNvPr>
          <p:cNvSpPr>
            <a:spLocks noGrp="1"/>
          </p:cNvSpPr>
          <p:nvPr>
            <p:ph idx="1"/>
          </p:nvPr>
        </p:nvSpPr>
        <p:spPr>
          <a:xfrm>
            <a:off x="457200" y="1295400"/>
            <a:ext cx="8229600" cy="4830763"/>
          </a:xfrm>
        </p:spPr>
        <p:txBody>
          <a:bodyPr>
            <a:normAutofit/>
          </a:bodyPr>
          <a:lstStyle/>
          <a:p>
            <a:pPr>
              <a:buFont typeface="Wingdings" panose="05000000000000000000" pitchFamily="2" charset="2"/>
              <a:buChar char="§"/>
            </a:pPr>
            <a:r>
              <a:rPr lang="en-US" sz="2800" b="1" dirty="0"/>
              <a:t>Attention – </a:t>
            </a:r>
            <a:r>
              <a:rPr lang="en-US" sz="2800" dirty="0"/>
              <a:t>it is important that leadership development processes help leaders understand what they are (and aren’t) paying attention to</a:t>
            </a:r>
          </a:p>
          <a:p>
            <a:pPr>
              <a:buFont typeface="Courier New" panose="02070309020205020404" pitchFamily="49" charset="0"/>
              <a:buChar char="o"/>
            </a:pPr>
            <a:r>
              <a:rPr lang="en-US" sz="2800" dirty="0"/>
              <a:t>What we pay attention to tends to be what we are aware of and what we focus on</a:t>
            </a:r>
          </a:p>
          <a:p>
            <a:pPr>
              <a:buFont typeface="Courier New" panose="02070309020205020404" pitchFamily="49" charset="0"/>
              <a:buChar char="o"/>
            </a:pPr>
            <a:r>
              <a:rPr lang="en-US" sz="2800" dirty="0"/>
              <a:t>Programs that help leaders purposefully direct their attention and the attention of their people to more systematically important issues tend to work better</a:t>
            </a:r>
          </a:p>
          <a:p>
            <a:endParaRPr lang="en-US" dirty="0"/>
          </a:p>
        </p:txBody>
      </p:sp>
      <p:sp>
        <p:nvSpPr>
          <p:cNvPr id="4" name="Slide Number Placeholder 3">
            <a:extLst>
              <a:ext uri="{FF2B5EF4-FFF2-40B4-BE49-F238E27FC236}">
                <a16:creationId xmlns:a16="http://schemas.microsoft.com/office/drawing/2014/main" id="{D5D75ED7-A511-71DE-44D5-826FE7990C7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178</a:t>
            </a:fld>
            <a:endParaRPr lang="en-US">
              <a:solidFill>
                <a:prstClr val="black">
                  <a:tint val="75000"/>
                </a:prstClr>
              </a:solidFill>
            </a:endParaRPr>
          </a:p>
        </p:txBody>
      </p:sp>
    </p:spTree>
    <p:extLst>
      <p:ext uri="{BB962C8B-B14F-4D97-AF65-F5344CB8AC3E}">
        <p14:creationId xmlns:p14="http://schemas.microsoft.com/office/powerpoint/2010/main" val="402595422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60C13-2388-66E5-3CF0-08BFA8DCFCF4}"/>
              </a:ext>
            </a:extLst>
          </p:cNvPr>
          <p:cNvSpPr>
            <a:spLocks noGrp="1"/>
          </p:cNvSpPr>
          <p:nvPr>
            <p:ph type="title"/>
          </p:nvPr>
        </p:nvSpPr>
        <p:spPr>
          <a:xfrm>
            <a:off x="457200" y="274638"/>
            <a:ext cx="8229600" cy="3349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26D76BDA-80C3-221D-D839-2FD4AC337E27}"/>
              </a:ext>
            </a:extLst>
          </p:cNvPr>
          <p:cNvSpPr>
            <a:spLocks noGrp="1"/>
          </p:cNvSpPr>
          <p:nvPr>
            <p:ph idx="1"/>
          </p:nvPr>
        </p:nvSpPr>
        <p:spPr>
          <a:xfrm>
            <a:off x="457200" y="762000"/>
            <a:ext cx="8229600" cy="5821362"/>
          </a:xfrm>
        </p:spPr>
        <p:txBody>
          <a:bodyPr>
            <a:normAutofit/>
          </a:bodyPr>
          <a:lstStyle/>
          <a:p>
            <a:pPr>
              <a:buFont typeface="Wingdings" panose="05000000000000000000" pitchFamily="2" charset="2"/>
              <a:buChar char="§"/>
            </a:pPr>
            <a:r>
              <a:rPr lang="en-US" sz="2800" b="1" dirty="0"/>
              <a:t>Decision-making – </a:t>
            </a:r>
            <a:r>
              <a:rPr lang="en-US" sz="2800" dirty="0"/>
              <a:t>leaders use the important information to make decisions that will help followers, work teams and/or organizations reach their goals</a:t>
            </a:r>
          </a:p>
          <a:p>
            <a:pPr>
              <a:buFont typeface="Courier New" panose="02070309020205020404" pitchFamily="49" charset="0"/>
              <a:buChar char="o"/>
            </a:pPr>
            <a:r>
              <a:rPr lang="en-US" sz="2800" dirty="0"/>
              <a:t>Understanding how decisions are made in different contexts can be vital </a:t>
            </a:r>
          </a:p>
          <a:p>
            <a:pPr>
              <a:buFont typeface="Wingdings" panose="05000000000000000000" pitchFamily="2" charset="2"/>
              <a:buChar char="§"/>
            </a:pPr>
            <a:r>
              <a:rPr lang="en-US" sz="2800" b="1" dirty="0"/>
              <a:t>Relationship building – </a:t>
            </a:r>
            <a:r>
              <a:rPr lang="en-US" sz="2800" dirty="0"/>
              <a:t>emotional and behavioral responses between individuals during social interactions determine the quality of interpersonal relationships between leaders and followers</a:t>
            </a:r>
          </a:p>
          <a:p>
            <a:pPr>
              <a:buFont typeface="Courier New" panose="02070309020205020404" pitchFamily="49" charset="0"/>
              <a:buChar char="o"/>
            </a:pPr>
            <a:r>
              <a:rPr lang="en-US" sz="2800" dirty="0"/>
              <a:t>The factors that count as a good relationship differ in different contexts</a:t>
            </a:r>
          </a:p>
          <a:p>
            <a:pPr marL="0" indent="0">
              <a:buNone/>
            </a:pPr>
            <a:endParaRPr lang="en-US" sz="2800" dirty="0"/>
          </a:p>
          <a:p>
            <a:endParaRPr lang="en-US" dirty="0"/>
          </a:p>
        </p:txBody>
      </p:sp>
      <p:sp>
        <p:nvSpPr>
          <p:cNvPr id="4" name="Slide Number Placeholder 3">
            <a:extLst>
              <a:ext uri="{FF2B5EF4-FFF2-40B4-BE49-F238E27FC236}">
                <a16:creationId xmlns:a16="http://schemas.microsoft.com/office/drawing/2014/main" id="{E2B4AFED-5052-01CE-B094-2A3C26E5F02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179</a:t>
            </a:fld>
            <a:endParaRPr lang="en-US">
              <a:solidFill>
                <a:prstClr val="black">
                  <a:tint val="75000"/>
                </a:prstClr>
              </a:solidFill>
            </a:endParaRPr>
          </a:p>
        </p:txBody>
      </p:sp>
    </p:spTree>
    <p:extLst>
      <p:ext uri="{BB962C8B-B14F-4D97-AF65-F5344CB8AC3E}">
        <p14:creationId xmlns:p14="http://schemas.microsoft.com/office/powerpoint/2010/main" val="2260966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5B43-790E-4B19-905B-7F5BDA373CA8}"/>
              </a:ext>
            </a:extLst>
          </p:cNvPr>
          <p:cNvSpPr>
            <a:spLocks noGrp="1"/>
          </p:cNvSpPr>
          <p:nvPr>
            <p:ph type="title"/>
          </p:nvPr>
        </p:nvSpPr>
        <p:spPr>
          <a:xfrm>
            <a:off x="0" y="-1"/>
            <a:ext cx="9144000" cy="1219199"/>
          </a:xfrm>
        </p:spPr>
        <p:txBody>
          <a:bodyPr>
            <a:noAutofit/>
          </a:bodyPr>
          <a:lstStyle/>
          <a:p>
            <a:r>
              <a:rPr lang="en-US" b="1" dirty="0"/>
              <a:t>This Class </a:t>
            </a:r>
            <a:r>
              <a:rPr lang="en-US" b="1" u="sng" dirty="0">
                <a:solidFill>
                  <a:srgbClr val="C00000"/>
                </a:solidFill>
              </a:rPr>
              <a:t>is about what we do</a:t>
            </a:r>
          </a:p>
        </p:txBody>
      </p:sp>
      <p:sp>
        <p:nvSpPr>
          <p:cNvPr id="3" name="Content Placeholder 2">
            <a:extLst>
              <a:ext uri="{FF2B5EF4-FFF2-40B4-BE49-F238E27FC236}">
                <a16:creationId xmlns:a16="http://schemas.microsoft.com/office/drawing/2014/main" id="{7FF7F6B2-4497-4139-B0DC-F44AC36B8D6D}"/>
              </a:ext>
            </a:extLst>
          </p:cNvPr>
          <p:cNvSpPr>
            <a:spLocks noGrp="1"/>
          </p:cNvSpPr>
          <p:nvPr>
            <p:ph idx="1"/>
          </p:nvPr>
        </p:nvSpPr>
        <p:spPr>
          <a:xfrm>
            <a:off x="76200" y="1219200"/>
            <a:ext cx="8991600" cy="5502274"/>
          </a:xfrm>
        </p:spPr>
        <p:txBody>
          <a:bodyPr/>
          <a:lstStyle/>
          <a:p>
            <a:pPr>
              <a:buFont typeface="Wingdings" panose="05000000000000000000" pitchFamily="2" charset="2"/>
              <a:buChar char="§"/>
            </a:pPr>
            <a:r>
              <a:rPr lang="en-US" sz="2800" b="1" dirty="0"/>
              <a:t>Is based </a:t>
            </a:r>
            <a:r>
              <a:rPr lang="en-US" sz="2800" dirty="0"/>
              <a:t>on 45 years of practical and actual police experience blended into the most current academic study and empirical research</a:t>
            </a:r>
          </a:p>
          <a:p>
            <a:pPr>
              <a:buFont typeface="Wingdings" panose="05000000000000000000" pitchFamily="2" charset="2"/>
              <a:buChar char="§"/>
            </a:pPr>
            <a:r>
              <a:rPr lang="en-US" sz="2800" b="1" dirty="0"/>
              <a:t>Its focus </a:t>
            </a:r>
            <a:r>
              <a:rPr lang="en-US" sz="2800" dirty="0"/>
              <a:t>is to interpret replicated and credible leadership and management theory into the practical application to achieve effective results</a:t>
            </a:r>
          </a:p>
          <a:p>
            <a:pPr>
              <a:buFont typeface="Wingdings" panose="05000000000000000000" pitchFamily="2" charset="2"/>
              <a:buChar char="§"/>
            </a:pPr>
            <a:r>
              <a:rPr lang="en-US" sz="2800" b="1" dirty="0"/>
              <a:t>Its goal </a:t>
            </a:r>
            <a:r>
              <a:rPr lang="en-US" sz="2800" dirty="0"/>
              <a:t>is to promote the professional growth and development of law enforcement supervisors, managers, and executives in the contemporary law enforcement profession</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443B057-40A9-449E-A52F-D7EC96018C87}"/>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18</a:t>
            </a:fld>
            <a:endParaRPr lang="en-US">
              <a:solidFill>
                <a:prstClr val="black">
                  <a:tint val="75000"/>
                </a:prstClr>
              </a:solidFill>
            </a:endParaRPr>
          </a:p>
        </p:txBody>
      </p:sp>
      <mc:AlternateContent xmlns:mc="http://schemas.openxmlformats.org/markup-compatibility/2006">
        <mc:Choice xmlns:am3d="http://schemas.microsoft.com/office/drawing/2017/model3d" Requires="am3d">
          <p:graphicFrame>
            <p:nvGraphicFramePr>
              <p:cNvPr id="5" name="3D Model 4" descr="Magnifying Glass">
                <a:extLst>
                  <a:ext uri="{FF2B5EF4-FFF2-40B4-BE49-F238E27FC236}">
                    <a16:creationId xmlns:a16="http://schemas.microsoft.com/office/drawing/2014/main" id="{A9C09710-DE75-480D-86A2-1F3293281F75}"/>
                  </a:ext>
                </a:extLst>
              </p:cNvPr>
              <p:cNvGraphicFramePr>
                <a:graphicFrameLocks noChangeAspect="1"/>
              </p:cNvGraphicFramePr>
              <p:nvPr/>
            </p:nvGraphicFramePr>
            <p:xfrm>
              <a:off x="6400800" y="5211764"/>
              <a:ext cx="1766668" cy="1509710"/>
            </p:xfrm>
            <a:graphic>
              <a:graphicData uri="http://schemas.microsoft.com/office/drawing/2017/model3d">
                <am3d:model3d r:embed="rId3">
                  <am3d:spPr>
                    <a:xfrm>
                      <a:off x="0" y="0"/>
                      <a:ext cx="1766668" cy="1509710"/>
                    </a:xfrm>
                    <a:prstGeom prst="rect">
                      <a:avLst/>
                    </a:prstGeom>
                  </am3d:spPr>
                  <am3d:camera>
                    <am3d:pos x="0" y="0" z="66114581"/>
                    <am3d:up dx="0" dy="36000000" dz="0"/>
                    <am3d:lookAt x="0" y="0" z="0"/>
                    <am3d:perspective fov="2700000"/>
                  </am3d:camera>
                  <am3d:trans>
                    <am3d:meterPerModelUnit n="70478" d="1000000"/>
                    <am3d:preTrans dx="3477914" dy="-15515201" dz="-2432555"/>
                    <am3d:scale>
                      <am3d:sx n="1000000" d="1000000"/>
                      <am3d:sy n="1000000" d="1000000"/>
                      <am3d:sz n="1000000" d="1000000"/>
                    </am3d:scale>
                    <am3d:rot/>
                    <am3d:postTrans dx="0" dy="0" dz="0"/>
                  </am3d:trans>
                  <am3d:raster rName="Office3DRenderer" rVer="16.0.8326">
                    <am3d:blip r:embed="rId4"/>
                  </am3d:raster>
                  <am3d:objViewport viewportSz="24144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Magnifying Glass">
                <a:extLst>
                  <a:ext uri="{FF2B5EF4-FFF2-40B4-BE49-F238E27FC236}">
                    <a16:creationId xmlns:a16="http://schemas.microsoft.com/office/drawing/2014/main" id="{A9C09710-DE75-480D-86A2-1F3293281F75}"/>
                  </a:ext>
                </a:extLst>
              </p:cNvPr>
              <p:cNvPicPr>
                <a:picLocks noGrp="1" noRot="1" noChangeAspect="1" noMove="1" noResize="1" noEditPoints="1" noAdjustHandles="1" noChangeArrowheads="1" noChangeShapeType="1" noCrop="1"/>
              </p:cNvPicPr>
              <p:nvPr/>
            </p:nvPicPr>
            <p:blipFill>
              <a:blip r:embed="rId4"/>
              <a:stretch>
                <a:fillRect/>
              </a:stretch>
            </p:blipFill>
            <p:spPr>
              <a:xfrm>
                <a:off x="6400800" y="5211764"/>
                <a:ext cx="1766668" cy="1509710"/>
              </a:xfrm>
              <a:prstGeom prst="rect">
                <a:avLst/>
              </a:prstGeom>
            </p:spPr>
          </p:pic>
        </mc:Fallback>
      </mc:AlternateContent>
      <p:pic>
        <p:nvPicPr>
          <p:cNvPr id="9" name="Graphic 8" descr="Police">
            <a:extLst>
              <a:ext uri="{FF2B5EF4-FFF2-40B4-BE49-F238E27FC236}">
                <a16:creationId xmlns:a16="http://schemas.microsoft.com/office/drawing/2014/main" id="{0CD46540-CFEA-4C30-9200-D46C86A4E2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87461" y="5282760"/>
            <a:ext cx="1664678" cy="1646236"/>
          </a:xfrm>
          <a:prstGeom prst="rect">
            <a:avLst/>
          </a:prstGeom>
        </p:spPr>
      </p:pic>
      <p:sp>
        <p:nvSpPr>
          <p:cNvPr id="6" name="TextBox 5">
            <a:extLst>
              <a:ext uri="{FF2B5EF4-FFF2-40B4-BE49-F238E27FC236}">
                <a16:creationId xmlns:a16="http://schemas.microsoft.com/office/drawing/2014/main" id="{FB192F1F-C84F-4447-BEFA-F5B9ACF8A197}"/>
              </a:ext>
            </a:extLst>
          </p:cNvPr>
          <p:cNvSpPr txBox="1"/>
          <p:nvPr/>
        </p:nvSpPr>
        <p:spPr>
          <a:xfrm>
            <a:off x="0" y="5943600"/>
            <a:ext cx="6172200" cy="954107"/>
          </a:xfrm>
          <a:prstGeom prst="rect">
            <a:avLst/>
          </a:prstGeom>
          <a:noFill/>
        </p:spPr>
        <p:txBody>
          <a:bodyPr wrap="square" rtlCol="0">
            <a:spAutoFit/>
          </a:bodyPr>
          <a:lstStyle/>
          <a:p>
            <a:r>
              <a:rPr lang="en-US" sz="2800" b="1" i="1" dirty="0">
                <a:solidFill>
                  <a:srgbClr val="C00000"/>
                </a:solidFill>
              </a:rPr>
              <a:t>It a blend of the academic concepts</a:t>
            </a:r>
          </a:p>
          <a:p>
            <a:r>
              <a:rPr lang="en-US" sz="2800" b="1" i="1" dirty="0">
                <a:solidFill>
                  <a:srgbClr val="C00000"/>
                </a:solidFill>
              </a:rPr>
              <a:t>and the practical applications</a:t>
            </a:r>
          </a:p>
        </p:txBody>
      </p:sp>
    </p:spTree>
    <p:extLst>
      <p:ext uri="{BB962C8B-B14F-4D97-AF65-F5344CB8AC3E}">
        <p14:creationId xmlns:p14="http://schemas.microsoft.com/office/powerpoint/2010/main" val="424812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barn(inVertical)">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barn(inVertical)">
                                      <p:cBhvr>
                                        <p:cTn id="3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92B04-09F4-7DB9-16B5-8D41C284E84E}"/>
              </a:ext>
            </a:extLst>
          </p:cNvPr>
          <p:cNvSpPr>
            <a:spLocks noGrp="1"/>
          </p:cNvSpPr>
          <p:nvPr>
            <p:ph type="title"/>
          </p:nvPr>
        </p:nvSpPr>
        <p:spPr>
          <a:xfrm>
            <a:off x="457200" y="274638"/>
            <a:ext cx="8229600" cy="45719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F1639ED9-CE89-905A-5CA6-ED7292A27C8C}"/>
              </a:ext>
            </a:extLst>
          </p:cNvPr>
          <p:cNvSpPr>
            <a:spLocks noGrp="1"/>
          </p:cNvSpPr>
          <p:nvPr>
            <p:ph idx="1"/>
          </p:nvPr>
        </p:nvSpPr>
        <p:spPr>
          <a:xfrm>
            <a:off x="457200" y="1279525"/>
            <a:ext cx="8229600" cy="4846638"/>
          </a:xfrm>
        </p:spPr>
        <p:txBody>
          <a:bodyPr>
            <a:normAutofit/>
          </a:bodyPr>
          <a:lstStyle/>
          <a:p>
            <a:pPr>
              <a:buFont typeface="Wingdings" panose="05000000000000000000" pitchFamily="2" charset="2"/>
              <a:buChar char="§"/>
            </a:pPr>
            <a:r>
              <a:rPr lang="en-US" sz="2800" b="1" dirty="0"/>
              <a:t>Communicating – </a:t>
            </a:r>
            <a:r>
              <a:rPr lang="en-US" sz="2800" dirty="0"/>
              <a:t>leaders influence their followers, which includes activities like the interpretation, evaluation and monitoring of how information flows</a:t>
            </a:r>
          </a:p>
          <a:p>
            <a:pPr>
              <a:buFont typeface="Courier New" panose="02070309020205020404" pitchFamily="49" charset="0"/>
              <a:buChar char="o"/>
            </a:pPr>
            <a:r>
              <a:rPr lang="en-US" sz="2800" dirty="0"/>
              <a:t>Communication styles can have a significant impact in different cultural settings</a:t>
            </a:r>
          </a:p>
          <a:p>
            <a:pPr>
              <a:buFont typeface="Wingdings" panose="05000000000000000000" pitchFamily="2" charset="2"/>
              <a:buChar char="§"/>
            </a:pPr>
            <a:r>
              <a:rPr lang="en-US" sz="2800" b="1" dirty="0"/>
              <a:t>Action – </a:t>
            </a:r>
            <a:r>
              <a:rPr lang="en-US" sz="2800" dirty="0"/>
              <a:t>how leaders act and get people to take action will be interpreted in very different ways.</a:t>
            </a:r>
          </a:p>
          <a:p>
            <a:endParaRPr lang="en-US" dirty="0"/>
          </a:p>
        </p:txBody>
      </p:sp>
      <p:sp>
        <p:nvSpPr>
          <p:cNvPr id="4" name="Slide Number Placeholder 3">
            <a:extLst>
              <a:ext uri="{FF2B5EF4-FFF2-40B4-BE49-F238E27FC236}">
                <a16:creationId xmlns:a16="http://schemas.microsoft.com/office/drawing/2014/main" id="{18800C1C-DF46-869C-083C-EC7AB7A2487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180</a:t>
            </a:fld>
            <a:endParaRPr lang="en-US">
              <a:solidFill>
                <a:prstClr val="black">
                  <a:tint val="75000"/>
                </a:prstClr>
              </a:solidFill>
            </a:endParaRPr>
          </a:p>
        </p:txBody>
      </p:sp>
    </p:spTree>
    <p:extLst>
      <p:ext uri="{BB962C8B-B14F-4D97-AF65-F5344CB8AC3E}">
        <p14:creationId xmlns:p14="http://schemas.microsoft.com/office/powerpoint/2010/main" val="45850972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C2032-60F7-41A3-A2C0-E766B0D42960}"/>
              </a:ext>
            </a:extLst>
          </p:cNvPr>
          <p:cNvSpPr>
            <a:spLocks noGrp="1"/>
          </p:cNvSpPr>
          <p:nvPr>
            <p:ph type="title"/>
          </p:nvPr>
        </p:nvSpPr>
        <p:spPr/>
        <p:txBody>
          <a:bodyPr>
            <a:normAutofit/>
          </a:bodyPr>
          <a:lstStyle/>
          <a:p>
            <a:r>
              <a:rPr lang="en-US" b="1" dirty="0">
                <a:latin typeface="+mn-lt"/>
              </a:rPr>
              <a:t>THINKING ABOUT THOUGHT </a:t>
            </a:r>
            <a:br>
              <a:rPr lang="en-US" dirty="0"/>
            </a:br>
            <a:r>
              <a:rPr lang="en-US" sz="2400" dirty="0"/>
              <a:t>Nisbett, (2015)</a:t>
            </a:r>
            <a:endParaRPr lang="en-US" dirty="0"/>
          </a:p>
        </p:txBody>
      </p:sp>
      <p:sp>
        <p:nvSpPr>
          <p:cNvPr id="3" name="Content Placeholder 2">
            <a:extLst>
              <a:ext uri="{FF2B5EF4-FFF2-40B4-BE49-F238E27FC236}">
                <a16:creationId xmlns:a16="http://schemas.microsoft.com/office/drawing/2014/main" id="{D8C79452-02A5-49E4-A3B9-301086A46CF7}"/>
              </a:ext>
            </a:extLst>
          </p:cNvPr>
          <p:cNvSpPr>
            <a:spLocks noGrp="1"/>
          </p:cNvSpPr>
          <p:nvPr>
            <p:ph idx="1"/>
          </p:nvPr>
        </p:nvSpPr>
        <p:spPr>
          <a:xfrm>
            <a:off x="457200" y="1828800"/>
            <a:ext cx="8229600" cy="5181600"/>
          </a:xfrm>
        </p:spPr>
        <p:txBody>
          <a:bodyPr>
            <a:normAutofit/>
          </a:bodyPr>
          <a:lstStyle/>
          <a:p>
            <a:pPr>
              <a:buFont typeface="Wingdings" panose="05000000000000000000" pitchFamily="2" charset="2"/>
              <a:buChar char="§"/>
            </a:pPr>
            <a:r>
              <a:rPr lang="en-US" sz="2800" dirty="0"/>
              <a:t>The world is always a matter of construal— of inference and interpretation</a:t>
            </a:r>
          </a:p>
          <a:p>
            <a:pPr>
              <a:buFont typeface="Wingdings" panose="05000000000000000000" pitchFamily="2" charset="2"/>
              <a:buChar char="§"/>
            </a:pPr>
            <a:r>
              <a:rPr lang="en-US" sz="2800" b="1" dirty="0">
                <a:solidFill>
                  <a:srgbClr val="C00000"/>
                </a:solidFill>
              </a:rPr>
              <a:t>Our judgments about people and situations, and even our perceptions of the “physical world, rely on stored knowledge and hidden mental processes and are never a direct readout of reality</a:t>
            </a:r>
          </a:p>
          <a:p>
            <a:pPr>
              <a:buFont typeface="Wingdings" panose="05000000000000000000" pitchFamily="2" charset="2"/>
              <a:buChar char="§"/>
            </a:pPr>
            <a:r>
              <a:rPr lang="en-US" sz="2800" b="1" dirty="0"/>
              <a:t>We navigate the future, based on our past</a:t>
            </a:r>
          </a:p>
          <a:p>
            <a:pPr>
              <a:buFont typeface="Wingdings" panose="05000000000000000000" pitchFamily="2" charset="2"/>
              <a:buChar char="§"/>
            </a:pPr>
            <a:r>
              <a:rPr lang="en-US" sz="2800" dirty="0"/>
              <a:t>The situations we find ourselves in affect our thoughts and determine our behavior far more than we realize</a:t>
            </a:r>
          </a:p>
        </p:txBody>
      </p:sp>
      <p:sp>
        <p:nvSpPr>
          <p:cNvPr id="4" name="Slide Number Placeholder 3">
            <a:extLst>
              <a:ext uri="{FF2B5EF4-FFF2-40B4-BE49-F238E27FC236}">
                <a16:creationId xmlns:a16="http://schemas.microsoft.com/office/drawing/2014/main" id="{14F558A9-825C-40D9-AF49-FB1101D244B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181</a:t>
            </a:fld>
            <a:endParaRPr lang="en-US">
              <a:solidFill>
                <a:prstClr val="black">
                  <a:tint val="75000"/>
                </a:prstClr>
              </a:solidFill>
            </a:endParaRPr>
          </a:p>
        </p:txBody>
      </p:sp>
    </p:spTree>
    <p:extLst>
      <p:ext uri="{BB962C8B-B14F-4D97-AF65-F5344CB8AC3E}">
        <p14:creationId xmlns:p14="http://schemas.microsoft.com/office/powerpoint/2010/main" val="359894423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332E-6905-43D8-BBCE-01F9614A3008}"/>
              </a:ext>
            </a:extLst>
          </p:cNvPr>
          <p:cNvSpPr>
            <a:spLocks noGrp="1"/>
          </p:cNvSpPr>
          <p:nvPr>
            <p:ph type="title"/>
          </p:nvPr>
        </p:nvSpPr>
        <p:spPr>
          <a:xfrm>
            <a:off x="457200" y="0"/>
            <a:ext cx="8229600" cy="1355725"/>
          </a:xfrm>
        </p:spPr>
        <p:txBody>
          <a:bodyPr>
            <a:normAutofit/>
          </a:bodyPr>
          <a:lstStyle/>
          <a:p>
            <a:r>
              <a:rPr lang="en-US" b="1" dirty="0"/>
              <a:t>Social Construction</a:t>
            </a:r>
            <a:br>
              <a:rPr lang="en-US" b="1" dirty="0"/>
            </a:br>
            <a:r>
              <a:rPr lang="en-US" sz="2400" dirty="0"/>
              <a:t>Dugan, (2017)</a:t>
            </a:r>
          </a:p>
        </p:txBody>
      </p:sp>
      <p:sp>
        <p:nvSpPr>
          <p:cNvPr id="3" name="Content Placeholder 2">
            <a:extLst>
              <a:ext uri="{FF2B5EF4-FFF2-40B4-BE49-F238E27FC236}">
                <a16:creationId xmlns:a16="http://schemas.microsoft.com/office/drawing/2014/main" id="{932B304D-2352-4CAF-B9E3-8C0070CAF604}"/>
              </a:ext>
            </a:extLst>
          </p:cNvPr>
          <p:cNvSpPr>
            <a:spLocks noGrp="1"/>
          </p:cNvSpPr>
          <p:nvPr>
            <p:ph idx="1"/>
          </p:nvPr>
        </p:nvSpPr>
        <p:spPr>
          <a:xfrm>
            <a:off x="457200" y="1600200"/>
            <a:ext cx="8229600" cy="4953000"/>
          </a:xfrm>
        </p:spPr>
        <p:txBody>
          <a:bodyPr/>
          <a:lstStyle/>
          <a:p>
            <a:pPr>
              <a:buFont typeface="Wingdings" panose="05000000000000000000" pitchFamily="2" charset="2"/>
              <a:buChar char="§"/>
            </a:pPr>
            <a:r>
              <a:rPr lang="en-US" sz="2800" dirty="0"/>
              <a:t>Does not naturally exist</a:t>
            </a:r>
          </a:p>
          <a:p>
            <a:pPr>
              <a:buFont typeface="Wingdings" panose="05000000000000000000" pitchFamily="2" charset="2"/>
              <a:buChar char="§"/>
            </a:pPr>
            <a:r>
              <a:rPr lang="en-US" sz="2800" dirty="0"/>
              <a:t>It is identified, named and  understood based on the social interactions among people</a:t>
            </a:r>
          </a:p>
          <a:p>
            <a:pPr marL="0" indent="0">
              <a:buNone/>
            </a:pPr>
            <a:r>
              <a:rPr lang="en-US" sz="2800" b="1" dirty="0"/>
              <a:t>    </a:t>
            </a:r>
            <a:r>
              <a:rPr lang="en-US" sz="2800" b="1" dirty="0">
                <a:solidFill>
                  <a:srgbClr val="C00000"/>
                </a:solidFill>
              </a:rPr>
              <a:t>[experiences that are shaped by social interaction] </a:t>
            </a:r>
          </a:p>
          <a:p>
            <a:pPr>
              <a:buFont typeface="Wingdings" panose="05000000000000000000" pitchFamily="2" charset="2"/>
              <a:buChar char="§"/>
            </a:pPr>
            <a:r>
              <a:rPr lang="en-US" sz="2800" dirty="0"/>
              <a:t>It is concreated in terms of meaning</a:t>
            </a:r>
          </a:p>
          <a:p>
            <a:pPr>
              <a:buFont typeface="Wingdings" panose="05000000000000000000" pitchFamily="2" charset="2"/>
              <a:buChar char="§"/>
            </a:pPr>
            <a:r>
              <a:rPr lang="en-US" sz="2800" dirty="0"/>
              <a:t>Social constructs often represent the taken-for-granted beliefs that function as powerful frames of reality</a:t>
            </a:r>
          </a:p>
          <a:p>
            <a:pPr>
              <a:buFont typeface="Wingdings" panose="05000000000000000000" pitchFamily="2" charset="2"/>
              <a:buChar char="§"/>
            </a:pPr>
            <a:r>
              <a:rPr lang="en-US" sz="2800" dirty="0"/>
              <a:t>Can be very difficult to change </a:t>
            </a:r>
            <a:r>
              <a:rPr lang="en-US" sz="2800" b="1" dirty="0">
                <a:solidFill>
                  <a:srgbClr val="C00000"/>
                </a:solidFill>
              </a:rPr>
              <a:t>[forms mindsets]</a:t>
            </a:r>
          </a:p>
          <a:p>
            <a:pPr>
              <a:buFont typeface="Wingdings" panose="05000000000000000000" pitchFamily="2" charset="2"/>
              <a:buChar char="§"/>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FE30ADC7-FADD-472B-8D44-758812EE397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182</a:t>
            </a:fld>
            <a:endParaRPr lang="en-US">
              <a:solidFill>
                <a:prstClr val="black">
                  <a:tint val="75000"/>
                </a:prstClr>
              </a:solidFill>
            </a:endParaRPr>
          </a:p>
        </p:txBody>
      </p:sp>
    </p:spTree>
    <p:extLst>
      <p:ext uri="{BB962C8B-B14F-4D97-AF65-F5344CB8AC3E}">
        <p14:creationId xmlns:p14="http://schemas.microsoft.com/office/powerpoint/2010/main" val="379163075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C425-88EE-4E77-8A2F-FA7E672D634B}"/>
              </a:ext>
            </a:extLst>
          </p:cNvPr>
          <p:cNvSpPr>
            <a:spLocks noGrp="1"/>
          </p:cNvSpPr>
          <p:nvPr>
            <p:ph type="title"/>
          </p:nvPr>
        </p:nvSpPr>
        <p:spPr>
          <a:xfrm>
            <a:off x="457200" y="0"/>
            <a:ext cx="8229600" cy="1417638"/>
          </a:xfrm>
        </p:spPr>
        <p:txBody>
          <a:bodyPr>
            <a:normAutofit/>
          </a:bodyPr>
          <a:lstStyle/>
          <a:p>
            <a:r>
              <a:rPr lang="en-US" b="1" dirty="0"/>
              <a:t>Social Reality</a:t>
            </a:r>
            <a:br>
              <a:rPr lang="en-US" dirty="0"/>
            </a:br>
            <a:r>
              <a:rPr lang="en-US" sz="2700" dirty="0"/>
              <a:t>Barrett, (2020)</a:t>
            </a:r>
          </a:p>
        </p:txBody>
      </p:sp>
      <p:sp>
        <p:nvSpPr>
          <p:cNvPr id="3" name="Content Placeholder 2">
            <a:extLst>
              <a:ext uri="{FF2B5EF4-FFF2-40B4-BE49-F238E27FC236}">
                <a16:creationId xmlns:a16="http://schemas.microsoft.com/office/drawing/2014/main" id="{2FAA8251-7CDF-46B4-BC48-E161704A0E7B}"/>
              </a:ext>
            </a:extLst>
          </p:cNvPr>
          <p:cNvSpPr>
            <a:spLocks noGrp="1"/>
          </p:cNvSpPr>
          <p:nvPr>
            <p:ph idx="1"/>
          </p:nvPr>
        </p:nvSpPr>
        <p:spPr>
          <a:xfrm>
            <a:off x="457200" y="1676400"/>
            <a:ext cx="8229600" cy="4449763"/>
          </a:xfrm>
        </p:spPr>
        <p:txBody>
          <a:bodyPr>
            <a:noAutofit/>
          </a:bodyPr>
          <a:lstStyle/>
          <a:p>
            <a:pPr>
              <a:buFont typeface="Wingdings" panose="05000000000000000000" pitchFamily="2" charset="2"/>
              <a:buChar char="§"/>
            </a:pPr>
            <a:r>
              <a:rPr lang="en-US" sz="2800" dirty="0"/>
              <a:t>We mistake social reality with physical reality</a:t>
            </a:r>
          </a:p>
          <a:p>
            <a:pPr>
              <a:buFont typeface="Wingdings" panose="05000000000000000000" pitchFamily="2" charset="2"/>
              <a:buChar char="§"/>
            </a:pPr>
            <a:r>
              <a:rPr lang="en-US" sz="2800" dirty="0"/>
              <a:t>We (as humans) vary tremendously</a:t>
            </a:r>
          </a:p>
          <a:p>
            <a:pPr>
              <a:buFont typeface="Wingdings" panose="05000000000000000000" pitchFamily="2" charset="2"/>
              <a:buChar char="§"/>
            </a:pPr>
            <a:r>
              <a:rPr lang="en-US" sz="2800" b="1" dirty="0">
                <a:solidFill>
                  <a:srgbClr val="C00000"/>
                </a:solidFill>
              </a:rPr>
              <a:t>We organize some of this variation into little boxes with labels (race, gender, nationality)</a:t>
            </a:r>
          </a:p>
          <a:p>
            <a:pPr>
              <a:buFont typeface="Wingdings" panose="05000000000000000000" pitchFamily="2" charset="2"/>
              <a:buChar char="§"/>
            </a:pPr>
            <a:r>
              <a:rPr lang="en-US" sz="2800" dirty="0"/>
              <a:t>We treat these labeled boxes as if they’re a part of nature when in fact we build them</a:t>
            </a:r>
          </a:p>
          <a:p>
            <a:pPr>
              <a:buFont typeface="Wingdings" panose="05000000000000000000" pitchFamily="2" charset="2"/>
              <a:buChar char="§"/>
            </a:pPr>
            <a:r>
              <a:rPr lang="en-US" sz="2800" dirty="0"/>
              <a:t>We, as a culture, choose the features of discrimination and draw dividing lines that magnify the differences between the group we call “us” and “them”</a:t>
            </a:r>
          </a:p>
        </p:txBody>
      </p:sp>
      <p:sp>
        <p:nvSpPr>
          <p:cNvPr id="4" name="Slide Number Placeholder 3">
            <a:extLst>
              <a:ext uri="{FF2B5EF4-FFF2-40B4-BE49-F238E27FC236}">
                <a16:creationId xmlns:a16="http://schemas.microsoft.com/office/drawing/2014/main" id="{FF85B560-E0ED-40F3-8996-6923351CA0E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183</a:t>
            </a:fld>
            <a:endParaRPr lang="en-US">
              <a:solidFill>
                <a:prstClr val="black">
                  <a:tint val="75000"/>
                </a:prstClr>
              </a:solidFill>
            </a:endParaRPr>
          </a:p>
        </p:txBody>
      </p:sp>
    </p:spTree>
    <p:extLst>
      <p:ext uri="{BB962C8B-B14F-4D97-AF65-F5344CB8AC3E}">
        <p14:creationId xmlns:p14="http://schemas.microsoft.com/office/powerpoint/2010/main" val="304706757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248400"/>
          </a:xfrm>
        </p:spPr>
        <p:txBody>
          <a:bodyPr>
            <a:normAutofit/>
          </a:bodyPr>
          <a:lstStyle/>
          <a:p>
            <a:pPr marL="0" indent="0">
              <a:buFont typeface="Wingdings" pitchFamily="2" charset="2"/>
              <a:buNone/>
              <a:defRPr/>
            </a:pPr>
            <a:r>
              <a:rPr lang="en-US" dirty="0"/>
              <a:t>Leaders must start by looking in the mirror before looking out the window…</a:t>
            </a:r>
          </a:p>
          <a:p>
            <a:pPr>
              <a:buFont typeface="Wingdings" panose="05000000000000000000" pitchFamily="2" charset="2"/>
              <a:buChar char="§"/>
              <a:defRPr/>
            </a:pPr>
            <a:r>
              <a:rPr lang="en-US" dirty="0"/>
              <a:t>Our Culture</a:t>
            </a:r>
          </a:p>
          <a:p>
            <a:pPr>
              <a:buFont typeface="Wingdings" panose="05000000000000000000" pitchFamily="2" charset="2"/>
              <a:buChar char="§"/>
              <a:defRPr/>
            </a:pPr>
            <a:r>
              <a:rPr lang="en-US" dirty="0"/>
              <a:t>Our Beliefs</a:t>
            </a:r>
          </a:p>
          <a:p>
            <a:pPr>
              <a:buFont typeface="Wingdings" panose="05000000000000000000" pitchFamily="2" charset="2"/>
              <a:buChar char="§"/>
              <a:defRPr/>
            </a:pPr>
            <a:r>
              <a:rPr lang="en-US" dirty="0"/>
              <a:t>Our Attitudes</a:t>
            </a:r>
          </a:p>
          <a:p>
            <a:pPr>
              <a:buFont typeface="Wingdings" panose="05000000000000000000" pitchFamily="2" charset="2"/>
              <a:buChar char="§"/>
              <a:defRPr/>
            </a:pPr>
            <a:r>
              <a:rPr lang="en-US" dirty="0"/>
              <a:t>Our Desire and Comforts</a:t>
            </a:r>
          </a:p>
          <a:p>
            <a:pPr marL="0" indent="0" algn="ctr">
              <a:buNone/>
              <a:defRPr/>
            </a:pPr>
            <a:r>
              <a:rPr lang="en-US" sz="4000" b="1" i="1" u="sng" dirty="0"/>
              <a:t>THE WAY WE THINK AND ACT</a:t>
            </a:r>
          </a:p>
          <a:p>
            <a:pPr marL="0" indent="0" algn="ctr">
              <a:buNone/>
              <a:defRPr/>
            </a:pPr>
            <a:r>
              <a:rPr lang="en-US" sz="4000" b="1" i="1" dirty="0">
                <a:solidFill>
                  <a:srgbClr val="C00000"/>
                </a:solidFill>
              </a:rPr>
              <a:t>We must have the ability to be objective and see things in a different way…</a:t>
            </a:r>
          </a:p>
        </p:txBody>
      </p:sp>
      <p:sp>
        <p:nvSpPr>
          <p:cNvPr id="2" name="Title 1"/>
          <p:cNvSpPr>
            <a:spLocks noGrp="1"/>
          </p:cNvSpPr>
          <p:nvPr>
            <p:ph type="title"/>
          </p:nvPr>
        </p:nvSpPr>
        <p:spPr>
          <a:xfrm>
            <a:off x="457200" y="274638"/>
            <a:ext cx="8229600" cy="258762"/>
          </a:xfrm>
        </p:spPr>
        <p:txBody>
          <a:bodyPr>
            <a:normAutofit fontScale="90000"/>
          </a:bodyPr>
          <a:lstStyle/>
          <a:p>
            <a:pPr>
              <a:defRPr/>
            </a:pPr>
            <a:endParaRPr lang="en-US" b="1"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184</a:t>
            </a:fld>
            <a:endParaRPr lang="en-US">
              <a:solidFill>
                <a:prstClr val="black">
                  <a:tint val="75000"/>
                </a:prstClr>
              </a:solidFill>
            </a:endParaRPr>
          </a:p>
        </p:txBody>
      </p:sp>
    </p:spTree>
    <p:extLst>
      <p:ext uri="{BB962C8B-B14F-4D97-AF65-F5344CB8AC3E}">
        <p14:creationId xmlns:p14="http://schemas.microsoft.com/office/powerpoint/2010/main" val="122314186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FCF46-6DE1-465C-A3B5-C3FBD9AA1069}"/>
              </a:ext>
            </a:extLst>
          </p:cNvPr>
          <p:cNvSpPr>
            <a:spLocks noGrp="1"/>
          </p:cNvSpPr>
          <p:nvPr>
            <p:ph type="title"/>
          </p:nvPr>
        </p:nvSpPr>
        <p:spPr/>
        <p:txBody>
          <a:bodyPr/>
          <a:lstStyle/>
          <a:p>
            <a:pPr algn="ctr"/>
            <a:r>
              <a:rPr lang="en-US" b="1" dirty="0">
                <a:latin typeface="+mn-lt"/>
              </a:rPr>
              <a:t>Perspective and Perception</a:t>
            </a:r>
          </a:p>
        </p:txBody>
      </p:sp>
      <p:sp>
        <p:nvSpPr>
          <p:cNvPr id="3" name="Content Placeholder 2">
            <a:extLst>
              <a:ext uri="{FF2B5EF4-FFF2-40B4-BE49-F238E27FC236}">
                <a16:creationId xmlns:a16="http://schemas.microsoft.com/office/drawing/2014/main" id="{984A7C12-BDE1-45FC-890F-869BCF6CE3FF}"/>
              </a:ext>
            </a:extLst>
          </p:cNvPr>
          <p:cNvSpPr>
            <a:spLocks noGrp="1"/>
          </p:cNvSpPr>
          <p:nvPr>
            <p:ph idx="1"/>
          </p:nvPr>
        </p:nvSpPr>
        <p:spPr/>
        <p:txBody>
          <a:bodyPr/>
          <a:lstStyle/>
          <a:p>
            <a:pPr>
              <a:buFont typeface="Wingdings" panose="05000000000000000000" pitchFamily="2" charset="2"/>
              <a:buChar char="§"/>
            </a:pPr>
            <a:r>
              <a:rPr lang="en-US" b="1" dirty="0"/>
              <a:t>Perspective: </a:t>
            </a:r>
            <a:r>
              <a:rPr lang="en-US" dirty="0">
                <a:solidFill>
                  <a:srgbClr val="000000"/>
                </a:solidFill>
                <a:latin typeface="ProximaNova"/>
              </a:rPr>
              <a:t>Your </a:t>
            </a:r>
            <a:r>
              <a:rPr lang="en-US" b="0" i="0" dirty="0">
                <a:solidFill>
                  <a:srgbClr val="000000"/>
                </a:solidFill>
                <a:effectLst/>
                <a:latin typeface="ProximaNova"/>
              </a:rPr>
              <a:t>point of view. T</a:t>
            </a:r>
            <a:r>
              <a:rPr lang="en-US" dirty="0">
                <a:solidFill>
                  <a:srgbClr val="000000"/>
                </a:solidFill>
                <a:latin typeface="ProximaNova"/>
              </a:rPr>
              <a:t>he opportunity and </a:t>
            </a:r>
            <a:r>
              <a:rPr lang="en-US" b="0" i="0" dirty="0">
                <a:solidFill>
                  <a:srgbClr val="000000"/>
                </a:solidFill>
                <a:effectLst/>
                <a:latin typeface="ProximaNova"/>
              </a:rPr>
              <a:t>ability to see and be aware of your surroundings. </a:t>
            </a:r>
            <a:r>
              <a:rPr lang="en-US" dirty="0">
                <a:solidFill>
                  <a:srgbClr val="202124"/>
                </a:solidFill>
                <a:latin typeface="Google Sans"/>
              </a:rPr>
              <a:t>T</a:t>
            </a:r>
            <a:r>
              <a:rPr lang="en-US" b="0" i="0" dirty="0">
                <a:solidFill>
                  <a:srgbClr val="202124"/>
                </a:solidFill>
                <a:effectLst/>
                <a:latin typeface="Google Sans"/>
              </a:rPr>
              <a:t>he way you look at something.</a:t>
            </a:r>
            <a:endParaRPr lang="en-US" dirty="0"/>
          </a:p>
          <a:p>
            <a:pPr>
              <a:buFont typeface="Wingdings" panose="05000000000000000000" pitchFamily="2" charset="2"/>
              <a:buChar char="§"/>
            </a:pPr>
            <a:r>
              <a:rPr lang="en-US" b="1" dirty="0"/>
              <a:t>Perception: </a:t>
            </a:r>
            <a:r>
              <a:rPr lang="en-US" dirty="0">
                <a:solidFill>
                  <a:srgbClr val="000000"/>
                </a:solidFill>
                <a:latin typeface="ProximaNova"/>
              </a:rPr>
              <a:t>H</a:t>
            </a:r>
            <a:r>
              <a:rPr lang="en-US" b="0" i="0" dirty="0">
                <a:solidFill>
                  <a:srgbClr val="000000"/>
                </a:solidFill>
                <a:effectLst/>
                <a:latin typeface="ProximaNova"/>
              </a:rPr>
              <a:t>ow you perceive and understand the world; your interpretation from your perspective. </a:t>
            </a:r>
            <a:r>
              <a:rPr lang="en-US" b="0" i="1" dirty="0">
                <a:solidFill>
                  <a:srgbClr val="000000"/>
                </a:solidFill>
                <a:effectLst/>
                <a:latin typeface="ProximaNova"/>
              </a:rPr>
              <a:t>Experience, knowledge, and biases may factor into the overall equation</a:t>
            </a:r>
            <a:endParaRPr lang="en-US" b="1" i="1" dirty="0"/>
          </a:p>
        </p:txBody>
      </p:sp>
    </p:spTree>
    <p:extLst>
      <p:ext uri="{BB962C8B-B14F-4D97-AF65-F5344CB8AC3E}">
        <p14:creationId xmlns:p14="http://schemas.microsoft.com/office/powerpoint/2010/main" val="282747332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859"/>
            <a:ext cx="9144000" cy="990600"/>
          </a:xfrm>
        </p:spPr>
        <p:txBody>
          <a:bodyPr>
            <a:normAutofit/>
          </a:bodyPr>
          <a:lstStyle/>
          <a:p>
            <a:r>
              <a:rPr lang="en-US" sz="4800" b="1" i="1" dirty="0"/>
              <a:t>Emotion's factor into the equation </a:t>
            </a:r>
          </a:p>
        </p:txBody>
      </p:sp>
      <p:sp>
        <p:nvSpPr>
          <p:cNvPr id="3" name="Content Placeholder 2"/>
          <p:cNvSpPr>
            <a:spLocks noGrp="1"/>
          </p:cNvSpPr>
          <p:nvPr>
            <p:ph idx="1"/>
          </p:nvPr>
        </p:nvSpPr>
        <p:spPr>
          <a:xfrm>
            <a:off x="228600" y="1066799"/>
            <a:ext cx="8763000" cy="5654675"/>
          </a:xfrm>
        </p:spPr>
        <p:txBody>
          <a:bodyPr>
            <a:normAutofit fontScale="85000" lnSpcReduction="20000"/>
          </a:bodyPr>
          <a:lstStyle/>
          <a:p>
            <a:pPr>
              <a:buFont typeface="Wingdings" panose="05000000000000000000" pitchFamily="2" charset="2"/>
              <a:buChar char="§"/>
            </a:pPr>
            <a:r>
              <a:rPr lang="en-US" sz="3500" dirty="0"/>
              <a:t>Emotions are predictions (they are guessing your brain constructs in the moment)</a:t>
            </a:r>
          </a:p>
          <a:p>
            <a:pPr>
              <a:buFont typeface="Wingdings" panose="05000000000000000000" pitchFamily="2" charset="2"/>
              <a:buChar char="§"/>
            </a:pPr>
            <a:r>
              <a:rPr lang="en-US" sz="3500" dirty="0"/>
              <a:t>Emotions are built, not built in. </a:t>
            </a:r>
          </a:p>
          <a:p>
            <a:pPr marL="0" indent="0">
              <a:buNone/>
            </a:pPr>
            <a:r>
              <a:rPr lang="en-US" sz="3500" dirty="0"/>
              <a:t>                                     </a:t>
            </a:r>
            <a:r>
              <a:rPr lang="en-US" sz="2400" dirty="0"/>
              <a:t> (Lewis, </a:t>
            </a:r>
            <a:r>
              <a:rPr lang="en-US" sz="2400" b="0" i="0" dirty="0">
                <a:effectLst/>
              </a:rPr>
              <a:t>Haviland-Jones &amp; </a:t>
            </a:r>
            <a:r>
              <a:rPr lang="en-US" sz="2400" dirty="0"/>
              <a:t>Barrett, 2010)</a:t>
            </a:r>
          </a:p>
          <a:p>
            <a:pPr>
              <a:buFont typeface="Wingdings" panose="05000000000000000000" pitchFamily="2" charset="2"/>
              <a:buChar char="§"/>
            </a:pPr>
            <a:r>
              <a:rPr lang="en-US" sz="3500" dirty="0"/>
              <a:t>Feelings have direct nexus to our emotions</a:t>
            </a:r>
          </a:p>
          <a:p>
            <a:pPr>
              <a:buFont typeface="Courier New" panose="02070309020205020404" pitchFamily="49" charset="0"/>
              <a:buChar char="o"/>
            </a:pPr>
            <a:r>
              <a:rPr lang="en-US" sz="3500" dirty="0"/>
              <a:t>First come feelings…Second, is thought</a:t>
            </a:r>
          </a:p>
          <a:p>
            <a:pPr>
              <a:buFont typeface="Courier New" panose="02070309020205020404" pitchFamily="49" charset="0"/>
              <a:buChar char="o"/>
            </a:pPr>
            <a:r>
              <a:rPr lang="en-US" sz="3500" dirty="0"/>
              <a:t>We think what we feel</a:t>
            </a:r>
          </a:p>
          <a:p>
            <a:pPr>
              <a:buFont typeface="Courier New" panose="02070309020205020404" pitchFamily="49" charset="0"/>
              <a:buChar char="o"/>
            </a:pPr>
            <a:r>
              <a:rPr lang="en-US" sz="3500" dirty="0"/>
              <a:t>Feelings are not grounded in facts</a:t>
            </a:r>
          </a:p>
          <a:p>
            <a:pPr>
              <a:buFont typeface="Courier New" panose="02070309020205020404" pitchFamily="49" charset="0"/>
              <a:buChar char="o"/>
            </a:pPr>
            <a:r>
              <a:rPr lang="en-US" sz="3500" dirty="0"/>
              <a:t>Feelings take away our ability to become rational</a:t>
            </a:r>
          </a:p>
          <a:p>
            <a:pPr marL="0" indent="0">
              <a:buNone/>
            </a:pPr>
            <a:endParaRPr lang="en-US" sz="3600" dirty="0"/>
          </a:p>
          <a:p>
            <a:pPr marL="0" indent="0" algn="ctr">
              <a:buNone/>
            </a:pPr>
            <a:r>
              <a:rPr lang="en-US" sz="3600" b="1" i="1" dirty="0">
                <a:solidFill>
                  <a:srgbClr val="C00000"/>
                </a:solidFill>
              </a:rPr>
              <a:t>We must strive to achieve and sustain objective reasoning over subjective feelings…</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186</a:t>
            </a:fld>
            <a:endParaRPr lang="en-US">
              <a:solidFill>
                <a:prstClr val="black">
                  <a:tint val="75000"/>
                </a:prstClr>
              </a:solidFill>
            </a:endParaRPr>
          </a:p>
        </p:txBody>
      </p:sp>
    </p:spTree>
    <p:extLst>
      <p:ext uri="{BB962C8B-B14F-4D97-AF65-F5344CB8AC3E}">
        <p14:creationId xmlns:p14="http://schemas.microsoft.com/office/powerpoint/2010/main" val="409978720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b="1" dirty="0"/>
              <a:t>Our beliefs can</a:t>
            </a:r>
          </a:p>
        </p:txBody>
      </p:sp>
      <p:sp>
        <p:nvSpPr>
          <p:cNvPr id="3" name="Content Placeholder 2"/>
          <p:cNvSpPr>
            <a:spLocks noGrp="1"/>
          </p:cNvSpPr>
          <p:nvPr>
            <p:ph idx="1"/>
          </p:nvPr>
        </p:nvSpPr>
        <p:spPr>
          <a:xfrm>
            <a:off x="457200" y="1066800"/>
            <a:ext cx="8229600" cy="5562600"/>
          </a:xfrm>
        </p:spPr>
        <p:txBody>
          <a:bodyPr/>
          <a:lstStyle/>
          <a:p>
            <a:pPr>
              <a:buFont typeface="Courier New" panose="02070309020205020404" pitchFamily="49" charset="0"/>
              <a:buChar char="o"/>
            </a:pPr>
            <a:r>
              <a:rPr lang="en-US" sz="3600" dirty="0"/>
              <a:t>Promote Subjectivity</a:t>
            </a:r>
          </a:p>
          <a:p>
            <a:pPr>
              <a:buFont typeface="Courier New" panose="02070309020205020404" pitchFamily="49" charset="0"/>
              <a:buChar char="o"/>
            </a:pPr>
            <a:r>
              <a:rPr lang="en-US" sz="3600" dirty="0"/>
              <a:t>Cause Bias</a:t>
            </a:r>
          </a:p>
          <a:p>
            <a:pPr>
              <a:buFont typeface="Courier New" panose="02070309020205020404" pitchFamily="49" charset="0"/>
              <a:buChar char="o"/>
            </a:pPr>
            <a:r>
              <a:rPr lang="en-US" sz="3600" dirty="0"/>
              <a:t>Create Assumptions </a:t>
            </a:r>
          </a:p>
          <a:p>
            <a:pPr>
              <a:buFont typeface="Courier New" panose="02070309020205020404" pitchFamily="49" charset="0"/>
              <a:buChar char="o"/>
            </a:pPr>
            <a:r>
              <a:rPr lang="en-US" sz="3600" dirty="0"/>
              <a:t>Develop Mindsets</a:t>
            </a:r>
          </a:p>
          <a:p>
            <a:pPr>
              <a:buFont typeface="Courier New" panose="02070309020205020404" pitchFamily="49" charset="0"/>
              <a:buChar char="o"/>
            </a:pPr>
            <a:r>
              <a:rPr lang="en-US" sz="3600" dirty="0"/>
              <a:t>Filter, downplay, or slant the information</a:t>
            </a:r>
          </a:p>
          <a:p>
            <a:pPr>
              <a:buFont typeface="Courier New" panose="02070309020205020404" pitchFamily="49" charset="0"/>
              <a:buChar char="o"/>
            </a:pPr>
            <a:r>
              <a:rPr lang="en-US" sz="3600" dirty="0"/>
              <a:t>Promote intolerance</a:t>
            </a:r>
          </a:p>
          <a:p>
            <a:pPr>
              <a:buFont typeface="Courier New" panose="02070309020205020404" pitchFamily="49" charset="0"/>
              <a:buChar char="o"/>
            </a:pPr>
            <a:r>
              <a:rPr lang="en-US" sz="3600" dirty="0"/>
              <a:t>Result in a closed-minded state</a:t>
            </a:r>
          </a:p>
          <a:p>
            <a:pPr marL="0" indent="0">
              <a:buNone/>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187</a:t>
            </a:fld>
            <a:endParaRPr lang="en-US">
              <a:solidFill>
                <a:prstClr val="black">
                  <a:tint val="75000"/>
                </a:prstClr>
              </a:solidFill>
            </a:endParaRPr>
          </a:p>
        </p:txBody>
      </p:sp>
    </p:spTree>
    <p:extLst>
      <p:ext uri="{BB962C8B-B14F-4D97-AF65-F5344CB8AC3E}">
        <p14:creationId xmlns:p14="http://schemas.microsoft.com/office/powerpoint/2010/main" val="283543466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 y="164770"/>
            <a:ext cx="9150096" cy="1358900"/>
          </a:xfrm>
        </p:spPr>
        <p:txBody>
          <a:bodyPr>
            <a:noAutofit/>
          </a:bodyPr>
          <a:lstStyle/>
          <a:p>
            <a:r>
              <a:rPr lang="en-US" sz="4000" b="1" dirty="0"/>
              <a:t>“We see through the prism we already have”</a:t>
            </a:r>
          </a:p>
        </p:txBody>
      </p:sp>
      <p:sp>
        <p:nvSpPr>
          <p:cNvPr id="3" name="Content Placeholder 2"/>
          <p:cNvSpPr>
            <a:spLocks noGrp="1"/>
          </p:cNvSpPr>
          <p:nvPr>
            <p:ph idx="1"/>
          </p:nvPr>
        </p:nvSpPr>
        <p:spPr>
          <a:xfrm>
            <a:off x="152400" y="1523670"/>
            <a:ext cx="8763000" cy="5169560"/>
          </a:xfrm>
        </p:spPr>
        <p:txBody>
          <a:bodyPr>
            <a:normAutofit lnSpcReduction="10000"/>
          </a:bodyPr>
          <a:lstStyle/>
          <a:p>
            <a:pPr>
              <a:buFont typeface="Wingdings" panose="05000000000000000000" pitchFamily="2" charset="2"/>
              <a:buChar char="§"/>
            </a:pPr>
            <a:r>
              <a:rPr lang="en-US" dirty="0"/>
              <a:t>We only know what we know and don’t know what we don’t know</a:t>
            </a:r>
          </a:p>
          <a:p>
            <a:pPr>
              <a:buFont typeface="Wingdings" panose="05000000000000000000" pitchFamily="2" charset="2"/>
              <a:buChar char="§"/>
            </a:pPr>
            <a:r>
              <a:rPr lang="en-US" dirty="0"/>
              <a:t>Who we are, where we have lived and who have been around shapes and molds our beliefs</a:t>
            </a:r>
          </a:p>
          <a:p>
            <a:pPr>
              <a:buFont typeface="Wingdings" panose="05000000000000000000" pitchFamily="2" charset="2"/>
              <a:buChar char="§"/>
            </a:pPr>
            <a:r>
              <a:rPr lang="en-US" dirty="0"/>
              <a:t>Practice is often guided by experience and what we have been able to “get away with”</a:t>
            </a:r>
          </a:p>
          <a:p>
            <a:pPr>
              <a:buFont typeface="Wingdings" panose="05000000000000000000" pitchFamily="2" charset="2"/>
              <a:buChar char="§"/>
            </a:pPr>
            <a:r>
              <a:rPr lang="en-US" dirty="0"/>
              <a:t>As a result, we must discipline ourselves to be able to see things in a different way </a:t>
            </a:r>
          </a:p>
          <a:p>
            <a:pPr>
              <a:buFont typeface="Wingdings" panose="05000000000000000000" pitchFamily="2" charset="2"/>
              <a:buChar char="§"/>
            </a:pPr>
            <a:r>
              <a:rPr lang="en-US" b="1" dirty="0">
                <a:solidFill>
                  <a:srgbClr val="C00000"/>
                </a:solidFill>
              </a:rPr>
              <a:t>Contextual understanding is an </a:t>
            </a:r>
            <a:r>
              <a:rPr lang="en-US" b="1" i="1" u="sng" dirty="0">
                <a:solidFill>
                  <a:srgbClr val="C00000"/>
                </a:solidFill>
              </a:rPr>
              <a:t>ABSOLUTE</a:t>
            </a:r>
            <a:r>
              <a:rPr lang="en-US" b="1" dirty="0">
                <a:solidFill>
                  <a:srgbClr val="C00000"/>
                </a:solidFill>
              </a:rPr>
              <a:t>  requirement in today’s leadership</a:t>
            </a:r>
          </a:p>
          <a:p>
            <a:pPr>
              <a:buFont typeface="Wingdings" panose="05000000000000000000" pitchFamily="2" charset="2"/>
              <a:buChar char="v"/>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188</a:t>
            </a:fld>
            <a:endParaRPr lang="en-US">
              <a:solidFill>
                <a:prstClr val="black">
                  <a:tint val="75000"/>
                </a:prstClr>
              </a:solidFill>
            </a:endParaRPr>
          </a:p>
        </p:txBody>
      </p:sp>
    </p:spTree>
    <p:extLst>
      <p:ext uri="{BB962C8B-B14F-4D97-AF65-F5344CB8AC3E}">
        <p14:creationId xmlns:p14="http://schemas.microsoft.com/office/powerpoint/2010/main" val="65788231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b="1" i="1" dirty="0"/>
              <a:t>Therefore, our </a:t>
            </a:r>
            <a:r>
              <a:rPr lang="en-US" b="1" i="1" u="sng" dirty="0"/>
              <a:t>Angle of View </a:t>
            </a:r>
            <a:r>
              <a:rPr lang="en-US" b="1" i="1" dirty="0"/>
              <a:t>or perspective is critical in our ability to lead</a:t>
            </a:r>
          </a:p>
        </p:txBody>
      </p:sp>
      <p:sp>
        <p:nvSpPr>
          <p:cNvPr id="3" name="Content Placeholder 2"/>
          <p:cNvSpPr>
            <a:spLocks noGrp="1"/>
          </p:cNvSpPr>
          <p:nvPr>
            <p:ph idx="1"/>
          </p:nvPr>
        </p:nvSpPr>
        <p:spPr>
          <a:xfrm>
            <a:off x="304800" y="1417638"/>
            <a:ext cx="8229600" cy="5440362"/>
          </a:xfrm>
        </p:spPr>
        <p:txBody>
          <a:bodyPr>
            <a:normAutofit/>
          </a:bodyPr>
          <a:lstStyle/>
          <a:p>
            <a:pPr marL="0" indent="0">
              <a:buNone/>
            </a:pPr>
            <a:r>
              <a:rPr lang="en-US" sz="2800" b="1" i="1" dirty="0"/>
              <a:t>It all starts with us…</a:t>
            </a:r>
          </a:p>
          <a:p>
            <a:pPr>
              <a:buFont typeface="Courier New" panose="02070309020205020404" pitchFamily="49" charset="0"/>
              <a:buChar char="o"/>
            </a:pPr>
            <a:r>
              <a:rPr lang="en-US" sz="2800" dirty="0"/>
              <a:t>How we see</a:t>
            </a:r>
          </a:p>
          <a:p>
            <a:pPr>
              <a:buFont typeface="Courier New" panose="02070309020205020404" pitchFamily="49" charset="0"/>
              <a:buChar char="o"/>
            </a:pPr>
            <a:r>
              <a:rPr lang="en-US" sz="2800" dirty="0"/>
              <a:t>How we decide</a:t>
            </a:r>
          </a:p>
          <a:p>
            <a:pPr>
              <a:buFont typeface="Courier New" panose="02070309020205020404" pitchFamily="49" charset="0"/>
              <a:buChar char="o"/>
            </a:pPr>
            <a:r>
              <a:rPr lang="en-US" sz="2800" dirty="0"/>
              <a:t>How we act. </a:t>
            </a:r>
          </a:p>
          <a:p>
            <a:pPr marL="0" indent="0">
              <a:buNone/>
            </a:pPr>
            <a:r>
              <a:rPr lang="en-US" sz="2800" b="1" i="1" dirty="0">
                <a:solidFill>
                  <a:srgbClr val="C00000"/>
                </a:solidFill>
              </a:rPr>
              <a:t>Ongoing self-introspection and self-discipline is required to accomplish this process of objective assessment</a:t>
            </a:r>
          </a:p>
          <a:p>
            <a:pPr marL="0" lvl="0" indent="0" algn="ctr">
              <a:buNone/>
            </a:pPr>
            <a:r>
              <a:rPr lang="en-US" sz="2800" b="1" i="1" dirty="0"/>
              <a:t>Driven by a servant mindset where the leader is as much or more concerned about their subordinates and agencies situation as they are about their own situation</a:t>
            </a:r>
          </a:p>
          <a:p>
            <a:pPr marL="0" indent="0">
              <a:buNone/>
            </a:pPr>
            <a:endParaRPr lang="en-US" sz="2800" b="1" i="1" dirty="0">
              <a:solidFill>
                <a:srgbClr val="C00000"/>
              </a:solidFill>
            </a:endParaRPr>
          </a:p>
          <a:p>
            <a:pPr marL="0" indent="0">
              <a:buNone/>
            </a:pPr>
            <a:endParaRPr lang="en-US" sz="2800" b="1" i="1" dirty="0">
              <a:solidFill>
                <a:srgbClr val="C00000"/>
              </a:solidFill>
            </a:endParaRP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189</a:t>
            </a:fld>
            <a:endParaRPr lang="en-US">
              <a:solidFill>
                <a:prstClr val="black">
                  <a:tint val="75000"/>
                </a:prstClr>
              </a:solidFill>
            </a:endParaRPr>
          </a:p>
        </p:txBody>
      </p:sp>
    </p:spTree>
    <p:extLst>
      <p:ext uri="{BB962C8B-B14F-4D97-AF65-F5344CB8AC3E}">
        <p14:creationId xmlns:p14="http://schemas.microsoft.com/office/powerpoint/2010/main" val="2266259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0" y="-125289"/>
            <a:ext cx="9144000" cy="1801689"/>
          </a:xfrm>
        </p:spPr>
        <p:txBody>
          <a:bodyPr>
            <a:normAutofit fontScale="90000"/>
          </a:bodyPr>
          <a:lstStyle/>
          <a:p>
            <a:pPr eaLnBrk="1" hangingPunct="1">
              <a:defRPr/>
            </a:pPr>
            <a:br>
              <a:rPr lang="en-US" b="1" u="sng" dirty="0"/>
            </a:br>
            <a:r>
              <a:rPr lang="en-US" sz="4000" b="1" i="1" dirty="0"/>
              <a:t>This morning will start with an introduction of fundamental concepts, then five (5) separate but continual interactive domains </a:t>
            </a:r>
            <a:endParaRPr lang="en-US" sz="4000" i="1" dirty="0"/>
          </a:p>
        </p:txBody>
      </p:sp>
      <p:sp>
        <p:nvSpPr>
          <p:cNvPr id="11267" name="Rectangle 3"/>
          <p:cNvSpPr>
            <a:spLocks noGrp="1" noChangeArrowheads="1"/>
          </p:cNvSpPr>
          <p:nvPr>
            <p:ph type="body" idx="1"/>
          </p:nvPr>
        </p:nvSpPr>
        <p:spPr>
          <a:xfrm>
            <a:off x="304800" y="2209800"/>
            <a:ext cx="8534400" cy="4126746"/>
          </a:xfrm>
        </p:spPr>
        <p:txBody>
          <a:bodyPr>
            <a:normAutofit/>
          </a:bodyPr>
          <a:lstStyle/>
          <a:p>
            <a:pPr marL="609600" indent="-609600" eaLnBrk="1" hangingPunct="1">
              <a:buFont typeface="Wingdings" pitchFamily="2" charset="2"/>
              <a:buAutoNum type="arabicParenR"/>
              <a:defRPr/>
            </a:pPr>
            <a:r>
              <a:rPr lang="en-US" b="1" dirty="0"/>
              <a:t>The Burden of Self-Awareness</a:t>
            </a:r>
          </a:p>
          <a:p>
            <a:pPr marL="609600" indent="-609600" eaLnBrk="1" hangingPunct="1">
              <a:buFont typeface="Wingdings" pitchFamily="2" charset="2"/>
              <a:buAutoNum type="arabicParenR"/>
              <a:defRPr/>
            </a:pPr>
            <a:r>
              <a:rPr lang="en-US" b="1" dirty="0"/>
              <a:t>The Burden of Competence</a:t>
            </a:r>
          </a:p>
          <a:p>
            <a:pPr marL="609600" indent="-609600" eaLnBrk="1" hangingPunct="1">
              <a:buFont typeface="Wingdings" pitchFamily="2" charset="2"/>
              <a:buAutoNum type="arabicParenR"/>
              <a:defRPr/>
            </a:pPr>
            <a:r>
              <a:rPr lang="en-US" b="1" dirty="0"/>
              <a:t>The Burden of Servanthood</a:t>
            </a:r>
          </a:p>
          <a:p>
            <a:pPr marL="609600" indent="-609600" eaLnBrk="1" hangingPunct="1">
              <a:buFont typeface="Wingdings" pitchFamily="2" charset="2"/>
              <a:buAutoNum type="arabicParenR"/>
              <a:defRPr/>
            </a:pPr>
            <a:r>
              <a:rPr lang="en-US" b="1" dirty="0"/>
              <a:t>The Burden of Communication</a:t>
            </a:r>
          </a:p>
          <a:p>
            <a:pPr marL="609600" indent="-609600" eaLnBrk="1" hangingPunct="1">
              <a:buFont typeface="Wingdings" pitchFamily="2" charset="2"/>
              <a:buAutoNum type="arabicParenR"/>
              <a:defRPr/>
            </a:pPr>
            <a:r>
              <a:rPr lang="en-US" b="1" dirty="0"/>
              <a:t>The Burden of Management</a:t>
            </a:r>
            <a:endParaRPr lang="en-US" i="1" dirty="0"/>
          </a:p>
          <a:p>
            <a:pPr marL="0" indent="0" eaLnBrk="1" hangingPunct="1">
              <a:buNone/>
              <a:defRPr/>
            </a:pPr>
            <a:r>
              <a:rPr lang="en-US" b="1" i="1" dirty="0">
                <a:solidFill>
                  <a:srgbClr val="C00000"/>
                </a:solidFill>
              </a:rPr>
              <a:t>“all five domains are integrated and support each other constantly”</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19</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E8499802-50B2-44DE-9C48-04D8EEF7C9DA}"/>
              </a:ext>
            </a:extLst>
          </p:cNvPr>
          <p:cNvSpPr txBox="1"/>
          <p:nvPr/>
        </p:nvSpPr>
        <p:spPr>
          <a:xfrm>
            <a:off x="6096000" y="6347433"/>
            <a:ext cx="3276600" cy="461665"/>
          </a:xfrm>
          <a:prstGeom prst="rect">
            <a:avLst/>
          </a:prstGeom>
          <a:noFill/>
        </p:spPr>
        <p:txBody>
          <a:bodyPr wrap="square" rtlCol="0">
            <a:spAutoFit/>
          </a:bodyPr>
          <a:lstStyle/>
          <a:p>
            <a:r>
              <a:rPr lang="en-US" sz="2400" dirty="0"/>
              <a:t>Edwards, (2014)</a:t>
            </a:r>
          </a:p>
        </p:txBody>
      </p:sp>
    </p:spTree>
    <p:extLst>
      <p:ext uri="{BB962C8B-B14F-4D97-AF65-F5344CB8AC3E}">
        <p14:creationId xmlns:p14="http://schemas.microsoft.com/office/powerpoint/2010/main" val="348727798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9C526-7E17-4B5E-87D4-42E0DABDA2F3}"/>
              </a:ext>
            </a:extLst>
          </p:cNvPr>
          <p:cNvSpPr>
            <a:spLocks noGrp="1"/>
          </p:cNvSpPr>
          <p:nvPr>
            <p:ph type="title"/>
          </p:nvPr>
        </p:nvSpPr>
        <p:spPr>
          <a:xfrm>
            <a:off x="0" y="76200"/>
            <a:ext cx="9144000" cy="1143000"/>
          </a:xfrm>
        </p:spPr>
        <p:txBody>
          <a:bodyPr>
            <a:noAutofit/>
          </a:bodyPr>
          <a:lstStyle/>
          <a:p>
            <a:r>
              <a:rPr lang="en-US" sz="3600" b="1" dirty="0"/>
              <a:t>So, why is self-awareness so important to a leader?</a:t>
            </a:r>
          </a:p>
        </p:txBody>
      </p:sp>
      <p:sp>
        <p:nvSpPr>
          <p:cNvPr id="3" name="Content Placeholder 2">
            <a:extLst>
              <a:ext uri="{FF2B5EF4-FFF2-40B4-BE49-F238E27FC236}">
                <a16:creationId xmlns:a16="http://schemas.microsoft.com/office/drawing/2014/main" id="{8A0BE600-8DF5-4806-8B96-E224B1B71B94}"/>
              </a:ext>
            </a:extLst>
          </p:cNvPr>
          <p:cNvSpPr>
            <a:spLocks noGrp="1"/>
          </p:cNvSpPr>
          <p:nvPr>
            <p:ph idx="1"/>
          </p:nvPr>
        </p:nvSpPr>
        <p:spPr>
          <a:xfrm>
            <a:off x="457200" y="1447800"/>
            <a:ext cx="8229600" cy="5334000"/>
          </a:xfrm>
        </p:spPr>
        <p:txBody>
          <a:bodyPr>
            <a:normAutofit lnSpcReduction="10000"/>
          </a:bodyPr>
          <a:lstStyle/>
          <a:p>
            <a:pPr>
              <a:buFont typeface="Wingdings" panose="05000000000000000000" pitchFamily="2" charset="2"/>
              <a:buChar char="§"/>
            </a:pPr>
            <a:r>
              <a:rPr lang="en-US" sz="2800" dirty="0"/>
              <a:t>It’s more common to see leaders fail in the area of every day self-management — and the use power in a way that is motivated by ego and self-interest </a:t>
            </a:r>
            <a:r>
              <a:rPr lang="en-US" sz="2400" dirty="0"/>
              <a:t>     </a:t>
            </a:r>
          </a:p>
          <a:p>
            <a:pPr marL="0" indent="0">
              <a:buNone/>
            </a:pPr>
            <a:r>
              <a:rPr lang="en-US" sz="2400" dirty="0"/>
              <a:t>                                                        Warrick, (2017)</a:t>
            </a:r>
          </a:p>
          <a:p>
            <a:pPr>
              <a:buFont typeface="Wingdings" panose="05000000000000000000" pitchFamily="2" charset="2"/>
              <a:buChar char="§"/>
            </a:pPr>
            <a:r>
              <a:rPr lang="en-US" sz="2800" dirty="0"/>
              <a:t>When summarizing the literature on why leaders fail, it is not what leaders know or how bright they are that leads to success or failure; [rather] it is how well they work with others and how well they understand themselves. </a:t>
            </a:r>
            <a:r>
              <a:rPr lang="en-US" sz="2400" dirty="0"/>
              <a:t>                         Burke, (2010)</a:t>
            </a:r>
          </a:p>
          <a:p>
            <a:pPr>
              <a:buFont typeface="Wingdings" panose="05000000000000000000" pitchFamily="2" charset="2"/>
              <a:buChar char="§"/>
            </a:pPr>
            <a:r>
              <a:rPr lang="en-US" sz="2800" dirty="0"/>
              <a:t>Most leaders and organizations fail to understand that 85 to 90 percent of all organizational problems are, in fact, largely due to dysfunctional systems and poor leadership </a:t>
            </a:r>
            <a:r>
              <a:rPr lang="en-US" sz="2400" dirty="0"/>
              <a:t>                 Deming, (2000) </a:t>
            </a:r>
          </a:p>
          <a:p>
            <a:pPr>
              <a:buFont typeface="Wingdings" panose="05000000000000000000" pitchFamily="2" charset="2"/>
              <a:buChar char="§"/>
            </a:pPr>
            <a:endParaRPr lang="en-US" sz="2400" dirty="0"/>
          </a:p>
          <a:p>
            <a:pPr marL="0" indent="0">
              <a:buNone/>
            </a:pPr>
            <a:endParaRPr lang="en-US" dirty="0"/>
          </a:p>
        </p:txBody>
      </p:sp>
    </p:spTree>
    <p:extLst>
      <p:ext uri="{BB962C8B-B14F-4D97-AF65-F5344CB8AC3E}">
        <p14:creationId xmlns:p14="http://schemas.microsoft.com/office/powerpoint/2010/main" val="228060902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62D99-3500-4EC1-B898-E419744E8E4A}"/>
              </a:ext>
            </a:extLst>
          </p:cNvPr>
          <p:cNvSpPr>
            <a:spLocks noGrp="1"/>
          </p:cNvSpPr>
          <p:nvPr>
            <p:ph type="title"/>
          </p:nvPr>
        </p:nvSpPr>
        <p:spPr/>
        <p:txBody>
          <a:bodyPr>
            <a:normAutofit fontScale="90000"/>
          </a:bodyPr>
          <a:lstStyle/>
          <a:p>
            <a:r>
              <a:rPr lang="en-US" b="1" dirty="0"/>
              <a:t>Internal and External Self-Awareness</a:t>
            </a:r>
          </a:p>
        </p:txBody>
      </p:sp>
      <p:sp>
        <p:nvSpPr>
          <p:cNvPr id="3" name="Content Placeholder 2">
            <a:extLst>
              <a:ext uri="{FF2B5EF4-FFF2-40B4-BE49-F238E27FC236}">
                <a16:creationId xmlns:a16="http://schemas.microsoft.com/office/drawing/2014/main" id="{E0DB86DE-274B-4C03-98D3-23F3DBAEC794}"/>
              </a:ext>
            </a:extLst>
          </p:cNvPr>
          <p:cNvSpPr>
            <a:spLocks noGrp="1"/>
          </p:cNvSpPr>
          <p:nvPr>
            <p:ph idx="1"/>
          </p:nvPr>
        </p:nvSpPr>
        <p:spPr/>
        <p:txBody>
          <a:bodyPr>
            <a:normAutofit fontScale="92500" lnSpcReduction="10000"/>
          </a:bodyPr>
          <a:lstStyle/>
          <a:p>
            <a:pPr>
              <a:buFont typeface="Wingdings" panose="05000000000000000000" pitchFamily="2" charset="2"/>
              <a:buChar char="§"/>
            </a:pPr>
            <a:r>
              <a:rPr lang="en-US" b="1" dirty="0">
                <a:solidFill>
                  <a:srgbClr val="C00000"/>
                </a:solidFill>
              </a:rPr>
              <a:t>Internal self-awareness: </a:t>
            </a:r>
            <a:r>
              <a:rPr lang="en-US" dirty="0"/>
              <a:t>how clearly, we see our own values, passions, aspirations, fit with our environment, reactions (including thoughts, feelings, behaviors, strengths, and weaknesses), and impact on others</a:t>
            </a:r>
          </a:p>
          <a:p>
            <a:pPr>
              <a:buFont typeface="Wingdings" panose="05000000000000000000" pitchFamily="2" charset="2"/>
              <a:buChar char="§"/>
            </a:pPr>
            <a:r>
              <a:rPr lang="en-US" b="1" dirty="0">
                <a:solidFill>
                  <a:srgbClr val="C00000"/>
                </a:solidFill>
              </a:rPr>
              <a:t>External self-awareness: </a:t>
            </a:r>
            <a:r>
              <a:rPr lang="en-US" dirty="0"/>
              <a:t>Understanding how other people view us, research shows that people who know how others see them are more skilled at showing empathy and taking others’ perspectives</a:t>
            </a: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E341B60E-B8AF-427A-9020-254F109E639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191</a:t>
            </a:fld>
            <a:endParaRPr lang="en-US">
              <a:solidFill>
                <a:prstClr val="black">
                  <a:tint val="75000"/>
                </a:prstClr>
              </a:solidFill>
            </a:endParaRPr>
          </a:p>
        </p:txBody>
      </p:sp>
    </p:spTree>
    <p:extLst>
      <p:ext uri="{BB962C8B-B14F-4D97-AF65-F5344CB8AC3E}">
        <p14:creationId xmlns:p14="http://schemas.microsoft.com/office/powerpoint/2010/main" val="109354551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CC5F0-5054-41D0-AA7B-8CCF2A313995}"/>
              </a:ext>
            </a:extLst>
          </p:cNvPr>
          <p:cNvSpPr>
            <a:spLocks noGrp="1"/>
          </p:cNvSpPr>
          <p:nvPr>
            <p:ph type="title"/>
          </p:nvPr>
        </p:nvSpPr>
        <p:spPr>
          <a:xfrm>
            <a:off x="0" y="1"/>
            <a:ext cx="9144000" cy="1235074"/>
          </a:xfrm>
        </p:spPr>
        <p:txBody>
          <a:bodyPr>
            <a:normAutofit fontScale="90000"/>
          </a:bodyPr>
          <a:lstStyle/>
          <a:p>
            <a:r>
              <a:rPr lang="en-US" sz="3100" b="1" dirty="0"/>
              <a:t>The Human Dilemmas of Leadership</a:t>
            </a:r>
            <a:br>
              <a:rPr lang="en-US" b="1" dirty="0"/>
            </a:br>
            <a:r>
              <a:rPr lang="en-US" sz="2700" b="1" i="1" dirty="0"/>
              <a:t>Harvard Business Review July-August 1963</a:t>
            </a:r>
            <a:br>
              <a:rPr lang="en-US" sz="2700" b="1" dirty="0"/>
            </a:br>
            <a:r>
              <a:rPr lang="en-US" sz="2700" dirty="0"/>
              <a:t>By: Abraham </a:t>
            </a:r>
            <a:r>
              <a:rPr lang="en-US" sz="2700" dirty="0" err="1"/>
              <a:t>Zaleznik</a:t>
            </a:r>
            <a:endParaRPr lang="en-US" sz="2700" dirty="0"/>
          </a:p>
        </p:txBody>
      </p:sp>
      <p:sp>
        <p:nvSpPr>
          <p:cNvPr id="3" name="Content Placeholder 2">
            <a:extLst>
              <a:ext uri="{FF2B5EF4-FFF2-40B4-BE49-F238E27FC236}">
                <a16:creationId xmlns:a16="http://schemas.microsoft.com/office/drawing/2014/main" id="{DDDCA5DB-DFEE-49C5-8495-9BFAF83F7815}"/>
              </a:ext>
            </a:extLst>
          </p:cNvPr>
          <p:cNvSpPr>
            <a:spLocks noGrp="1"/>
          </p:cNvSpPr>
          <p:nvPr>
            <p:ph idx="1"/>
          </p:nvPr>
        </p:nvSpPr>
        <p:spPr>
          <a:xfrm>
            <a:off x="0" y="1371600"/>
            <a:ext cx="8686800" cy="5486400"/>
          </a:xfrm>
        </p:spPr>
        <p:txBody>
          <a:bodyPr>
            <a:normAutofit fontScale="77500" lnSpcReduction="20000"/>
          </a:bodyPr>
          <a:lstStyle/>
          <a:p>
            <a:pPr>
              <a:buFont typeface="Wingdings" panose="05000000000000000000" pitchFamily="2" charset="2"/>
              <a:buChar char="§"/>
            </a:pPr>
            <a:r>
              <a:rPr lang="en-US" sz="3600" b="1" dirty="0">
                <a:solidFill>
                  <a:srgbClr val="C00000"/>
                </a:solidFill>
              </a:rPr>
              <a:t>The main source for the dilemma's leaders face can be found within themselves, in their own inner conflicts</a:t>
            </a:r>
          </a:p>
          <a:p>
            <a:pPr>
              <a:buFont typeface="Wingdings" panose="05000000000000000000" pitchFamily="2" charset="2"/>
              <a:buChar char="§"/>
            </a:pPr>
            <a:r>
              <a:rPr lang="en-US" sz="3600" dirty="0"/>
              <a:t>Most of us are accustomed by virtue of our training and inclinations to externalize conflicts and dilemmas</a:t>
            </a:r>
          </a:p>
          <a:p>
            <a:pPr>
              <a:buFont typeface="Wingdings" panose="05000000000000000000" pitchFamily="2" charset="2"/>
              <a:buChar char="§"/>
            </a:pPr>
            <a:r>
              <a:rPr lang="en-US" sz="3600" dirty="0"/>
              <a:t>If we become immobilized in the face of a difficult problem, we tend to look to the outside for an explanation</a:t>
            </a:r>
          </a:p>
          <a:p>
            <a:pPr>
              <a:buFont typeface="Courier New" panose="02070309020205020404" pitchFamily="49" charset="0"/>
              <a:buChar char="o"/>
            </a:pPr>
            <a:r>
              <a:rPr lang="en-US" sz="3600" dirty="0"/>
              <a:t>Subordinates not sharing information</a:t>
            </a:r>
          </a:p>
          <a:p>
            <a:pPr>
              <a:buFont typeface="Courier New" panose="02070309020205020404" pitchFamily="49" charset="0"/>
              <a:buChar char="o"/>
            </a:pPr>
            <a:r>
              <a:rPr lang="en-US" sz="3600" dirty="0"/>
              <a:t>Confused positions by subordinates</a:t>
            </a:r>
          </a:p>
          <a:p>
            <a:pPr>
              <a:buFont typeface="Courier New" panose="02070309020205020404" pitchFamily="49" charset="0"/>
              <a:buChar char="o"/>
            </a:pPr>
            <a:r>
              <a:rPr lang="en-US" sz="3600" dirty="0"/>
              <a:t>Mixed signals provided by subordinates</a:t>
            </a:r>
          </a:p>
          <a:p>
            <a:pPr>
              <a:buFont typeface="Courier New" panose="02070309020205020404" pitchFamily="49" charset="0"/>
              <a:buChar char="o"/>
            </a:pPr>
            <a:r>
              <a:rPr lang="en-US" sz="3600" dirty="0"/>
              <a:t>Frustrations on subordinate incompetence</a:t>
            </a:r>
          </a:p>
          <a:p>
            <a:pPr marL="0" indent="0" algn="ctr">
              <a:buNone/>
            </a:pPr>
            <a:r>
              <a:rPr lang="en-US" sz="3600" b="1" dirty="0">
                <a:solidFill>
                  <a:srgbClr val="C00000"/>
                </a:solidFill>
              </a:rPr>
              <a:t>This generalized tendency to place conflicts in the outside world is part a mechanism of the mind called </a:t>
            </a:r>
            <a:r>
              <a:rPr lang="en-US" sz="3600" b="1" u="sng" dirty="0">
                <a:solidFill>
                  <a:srgbClr val="C00000"/>
                </a:solidFill>
              </a:rPr>
              <a:t>projection</a:t>
            </a:r>
          </a:p>
          <a:p>
            <a:pPr marL="0" indent="0">
              <a:buNone/>
            </a:pPr>
            <a:endParaRPr lang="en-US" b="1" dirty="0">
              <a:solidFill>
                <a:srgbClr val="C00000"/>
              </a:solidFill>
            </a:endParaRPr>
          </a:p>
          <a:p>
            <a:endParaRPr lang="en-US" dirty="0"/>
          </a:p>
        </p:txBody>
      </p:sp>
      <p:sp>
        <p:nvSpPr>
          <p:cNvPr id="4" name="Slide Number Placeholder 3">
            <a:extLst>
              <a:ext uri="{FF2B5EF4-FFF2-40B4-BE49-F238E27FC236}">
                <a16:creationId xmlns:a16="http://schemas.microsoft.com/office/drawing/2014/main" id="{83E4060A-85FE-469B-9E2A-787B95BD4E0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192</a:t>
            </a:fld>
            <a:endParaRPr lang="en-US" dirty="0">
              <a:solidFill>
                <a:prstClr val="black">
                  <a:tint val="75000"/>
                </a:prstClr>
              </a:solidFill>
            </a:endParaRPr>
          </a:p>
        </p:txBody>
      </p:sp>
    </p:spTree>
    <p:extLst>
      <p:ext uri="{BB962C8B-B14F-4D97-AF65-F5344CB8AC3E}">
        <p14:creationId xmlns:p14="http://schemas.microsoft.com/office/powerpoint/2010/main" val="320302142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a:bodyPr>
          <a:lstStyle/>
          <a:p>
            <a:pPr>
              <a:defRPr/>
            </a:pPr>
            <a:r>
              <a:rPr lang="en-US" sz="3600" b="1" u="sng" dirty="0">
                <a:solidFill>
                  <a:srgbClr val="C00000"/>
                </a:solidFill>
              </a:rPr>
              <a:t>If there is a problem, adverse issue or failure under your watch</a:t>
            </a:r>
          </a:p>
        </p:txBody>
      </p:sp>
      <p:sp>
        <p:nvSpPr>
          <p:cNvPr id="3" name="Content Placeholder 2"/>
          <p:cNvSpPr>
            <a:spLocks noGrp="1"/>
          </p:cNvSpPr>
          <p:nvPr>
            <p:ph idx="1"/>
          </p:nvPr>
        </p:nvSpPr>
        <p:spPr>
          <a:xfrm>
            <a:off x="457200" y="1219200"/>
            <a:ext cx="8229600" cy="5638800"/>
          </a:xfrm>
        </p:spPr>
        <p:txBody>
          <a:bodyPr>
            <a:normAutofit/>
          </a:bodyPr>
          <a:lstStyle/>
          <a:p>
            <a:pPr marL="0" indent="0">
              <a:buFont typeface="Wingdings" pitchFamily="2" charset="2"/>
              <a:buNone/>
              <a:defRPr/>
            </a:pPr>
            <a:r>
              <a:rPr lang="en-US" sz="3600" b="1" dirty="0"/>
              <a:t>“The first place you better look is at yourself…</a:t>
            </a:r>
          </a:p>
          <a:p>
            <a:pPr marL="0" indent="0">
              <a:buFont typeface="Wingdings" pitchFamily="2" charset="2"/>
              <a:buNone/>
              <a:defRPr/>
            </a:pPr>
            <a:r>
              <a:rPr lang="en-US" sz="3600" b="1" dirty="0">
                <a:solidFill>
                  <a:srgbClr val="FF0000"/>
                </a:solidFill>
              </a:rPr>
              <a:t>(</a:t>
            </a:r>
            <a:r>
              <a:rPr lang="en-US" sz="3600" b="1" i="1" dirty="0">
                <a:solidFill>
                  <a:srgbClr val="FF0000"/>
                </a:solidFill>
              </a:rPr>
              <a:t>look in the mirror, not out the window</a:t>
            </a:r>
            <a:r>
              <a:rPr lang="en-US" sz="3600" b="1" dirty="0">
                <a:solidFill>
                  <a:srgbClr val="FF0000"/>
                </a:solidFill>
              </a:rPr>
              <a:t>)</a:t>
            </a:r>
          </a:p>
          <a:p>
            <a:pPr marL="0" indent="0">
              <a:buFont typeface="Wingdings" pitchFamily="2" charset="2"/>
              <a:buNone/>
              <a:defRPr/>
            </a:pPr>
            <a:r>
              <a:rPr lang="en-US" sz="3600" b="1" dirty="0"/>
              <a:t>Because the majority of the time, that’s where it started.”</a:t>
            </a:r>
          </a:p>
          <a:p>
            <a:pPr marL="0" indent="0" algn="ctr">
              <a:buFont typeface="Wingdings" pitchFamily="2" charset="2"/>
              <a:buNone/>
              <a:defRPr/>
            </a:pPr>
            <a:r>
              <a:rPr lang="en-US" sz="3600" b="1" i="1" dirty="0">
                <a:solidFill>
                  <a:srgbClr val="FF0000"/>
                </a:solidFill>
              </a:rPr>
              <a:t>Don’t look for fault, seek understanding</a:t>
            </a:r>
          </a:p>
          <a:p>
            <a:pPr marL="0" indent="0" algn="ctr">
              <a:buFont typeface="Wingdings" pitchFamily="2" charset="2"/>
              <a:buNone/>
              <a:defRPr/>
            </a:pPr>
            <a:r>
              <a:rPr lang="en-US" sz="3600" b="1" dirty="0"/>
              <a:t>Such illustrates the importance of self awareness and listening to objective feedback and constructive criticism. </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193</a:t>
            </a:fld>
            <a:endParaRPr lang="en-US">
              <a:solidFill>
                <a:prstClr val="black">
                  <a:tint val="75000"/>
                </a:prstClr>
              </a:solidFill>
            </a:endParaRPr>
          </a:p>
        </p:txBody>
      </p:sp>
    </p:spTree>
    <p:extLst>
      <p:ext uri="{BB962C8B-B14F-4D97-AF65-F5344CB8AC3E}">
        <p14:creationId xmlns:p14="http://schemas.microsoft.com/office/powerpoint/2010/main" val="423298603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1CA59-5F15-4A92-B6F5-8239419EA5B2}"/>
              </a:ext>
            </a:extLst>
          </p:cNvPr>
          <p:cNvSpPr>
            <a:spLocks noGrp="1"/>
          </p:cNvSpPr>
          <p:nvPr>
            <p:ph type="title"/>
          </p:nvPr>
        </p:nvSpPr>
        <p:spPr>
          <a:xfrm>
            <a:off x="0" y="136525"/>
            <a:ext cx="9144000" cy="1281113"/>
          </a:xfrm>
        </p:spPr>
        <p:txBody>
          <a:bodyPr>
            <a:normAutofit fontScale="90000"/>
          </a:bodyPr>
          <a:lstStyle/>
          <a:p>
            <a:r>
              <a:rPr lang="en-US" b="1" dirty="0">
                <a:solidFill>
                  <a:srgbClr val="C00000"/>
                </a:solidFill>
              </a:rPr>
              <a:t>Drivers of a Leaders Self-Development</a:t>
            </a:r>
            <a:br>
              <a:rPr lang="en-US" dirty="0">
                <a:solidFill>
                  <a:srgbClr val="C00000"/>
                </a:solidFill>
              </a:rPr>
            </a:br>
            <a:r>
              <a:rPr lang="en-US" sz="3600" dirty="0"/>
              <a:t>Nesbit, P. (2012)</a:t>
            </a:r>
          </a:p>
        </p:txBody>
      </p:sp>
      <p:sp>
        <p:nvSpPr>
          <p:cNvPr id="3" name="Content Placeholder 2">
            <a:extLst>
              <a:ext uri="{FF2B5EF4-FFF2-40B4-BE49-F238E27FC236}">
                <a16:creationId xmlns:a16="http://schemas.microsoft.com/office/drawing/2014/main" id="{23CCA079-3685-471F-8F62-C35D995A6081}"/>
              </a:ext>
            </a:extLst>
          </p:cNvPr>
          <p:cNvSpPr>
            <a:spLocks noGrp="1"/>
          </p:cNvSpPr>
          <p:nvPr>
            <p:ph idx="1"/>
          </p:nvPr>
        </p:nvSpPr>
        <p:spPr>
          <a:xfrm>
            <a:off x="457200" y="1600200"/>
            <a:ext cx="8229600" cy="5257800"/>
          </a:xfrm>
        </p:spPr>
        <p:txBody>
          <a:bodyPr/>
          <a:lstStyle/>
          <a:p>
            <a:pPr>
              <a:buFont typeface="Wingdings" panose="05000000000000000000" pitchFamily="2" charset="2"/>
              <a:buChar char="q"/>
            </a:pPr>
            <a:r>
              <a:rPr lang="en-US" b="1" dirty="0"/>
              <a:t>Three interrelated meta-skills </a:t>
            </a:r>
            <a:r>
              <a:rPr lang="en-US" dirty="0"/>
              <a:t>(</a:t>
            </a:r>
            <a:r>
              <a:rPr lang="en-US" i="1" dirty="0"/>
              <a:t>skills which either apply broadly to a wide set of problems, or help you acquire other more specific skills</a:t>
            </a:r>
            <a:r>
              <a:rPr lang="en-US" dirty="0"/>
              <a:t>) </a:t>
            </a:r>
            <a:r>
              <a:rPr lang="en-US" b="1" dirty="0"/>
              <a:t>that enable the gaining of more skills</a:t>
            </a:r>
          </a:p>
          <a:p>
            <a:pPr>
              <a:buFont typeface="Wingdings" panose="05000000000000000000" pitchFamily="2" charset="2"/>
              <a:buChar char="§"/>
            </a:pPr>
            <a:r>
              <a:rPr lang="en-US" dirty="0"/>
              <a:t>Self-awareness</a:t>
            </a:r>
          </a:p>
          <a:p>
            <a:pPr>
              <a:buFont typeface="Wingdings" panose="05000000000000000000" pitchFamily="2" charset="2"/>
              <a:buChar char="§"/>
            </a:pPr>
            <a:r>
              <a:rPr lang="en-US" dirty="0"/>
              <a:t>Self-reflection</a:t>
            </a:r>
          </a:p>
          <a:p>
            <a:pPr>
              <a:buFont typeface="Wingdings" panose="05000000000000000000" pitchFamily="2" charset="2"/>
              <a:buChar char="§"/>
            </a:pPr>
            <a:r>
              <a:rPr lang="en-US" dirty="0"/>
              <a:t>Self-regulation</a:t>
            </a:r>
          </a:p>
          <a:p>
            <a:pPr marL="0" indent="0" algn="ctr">
              <a:buNone/>
            </a:pPr>
            <a:r>
              <a:rPr lang="en-US" sz="3600" b="1" i="1" dirty="0">
                <a:solidFill>
                  <a:srgbClr val="C00000"/>
                </a:solidFill>
              </a:rPr>
              <a:t>The way we think informs the thinking we do.</a:t>
            </a:r>
          </a:p>
        </p:txBody>
      </p:sp>
      <p:sp>
        <p:nvSpPr>
          <p:cNvPr id="4" name="Slide Number Placeholder 3">
            <a:extLst>
              <a:ext uri="{FF2B5EF4-FFF2-40B4-BE49-F238E27FC236}">
                <a16:creationId xmlns:a16="http://schemas.microsoft.com/office/drawing/2014/main" id="{ABD7F7FC-74DF-4C17-8128-FF8EB803AA0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194</a:t>
            </a:fld>
            <a:endParaRPr lang="en-US">
              <a:solidFill>
                <a:prstClr val="black">
                  <a:tint val="75000"/>
                </a:prstClr>
              </a:solidFill>
            </a:endParaRPr>
          </a:p>
        </p:txBody>
      </p:sp>
    </p:spTree>
    <p:extLst>
      <p:ext uri="{BB962C8B-B14F-4D97-AF65-F5344CB8AC3E}">
        <p14:creationId xmlns:p14="http://schemas.microsoft.com/office/powerpoint/2010/main" val="23302540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CF5A8-017F-47E0-A309-09570EBE5007}"/>
              </a:ext>
            </a:extLst>
          </p:cNvPr>
          <p:cNvSpPr>
            <a:spLocks noGrp="1"/>
          </p:cNvSpPr>
          <p:nvPr>
            <p:ph type="title"/>
          </p:nvPr>
        </p:nvSpPr>
        <p:spPr>
          <a:xfrm>
            <a:off x="0" y="1"/>
            <a:ext cx="9144000" cy="1873346"/>
          </a:xfrm>
        </p:spPr>
        <p:txBody>
          <a:bodyPr>
            <a:normAutofit fontScale="90000"/>
          </a:bodyPr>
          <a:lstStyle/>
          <a:p>
            <a:pPr algn="ctr"/>
            <a:br>
              <a:rPr lang="en-US" sz="1800" dirty="0"/>
            </a:br>
            <a:br>
              <a:rPr lang="en-US" sz="1800" dirty="0"/>
            </a:br>
            <a:r>
              <a:rPr lang="en-US" sz="3600" b="1" dirty="0"/>
              <a:t>The brain spends 99.999+ % of its cycles on perception and understanding and less than 0.001% on reasoning. </a:t>
            </a:r>
            <a:br>
              <a:rPr lang="en-US" sz="2700" b="1" dirty="0"/>
            </a:br>
            <a:r>
              <a:rPr lang="en-US" sz="2700" b="1" dirty="0"/>
              <a:t>(Monica Anderson IA Research)</a:t>
            </a:r>
            <a:br>
              <a:rPr lang="en-US" sz="2700" b="1" dirty="0"/>
            </a:br>
            <a:br>
              <a:rPr lang="en-US" sz="1650" dirty="0"/>
            </a:br>
            <a:endParaRPr lang="en-US" sz="1650" dirty="0"/>
          </a:p>
        </p:txBody>
      </p:sp>
      <p:sp>
        <p:nvSpPr>
          <p:cNvPr id="7" name="Content Placeholder 6">
            <a:extLst>
              <a:ext uri="{FF2B5EF4-FFF2-40B4-BE49-F238E27FC236}">
                <a16:creationId xmlns:a16="http://schemas.microsoft.com/office/drawing/2014/main" id="{EAABC706-D66B-4149-8E34-8BCC8C113804}"/>
              </a:ext>
            </a:extLst>
          </p:cNvPr>
          <p:cNvSpPr>
            <a:spLocks noGrp="1"/>
          </p:cNvSpPr>
          <p:nvPr>
            <p:ph idx="1"/>
          </p:nvPr>
        </p:nvSpPr>
        <p:spPr>
          <a:xfrm>
            <a:off x="628650" y="1927097"/>
            <a:ext cx="7886700" cy="4930901"/>
          </a:xfrm>
        </p:spPr>
        <p:txBody>
          <a:bodyPr>
            <a:normAutofit/>
          </a:bodyPr>
          <a:lstStyle/>
          <a:p>
            <a:pPr marL="0" indent="0">
              <a:buNone/>
            </a:pPr>
            <a:endParaRPr lang="en-US" sz="2700" b="1" dirty="0">
              <a:solidFill>
                <a:srgbClr val="C00000"/>
              </a:solidFill>
            </a:endParaRPr>
          </a:p>
          <a:p>
            <a:pPr marL="0" indent="0">
              <a:buNone/>
            </a:pPr>
            <a:r>
              <a:rPr lang="en-US" b="1" dirty="0">
                <a:solidFill>
                  <a:srgbClr val="C00000"/>
                </a:solidFill>
              </a:rPr>
              <a:t>Conscious </a:t>
            </a:r>
          </a:p>
          <a:p>
            <a:pPr marL="0" indent="0">
              <a:buNone/>
            </a:pPr>
            <a:endParaRPr lang="en-US" b="1" dirty="0">
              <a:solidFill>
                <a:srgbClr val="C00000"/>
              </a:solidFill>
            </a:endParaRPr>
          </a:p>
          <a:p>
            <a:pPr marL="0" indent="0">
              <a:buNone/>
            </a:pPr>
            <a:endParaRPr lang="en-US" b="1" dirty="0">
              <a:solidFill>
                <a:srgbClr val="C00000"/>
              </a:solidFill>
            </a:endParaRPr>
          </a:p>
          <a:p>
            <a:pPr marL="0" indent="0">
              <a:buNone/>
            </a:pPr>
            <a:r>
              <a:rPr lang="en-US" b="1" dirty="0"/>
              <a:t>Unconscious</a:t>
            </a:r>
            <a:r>
              <a:rPr lang="en-US" sz="2700" b="1" dirty="0"/>
              <a:t> </a:t>
            </a:r>
          </a:p>
          <a:p>
            <a:pPr marL="0" indent="0">
              <a:buNone/>
            </a:pPr>
            <a:endParaRPr lang="en-US" b="1" dirty="0"/>
          </a:p>
          <a:p>
            <a:pPr marL="0" indent="0">
              <a:buNone/>
            </a:pPr>
            <a:endParaRPr lang="en-US" b="1" dirty="0"/>
          </a:p>
        </p:txBody>
      </p:sp>
      <p:sp>
        <p:nvSpPr>
          <p:cNvPr id="8" name="Trapezoid 7">
            <a:extLst>
              <a:ext uri="{FF2B5EF4-FFF2-40B4-BE49-F238E27FC236}">
                <a16:creationId xmlns:a16="http://schemas.microsoft.com/office/drawing/2014/main" id="{A9E9F9FC-88D8-4257-A99B-25C70AF93201}"/>
              </a:ext>
            </a:extLst>
          </p:cNvPr>
          <p:cNvSpPr/>
          <p:nvPr/>
        </p:nvSpPr>
        <p:spPr>
          <a:xfrm>
            <a:off x="2967228" y="2650345"/>
            <a:ext cx="3264408" cy="3957935"/>
          </a:xfrm>
          <a:prstGeom prst="trapezoid">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a:p>
            <a:pPr algn="ctr"/>
            <a:endParaRPr lang="en-US" sz="2000" b="1" dirty="0">
              <a:solidFill>
                <a:schemeClr val="tx1"/>
              </a:solidFill>
            </a:endParaRPr>
          </a:p>
          <a:p>
            <a:pPr algn="ctr"/>
            <a:endParaRPr lang="en-US" sz="2000" b="1" dirty="0">
              <a:solidFill>
                <a:schemeClr val="tx1"/>
              </a:solidFill>
            </a:endParaRPr>
          </a:p>
          <a:p>
            <a:pPr algn="ctr"/>
            <a:endParaRPr lang="en-US" sz="2000" b="1" dirty="0">
              <a:solidFill>
                <a:schemeClr val="tx1"/>
              </a:solidFill>
            </a:endParaRPr>
          </a:p>
          <a:p>
            <a:pPr algn="ctr"/>
            <a:endParaRPr lang="en-US" sz="2000" b="1" dirty="0">
              <a:solidFill>
                <a:schemeClr val="tx1"/>
              </a:solidFill>
            </a:endParaRPr>
          </a:p>
          <a:p>
            <a:pPr algn="ctr"/>
            <a:endParaRPr lang="en-US" sz="2000" b="1" dirty="0">
              <a:solidFill>
                <a:schemeClr val="tx1"/>
              </a:solidFill>
            </a:endParaRPr>
          </a:p>
          <a:p>
            <a:pPr algn="ctr"/>
            <a:endParaRPr lang="en-US" sz="2000" b="1" dirty="0">
              <a:solidFill>
                <a:schemeClr val="tx1"/>
              </a:solidFill>
            </a:endParaRPr>
          </a:p>
        </p:txBody>
      </p:sp>
      <p:sp>
        <p:nvSpPr>
          <p:cNvPr id="18" name="TextBox 17">
            <a:extLst>
              <a:ext uri="{FF2B5EF4-FFF2-40B4-BE49-F238E27FC236}">
                <a16:creationId xmlns:a16="http://schemas.microsoft.com/office/drawing/2014/main" id="{0887ACEB-70E9-473D-B503-2B2577484CAB}"/>
              </a:ext>
            </a:extLst>
          </p:cNvPr>
          <p:cNvSpPr txBox="1"/>
          <p:nvPr/>
        </p:nvSpPr>
        <p:spPr>
          <a:xfrm>
            <a:off x="3657600" y="2133601"/>
            <a:ext cx="2235709" cy="523220"/>
          </a:xfrm>
          <a:prstGeom prst="rect">
            <a:avLst/>
          </a:prstGeom>
          <a:noFill/>
        </p:spPr>
        <p:txBody>
          <a:bodyPr wrap="square" rtlCol="0">
            <a:spAutoFit/>
          </a:bodyPr>
          <a:lstStyle/>
          <a:p>
            <a:r>
              <a:rPr lang="en-US" sz="2800" b="1" dirty="0">
                <a:solidFill>
                  <a:srgbClr val="C00000"/>
                </a:solidFill>
              </a:rPr>
              <a:t>REASONING</a:t>
            </a:r>
          </a:p>
        </p:txBody>
      </p:sp>
      <p:pic>
        <p:nvPicPr>
          <p:cNvPr id="34" name="Graphic 33" descr="Brain">
            <a:extLst>
              <a:ext uri="{FF2B5EF4-FFF2-40B4-BE49-F238E27FC236}">
                <a16:creationId xmlns:a16="http://schemas.microsoft.com/office/drawing/2014/main" id="{9DDA66FD-9770-4009-9D2F-FA3888A7D1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1841" y="4629312"/>
            <a:ext cx="1545336" cy="1616856"/>
          </a:xfrm>
          <a:prstGeom prst="rect">
            <a:avLst/>
          </a:prstGeom>
        </p:spPr>
      </p:pic>
      <p:pic>
        <p:nvPicPr>
          <p:cNvPr id="36" name="Graphic 35" descr="Playbook">
            <a:extLst>
              <a:ext uri="{FF2B5EF4-FFF2-40B4-BE49-F238E27FC236}">
                <a16:creationId xmlns:a16="http://schemas.microsoft.com/office/drawing/2014/main" id="{2E9CAA21-5065-4BB3-91AF-B8E66CFDED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05135" y="2688856"/>
            <a:ext cx="1066800" cy="816344"/>
          </a:xfrm>
          <a:prstGeom prst="rect">
            <a:avLst/>
          </a:prstGeom>
        </p:spPr>
      </p:pic>
      <p:cxnSp>
        <p:nvCxnSpPr>
          <p:cNvPr id="4" name="Straight Connector 3">
            <a:extLst>
              <a:ext uri="{FF2B5EF4-FFF2-40B4-BE49-F238E27FC236}">
                <a16:creationId xmlns:a16="http://schemas.microsoft.com/office/drawing/2014/main" id="{52E945B1-0482-4392-B9C3-7F8FAB7CD97B}"/>
              </a:ext>
            </a:extLst>
          </p:cNvPr>
          <p:cNvCxnSpPr>
            <a:cxnSpLocks/>
          </p:cNvCxnSpPr>
          <p:nvPr/>
        </p:nvCxnSpPr>
        <p:spPr>
          <a:xfrm flipV="1">
            <a:off x="3785616" y="2635105"/>
            <a:ext cx="1627632" cy="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109F348-F161-4120-8CA1-952F70628866}"/>
              </a:ext>
            </a:extLst>
          </p:cNvPr>
          <p:cNvCxnSpPr/>
          <p:nvPr/>
        </p:nvCxnSpPr>
        <p:spPr>
          <a:xfrm flipV="1">
            <a:off x="2590800" y="2635105"/>
            <a:ext cx="1066800" cy="10809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0BD4824-64D0-4A2B-AA89-BD38E8667D6B}"/>
              </a:ext>
            </a:extLst>
          </p:cNvPr>
          <p:cNvSpPr txBox="1"/>
          <p:nvPr/>
        </p:nvSpPr>
        <p:spPr>
          <a:xfrm>
            <a:off x="3200400" y="6085060"/>
            <a:ext cx="2819399" cy="523220"/>
          </a:xfrm>
          <a:prstGeom prst="rect">
            <a:avLst/>
          </a:prstGeom>
          <a:noFill/>
        </p:spPr>
        <p:txBody>
          <a:bodyPr wrap="square" rtlCol="0">
            <a:spAutoFit/>
          </a:bodyPr>
          <a:lstStyle/>
          <a:p>
            <a:r>
              <a:rPr lang="en-US" sz="2800" b="1" dirty="0"/>
              <a:t>UNDERSTANDING</a:t>
            </a:r>
          </a:p>
        </p:txBody>
      </p:sp>
      <p:cxnSp>
        <p:nvCxnSpPr>
          <p:cNvPr id="14" name="Straight Arrow Connector 13">
            <a:extLst>
              <a:ext uri="{FF2B5EF4-FFF2-40B4-BE49-F238E27FC236}">
                <a16:creationId xmlns:a16="http://schemas.microsoft.com/office/drawing/2014/main" id="{4879D4F4-EE3C-4083-ACBA-1B9CAAA1EFC1}"/>
              </a:ext>
            </a:extLst>
          </p:cNvPr>
          <p:cNvCxnSpPr>
            <a:cxnSpLocks/>
          </p:cNvCxnSpPr>
          <p:nvPr/>
        </p:nvCxnSpPr>
        <p:spPr>
          <a:xfrm>
            <a:off x="2929129" y="4495800"/>
            <a:ext cx="164287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17041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br>
              <a:rPr lang="en-US" sz="3600" b="1" dirty="0"/>
            </a:br>
            <a:r>
              <a:rPr lang="en-US" b="1" dirty="0"/>
              <a:t> “</a:t>
            </a:r>
            <a:r>
              <a:rPr lang="en-US" b="1" u="sng" dirty="0"/>
              <a:t>MEMORY</a:t>
            </a:r>
            <a:r>
              <a:rPr lang="en-US" b="1" dirty="0"/>
              <a:t>”</a:t>
            </a:r>
            <a:br>
              <a:rPr lang="en-US" b="1" dirty="0"/>
            </a:br>
            <a:r>
              <a:rPr lang="en-US" sz="3200" b="1" dirty="0"/>
              <a:t> </a:t>
            </a:r>
            <a:r>
              <a:rPr lang="en-US" sz="2700" dirty="0" err="1"/>
              <a:t>Tavris</a:t>
            </a:r>
            <a:r>
              <a:rPr lang="en-US" sz="2700" dirty="0"/>
              <a:t> &amp; Aronson, (2015)</a:t>
            </a:r>
          </a:p>
        </p:txBody>
      </p:sp>
      <p:sp>
        <p:nvSpPr>
          <p:cNvPr id="3" name="Content Placeholder 2"/>
          <p:cNvSpPr>
            <a:spLocks noGrp="1"/>
          </p:cNvSpPr>
          <p:nvPr>
            <p:ph idx="1"/>
          </p:nvPr>
        </p:nvSpPr>
        <p:spPr>
          <a:xfrm>
            <a:off x="0" y="1143000"/>
            <a:ext cx="9144000" cy="5715000"/>
          </a:xfrm>
        </p:spPr>
        <p:txBody>
          <a:bodyPr>
            <a:normAutofit/>
          </a:bodyPr>
          <a:lstStyle/>
          <a:p>
            <a:pPr>
              <a:buFont typeface="Wingdings" panose="05000000000000000000" pitchFamily="2" charset="2"/>
              <a:buChar char="§"/>
            </a:pPr>
            <a:r>
              <a:rPr lang="en-US" sz="2800" dirty="0"/>
              <a:t>Memories are reconstructive and subject to confabulation (</a:t>
            </a:r>
            <a:r>
              <a:rPr lang="en-US" sz="2800" i="1" dirty="0"/>
              <a:t>fabricated, distorted or misinterpreted memories about oneself or the world, without the conscious intention to deceive</a:t>
            </a:r>
            <a:r>
              <a:rPr lang="en-US" sz="2800" dirty="0"/>
              <a:t>)</a:t>
            </a:r>
          </a:p>
          <a:p>
            <a:pPr>
              <a:buFont typeface="Wingdings" panose="05000000000000000000" pitchFamily="2" charset="2"/>
              <a:buChar char="§"/>
            </a:pPr>
            <a:r>
              <a:rPr lang="en-US" sz="2800" dirty="0"/>
              <a:t>Recovering a memory is not like retrieving a file or playing a recording</a:t>
            </a:r>
          </a:p>
          <a:p>
            <a:pPr>
              <a:buFont typeface="Wingdings" panose="05000000000000000000" pitchFamily="2" charset="2"/>
              <a:buChar char="§"/>
            </a:pPr>
            <a:r>
              <a:rPr lang="en-US" sz="2800" dirty="0"/>
              <a:t>We experience “source confusion” where we can’t distinguish our actual memory from subsequent information that crept in from elsewhere</a:t>
            </a:r>
          </a:p>
          <a:p>
            <a:pPr>
              <a:buFont typeface="Wingdings" panose="05000000000000000000" pitchFamily="2" charset="2"/>
              <a:buChar char="§"/>
            </a:pPr>
            <a:r>
              <a:rPr lang="en-US" sz="2800" dirty="0"/>
              <a:t>To compound this fact, Brain science suggest our memories often alter or change each time we pull them up for reference. </a:t>
            </a:r>
            <a:r>
              <a:rPr lang="en-US" sz="2800" b="1" dirty="0"/>
              <a:t>Accuracy problems develop </a:t>
            </a:r>
          </a:p>
          <a:p>
            <a:pPr>
              <a:buFont typeface="Wingdings" panose="05000000000000000000" pitchFamily="2" charset="2"/>
              <a:buChar char="§"/>
            </a:pPr>
            <a:endParaRPr lang="en-US" sz="2800"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196</a:t>
            </a:fld>
            <a:endParaRPr lang="en-US">
              <a:solidFill>
                <a:prstClr val="black">
                  <a:tint val="75000"/>
                </a:prstClr>
              </a:solidFill>
            </a:endParaRPr>
          </a:p>
        </p:txBody>
      </p:sp>
    </p:spTree>
    <p:extLst>
      <p:ext uri="{BB962C8B-B14F-4D97-AF65-F5344CB8AC3E}">
        <p14:creationId xmlns:p14="http://schemas.microsoft.com/office/powerpoint/2010/main" val="264773593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D13A-B2E8-48B5-B6E1-27962CEE0C55}"/>
              </a:ext>
            </a:extLst>
          </p:cNvPr>
          <p:cNvSpPr>
            <a:spLocks noGrp="1"/>
          </p:cNvSpPr>
          <p:nvPr>
            <p:ph type="title"/>
          </p:nvPr>
        </p:nvSpPr>
        <p:spPr>
          <a:xfrm>
            <a:off x="403412" y="762000"/>
            <a:ext cx="8229600" cy="1143000"/>
          </a:xfrm>
        </p:spPr>
        <p:txBody>
          <a:bodyPr>
            <a:normAutofit fontScale="90000"/>
          </a:bodyPr>
          <a:lstStyle/>
          <a:p>
            <a:r>
              <a:rPr lang="en-US" b="1" dirty="0"/>
              <a:t>The brain recreates the past from </a:t>
            </a:r>
            <a:r>
              <a:rPr lang="en-US" b="1" u="sng" dirty="0"/>
              <a:t>Memory </a:t>
            </a:r>
          </a:p>
        </p:txBody>
      </p:sp>
      <p:sp>
        <p:nvSpPr>
          <p:cNvPr id="3" name="Content Placeholder 2">
            <a:extLst>
              <a:ext uri="{FF2B5EF4-FFF2-40B4-BE49-F238E27FC236}">
                <a16:creationId xmlns:a16="http://schemas.microsoft.com/office/drawing/2014/main" id="{D7227EAF-C799-426E-BBD9-BE5520DD93CB}"/>
              </a:ext>
            </a:extLst>
          </p:cNvPr>
          <p:cNvSpPr>
            <a:spLocks noGrp="1"/>
          </p:cNvSpPr>
          <p:nvPr>
            <p:ph idx="1"/>
          </p:nvPr>
        </p:nvSpPr>
        <p:spPr>
          <a:xfrm>
            <a:off x="457200" y="2438400"/>
            <a:ext cx="8229600" cy="3687763"/>
          </a:xfrm>
        </p:spPr>
        <p:txBody>
          <a:bodyPr>
            <a:normAutofit/>
          </a:bodyPr>
          <a:lstStyle/>
          <a:p>
            <a:pPr>
              <a:buFont typeface="Wingdings" panose="05000000000000000000" pitchFamily="2" charset="2"/>
              <a:buChar char="§"/>
            </a:pPr>
            <a:r>
              <a:rPr lang="en-US" sz="2800" b="1" dirty="0">
                <a:solidFill>
                  <a:srgbClr val="C00000"/>
                </a:solidFill>
              </a:rPr>
              <a:t>Your memory is a critical ingredient in what you see</a:t>
            </a:r>
          </a:p>
          <a:p>
            <a:pPr>
              <a:buFont typeface="Wingdings" panose="05000000000000000000" pitchFamily="2" charset="2"/>
              <a:buChar char="§"/>
            </a:pPr>
            <a:r>
              <a:rPr lang="en-US" sz="2800" dirty="0"/>
              <a:t>Our experiences, culture, and expectations cause us to view issues through different lenses</a:t>
            </a:r>
          </a:p>
          <a:p>
            <a:pPr>
              <a:buFont typeface="Wingdings" panose="05000000000000000000" pitchFamily="2" charset="2"/>
              <a:buChar char="§"/>
            </a:pPr>
            <a:r>
              <a:rPr lang="en-US" sz="2800" dirty="0"/>
              <a:t>Your brain searches through a lifetime of past experiences, issuing thousands of guesses at once, weighing probabilities, trying to answer the question…What is this most like?</a:t>
            </a: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C4A0FDAA-AF64-4BEB-A55E-61B5FCEB998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197</a:t>
            </a:fld>
            <a:endParaRPr lang="en-US">
              <a:solidFill>
                <a:prstClr val="black">
                  <a:tint val="75000"/>
                </a:prstClr>
              </a:solidFill>
            </a:endParaRPr>
          </a:p>
        </p:txBody>
      </p:sp>
    </p:spTree>
    <p:extLst>
      <p:ext uri="{BB962C8B-B14F-4D97-AF65-F5344CB8AC3E}">
        <p14:creationId xmlns:p14="http://schemas.microsoft.com/office/powerpoint/2010/main" val="244115451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A15DC-BCA1-4217-9F20-7B986A6B5349}"/>
              </a:ext>
            </a:extLst>
          </p:cNvPr>
          <p:cNvSpPr>
            <a:spLocks noGrp="1"/>
          </p:cNvSpPr>
          <p:nvPr>
            <p:ph type="title"/>
          </p:nvPr>
        </p:nvSpPr>
        <p:spPr/>
        <p:txBody>
          <a:bodyPr/>
          <a:lstStyle/>
          <a:p>
            <a:r>
              <a:rPr lang="en-US" b="1" dirty="0"/>
              <a:t>What do you see?</a:t>
            </a:r>
          </a:p>
        </p:txBody>
      </p:sp>
      <p:pic>
        <p:nvPicPr>
          <p:cNvPr id="4" name="Content Placeholder 3">
            <a:extLst>
              <a:ext uri="{FF2B5EF4-FFF2-40B4-BE49-F238E27FC236}">
                <a16:creationId xmlns:a16="http://schemas.microsoft.com/office/drawing/2014/main" id="{52DF1D06-286D-4414-9D14-4E942165CE8E}"/>
              </a:ext>
            </a:extLst>
          </p:cNvPr>
          <p:cNvPicPr>
            <a:picLocks noGrp="1" noChangeAspect="1"/>
          </p:cNvPicPr>
          <p:nvPr>
            <p:ph idx="1"/>
          </p:nvPr>
        </p:nvPicPr>
        <p:blipFill>
          <a:blip r:embed="rId2"/>
          <a:stretch>
            <a:fillRect/>
          </a:stretch>
        </p:blipFill>
        <p:spPr>
          <a:xfrm>
            <a:off x="6188595" y="2285612"/>
            <a:ext cx="2498205" cy="2938849"/>
          </a:xfrm>
          <a:prstGeom prst="rect">
            <a:avLst/>
          </a:prstGeom>
        </p:spPr>
      </p:pic>
      <p:pic>
        <p:nvPicPr>
          <p:cNvPr id="5" name="Picture 4">
            <a:extLst>
              <a:ext uri="{FF2B5EF4-FFF2-40B4-BE49-F238E27FC236}">
                <a16:creationId xmlns:a16="http://schemas.microsoft.com/office/drawing/2014/main" id="{540C44F5-4FF9-4934-B54F-9A80188ACBC6}"/>
              </a:ext>
            </a:extLst>
          </p:cNvPr>
          <p:cNvPicPr>
            <a:picLocks noChangeAspect="1"/>
          </p:cNvPicPr>
          <p:nvPr/>
        </p:nvPicPr>
        <p:blipFill>
          <a:blip r:embed="rId3"/>
          <a:stretch>
            <a:fillRect/>
          </a:stretch>
        </p:blipFill>
        <p:spPr>
          <a:xfrm>
            <a:off x="3346164" y="2285612"/>
            <a:ext cx="2583321" cy="2957898"/>
          </a:xfrm>
          <a:prstGeom prst="rect">
            <a:avLst/>
          </a:prstGeom>
        </p:spPr>
      </p:pic>
      <p:pic>
        <p:nvPicPr>
          <p:cNvPr id="6" name="Picture 5">
            <a:extLst>
              <a:ext uri="{FF2B5EF4-FFF2-40B4-BE49-F238E27FC236}">
                <a16:creationId xmlns:a16="http://schemas.microsoft.com/office/drawing/2014/main" id="{2C64C876-0231-4F7E-94D0-E6C7B518A3D3}"/>
              </a:ext>
            </a:extLst>
          </p:cNvPr>
          <p:cNvPicPr>
            <a:picLocks noChangeAspect="1"/>
          </p:cNvPicPr>
          <p:nvPr/>
        </p:nvPicPr>
        <p:blipFill>
          <a:blip r:embed="rId4"/>
          <a:stretch>
            <a:fillRect/>
          </a:stretch>
        </p:blipFill>
        <p:spPr>
          <a:xfrm>
            <a:off x="457200" y="2286000"/>
            <a:ext cx="2629854" cy="2957899"/>
          </a:xfrm>
          <a:prstGeom prst="rect">
            <a:avLst/>
          </a:prstGeom>
        </p:spPr>
      </p:pic>
      <p:sp>
        <p:nvSpPr>
          <p:cNvPr id="7" name="TextBox 6">
            <a:extLst>
              <a:ext uri="{FF2B5EF4-FFF2-40B4-BE49-F238E27FC236}">
                <a16:creationId xmlns:a16="http://schemas.microsoft.com/office/drawing/2014/main" id="{11106BC1-7033-4D69-AA74-8AC7DEF593FC}"/>
              </a:ext>
            </a:extLst>
          </p:cNvPr>
          <p:cNvSpPr txBox="1"/>
          <p:nvPr/>
        </p:nvSpPr>
        <p:spPr>
          <a:xfrm>
            <a:off x="5105401" y="6201426"/>
            <a:ext cx="3967654" cy="338554"/>
          </a:xfrm>
          <a:prstGeom prst="rect">
            <a:avLst/>
          </a:prstGeom>
          <a:noFill/>
        </p:spPr>
        <p:txBody>
          <a:bodyPr wrap="square" rtlCol="0">
            <a:spAutoFit/>
          </a:bodyPr>
          <a:lstStyle/>
          <a:p>
            <a:r>
              <a:rPr lang="en-US" sz="1600" b="1" dirty="0"/>
              <a:t>71/2 lessons about the brain, Lisa F. Barrett</a:t>
            </a:r>
          </a:p>
        </p:txBody>
      </p:sp>
    </p:spTree>
    <p:extLst>
      <p:ext uri="{BB962C8B-B14F-4D97-AF65-F5344CB8AC3E}">
        <p14:creationId xmlns:p14="http://schemas.microsoft.com/office/powerpoint/2010/main" val="228461143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91836-1623-458C-90B5-9F8376FFCB6A}"/>
              </a:ext>
            </a:extLst>
          </p:cNvPr>
          <p:cNvSpPr>
            <a:spLocks noGrp="1"/>
          </p:cNvSpPr>
          <p:nvPr>
            <p:ph type="title"/>
          </p:nvPr>
        </p:nvSpPr>
        <p:spPr/>
        <p:txBody>
          <a:bodyPr>
            <a:normAutofit/>
          </a:bodyPr>
          <a:lstStyle/>
          <a:p>
            <a:r>
              <a:rPr lang="en-US" sz="3600" b="1" dirty="0"/>
              <a:t>The sub, the spider, and skier</a:t>
            </a:r>
            <a:br>
              <a:rPr lang="en-US" sz="3600" b="1" dirty="0"/>
            </a:br>
            <a:r>
              <a:rPr lang="en-US" sz="2700" dirty="0"/>
              <a:t>Dr. </a:t>
            </a:r>
            <a:r>
              <a:rPr lang="en-US" sz="2400" dirty="0"/>
              <a:t>Lisa F. Barrett</a:t>
            </a:r>
          </a:p>
        </p:txBody>
      </p:sp>
      <p:sp>
        <p:nvSpPr>
          <p:cNvPr id="3" name="Content Placeholder 2">
            <a:extLst>
              <a:ext uri="{FF2B5EF4-FFF2-40B4-BE49-F238E27FC236}">
                <a16:creationId xmlns:a16="http://schemas.microsoft.com/office/drawing/2014/main" id="{D1F55C42-14A6-46C3-A80A-23D8C27C48CC}"/>
              </a:ext>
            </a:extLst>
          </p:cNvPr>
          <p:cNvSpPr>
            <a:spLocks noGrp="1"/>
          </p:cNvSpPr>
          <p:nvPr>
            <p:ph idx="1"/>
          </p:nvPr>
        </p:nvSpPr>
        <p:spPr/>
        <p:txBody>
          <a:bodyPr>
            <a:normAutofit lnSpcReduction="10000"/>
          </a:bodyPr>
          <a:lstStyle/>
          <a:p>
            <a:pPr>
              <a:buFont typeface="Wingdings" panose="05000000000000000000" pitchFamily="2" charset="2"/>
              <a:buChar char="Ø"/>
            </a:pPr>
            <a:r>
              <a:rPr lang="en-US" sz="3000" dirty="0"/>
              <a:t>You now see familiar objects instead of lines and blobs</a:t>
            </a:r>
          </a:p>
          <a:p>
            <a:pPr>
              <a:buFont typeface="Wingdings" panose="05000000000000000000" pitchFamily="2" charset="2"/>
              <a:buChar char="Ø"/>
            </a:pPr>
            <a:r>
              <a:rPr lang="en-US" sz="3000" dirty="0"/>
              <a:t>Your brain is assembling memories from bits and pieces of past experiences to go beyond the visual data in front of you to make meaning</a:t>
            </a:r>
          </a:p>
          <a:p>
            <a:pPr>
              <a:buFont typeface="Wingdings" panose="05000000000000000000" pitchFamily="2" charset="2"/>
              <a:buChar char="Ø"/>
            </a:pPr>
            <a:r>
              <a:rPr lang="en-US" sz="3000" dirty="0"/>
              <a:t>Objects you have never seen before leap from the page</a:t>
            </a:r>
          </a:p>
          <a:p>
            <a:pPr marL="0" indent="0" algn="ctr">
              <a:buNone/>
            </a:pPr>
            <a:r>
              <a:rPr lang="en-US" dirty="0"/>
              <a:t> </a:t>
            </a:r>
            <a:r>
              <a:rPr lang="en-US" sz="3900" b="1" i="1" dirty="0">
                <a:solidFill>
                  <a:srgbClr val="C00000"/>
                </a:solidFill>
              </a:rPr>
              <a:t>The lines and blobs have not changed---you have</a:t>
            </a:r>
          </a:p>
          <a:p>
            <a:endParaRPr lang="en-US" dirty="0"/>
          </a:p>
        </p:txBody>
      </p:sp>
      <p:sp>
        <p:nvSpPr>
          <p:cNvPr id="4" name="Slide Number Placeholder 3">
            <a:extLst>
              <a:ext uri="{FF2B5EF4-FFF2-40B4-BE49-F238E27FC236}">
                <a16:creationId xmlns:a16="http://schemas.microsoft.com/office/drawing/2014/main" id="{70E85673-F145-4670-8F81-EE042E9BAEBF}"/>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199</a:t>
            </a:fld>
            <a:endParaRPr lang="en-US">
              <a:solidFill>
                <a:prstClr val="black">
                  <a:tint val="75000"/>
                </a:prstClr>
              </a:solidFill>
            </a:endParaRPr>
          </a:p>
        </p:txBody>
      </p:sp>
    </p:spTree>
    <p:extLst>
      <p:ext uri="{BB962C8B-B14F-4D97-AF65-F5344CB8AC3E}">
        <p14:creationId xmlns:p14="http://schemas.microsoft.com/office/powerpoint/2010/main" val="2160445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r>
              <a:rPr lang="en-US" sz="4400" b="1" dirty="0"/>
              <a:t>Leadership matters most when it is least clear what course should be followed</a:t>
            </a:r>
          </a:p>
          <a:p>
            <a:pPr marL="0" indent="0" algn="ctr">
              <a:buNone/>
            </a:pPr>
            <a:endParaRPr lang="en-US" sz="3000" dirty="0"/>
          </a:p>
          <a:p>
            <a:pPr marL="0" indent="0" algn="ctr">
              <a:buNone/>
            </a:pPr>
            <a:endParaRPr lang="en-US" sz="3000" dirty="0"/>
          </a:p>
          <a:p>
            <a:pPr marL="0" indent="0" algn="ctr">
              <a:buNone/>
            </a:pPr>
            <a:r>
              <a:rPr lang="en-US" sz="2400" dirty="0"/>
              <a:t>                                                               ---- </a:t>
            </a:r>
            <a:r>
              <a:rPr lang="en-US" dirty="0"/>
              <a:t>Michael </a:t>
            </a:r>
            <a:r>
              <a:rPr lang="en-US" dirty="0" err="1"/>
              <a:t>Useem</a:t>
            </a:r>
            <a:endParaRPr lang="en-US" dirty="0"/>
          </a:p>
        </p:txBody>
      </p:sp>
    </p:spTree>
    <p:extLst>
      <p:ext uri="{BB962C8B-B14F-4D97-AF65-F5344CB8AC3E}">
        <p14:creationId xmlns:p14="http://schemas.microsoft.com/office/powerpoint/2010/main" val="2740554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130546"/>
            <a:ext cx="9042400" cy="1012454"/>
          </a:xfrm>
        </p:spPr>
        <p:txBody>
          <a:bodyPr>
            <a:noAutofit/>
          </a:bodyPr>
          <a:lstStyle/>
          <a:p>
            <a:r>
              <a:rPr lang="en-US" sz="4000" b="1" dirty="0"/>
              <a:t>The Burden of Command, three-day leadership and management training </a:t>
            </a:r>
          </a:p>
        </p:txBody>
      </p:sp>
      <p:sp>
        <p:nvSpPr>
          <p:cNvPr id="3" name="Content Placeholder 2"/>
          <p:cNvSpPr>
            <a:spLocks noGrp="1"/>
          </p:cNvSpPr>
          <p:nvPr>
            <p:ph idx="1"/>
          </p:nvPr>
        </p:nvSpPr>
        <p:spPr>
          <a:xfrm>
            <a:off x="76200" y="991320"/>
            <a:ext cx="8991600" cy="5866680"/>
          </a:xfrm>
        </p:spPr>
        <p:txBody>
          <a:bodyPr>
            <a:normAutofit fontScale="85000" lnSpcReduction="10000"/>
          </a:bodyPr>
          <a:lstStyle/>
          <a:p>
            <a:pPr marL="0" indent="0">
              <a:buNone/>
            </a:pPr>
            <a:r>
              <a:rPr lang="en-US" b="1" baseline="30000" dirty="0"/>
              <a:t>       </a:t>
            </a:r>
            <a:endParaRPr lang="en-US" b="1" dirty="0"/>
          </a:p>
          <a:p>
            <a:pPr marL="0" indent="0">
              <a:buNone/>
            </a:pPr>
            <a:r>
              <a:rPr lang="en-US" sz="4600" b="1" dirty="0">
                <a:solidFill>
                  <a:srgbClr val="FF0000"/>
                </a:solidFill>
              </a:rPr>
              <a:t>Go to: </a:t>
            </a:r>
            <a:r>
              <a:rPr lang="en-US" sz="4600" b="1" dirty="0">
                <a:solidFill>
                  <a:srgbClr val="FF0000"/>
                </a:solidFill>
                <a:hlinkClick r:id="rId2"/>
              </a:rPr>
              <a:t>www.jbedwardsandassociates.com</a:t>
            </a:r>
            <a:endParaRPr lang="en-US" sz="4600" b="1" dirty="0">
              <a:solidFill>
                <a:srgbClr val="FF0000"/>
              </a:solidFill>
            </a:endParaRPr>
          </a:p>
          <a:p>
            <a:pPr marL="0" indent="0">
              <a:buNone/>
            </a:pPr>
            <a:r>
              <a:rPr lang="en-US" sz="4600" b="1" dirty="0">
                <a:solidFill>
                  <a:srgbClr val="FF0000"/>
                </a:solidFill>
              </a:rPr>
              <a:t>for our Power point slides and additional class information and resources</a:t>
            </a:r>
          </a:p>
          <a:p>
            <a:pPr marL="0" indent="0">
              <a:buNone/>
            </a:pPr>
            <a:r>
              <a:rPr lang="en-US" sz="4600" b="1" dirty="0">
                <a:solidFill>
                  <a:schemeClr val="tx2">
                    <a:lumMod val="75000"/>
                  </a:schemeClr>
                </a:solidFill>
              </a:rPr>
              <a:t>The Slides are Numbered at the right bottom corner for your quick reference</a:t>
            </a:r>
          </a:p>
          <a:p>
            <a:pPr marL="0" indent="0">
              <a:buNone/>
            </a:pPr>
            <a:r>
              <a:rPr lang="en-US" sz="3900" b="1" dirty="0"/>
              <a:t>66th Revision November 2022</a:t>
            </a:r>
            <a:endParaRPr lang="en-US" sz="2800" b="1" dirty="0"/>
          </a:p>
          <a:p>
            <a:pPr marL="0" indent="0">
              <a:buNone/>
            </a:pPr>
            <a:r>
              <a:rPr lang="en-US" sz="4000" b="1" dirty="0"/>
              <a:t> </a:t>
            </a:r>
            <a:r>
              <a:rPr lang="en-US" sz="3600" b="1" dirty="0">
                <a:solidFill>
                  <a:schemeClr val="tx2">
                    <a:lumMod val="75000"/>
                  </a:schemeClr>
                </a:solidFill>
              </a:rPr>
              <a:t>© JB Edwards and Associates L.L.C.</a:t>
            </a:r>
          </a:p>
          <a:p>
            <a:pPr marL="0" indent="0">
              <a:buNone/>
            </a:pPr>
            <a:r>
              <a:rPr lang="en-US" sz="3600" dirty="0">
                <a:solidFill>
                  <a:schemeClr val="tx2">
                    <a:lumMod val="75000"/>
                  </a:schemeClr>
                </a:solidFill>
              </a:rPr>
              <a:t>                                       </a:t>
            </a:r>
            <a:r>
              <a:rPr lang="en-US" sz="3600" b="1" i="1" dirty="0">
                <a:solidFill>
                  <a:schemeClr val="tx2">
                    <a:lumMod val="75000"/>
                  </a:schemeClr>
                </a:solidFill>
              </a:rPr>
              <a:t>Consultants</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20</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633030EE-154E-4504-A384-DD55075D3994}"/>
              </a:ext>
            </a:extLst>
          </p:cNvPr>
          <p:cNvPicPr>
            <a:picLocks noChangeAspect="1"/>
          </p:cNvPicPr>
          <p:nvPr/>
        </p:nvPicPr>
        <p:blipFill>
          <a:blip r:embed="rId3"/>
          <a:stretch>
            <a:fillRect/>
          </a:stretch>
        </p:blipFill>
        <p:spPr>
          <a:xfrm>
            <a:off x="6781800" y="4498062"/>
            <a:ext cx="2336800" cy="2359937"/>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A7A8A36D-2A15-4999-AEAA-540C4D14A355}"/>
                  </a:ext>
                </a:extLst>
              </p14:cNvPr>
              <p14:cNvContentPartPr/>
              <p14:nvPr/>
            </p14:nvContentPartPr>
            <p14:xfrm>
              <a:off x="-1350720" y="1743868"/>
              <a:ext cx="360" cy="360"/>
            </p14:xfrm>
          </p:contentPart>
        </mc:Choice>
        <mc:Fallback xmlns="">
          <p:pic>
            <p:nvPicPr>
              <p:cNvPr id="7" name="Ink 6">
                <a:extLst>
                  <a:ext uri="{FF2B5EF4-FFF2-40B4-BE49-F238E27FC236}">
                    <a16:creationId xmlns:a16="http://schemas.microsoft.com/office/drawing/2014/main" id="{A7A8A36D-2A15-4999-AEAA-540C4D14A355}"/>
                  </a:ext>
                </a:extLst>
              </p:cNvPr>
              <p:cNvPicPr/>
              <p:nvPr/>
            </p:nvPicPr>
            <p:blipFill>
              <a:blip r:embed="rId5"/>
              <a:stretch>
                <a:fillRect/>
              </a:stretch>
            </p:blipFill>
            <p:spPr>
              <a:xfrm>
                <a:off x="-1368360" y="1726228"/>
                <a:ext cx="36000" cy="36000"/>
              </a:xfrm>
              <a:prstGeom prst="rect">
                <a:avLst/>
              </a:prstGeom>
            </p:spPr>
          </p:pic>
        </mc:Fallback>
      </mc:AlternateContent>
    </p:spTree>
    <p:extLst>
      <p:ext uri="{BB962C8B-B14F-4D97-AF65-F5344CB8AC3E}">
        <p14:creationId xmlns:p14="http://schemas.microsoft.com/office/powerpoint/2010/main" val="278167887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1"/>
            <a:ext cx="9144000" cy="1295400"/>
          </a:xfrm>
        </p:spPr>
        <p:txBody>
          <a:bodyPr>
            <a:normAutofit fontScale="90000"/>
          </a:bodyPr>
          <a:lstStyle/>
          <a:p>
            <a:pPr>
              <a:defRPr/>
            </a:pPr>
            <a:r>
              <a:rPr lang="en-US" sz="4000" b="1" dirty="0"/>
              <a:t>Perception is based in both awareness and understanding.</a:t>
            </a:r>
          </a:p>
        </p:txBody>
      </p:sp>
      <p:sp>
        <p:nvSpPr>
          <p:cNvPr id="31747" name="Rectangle 3"/>
          <p:cNvSpPr>
            <a:spLocks noGrp="1" noChangeArrowheads="1"/>
          </p:cNvSpPr>
          <p:nvPr>
            <p:ph type="body" idx="1"/>
          </p:nvPr>
        </p:nvSpPr>
        <p:spPr>
          <a:xfrm>
            <a:off x="0" y="1523999"/>
            <a:ext cx="9144000" cy="5197475"/>
          </a:xfrm>
        </p:spPr>
        <p:txBody>
          <a:bodyPr>
            <a:normAutofit lnSpcReduction="10000"/>
          </a:bodyPr>
          <a:lstStyle/>
          <a:p>
            <a:pPr algn="ctr">
              <a:buFont typeface="Wingdings" pitchFamily="2" charset="2"/>
              <a:buNone/>
              <a:defRPr/>
            </a:pPr>
            <a:r>
              <a:rPr lang="en-US" sz="3400" dirty="0"/>
              <a:t>“We often perceive what </a:t>
            </a:r>
          </a:p>
          <a:p>
            <a:pPr algn="ctr">
              <a:buFont typeface="Wingdings" pitchFamily="2" charset="2"/>
              <a:buNone/>
              <a:defRPr/>
            </a:pPr>
            <a:r>
              <a:rPr lang="en-US" sz="3400" dirty="0"/>
              <a:t>we expect to perceive.”</a:t>
            </a:r>
          </a:p>
          <a:p>
            <a:pPr algn="ctr">
              <a:buFont typeface="Wingdings" pitchFamily="2" charset="2"/>
              <a:buNone/>
              <a:defRPr/>
            </a:pPr>
            <a:endParaRPr lang="en-US" sz="3400" b="1" i="1" dirty="0"/>
          </a:p>
          <a:p>
            <a:pPr algn="ctr">
              <a:buFont typeface="Wingdings" pitchFamily="2" charset="2"/>
              <a:buNone/>
              <a:defRPr/>
            </a:pPr>
            <a:r>
              <a:rPr lang="en-US" sz="3400" i="1" dirty="0"/>
              <a:t>“Sometimes we fail to see things as they are…we tend to see them as we are.”</a:t>
            </a:r>
          </a:p>
          <a:p>
            <a:pPr algn="ctr">
              <a:buFont typeface="Wingdings" pitchFamily="2" charset="2"/>
              <a:buNone/>
              <a:defRPr/>
            </a:pPr>
            <a:r>
              <a:rPr lang="en-US" sz="2600" dirty="0"/>
              <a:t>                                                 ---</a:t>
            </a:r>
            <a:r>
              <a:rPr lang="en-US" sz="2600" i="1" dirty="0"/>
              <a:t>Screen play from none but the brave</a:t>
            </a:r>
          </a:p>
          <a:p>
            <a:pPr algn="ctr">
              <a:buFont typeface="Wingdings" pitchFamily="2" charset="2"/>
              <a:buNone/>
              <a:defRPr/>
            </a:pPr>
            <a:endParaRPr lang="en-US" sz="3400" i="1" dirty="0">
              <a:solidFill>
                <a:srgbClr val="FFCC00"/>
              </a:solidFill>
            </a:endParaRPr>
          </a:p>
          <a:p>
            <a:pPr algn="ctr">
              <a:buFont typeface="Wingdings" pitchFamily="2" charset="2"/>
              <a:buNone/>
              <a:defRPr/>
            </a:pPr>
            <a:r>
              <a:rPr lang="en-US" sz="3600" b="1" dirty="0">
                <a:solidFill>
                  <a:srgbClr val="C00000"/>
                </a:solidFill>
              </a:rPr>
              <a:t>Premature conclusions can be dangerous and froth with inaccuracies</a:t>
            </a:r>
            <a:endParaRPr lang="en-US" sz="3600" b="1" i="1" dirty="0">
              <a:solidFill>
                <a:srgbClr val="C00000"/>
              </a:solidFill>
            </a:endParaRP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200</a:t>
            </a:fld>
            <a:endParaRPr lang="en-US">
              <a:solidFill>
                <a:prstClr val="black">
                  <a:tint val="75000"/>
                </a:prstClr>
              </a:solidFill>
            </a:endParaRPr>
          </a:p>
        </p:txBody>
      </p:sp>
    </p:spTree>
    <p:extLst>
      <p:ext uri="{BB962C8B-B14F-4D97-AF65-F5344CB8AC3E}">
        <p14:creationId xmlns:p14="http://schemas.microsoft.com/office/powerpoint/2010/main" val="2624278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20200" cy="1676400"/>
          </a:xfrm>
        </p:spPr>
        <p:txBody>
          <a:bodyPr>
            <a:normAutofit fontScale="90000"/>
          </a:bodyPr>
          <a:lstStyle/>
          <a:p>
            <a:r>
              <a:rPr lang="en-US" sz="4000" b="1" dirty="0"/>
              <a:t>Social action, like physical action is steered by perception</a:t>
            </a:r>
            <a:br>
              <a:rPr lang="en-US" sz="2200" dirty="0"/>
            </a:br>
            <a:r>
              <a:rPr lang="en-US" sz="2700" dirty="0"/>
              <a:t>Cabrera, Cabrera, &amp; Powers, (2015)</a:t>
            </a:r>
            <a:br>
              <a:rPr lang="en-US" sz="2200" dirty="0"/>
            </a:br>
            <a:endParaRPr lang="en-US" sz="2200" dirty="0"/>
          </a:p>
        </p:txBody>
      </p:sp>
      <p:sp>
        <p:nvSpPr>
          <p:cNvPr id="3" name="Content Placeholder 2"/>
          <p:cNvSpPr>
            <a:spLocks noGrp="1"/>
          </p:cNvSpPr>
          <p:nvPr>
            <p:ph idx="1"/>
          </p:nvPr>
        </p:nvSpPr>
        <p:spPr>
          <a:xfrm>
            <a:off x="457200" y="1828800"/>
            <a:ext cx="8229600" cy="5029200"/>
          </a:xfrm>
        </p:spPr>
        <p:txBody>
          <a:bodyPr>
            <a:normAutofit/>
          </a:bodyPr>
          <a:lstStyle/>
          <a:p>
            <a:r>
              <a:rPr lang="en-US" sz="2800" b="1" dirty="0"/>
              <a:t>Perceptions: </a:t>
            </a:r>
            <a:r>
              <a:rPr lang="en-US" sz="2800" dirty="0"/>
              <a:t>consist of a point (the vantage point or the “looker”) and a view (that which is seen or “looked at”)</a:t>
            </a:r>
          </a:p>
          <a:p>
            <a:r>
              <a:rPr lang="en-US" sz="2800" b="1" dirty="0"/>
              <a:t>Parts and wholes: </a:t>
            </a:r>
            <a:r>
              <a:rPr lang="en-US" sz="2800" dirty="0"/>
              <a:t>may have </a:t>
            </a:r>
            <a:r>
              <a:rPr lang="en-US" sz="2800" i="1" dirty="0"/>
              <a:t>different meanings </a:t>
            </a:r>
            <a:r>
              <a:rPr lang="en-US" sz="2800" dirty="0"/>
              <a:t>from </a:t>
            </a:r>
            <a:r>
              <a:rPr lang="en-US" sz="2800" i="1" dirty="0"/>
              <a:t>different points of view</a:t>
            </a:r>
          </a:p>
          <a:p>
            <a:r>
              <a:rPr lang="en-US" sz="2800" b="1" dirty="0"/>
              <a:t>Perspectives</a:t>
            </a:r>
            <a:r>
              <a:rPr lang="en-US" sz="2800" dirty="0"/>
              <a:t> may be used to expand our thinking and include more option or to restrict our thinking and cause greater focus when necessary</a:t>
            </a:r>
          </a:p>
          <a:p>
            <a:pPr marL="0" indent="0" algn="ctr">
              <a:buNone/>
            </a:pPr>
            <a:r>
              <a:rPr lang="en-US" sz="3000" b="1" dirty="0">
                <a:solidFill>
                  <a:srgbClr val="C00000"/>
                </a:solidFill>
              </a:rPr>
              <a:t>When we change the way, we look at things, the things we look at change</a:t>
            </a:r>
          </a:p>
          <a:p>
            <a:endParaRPr lang="en-US" b="1" i="1" dirty="0"/>
          </a:p>
        </p:txBody>
      </p:sp>
      <p:sp>
        <p:nvSpPr>
          <p:cNvPr id="4" name="Slide Number Placeholder 3">
            <a:extLst>
              <a:ext uri="{FF2B5EF4-FFF2-40B4-BE49-F238E27FC236}">
                <a16:creationId xmlns:a16="http://schemas.microsoft.com/office/drawing/2014/main" id="{1F68317D-49B7-4AE2-92BB-E65B30308FA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201</a:t>
            </a:fld>
            <a:endParaRPr lang="en-US">
              <a:solidFill>
                <a:prstClr val="black">
                  <a:tint val="75000"/>
                </a:prstClr>
              </a:solidFill>
            </a:endParaRPr>
          </a:p>
        </p:txBody>
      </p:sp>
    </p:spTree>
    <p:extLst>
      <p:ext uri="{BB962C8B-B14F-4D97-AF65-F5344CB8AC3E}">
        <p14:creationId xmlns:p14="http://schemas.microsoft.com/office/powerpoint/2010/main" val="252541140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cdn1.theodysseyonline.com/files/2015/11/27/635842012951444886-486044325_boat-land-perspective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8600"/>
            <a:ext cx="8382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202</a:t>
            </a:fld>
            <a:endParaRPr lang="en-US">
              <a:solidFill>
                <a:prstClr val="black">
                  <a:tint val="75000"/>
                </a:prstClr>
              </a:solidFill>
            </a:endParaRPr>
          </a:p>
        </p:txBody>
      </p:sp>
    </p:spTree>
    <p:extLst>
      <p:ext uri="{BB962C8B-B14F-4D97-AF65-F5344CB8AC3E}">
        <p14:creationId xmlns:p14="http://schemas.microsoft.com/office/powerpoint/2010/main" val="145279047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458" y="341671"/>
            <a:ext cx="8229600" cy="1143000"/>
          </a:xfrm>
        </p:spPr>
        <p:txBody>
          <a:bodyPr/>
          <a:lstStyle/>
          <a:p>
            <a:endParaRPr lang="en-US"/>
          </a:p>
        </p:txBody>
      </p:sp>
      <p:pic>
        <p:nvPicPr>
          <p:cNvPr id="5122" name="Picture 2" descr="https://upload.wikimedia.org/wikipedia/en/c/c1/Thinking,_Fast_and_Slo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04800"/>
            <a:ext cx="3352800" cy="6019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assets4.bigthink.com/system/idea_thumbnails/54524/primary/BigThink_System_1_2.jpg?139421147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304800"/>
            <a:ext cx="5105400" cy="60198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8A8D1F8B-566B-49F2-865B-EEF93E92EFE1}" type="slidenum">
              <a:rPr lang="en-US" smtClean="0">
                <a:solidFill>
                  <a:prstClr val="black">
                    <a:tint val="75000"/>
                  </a:prstClr>
                </a:solidFill>
              </a:rPr>
              <a:pPr/>
              <a:t>203</a:t>
            </a:fld>
            <a:endParaRPr lang="en-US">
              <a:solidFill>
                <a:prstClr val="black">
                  <a:tint val="75000"/>
                </a:prstClr>
              </a:solidFill>
            </a:endParaRPr>
          </a:p>
        </p:txBody>
      </p:sp>
      <p:sp>
        <p:nvSpPr>
          <p:cNvPr id="4" name="TextBox 3">
            <a:extLst>
              <a:ext uri="{FF2B5EF4-FFF2-40B4-BE49-F238E27FC236}">
                <a16:creationId xmlns:a16="http://schemas.microsoft.com/office/drawing/2014/main" id="{6DFB88F7-B798-421B-B2AF-E318E82FFB8F}"/>
              </a:ext>
            </a:extLst>
          </p:cNvPr>
          <p:cNvSpPr txBox="1"/>
          <p:nvPr/>
        </p:nvSpPr>
        <p:spPr>
          <a:xfrm>
            <a:off x="1143000" y="5638800"/>
            <a:ext cx="7696200" cy="707886"/>
          </a:xfrm>
          <a:prstGeom prst="rect">
            <a:avLst/>
          </a:prstGeom>
          <a:noFill/>
        </p:spPr>
        <p:txBody>
          <a:bodyPr wrap="square" rtlCol="0">
            <a:spAutoFit/>
          </a:bodyPr>
          <a:lstStyle/>
          <a:p>
            <a:r>
              <a:rPr lang="en-US" sz="4000" b="1" dirty="0">
                <a:solidFill>
                  <a:srgbClr val="C00000"/>
                </a:solidFill>
              </a:rPr>
              <a:t>Pay Close Attention, </a:t>
            </a:r>
            <a:r>
              <a:rPr lang="en-US" sz="4000" b="1" u="sng" dirty="0">
                <a:solidFill>
                  <a:srgbClr val="C00000"/>
                </a:solidFill>
              </a:rPr>
              <a:t>GET READY</a:t>
            </a:r>
          </a:p>
        </p:txBody>
      </p:sp>
    </p:spTree>
    <p:extLst>
      <p:ext uri="{BB962C8B-B14F-4D97-AF65-F5344CB8AC3E}">
        <p14:creationId xmlns:p14="http://schemas.microsoft.com/office/powerpoint/2010/main" val="404270121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10600" cy="1066800"/>
          </a:xfrm>
        </p:spPr>
        <p:txBody>
          <a:bodyPr>
            <a:normAutofit fontScale="90000"/>
          </a:bodyPr>
          <a:lstStyle/>
          <a:p>
            <a:r>
              <a:rPr lang="en-GB" b="1" dirty="0"/>
              <a:t>Dual Process Theory</a:t>
            </a:r>
            <a:br>
              <a:rPr lang="en-GB" b="1" dirty="0"/>
            </a:br>
            <a:r>
              <a:rPr lang="en-GB" sz="2700" dirty="0"/>
              <a:t>(</a:t>
            </a:r>
            <a:r>
              <a:rPr lang="en-US" sz="2700" dirty="0"/>
              <a:t>Stanovich,1999, </a:t>
            </a:r>
            <a:r>
              <a:rPr lang="en-US" sz="2800" dirty="0"/>
              <a:t>Kahneman, 2011</a:t>
            </a:r>
            <a:r>
              <a:rPr lang="en-US" sz="2700" dirty="0"/>
              <a:t>)</a:t>
            </a:r>
            <a:endParaRPr lang="en-GB" sz="2700" dirty="0"/>
          </a:p>
        </p:txBody>
      </p:sp>
      <p:sp>
        <p:nvSpPr>
          <p:cNvPr id="3" name="Content Placeholder 2"/>
          <p:cNvSpPr>
            <a:spLocks noGrp="1"/>
          </p:cNvSpPr>
          <p:nvPr>
            <p:ph idx="1"/>
          </p:nvPr>
        </p:nvSpPr>
        <p:spPr>
          <a:xfrm>
            <a:off x="228600" y="1676400"/>
            <a:ext cx="8686800" cy="5045074"/>
          </a:xfrm>
        </p:spPr>
        <p:txBody>
          <a:bodyPr>
            <a:normAutofit/>
          </a:bodyPr>
          <a:lstStyle/>
          <a:p>
            <a:pPr>
              <a:buFont typeface="Wingdings" panose="05000000000000000000" pitchFamily="2" charset="2"/>
              <a:buChar char="§"/>
            </a:pPr>
            <a:r>
              <a:rPr lang="en-GB" sz="2800" b="1" dirty="0">
                <a:solidFill>
                  <a:srgbClr val="C00000"/>
                </a:solidFill>
              </a:rPr>
              <a:t>System 1 </a:t>
            </a:r>
            <a:r>
              <a:rPr lang="en-GB" sz="2800" dirty="0"/>
              <a:t>- effortlessly originating impressions and feelings…main sources of the explicit beliefs and deliberate choices of </a:t>
            </a:r>
            <a:r>
              <a:rPr lang="en-GB" sz="2800" b="1" dirty="0">
                <a:solidFill>
                  <a:srgbClr val="C00000"/>
                </a:solidFill>
              </a:rPr>
              <a:t>System 2</a:t>
            </a:r>
          </a:p>
          <a:p>
            <a:pPr>
              <a:buFont typeface="Wingdings" panose="05000000000000000000" pitchFamily="2" charset="2"/>
              <a:buChar char="§"/>
            </a:pPr>
            <a:r>
              <a:rPr lang="en-GB" sz="2800" b="1" dirty="0">
                <a:solidFill>
                  <a:srgbClr val="C00000"/>
                </a:solidFill>
              </a:rPr>
              <a:t>System 1 </a:t>
            </a:r>
            <a:r>
              <a:rPr lang="en-GB" sz="2800" dirty="0"/>
              <a:t>is fast,  intuitive, associative, metaphorical, automatic, impressionistic, and it can't be switched off</a:t>
            </a:r>
          </a:p>
          <a:p>
            <a:pPr>
              <a:buFont typeface="Wingdings" panose="05000000000000000000" pitchFamily="2" charset="2"/>
              <a:buChar char="§"/>
            </a:pPr>
            <a:r>
              <a:rPr lang="en-GB" sz="2800" b="1" dirty="0">
                <a:solidFill>
                  <a:srgbClr val="C00000"/>
                </a:solidFill>
              </a:rPr>
              <a:t>System 1 </a:t>
            </a:r>
            <a:r>
              <a:rPr lang="en-GB" sz="2800" dirty="0"/>
              <a:t>is the "secret author of many of the choices and judgments you make" </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204</a:t>
            </a:fld>
            <a:endParaRPr lang="en-US">
              <a:solidFill>
                <a:prstClr val="black">
                  <a:tint val="75000"/>
                </a:prstClr>
              </a:solidFill>
            </a:endParaRPr>
          </a:p>
        </p:txBody>
      </p:sp>
    </p:spTree>
    <p:extLst>
      <p:ext uri="{BB962C8B-B14F-4D97-AF65-F5344CB8AC3E}">
        <p14:creationId xmlns:p14="http://schemas.microsoft.com/office/powerpoint/2010/main" val="64023726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295400"/>
          </a:xfrm>
        </p:spPr>
        <p:txBody>
          <a:bodyPr>
            <a:normAutofit/>
          </a:bodyPr>
          <a:lstStyle/>
          <a:p>
            <a:r>
              <a:rPr lang="en-GB" sz="3600" b="1" dirty="0"/>
              <a:t>Dual Process Theory Continued</a:t>
            </a:r>
          </a:p>
        </p:txBody>
      </p:sp>
      <p:sp>
        <p:nvSpPr>
          <p:cNvPr id="4" name="Content Placeholder 3"/>
          <p:cNvSpPr>
            <a:spLocks noGrp="1"/>
          </p:cNvSpPr>
          <p:nvPr>
            <p:ph idx="1"/>
          </p:nvPr>
        </p:nvSpPr>
        <p:spPr>
          <a:xfrm>
            <a:off x="228600" y="1943100"/>
            <a:ext cx="8686800" cy="1902059"/>
          </a:xfrm>
          <a:prstGeom prst="rect">
            <a:avLst/>
          </a:prstGeom>
        </p:spPr>
        <p:txBody>
          <a:bodyPr wrap="square">
            <a:spAutoFit/>
          </a:bodyPr>
          <a:lstStyle/>
          <a:p>
            <a:pPr>
              <a:buFont typeface="Wingdings" panose="05000000000000000000" pitchFamily="2" charset="2"/>
              <a:buChar char="§"/>
            </a:pPr>
            <a:r>
              <a:rPr lang="en-GB" sz="2800" b="1" dirty="0">
                <a:solidFill>
                  <a:srgbClr val="C00000"/>
                </a:solidFill>
              </a:rPr>
              <a:t>System 2 </a:t>
            </a:r>
            <a:r>
              <a:rPr lang="en-GB" sz="2800" dirty="0"/>
              <a:t>is slow, deliberate, effortful</a:t>
            </a:r>
          </a:p>
          <a:p>
            <a:pPr>
              <a:buFont typeface="Wingdings" panose="05000000000000000000" pitchFamily="2" charset="2"/>
              <a:buChar char="§"/>
            </a:pPr>
            <a:r>
              <a:rPr lang="en-GB" sz="2800" b="1" dirty="0">
                <a:solidFill>
                  <a:srgbClr val="C00000"/>
                </a:solidFill>
              </a:rPr>
              <a:t>System 2  </a:t>
            </a:r>
            <a:r>
              <a:rPr lang="en-GB" sz="2800" dirty="0"/>
              <a:t>Requires attention &amp; is disrupted when attention is taken away. We tend to identify with </a:t>
            </a:r>
            <a:r>
              <a:rPr lang="en-GB" sz="2800" b="1" dirty="0">
                <a:solidFill>
                  <a:srgbClr val="C00000"/>
                </a:solidFill>
              </a:rPr>
              <a:t>System 2 </a:t>
            </a:r>
            <a:r>
              <a:rPr lang="en-GB" sz="2800" dirty="0"/>
              <a:t>as our conscious reasoning self</a:t>
            </a:r>
          </a:p>
        </p:txBody>
      </p:sp>
      <p:sp>
        <p:nvSpPr>
          <p:cNvPr id="3" name="Slide Number Placeholder 2"/>
          <p:cNvSpPr>
            <a:spLocks noGrp="1"/>
          </p:cNvSpPr>
          <p:nvPr>
            <p:ph type="sldNum" sz="quarter" idx="12"/>
          </p:nvPr>
        </p:nvSpPr>
        <p:spPr/>
        <p:txBody>
          <a:bodyPr/>
          <a:lstStyle/>
          <a:p>
            <a:fld id="{8A8D1F8B-566B-49F2-865B-EEF93E92EFE1}" type="slidenum">
              <a:rPr lang="en-US" smtClean="0">
                <a:solidFill>
                  <a:prstClr val="black">
                    <a:tint val="75000"/>
                  </a:prstClr>
                </a:solidFill>
              </a:rPr>
              <a:pPr/>
              <a:t>205</a:t>
            </a:fld>
            <a:endParaRPr lang="en-US">
              <a:solidFill>
                <a:prstClr val="black">
                  <a:tint val="75000"/>
                </a:prstClr>
              </a:solidFill>
            </a:endParaRPr>
          </a:p>
        </p:txBody>
      </p:sp>
    </p:spTree>
    <p:extLst>
      <p:ext uri="{BB962C8B-B14F-4D97-AF65-F5344CB8AC3E}">
        <p14:creationId xmlns:p14="http://schemas.microsoft.com/office/powerpoint/2010/main" val="411494751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199"/>
            <a:ext cx="8534400" cy="838200"/>
          </a:xfrm>
        </p:spPr>
        <p:txBody>
          <a:bodyPr>
            <a:normAutofit/>
          </a:bodyPr>
          <a:lstStyle/>
          <a:p>
            <a:pPr algn="ctr"/>
            <a:r>
              <a:rPr lang="en-US" b="1" dirty="0">
                <a:solidFill>
                  <a:srgbClr val="C00000"/>
                </a:solidFill>
              </a:rPr>
              <a:t>System 1</a:t>
            </a:r>
          </a:p>
        </p:txBody>
      </p:sp>
      <p:sp>
        <p:nvSpPr>
          <p:cNvPr id="3" name="Content Placeholder 2"/>
          <p:cNvSpPr>
            <a:spLocks noGrp="1"/>
          </p:cNvSpPr>
          <p:nvPr>
            <p:ph idx="1"/>
          </p:nvPr>
        </p:nvSpPr>
        <p:spPr>
          <a:xfrm>
            <a:off x="228600" y="990600"/>
            <a:ext cx="8686800" cy="5867400"/>
          </a:xfrm>
        </p:spPr>
        <p:txBody>
          <a:bodyPr>
            <a:normAutofit/>
          </a:bodyPr>
          <a:lstStyle/>
          <a:p>
            <a:pPr>
              <a:buFont typeface="Wingdings" panose="05000000000000000000" pitchFamily="2" charset="2"/>
              <a:buChar char="§"/>
            </a:pPr>
            <a:r>
              <a:rPr lang="en-US" sz="2800" b="1" dirty="0">
                <a:solidFill>
                  <a:srgbClr val="C00000"/>
                </a:solidFill>
              </a:rPr>
              <a:t>System 1 </a:t>
            </a:r>
            <a:r>
              <a:rPr lang="en-US" sz="2800" dirty="0"/>
              <a:t>is where our expert skills are</a:t>
            </a:r>
          </a:p>
          <a:p>
            <a:pPr>
              <a:buFont typeface="Wingdings" panose="05000000000000000000" pitchFamily="2" charset="2"/>
              <a:buChar char="§"/>
            </a:pPr>
            <a:r>
              <a:rPr lang="en-US" sz="2800" dirty="0"/>
              <a:t>Intuition is recognition without knowing that you know</a:t>
            </a:r>
          </a:p>
          <a:p>
            <a:pPr>
              <a:buFont typeface="Wingdings" panose="05000000000000000000" pitchFamily="2" charset="2"/>
              <a:buChar char="§"/>
            </a:pPr>
            <a:r>
              <a:rPr lang="en-US" sz="2800" dirty="0"/>
              <a:t>Skills begin to happen automatic</a:t>
            </a:r>
          </a:p>
          <a:p>
            <a:pPr>
              <a:buFont typeface="Wingdings" panose="05000000000000000000" pitchFamily="2" charset="2"/>
              <a:buChar char="§"/>
            </a:pPr>
            <a:r>
              <a:rPr lang="en-US" sz="2800" dirty="0"/>
              <a:t>Expertise grow in environment where we pick up on regularities, feedback and associations</a:t>
            </a:r>
          </a:p>
          <a:p>
            <a:pPr>
              <a:buFont typeface="Wingdings" panose="05000000000000000000" pitchFamily="2" charset="2"/>
              <a:buChar char="§"/>
            </a:pPr>
            <a:r>
              <a:rPr lang="en-US" sz="2800" dirty="0"/>
              <a:t>Creates a giant network of ideas in the mind</a:t>
            </a:r>
          </a:p>
          <a:p>
            <a:pPr>
              <a:buFont typeface="Wingdings" panose="05000000000000000000" pitchFamily="2" charset="2"/>
              <a:buChar char="§"/>
            </a:pPr>
            <a:r>
              <a:rPr lang="en-US" sz="2800" dirty="0"/>
              <a:t>Stimulus occurs and activates subsets, spreading activation prepares us for what comes next</a:t>
            </a:r>
          </a:p>
          <a:p>
            <a:pPr>
              <a:buFont typeface="Wingdings" panose="05000000000000000000" pitchFamily="2" charset="2"/>
              <a:buChar char="§"/>
            </a:pPr>
            <a:r>
              <a:rPr lang="en-US" sz="2800" dirty="0"/>
              <a:t>Associative machinery looks for causes</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206</a:t>
            </a:fld>
            <a:endParaRPr lang="en-US">
              <a:solidFill>
                <a:prstClr val="black">
                  <a:tint val="75000"/>
                </a:prstClr>
              </a:solidFill>
            </a:endParaRPr>
          </a:p>
        </p:txBody>
      </p:sp>
    </p:spTree>
    <p:extLst>
      <p:ext uri="{BB962C8B-B14F-4D97-AF65-F5344CB8AC3E}">
        <p14:creationId xmlns:p14="http://schemas.microsoft.com/office/powerpoint/2010/main" val="274289911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EF4F13-5745-4A57-859E-CF21591BE4C9}"/>
              </a:ext>
            </a:extLst>
          </p:cNvPr>
          <p:cNvSpPr>
            <a:spLocks noGrp="1"/>
          </p:cNvSpPr>
          <p:nvPr>
            <p:ph type="title"/>
          </p:nvPr>
        </p:nvSpPr>
        <p:spPr/>
        <p:txBody>
          <a:bodyPr>
            <a:normAutofit fontScale="90000"/>
          </a:bodyPr>
          <a:lstStyle/>
          <a:p>
            <a:pPr algn="ctr"/>
            <a:r>
              <a:rPr lang="en-US" b="1" dirty="0"/>
              <a:t>Dual Process Theory Comparison and Contrast</a:t>
            </a:r>
          </a:p>
        </p:txBody>
      </p:sp>
      <p:sp>
        <p:nvSpPr>
          <p:cNvPr id="5" name="Text Placeholder 4">
            <a:extLst>
              <a:ext uri="{FF2B5EF4-FFF2-40B4-BE49-F238E27FC236}">
                <a16:creationId xmlns:a16="http://schemas.microsoft.com/office/drawing/2014/main" id="{9DC420F5-5569-4721-AF86-B7752205F6DB}"/>
              </a:ext>
            </a:extLst>
          </p:cNvPr>
          <p:cNvSpPr>
            <a:spLocks noGrp="1"/>
          </p:cNvSpPr>
          <p:nvPr>
            <p:ph type="body" idx="1"/>
          </p:nvPr>
        </p:nvSpPr>
        <p:spPr/>
        <p:txBody>
          <a:bodyPr>
            <a:normAutofit/>
          </a:bodyPr>
          <a:lstStyle/>
          <a:p>
            <a:r>
              <a:rPr lang="en-US" sz="3200" dirty="0">
                <a:solidFill>
                  <a:srgbClr val="C00000"/>
                </a:solidFill>
              </a:rPr>
              <a:t>Understanding (S-1)</a:t>
            </a:r>
          </a:p>
        </p:txBody>
      </p:sp>
      <p:sp>
        <p:nvSpPr>
          <p:cNvPr id="6" name="Content Placeholder 5">
            <a:extLst>
              <a:ext uri="{FF2B5EF4-FFF2-40B4-BE49-F238E27FC236}">
                <a16:creationId xmlns:a16="http://schemas.microsoft.com/office/drawing/2014/main" id="{9B3EF25F-63FE-45F4-888F-535A4308E6BE}"/>
              </a:ext>
            </a:extLst>
          </p:cNvPr>
          <p:cNvSpPr>
            <a:spLocks noGrp="1"/>
          </p:cNvSpPr>
          <p:nvPr>
            <p:ph sz="half" idx="2"/>
          </p:nvPr>
        </p:nvSpPr>
        <p:spPr/>
        <p:txBody>
          <a:bodyPr>
            <a:noAutofit/>
          </a:bodyPr>
          <a:lstStyle/>
          <a:p>
            <a:r>
              <a:rPr lang="en-US" sz="3200" dirty="0"/>
              <a:t>Fast and automatic</a:t>
            </a:r>
          </a:p>
          <a:p>
            <a:r>
              <a:rPr lang="en-US" sz="3200" dirty="0"/>
              <a:t>Rapid and parallel</a:t>
            </a:r>
          </a:p>
          <a:p>
            <a:r>
              <a:rPr lang="en-US" sz="3200" dirty="0"/>
              <a:t>Associative</a:t>
            </a:r>
          </a:p>
          <a:p>
            <a:r>
              <a:rPr lang="en-US" sz="3200" dirty="0"/>
              <a:t>Intuitive</a:t>
            </a:r>
          </a:p>
          <a:p>
            <a:r>
              <a:rPr lang="en-US" sz="3200" dirty="0"/>
              <a:t>Subconscious</a:t>
            </a:r>
          </a:p>
          <a:p>
            <a:r>
              <a:rPr lang="en-US" sz="3200" dirty="0"/>
              <a:t>Involuntary</a:t>
            </a:r>
          </a:p>
          <a:p>
            <a:r>
              <a:rPr lang="en-US" sz="3200" dirty="0"/>
              <a:t>Effortless</a:t>
            </a:r>
          </a:p>
        </p:txBody>
      </p:sp>
      <p:sp>
        <p:nvSpPr>
          <p:cNvPr id="7" name="Text Placeholder 6">
            <a:extLst>
              <a:ext uri="{FF2B5EF4-FFF2-40B4-BE49-F238E27FC236}">
                <a16:creationId xmlns:a16="http://schemas.microsoft.com/office/drawing/2014/main" id="{0287F58C-54B8-4C84-9760-0F74AAB5A433}"/>
              </a:ext>
            </a:extLst>
          </p:cNvPr>
          <p:cNvSpPr>
            <a:spLocks noGrp="1"/>
          </p:cNvSpPr>
          <p:nvPr>
            <p:ph type="body" sz="quarter" idx="3"/>
          </p:nvPr>
        </p:nvSpPr>
        <p:spPr/>
        <p:txBody>
          <a:bodyPr>
            <a:normAutofit/>
          </a:bodyPr>
          <a:lstStyle/>
          <a:p>
            <a:r>
              <a:rPr lang="en-US" sz="3200" dirty="0">
                <a:solidFill>
                  <a:srgbClr val="C00000"/>
                </a:solidFill>
              </a:rPr>
              <a:t>Reasoning (S-2)</a:t>
            </a:r>
          </a:p>
        </p:txBody>
      </p:sp>
      <p:sp>
        <p:nvSpPr>
          <p:cNvPr id="8" name="Content Placeholder 7">
            <a:extLst>
              <a:ext uri="{FF2B5EF4-FFF2-40B4-BE49-F238E27FC236}">
                <a16:creationId xmlns:a16="http://schemas.microsoft.com/office/drawing/2014/main" id="{65D25EFF-1D14-4667-8C17-4E9331197B7A}"/>
              </a:ext>
            </a:extLst>
          </p:cNvPr>
          <p:cNvSpPr>
            <a:spLocks noGrp="1"/>
          </p:cNvSpPr>
          <p:nvPr>
            <p:ph sz="quarter" idx="4"/>
          </p:nvPr>
        </p:nvSpPr>
        <p:spPr/>
        <p:txBody>
          <a:bodyPr>
            <a:noAutofit/>
          </a:bodyPr>
          <a:lstStyle/>
          <a:p>
            <a:r>
              <a:rPr lang="en-US" sz="3200" dirty="0"/>
              <a:t>Slow and controlled</a:t>
            </a:r>
          </a:p>
          <a:p>
            <a:r>
              <a:rPr lang="en-US" sz="3200" dirty="0"/>
              <a:t>Step by step and often serial</a:t>
            </a:r>
          </a:p>
          <a:p>
            <a:r>
              <a:rPr lang="en-US" sz="3200" dirty="0"/>
              <a:t>Rule based</a:t>
            </a:r>
          </a:p>
          <a:p>
            <a:r>
              <a:rPr lang="en-US" sz="3200" dirty="0"/>
              <a:t>Reflective and logical</a:t>
            </a:r>
          </a:p>
          <a:p>
            <a:r>
              <a:rPr lang="en-US" sz="3200" dirty="0"/>
              <a:t>Conscious</a:t>
            </a:r>
          </a:p>
          <a:p>
            <a:r>
              <a:rPr lang="en-US" sz="3200" dirty="0"/>
              <a:t>Voluntary</a:t>
            </a:r>
          </a:p>
          <a:p>
            <a:r>
              <a:rPr lang="en-US" sz="3200" dirty="0"/>
              <a:t>Effortful</a:t>
            </a:r>
          </a:p>
        </p:txBody>
      </p:sp>
    </p:spTree>
    <p:extLst>
      <p:ext uri="{BB962C8B-B14F-4D97-AF65-F5344CB8AC3E}">
        <p14:creationId xmlns:p14="http://schemas.microsoft.com/office/powerpoint/2010/main" val="49118602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83B673-3974-4369-92EE-D15A96636E82}"/>
              </a:ext>
            </a:extLst>
          </p:cNvPr>
          <p:cNvSpPr>
            <a:spLocks noGrp="1"/>
          </p:cNvSpPr>
          <p:nvPr>
            <p:ph type="title"/>
          </p:nvPr>
        </p:nvSpPr>
        <p:spPr>
          <a:xfrm>
            <a:off x="0" y="0"/>
            <a:ext cx="9144000" cy="1447800"/>
          </a:xfrm>
        </p:spPr>
        <p:txBody>
          <a:bodyPr>
            <a:normAutofit fontScale="90000"/>
          </a:bodyPr>
          <a:lstStyle/>
          <a:p>
            <a:r>
              <a:rPr lang="en-US" sz="4000" b="1" dirty="0"/>
              <a:t>Interacting “Hot” and “Cool” systems in our brain</a:t>
            </a:r>
            <a:br>
              <a:rPr lang="en-US" dirty="0"/>
            </a:br>
            <a:r>
              <a:rPr lang="en-US" sz="2700" dirty="0"/>
              <a:t>(Metcalfe &amp; </a:t>
            </a:r>
            <a:r>
              <a:rPr lang="en-US" sz="2700" dirty="0" err="1"/>
              <a:t>Mischel</a:t>
            </a:r>
            <a:r>
              <a:rPr lang="en-US" sz="2700" dirty="0"/>
              <a:t>, 1999)</a:t>
            </a:r>
          </a:p>
        </p:txBody>
      </p:sp>
      <p:sp>
        <p:nvSpPr>
          <p:cNvPr id="6" name="Text Placeholder 5">
            <a:extLst>
              <a:ext uri="{FF2B5EF4-FFF2-40B4-BE49-F238E27FC236}">
                <a16:creationId xmlns:a16="http://schemas.microsoft.com/office/drawing/2014/main" id="{2B61F24E-26C0-4180-B541-3563FA5587F4}"/>
              </a:ext>
            </a:extLst>
          </p:cNvPr>
          <p:cNvSpPr>
            <a:spLocks noGrp="1"/>
          </p:cNvSpPr>
          <p:nvPr>
            <p:ph type="body" idx="1"/>
          </p:nvPr>
        </p:nvSpPr>
        <p:spPr>
          <a:xfrm>
            <a:off x="76199" y="1447800"/>
            <a:ext cx="4439529" cy="609599"/>
          </a:xfrm>
        </p:spPr>
        <p:txBody>
          <a:bodyPr>
            <a:normAutofit/>
          </a:bodyPr>
          <a:lstStyle/>
          <a:p>
            <a:r>
              <a:rPr lang="en-US" sz="3200" dirty="0">
                <a:solidFill>
                  <a:srgbClr val="C00000"/>
                </a:solidFill>
              </a:rPr>
              <a:t>HOT </a:t>
            </a:r>
            <a:r>
              <a:rPr lang="en-US" sz="3200" dirty="0"/>
              <a:t>(GO) </a:t>
            </a:r>
            <a:r>
              <a:rPr lang="en-US" sz="3200" dirty="0">
                <a:solidFill>
                  <a:srgbClr val="C00000"/>
                </a:solidFill>
              </a:rPr>
              <a:t>System</a:t>
            </a:r>
          </a:p>
        </p:txBody>
      </p:sp>
      <p:sp>
        <p:nvSpPr>
          <p:cNvPr id="7" name="Content Placeholder 6">
            <a:extLst>
              <a:ext uri="{FF2B5EF4-FFF2-40B4-BE49-F238E27FC236}">
                <a16:creationId xmlns:a16="http://schemas.microsoft.com/office/drawing/2014/main" id="{8BCA1868-4170-4A74-99AB-20094A28DDDF}"/>
              </a:ext>
            </a:extLst>
          </p:cNvPr>
          <p:cNvSpPr>
            <a:spLocks noGrp="1"/>
          </p:cNvSpPr>
          <p:nvPr>
            <p:ph sz="half" idx="2"/>
          </p:nvPr>
        </p:nvSpPr>
        <p:spPr>
          <a:xfrm>
            <a:off x="457200" y="2209799"/>
            <a:ext cx="4040188" cy="4511675"/>
          </a:xfrm>
        </p:spPr>
        <p:txBody>
          <a:bodyPr>
            <a:normAutofit fontScale="92500" lnSpcReduction="10000"/>
          </a:bodyPr>
          <a:lstStyle/>
          <a:p>
            <a:r>
              <a:rPr lang="en-US" sz="2800" dirty="0"/>
              <a:t>Emotional</a:t>
            </a:r>
          </a:p>
          <a:p>
            <a:r>
              <a:rPr lang="en-US" sz="2800" dirty="0"/>
              <a:t>Simple</a:t>
            </a:r>
          </a:p>
          <a:p>
            <a:r>
              <a:rPr lang="en-US" sz="2800" dirty="0"/>
              <a:t>Reflexive</a:t>
            </a:r>
          </a:p>
          <a:p>
            <a:r>
              <a:rPr lang="en-US" sz="2800" dirty="0"/>
              <a:t>Fast</a:t>
            </a:r>
          </a:p>
          <a:p>
            <a:r>
              <a:rPr lang="en-US" sz="2800" dirty="0"/>
              <a:t>Amygdala-centered (fear and reward)</a:t>
            </a:r>
          </a:p>
          <a:p>
            <a:r>
              <a:rPr lang="en-US" sz="2800" dirty="0"/>
              <a:t>Develops early (birth)</a:t>
            </a:r>
          </a:p>
          <a:p>
            <a:r>
              <a:rPr lang="en-US" sz="2800" b="1" i="1" dirty="0">
                <a:solidFill>
                  <a:srgbClr val="C00000"/>
                </a:solidFill>
              </a:rPr>
              <a:t>Intensified by stress</a:t>
            </a:r>
          </a:p>
          <a:p>
            <a:pPr marL="0" indent="0">
              <a:buNone/>
            </a:pPr>
            <a:r>
              <a:rPr lang="en-US" sz="2800" b="1" dirty="0"/>
              <a:t>     (flight or fight)</a:t>
            </a:r>
          </a:p>
          <a:p>
            <a:r>
              <a:rPr lang="en-US" sz="2800" b="1" i="1" dirty="0">
                <a:solidFill>
                  <a:srgbClr val="C00000"/>
                </a:solidFill>
              </a:rPr>
              <a:t>Stimulus-control</a:t>
            </a:r>
          </a:p>
          <a:p>
            <a:endParaRPr lang="en-US" dirty="0"/>
          </a:p>
        </p:txBody>
      </p:sp>
      <p:sp>
        <p:nvSpPr>
          <p:cNvPr id="8" name="Text Placeholder 7">
            <a:extLst>
              <a:ext uri="{FF2B5EF4-FFF2-40B4-BE49-F238E27FC236}">
                <a16:creationId xmlns:a16="http://schemas.microsoft.com/office/drawing/2014/main" id="{C58733A7-822F-4E9C-883A-1C3984ABCF31}"/>
              </a:ext>
            </a:extLst>
          </p:cNvPr>
          <p:cNvSpPr>
            <a:spLocks noGrp="1"/>
          </p:cNvSpPr>
          <p:nvPr>
            <p:ph type="body" sz="quarter" idx="3"/>
          </p:nvPr>
        </p:nvSpPr>
        <p:spPr>
          <a:xfrm>
            <a:off x="4645025" y="1219200"/>
            <a:ext cx="4041775" cy="838200"/>
          </a:xfrm>
        </p:spPr>
        <p:txBody>
          <a:bodyPr>
            <a:normAutofit/>
          </a:bodyPr>
          <a:lstStyle/>
          <a:p>
            <a:r>
              <a:rPr lang="en-US" sz="3200" dirty="0">
                <a:solidFill>
                  <a:schemeClr val="accent5"/>
                </a:solidFill>
              </a:rPr>
              <a:t>COOL </a:t>
            </a:r>
            <a:r>
              <a:rPr lang="en-US" sz="3200" dirty="0"/>
              <a:t>(KNOW) </a:t>
            </a:r>
            <a:r>
              <a:rPr lang="en-US" sz="3200" dirty="0">
                <a:solidFill>
                  <a:schemeClr val="accent5"/>
                </a:solidFill>
              </a:rPr>
              <a:t>System</a:t>
            </a:r>
          </a:p>
        </p:txBody>
      </p:sp>
      <p:sp>
        <p:nvSpPr>
          <p:cNvPr id="9" name="Content Placeholder 8">
            <a:extLst>
              <a:ext uri="{FF2B5EF4-FFF2-40B4-BE49-F238E27FC236}">
                <a16:creationId xmlns:a16="http://schemas.microsoft.com/office/drawing/2014/main" id="{E4777FD9-77E7-46D2-9C50-7E4D8B1EEB8B}"/>
              </a:ext>
            </a:extLst>
          </p:cNvPr>
          <p:cNvSpPr>
            <a:spLocks noGrp="1"/>
          </p:cNvSpPr>
          <p:nvPr>
            <p:ph sz="quarter" idx="4"/>
          </p:nvPr>
        </p:nvSpPr>
        <p:spPr>
          <a:xfrm>
            <a:off x="4497388" y="2209799"/>
            <a:ext cx="4646611" cy="4648201"/>
          </a:xfrm>
        </p:spPr>
        <p:txBody>
          <a:bodyPr>
            <a:normAutofit fontScale="92500" lnSpcReduction="10000"/>
          </a:bodyPr>
          <a:lstStyle/>
          <a:p>
            <a:r>
              <a:rPr lang="en-US" sz="2800" dirty="0"/>
              <a:t>Cognitive</a:t>
            </a:r>
          </a:p>
          <a:p>
            <a:r>
              <a:rPr lang="en-US" sz="2800" dirty="0"/>
              <a:t>Complex</a:t>
            </a:r>
          </a:p>
          <a:p>
            <a:r>
              <a:rPr lang="en-US" sz="2800" dirty="0"/>
              <a:t>Reflective</a:t>
            </a:r>
          </a:p>
          <a:p>
            <a:r>
              <a:rPr lang="en-US" sz="2800" dirty="0"/>
              <a:t>Slow</a:t>
            </a:r>
          </a:p>
          <a:p>
            <a:r>
              <a:rPr lang="en-US" sz="2800" dirty="0"/>
              <a:t>Frontal lobe/Hippocampus</a:t>
            </a:r>
          </a:p>
          <a:p>
            <a:pPr marL="0" indent="0">
              <a:buNone/>
            </a:pPr>
            <a:r>
              <a:rPr lang="en-US" sz="2800" dirty="0"/>
              <a:t>    (rational and logical)</a:t>
            </a:r>
          </a:p>
          <a:p>
            <a:r>
              <a:rPr lang="en-US" sz="2800" dirty="0"/>
              <a:t>Develops late</a:t>
            </a:r>
          </a:p>
          <a:p>
            <a:r>
              <a:rPr lang="en-US" sz="2800" b="1" i="1" dirty="0">
                <a:solidFill>
                  <a:schemeClr val="accent5"/>
                </a:solidFill>
              </a:rPr>
              <a:t>Weaken by stress</a:t>
            </a:r>
          </a:p>
          <a:p>
            <a:pPr marL="0" indent="0">
              <a:buNone/>
            </a:pPr>
            <a:r>
              <a:rPr lang="en-US" sz="2800" b="1" i="1" dirty="0"/>
              <a:t>     </a:t>
            </a:r>
            <a:r>
              <a:rPr lang="en-US" sz="2800" b="1" dirty="0"/>
              <a:t>(increases spur dysfunction)</a:t>
            </a:r>
            <a:endParaRPr lang="en-US" sz="2800" b="1" i="1" dirty="0"/>
          </a:p>
          <a:p>
            <a:r>
              <a:rPr lang="en-US" sz="2800" b="1" i="1" dirty="0">
                <a:solidFill>
                  <a:schemeClr val="accent5"/>
                </a:solidFill>
              </a:rPr>
              <a:t>Self-control</a:t>
            </a:r>
          </a:p>
        </p:txBody>
      </p:sp>
      <p:sp>
        <p:nvSpPr>
          <p:cNvPr id="4" name="Slide Number Placeholder 3">
            <a:extLst>
              <a:ext uri="{FF2B5EF4-FFF2-40B4-BE49-F238E27FC236}">
                <a16:creationId xmlns:a16="http://schemas.microsoft.com/office/drawing/2014/main" id="{261C51C2-8E9E-40E9-8E92-4BB79C6A747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208</a:t>
            </a:fld>
            <a:endParaRPr lang="en-US" dirty="0">
              <a:solidFill>
                <a:prstClr val="black">
                  <a:tint val="75000"/>
                </a:prstClr>
              </a:solidFill>
            </a:endParaRPr>
          </a:p>
        </p:txBody>
      </p:sp>
    </p:spTree>
    <p:extLst>
      <p:ext uri="{BB962C8B-B14F-4D97-AF65-F5344CB8AC3E}">
        <p14:creationId xmlns:p14="http://schemas.microsoft.com/office/powerpoint/2010/main" val="350455523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10EA182-41AD-45AC-B245-B4CA240EA346}"/>
              </a:ext>
            </a:extLst>
          </p:cNvPr>
          <p:cNvSpPr>
            <a:spLocks noGrp="1"/>
          </p:cNvSpPr>
          <p:nvPr>
            <p:ph type="title"/>
          </p:nvPr>
        </p:nvSpPr>
        <p:spPr>
          <a:xfrm>
            <a:off x="0" y="136525"/>
            <a:ext cx="9144000" cy="1281113"/>
          </a:xfrm>
        </p:spPr>
        <p:txBody>
          <a:bodyPr>
            <a:normAutofit fontScale="90000"/>
          </a:bodyPr>
          <a:lstStyle/>
          <a:p>
            <a:r>
              <a:rPr lang="en-US" b="1" i="1" dirty="0"/>
              <a:t>When one goes up the other goes down</a:t>
            </a:r>
          </a:p>
        </p:txBody>
      </p:sp>
      <p:sp>
        <p:nvSpPr>
          <p:cNvPr id="7" name="Slide Number Placeholder 6">
            <a:extLst>
              <a:ext uri="{FF2B5EF4-FFF2-40B4-BE49-F238E27FC236}">
                <a16:creationId xmlns:a16="http://schemas.microsoft.com/office/drawing/2014/main" id="{6F48A6D3-9704-482D-A821-F951BDFD89F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209</a:t>
            </a:fld>
            <a:endParaRPr lang="en-US">
              <a:solidFill>
                <a:prstClr val="black">
                  <a:tint val="75000"/>
                </a:prstClr>
              </a:solidFill>
            </a:endParaRPr>
          </a:p>
        </p:txBody>
      </p:sp>
      <p:sp>
        <p:nvSpPr>
          <p:cNvPr id="11" name="Content Placeholder 10">
            <a:extLst>
              <a:ext uri="{FF2B5EF4-FFF2-40B4-BE49-F238E27FC236}">
                <a16:creationId xmlns:a16="http://schemas.microsoft.com/office/drawing/2014/main" id="{178D8D68-474E-4C17-8384-22FB8CC1DB0B}"/>
              </a:ext>
            </a:extLst>
          </p:cNvPr>
          <p:cNvSpPr>
            <a:spLocks noGrp="1"/>
          </p:cNvSpPr>
          <p:nvPr>
            <p:ph idx="1"/>
          </p:nvPr>
        </p:nvSpPr>
        <p:spPr/>
        <p:txBody>
          <a:bodyPr/>
          <a:lstStyle/>
          <a:p>
            <a:endParaRPr lang="en-US" dirty="0"/>
          </a:p>
        </p:txBody>
      </p:sp>
      <p:pic>
        <p:nvPicPr>
          <p:cNvPr id="1026" name="Picture 2" descr="Image result for seesaw">
            <a:extLst>
              <a:ext uri="{FF2B5EF4-FFF2-40B4-BE49-F238E27FC236}">
                <a16:creationId xmlns:a16="http://schemas.microsoft.com/office/drawing/2014/main" id="{4AE63BC0-058C-4739-B739-D5F427E20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0013"/>
            <a:ext cx="6667500" cy="47561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05272B0-679C-4D07-B7F7-6C7FC84C9F60}"/>
              </a:ext>
            </a:extLst>
          </p:cNvPr>
          <p:cNvSpPr txBox="1"/>
          <p:nvPr/>
        </p:nvSpPr>
        <p:spPr>
          <a:xfrm>
            <a:off x="6477000" y="4114800"/>
            <a:ext cx="1447800" cy="707886"/>
          </a:xfrm>
          <a:prstGeom prst="rect">
            <a:avLst/>
          </a:prstGeom>
          <a:noFill/>
        </p:spPr>
        <p:txBody>
          <a:bodyPr wrap="square" rtlCol="0">
            <a:spAutoFit/>
          </a:bodyPr>
          <a:lstStyle/>
          <a:p>
            <a:r>
              <a:rPr lang="en-US" sz="4000" b="1" dirty="0">
                <a:solidFill>
                  <a:srgbClr val="C00000"/>
                </a:solidFill>
              </a:rPr>
              <a:t>HOT</a:t>
            </a:r>
          </a:p>
        </p:txBody>
      </p:sp>
      <p:sp>
        <p:nvSpPr>
          <p:cNvPr id="14" name="TextBox 13">
            <a:extLst>
              <a:ext uri="{FF2B5EF4-FFF2-40B4-BE49-F238E27FC236}">
                <a16:creationId xmlns:a16="http://schemas.microsoft.com/office/drawing/2014/main" id="{EA9951EA-BDAE-4ABC-B8B5-D1B290E63C61}"/>
              </a:ext>
            </a:extLst>
          </p:cNvPr>
          <p:cNvSpPr txBox="1"/>
          <p:nvPr/>
        </p:nvSpPr>
        <p:spPr>
          <a:xfrm>
            <a:off x="1828800" y="5105399"/>
            <a:ext cx="1643051" cy="707886"/>
          </a:xfrm>
          <a:prstGeom prst="rect">
            <a:avLst/>
          </a:prstGeom>
          <a:noFill/>
        </p:spPr>
        <p:txBody>
          <a:bodyPr wrap="square" rtlCol="0">
            <a:spAutoFit/>
          </a:bodyPr>
          <a:lstStyle/>
          <a:p>
            <a:r>
              <a:rPr lang="en-US" sz="4000" b="1" dirty="0">
                <a:solidFill>
                  <a:schemeClr val="accent1"/>
                </a:solidFill>
              </a:rPr>
              <a:t>COLD</a:t>
            </a:r>
          </a:p>
        </p:txBody>
      </p:sp>
    </p:spTree>
    <p:extLst>
      <p:ext uri="{BB962C8B-B14F-4D97-AF65-F5344CB8AC3E}">
        <p14:creationId xmlns:p14="http://schemas.microsoft.com/office/powerpoint/2010/main" val="4265081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9476F-7C2F-43E7-9887-5027C42B0B36}"/>
              </a:ext>
            </a:extLst>
          </p:cNvPr>
          <p:cNvSpPr>
            <a:spLocks noGrp="1"/>
          </p:cNvSpPr>
          <p:nvPr>
            <p:ph type="title"/>
          </p:nvPr>
        </p:nvSpPr>
        <p:spPr>
          <a:xfrm>
            <a:off x="-36616" y="381000"/>
            <a:ext cx="9144000" cy="1066800"/>
          </a:xfrm>
        </p:spPr>
        <p:txBody>
          <a:bodyPr>
            <a:normAutofit fontScale="90000"/>
          </a:bodyPr>
          <a:lstStyle/>
          <a:p>
            <a:r>
              <a:rPr lang="en-US" sz="4900" b="1" dirty="0"/>
              <a:t>Leadership Dynamics </a:t>
            </a:r>
            <a:br>
              <a:rPr lang="en-US" sz="4000" b="1" dirty="0"/>
            </a:br>
            <a:r>
              <a:rPr lang="en-US" sz="4000" b="1" u="sng" dirty="0">
                <a:solidFill>
                  <a:srgbClr val="C00000"/>
                </a:solidFill>
              </a:rPr>
              <a:t>Complex, Complicated and Contextual</a:t>
            </a:r>
            <a:br>
              <a:rPr lang="en-US" sz="4000" dirty="0"/>
            </a:br>
            <a:endParaRPr lang="en-US" sz="4000" b="1" dirty="0"/>
          </a:p>
        </p:txBody>
      </p:sp>
      <p:sp>
        <p:nvSpPr>
          <p:cNvPr id="3" name="Content Placeholder 2">
            <a:extLst>
              <a:ext uri="{FF2B5EF4-FFF2-40B4-BE49-F238E27FC236}">
                <a16:creationId xmlns:a16="http://schemas.microsoft.com/office/drawing/2014/main" id="{05D514BE-6969-4C29-877B-860285B33932}"/>
              </a:ext>
            </a:extLst>
          </p:cNvPr>
          <p:cNvSpPr>
            <a:spLocks noGrp="1"/>
          </p:cNvSpPr>
          <p:nvPr>
            <p:ph idx="1"/>
          </p:nvPr>
        </p:nvSpPr>
        <p:spPr>
          <a:xfrm>
            <a:off x="152399" y="1752600"/>
            <a:ext cx="8841475" cy="5105400"/>
          </a:xfrm>
          <a:ln>
            <a:solidFill>
              <a:srgbClr val="C00000"/>
            </a:solidFill>
          </a:ln>
        </p:spPr>
        <p:txBody>
          <a:bodyPr>
            <a:normAutofit/>
          </a:bodyPr>
          <a:lstStyle/>
          <a:p>
            <a:pPr>
              <a:buFont typeface="Wingdings" panose="05000000000000000000" pitchFamily="2" charset="2"/>
              <a:buChar char="§"/>
            </a:pPr>
            <a:r>
              <a:rPr lang="en-US" sz="2800" dirty="0"/>
              <a:t>Leadership is an ecosystem involving the utility of personal traits, competence, confidence, humility, advocacy, relationships and practice</a:t>
            </a:r>
          </a:p>
          <a:p>
            <a:pPr>
              <a:buFont typeface="Wingdings" panose="05000000000000000000" pitchFamily="2" charset="2"/>
              <a:buChar char="§"/>
            </a:pPr>
            <a:r>
              <a:rPr lang="en-US" sz="2800" dirty="0"/>
              <a:t>All depends on one's ability to be self-aware, self-reflective and self-managed to influence and navigate a context-rich, complex and dynamic work environment often created by the leader  </a:t>
            </a:r>
            <a:endParaRPr lang="en-US" sz="2800" b="1" i="1" u="sng" dirty="0">
              <a:solidFill>
                <a:srgbClr val="C00000"/>
              </a:solidFill>
            </a:endParaRPr>
          </a:p>
          <a:p>
            <a:pPr marL="0" indent="0" algn="ctr">
              <a:buNone/>
            </a:pPr>
            <a:r>
              <a:rPr lang="en-US" sz="2800" b="1" i="1" dirty="0"/>
              <a:t>The Equation of Leadership as a Social Process</a:t>
            </a:r>
          </a:p>
          <a:p>
            <a:pPr marL="0" indent="0">
              <a:buNone/>
            </a:pPr>
            <a:r>
              <a:rPr lang="en-US" sz="2800" dirty="0"/>
              <a:t>  Leader  </a:t>
            </a:r>
            <a:r>
              <a:rPr lang="en-US" sz="2800" b="1" dirty="0">
                <a:solidFill>
                  <a:srgbClr val="C00000"/>
                </a:solidFill>
              </a:rPr>
              <a:t>&gt;</a:t>
            </a:r>
            <a:r>
              <a:rPr lang="en-US" sz="2800" dirty="0"/>
              <a:t>  Follower  </a:t>
            </a:r>
            <a:r>
              <a:rPr lang="en-US" sz="2800" b="1" dirty="0">
                <a:solidFill>
                  <a:srgbClr val="C00000"/>
                </a:solidFill>
              </a:rPr>
              <a:t>&gt;</a:t>
            </a:r>
            <a:r>
              <a:rPr lang="en-US" sz="2800" dirty="0"/>
              <a:t>  Context </a:t>
            </a:r>
            <a:r>
              <a:rPr lang="en-US" sz="2800" b="1" dirty="0">
                <a:solidFill>
                  <a:srgbClr val="C00000"/>
                </a:solidFill>
              </a:rPr>
              <a:t>  &gt;  </a:t>
            </a:r>
            <a:r>
              <a:rPr lang="en-US" sz="2800" dirty="0"/>
              <a:t> </a:t>
            </a:r>
            <a:r>
              <a:rPr lang="en-US" sz="2800" b="1" i="1" u="sng" dirty="0">
                <a:solidFill>
                  <a:srgbClr val="C00000"/>
                </a:solidFill>
              </a:rPr>
              <a:t>Leadership Emerges </a:t>
            </a:r>
          </a:p>
          <a:p>
            <a:pPr marL="0" indent="0" algn="ctr">
              <a:buNone/>
            </a:pPr>
            <a:r>
              <a:rPr lang="en-US" sz="2800" b="1" i="1" dirty="0"/>
              <a:t>Leadership occurs and evolves in an organic ecosystem</a:t>
            </a:r>
          </a:p>
          <a:p>
            <a:pPr marL="0" indent="0">
              <a:buNone/>
            </a:pPr>
            <a:endParaRPr lang="en-US" sz="2800" b="1" dirty="0"/>
          </a:p>
        </p:txBody>
      </p:sp>
      <p:sp>
        <p:nvSpPr>
          <p:cNvPr id="4" name="Slide Number Placeholder 3">
            <a:extLst>
              <a:ext uri="{FF2B5EF4-FFF2-40B4-BE49-F238E27FC236}">
                <a16:creationId xmlns:a16="http://schemas.microsoft.com/office/drawing/2014/main" id="{6AFD79FD-A209-4AEC-9B0D-DD0043FA3B1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21</a:t>
            </a:fld>
            <a:endParaRPr lang="en-US" dirty="0">
              <a:solidFill>
                <a:prstClr val="black">
                  <a:tint val="75000"/>
                </a:prstClr>
              </a:solidFill>
            </a:endParaRPr>
          </a:p>
        </p:txBody>
      </p:sp>
      <p:pic>
        <p:nvPicPr>
          <p:cNvPr id="20" name="Graphic 19" descr="Star">
            <a:extLst>
              <a:ext uri="{FF2B5EF4-FFF2-40B4-BE49-F238E27FC236}">
                <a16:creationId xmlns:a16="http://schemas.microsoft.com/office/drawing/2014/main" id="{191588B7-442F-425B-92ED-CC6BC2A5CF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56" y="342900"/>
            <a:ext cx="914400" cy="914400"/>
          </a:xfrm>
          <a:prstGeom prst="rect">
            <a:avLst/>
          </a:prstGeom>
        </p:spPr>
      </p:pic>
    </p:spTree>
    <p:extLst>
      <p:ext uri="{BB962C8B-B14F-4D97-AF65-F5344CB8AC3E}">
        <p14:creationId xmlns:p14="http://schemas.microsoft.com/office/powerpoint/2010/main" val="174121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34F9-64BC-455E-BB4E-46FFFD5F0873}"/>
              </a:ext>
            </a:extLst>
          </p:cNvPr>
          <p:cNvSpPr>
            <a:spLocks noGrp="1"/>
          </p:cNvSpPr>
          <p:nvPr>
            <p:ph type="title"/>
          </p:nvPr>
        </p:nvSpPr>
        <p:spPr>
          <a:xfrm>
            <a:off x="0" y="1"/>
            <a:ext cx="9144000" cy="533400"/>
          </a:xfrm>
        </p:spPr>
        <p:txBody>
          <a:bodyPr>
            <a:normAutofit fontScale="90000"/>
          </a:bodyPr>
          <a:lstStyle/>
          <a:p>
            <a:r>
              <a:rPr lang="en-US" b="1" dirty="0">
                <a:solidFill>
                  <a:srgbClr val="C00000"/>
                </a:solidFill>
              </a:rPr>
              <a:t>System 1 and 2</a:t>
            </a:r>
          </a:p>
        </p:txBody>
      </p:sp>
      <p:sp>
        <p:nvSpPr>
          <p:cNvPr id="3" name="Content Placeholder 2">
            <a:extLst>
              <a:ext uri="{FF2B5EF4-FFF2-40B4-BE49-F238E27FC236}">
                <a16:creationId xmlns:a16="http://schemas.microsoft.com/office/drawing/2014/main" id="{87190484-00B2-4221-8129-32001A60EE9C}"/>
              </a:ext>
            </a:extLst>
          </p:cNvPr>
          <p:cNvSpPr>
            <a:spLocks noGrp="1"/>
          </p:cNvSpPr>
          <p:nvPr>
            <p:ph idx="1"/>
          </p:nvPr>
        </p:nvSpPr>
        <p:spPr>
          <a:xfrm>
            <a:off x="0" y="685800"/>
            <a:ext cx="9144000" cy="6172199"/>
          </a:xfrm>
        </p:spPr>
        <p:txBody>
          <a:bodyPr>
            <a:normAutofit fontScale="85000" lnSpcReduction="10000"/>
          </a:bodyPr>
          <a:lstStyle/>
          <a:p>
            <a:pPr>
              <a:buFont typeface="Wingdings" panose="05000000000000000000" pitchFamily="2" charset="2"/>
              <a:buChar char="§"/>
            </a:pPr>
            <a:r>
              <a:rPr lang="en-US" b="1" dirty="0"/>
              <a:t>System 1 guides our </a:t>
            </a:r>
            <a:r>
              <a:rPr lang="en-US" b="1" i="1" dirty="0"/>
              <a:t>immediate</a:t>
            </a:r>
            <a:r>
              <a:rPr lang="en-US" b="1" dirty="0"/>
              <a:t> understanding of things</a:t>
            </a:r>
            <a:r>
              <a:rPr lang="en-US" dirty="0"/>
              <a:t> (impulsive and intuitive)</a:t>
            </a:r>
          </a:p>
          <a:p>
            <a:pPr>
              <a:buFont typeface="Wingdings" panose="05000000000000000000" pitchFamily="2" charset="2"/>
              <a:buChar char="§"/>
            </a:pPr>
            <a:r>
              <a:rPr lang="en-US" b="1" dirty="0"/>
              <a:t>Provides initial impressions that guide our beliefs </a:t>
            </a:r>
            <a:r>
              <a:rPr lang="en-US" dirty="0"/>
              <a:t>(Banana and Vomit---instinctual reaction)</a:t>
            </a:r>
          </a:p>
          <a:p>
            <a:pPr>
              <a:buFont typeface="Wingdings" panose="05000000000000000000" pitchFamily="2" charset="2"/>
              <a:buChar char="§"/>
            </a:pPr>
            <a:r>
              <a:rPr lang="en-US" b="1" dirty="0"/>
              <a:t>Links associations that provoke other ideas it </a:t>
            </a:r>
            <a:r>
              <a:rPr lang="en-US" dirty="0"/>
              <a:t>(prefers simplicity)</a:t>
            </a:r>
          </a:p>
          <a:p>
            <a:pPr>
              <a:buFont typeface="Wingdings" panose="05000000000000000000" pitchFamily="2" charset="2"/>
              <a:buChar char="§"/>
            </a:pPr>
            <a:r>
              <a:rPr lang="en-US" b="1" dirty="0"/>
              <a:t>Focuses on immediate environment </a:t>
            </a:r>
            <a:r>
              <a:rPr lang="en-US" dirty="0"/>
              <a:t>(looks for patterns decides what to find surprising and what to find normal…it also identifies dangers)</a:t>
            </a:r>
          </a:p>
          <a:p>
            <a:pPr>
              <a:buFont typeface="Wingdings" panose="05000000000000000000" pitchFamily="2" charset="2"/>
              <a:buChar char="§"/>
            </a:pPr>
            <a:r>
              <a:rPr lang="en-US" dirty="0"/>
              <a:t>System 1 creates a coherent story, even if one doesn’t exist. Thus, we arrive at conclusions without even realizing it</a:t>
            </a:r>
          </a:p>
          <a:p>
            <a:pPr>
              <a:buFont typeface="Wingdings" panose="05000000000000000000" pitchFamily="2" charset="2"/>
              <a:buChar char="§"/>
            </a:pPr>
            <a:r>
              <a:rPr lang="en-US" b="1" dirty="0"/>
              <a:t>System 2</a:t>
            </a:r>
            <a:r>
              <a:rPr lang="en-US" dirty="0"/>
              <a:t> </a:t>
            </a:r>
            <a:r>
              <a:rPr lang="en-US" b="1" dirty="0"/>
              <a:t>is cautious and relies on reason </a:t>
            </a:r>
            <a:r>
              <a:rPr lang="en-US" dirty="0"/>
              <a:t>(agent of choice prefers logic and reasoning)</a:t>
            </a:r>
          </a:p>
          <a:p>
            <a:pPr>
              <a:buFont typeface="Wingdings" panose="05000000000000000000" pitchFamily="2" charset="2"/>
              <a:buChar char="§"/>
            </a:pPr>
            <a:r>
              <a:rPr lang="en-US" b="1" dirty="0">
                <a:solidFill>
                  <a:srgbClr val="C00000"/>
                </a:solidFill>
              </a:rPr>
              <a:t>When system 2 is busy or depleted, system 1 reigns over reason</a:t>
            </a:r>
          </a:p>
          <a:p>
            <a:pPr marL="0" indent="0">
              <a:buNone/>
            </a:pPr>
            <a:endParaRPr lang="en-US" dirty="0"/>
          </a:p>
        </p:txBody>
      </p:sp>
      <p:sp>
        <p:nvSpPr>
          <p:cNvPr id="4" name="Slide Number Placeholder 3">
            <a:extLst>
              <a:ext uri="{FF2B5EF4-FFF2-40B4-BE49-F238E27FC236}">
                <a16:creationId xmlns:a16="http://schemas.microsoft.com/office/drawing/2014/main" id="{82855BFB-4E0D-41C4-A764-CB7B1655891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210</a:t>
            </a:fld>
            <a:endParaRPr lang="en-US">
              <a:solidFill>
                <a:prstClr val="black">
                  <a:tint val="75000"/>
                </a:prstClr>
              </a:solidFill>
            </a:endParaRPr>
          </a:p>
        </p:txBody>
      </p:sp>
    </p:spTree>
    <p:extLst>
      <p:ext uri="{BB962C8B-B14F-4D97-AF65-F5344CB8AC3E}">
        <p14:creationId xmlns:p14="http://schemas.microsoft.com/office/powerpoint/2010/main" val="387300716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5"/>
            <a:ext cx="8229600" cy="930275"/>
          </a:xfrm>
        </p:spPr>
        <p:txBody>
          <a:bodyPr/>
          <a:lstStyle/>
          <a:p>
            <a:pPr algn="ctr"/>
            <a:r>
              <a:rPr lang="en-US" b="1" u="sng" dirty="0">
                <a:solidFill>
                  <a:srgbClr val="C00000"/>
                </a:solidFill>
              </a:rPr>
              <a:t>Personalities of Systems 1 and 2</a:t>
            </a:r>
          </a:p>
        </p:txBody>
      </p:sp>
      <p:sp>
        <p:nvSpPr>
          <p:cNvPr id="3" name="Content Placeholder 2"/>
          <p:cNvSpPr>
            <a:spLocks noGrp="1"/>
          </p:cNvSpPr>
          <p:nvPr>
            <p:ph idx="1"/>
          </p:nvPr>
        </p:nvSpPr>
        <p:spPr>
          <a:xfrm>
            <a:off x="457200" y="1066800"/>
            <a:ext cx="8229600" cy="5486400"/>
          </a:xfrm>
        </p:spPr>
        <p:txBody>
          <a:bodyPr>
            <a:normAutofit/>
          </a:bodyPr>
          <a:lstStyle/>
          <a:p>
            <a:pPr>
              <a:buFont typeface="Wingdings" panose="05000000000000000000" pitchFamily="2" charset="2"/>
              <a:buChar char="§"/>
            </a:pPr>
            <a:r>
              <a:rPr lang="en-US" b="1" dirty="0">
                <a:solidFill>
                  <a:srgbClr val="C00000"/>
                </a:solidFill>
              </a:rPr>
              <a:t>System 1 </a:t>
            </a:r>
            <a:r>
              <a:rPr lang="en-US" dirty="0"/>
              <a:t>is extremely complicated, has innate qualities and learned…also can become highly skilled. Difficult to get control over</a:t>
            </a:r>
          </a:p>
          <a:p>
            <a:pPr>
              <a:buFont typeface="Wingdings" panose="05000000000000000000" pitchFamily="2" charset="2"/>
              <a:buChar char="§"/>
            </a:pPr>
            <a:r>
              <a:rPr lang="en-US" b="1" dirty="0">
                <a:solidFill>
                  <a:srgbClr val="C00000"/>
                </a:solidFill>
              </a:rPr>
              <a:t>System 2 </a:t>
            </a:r>
            <a:r>
              <a:rPr lang="en-US" dirty="0"/>
              <a:t>can be educated to take over. However,  system two only knows what we know</a:t>
            </a:r>
          </a:p>
          <a:p>
            <a:pPr marL="0" indent="0" algn="ctr">
              <a:buNone/>
            </a:pPr>
            <a:endParaRPr lang="en-US" sz="3000" b="1" i="0" dirty="0">
              <a:solidFill>
                <a:srgbClr val="C00000"/>
              </a:solidFill>
              <a:effectLst/>
            </a:endParaRPr>
          </a:p>
          <a:p>
            <a:pPr marL="0" indent="0" algn="ctr">
              <a:buNone/>
            </a:pPr>
            <a:r>
              <a:rPr lang="en-US" sz="3000" b="1" i="1" dirty="0">
                <a:solidFill>
                  <a:srgbClr val="FF0000"/>
                </a:solidFill>
                <a:effectLst/>
              </a:rPr>
              <a:t>The current theory is that these different systems were developed through human evolution</a:t>
            </a:r>
            <a:r>
              <a:rPr lang="en-US" sz="3000" b="1" i="1" dirty="0">
                <a:solidFill>
                  <a:srgbClr val="FF0000"/>
                </a:solidFill>
              </a:rPr>
              <a:t> over our history</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211</a:t>
            </a:fld>
            <a:endParaRPr lang="en-US">
              <a:solidFill>
                <a:prstClr val="black">
                  <a:tint val="75000"/>
                </a:prstClr>
              </a:solidFill>
            </a:endParaRPr>
          </a:p>
        </p:txBody>
      </p:sp>
    </p:spTree>
    <p:extLst>
      <p:ext uri="{BB962C8B-B14F-4D97-AF65-F5344CB8AC3E}">
        <p14:creationId xmlns:p14="http://schemas.microsoft.com/office/powerpoint/2010/main" val="410681960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5542D-8C18-976A-01A1-3B2D8B7F686C}"/>
              </a:ext>
            </a:extLst>
          </p:cNvPr>
          <p:cNvSpPr>
            <a:spLocks noGrp="1"/>
          </p:cNvSpPr>
          <p:nvPr>
            <p:ph type="title"/>
          </p:nvPr>
        </p:nvSpPr>
        <p:spPr/>
        <p:txBody>
          <a:bodyPr/>
          <a:lstStyle/>
          <a:p>
            <a:r>
              <a:rPr lang="en-US" b="1" dirty="0"/>
              <a:t>NOTE</a:t>
            </a:r>
          </a:p>
        </p:txBody>
      </p:sp>
      <p:sp>
        <p:nvSpPr>
          <p:cNvPr id="3" name="Content Placeholder 2">
            <a:extLst>
              <a:ext uri="{FF2B5EF4-FFF2-40B4-BE49-F238E27FC236}">
                <a16:creationId xmlns:a16="http://schemas.microsoft.com/office/drawing/2014/main" id="{A34FFCCA-758E-A7F9-B0CC-432F5818F842}"/>
              </a:ext>
            </a:extLst>
          </p:cNvPr>
          <p:cNvSpPr>
            <a:spLocks noGrp="1"/>
          </p:cNvSpPr>
          <p:nvPr>
            <p:ph idx="1"/>
          </p:nvPr>
        </p:nvSpPr>
        <p:spPr/>
        <p:txBody>
          <a:bodyPr>
            <a:normAutofit/>
          </a:bodyPr>
          <a:lstStyle/>
          <a:p>
            <a:pPr>
              <a:buFont typeface="Wingdings" panose="05000000000000000000" pitchFamily="2" charset="2"/>
              <a:buChar char="§"/>
            </a:pPr>
            <a:r>
              <a:rPr lang="en-US" b="0" i="0" dirty="0">
                <a:solidFill>
                  <a:srgbClr val="000000"/>
                </a:solidFill>
                <a:effectLst/>
                <a:latin typeface="benton-sans"/>
              </a:rPr>
              <a:t>We have only so much System 2 thinking available over the course of the day</a:t>
            </a:r>
            <a:endParaRPr lang="en-US" dirty="0">
              <a:solidFill>
                <a:srgbClr val="000000"/>
              </a:solidFill>
              <a:latin typeface="benton-sans"/>
            </a:endParaRPr>
          </a:p>
          <a:p>
            <a:pPr>
              <a:buFont typeface="Wingdings" panose="05000000000000000000" pitchFamily="2" charset="2"/>
              <a:buChar char="§"/>
            </a:pPr>
            <a:r>
              <a:rPr lang="en-US" dirty="0">
                <a:solidFill>
                  <a:srgbClr val="000000"/>
                </a:solidFill>
                <a:latin typeface="benton-sans"/>
              </a:rPr>
              <a:t>W</a:t>
            </a:r>
            <a:r>
              <a:rPr lang="en-US" b="0" i="0" dirty="0">
                <a:solidFill>
                  <a:srgbClr val="000000"/>
                </a:solidFill>
                <a:effectLst/>
                <a:latin typeface="benton-sans"/>
              </a:rPr>
              <a:t>e naturally spend as much time in System 1 thinking as possible</a:t>
            </a:r>
            <a:endParaRPr lang="en-US" dirty="0">
              <a:solidFill>
                <a:srgbClr val="000000"/>
              </a:solidFill>
              <a:latin typeface="benton-sans"/>
            </a:endParaRPr>
          </a:p>
          <a:p>
            <a:pPr>
              <a:buFont typeface="Wingdings" panose="05000000000000000000" pitchFamily="2" charset="2"/>
              <a:buChar char="§"/>
            </a:pPr>
            <a:r>
              <a:rPr lang="en-US" b="0" i="0" dirty="0">
                <a:effectLst/>
                <a:latin typeface="benton-sans"/>
              </a:rPr>
              <a:t>Many studies indicate that </a:t>
            </a:r>
            <a:r>
              <a:rPr lang="en-US" b="0" i="0" strike="noStrike" dirty="0">
                <a:effectLst/>
                <a:latin typeface="benton-sans"/>
                <a:hlinkClick r:id="rId2">
                  <a:extLst>
                    <a:ext uri="{A12FA001-AC4F-418D-AE19-62706E023703}">
                      <ahyp:hlinkClr xmlns:ahyp="http://schemas.microsoft.com/office/drawing/2018/hyperlinkcolor" val="tx"/>
                    </a:ext>
                  </a:extLst>
                </a:hlinkClick>
              </a:rPr>
              <a:t>90% to 95% of our decisions are made unconsciously</a:t>
            </a:r>
            <a:endParaRPr lang="en-US" b="0" i="0" strike="noStrike" dirty="0">
              <a:effectLst/>
              <a:latin typeface="benton-sans"/>
            </a:endParaRPr>
          </a:p>
          <a:p>
            <a:pPr marL="0" indent="0">
              <a:buNone/>
            </a:pPr>
            <a:r>
              <a:rPr lang="en-US" sz="2600" b="0" i="0" dirty="0">
                <a:solidFill>
                  <a:srgbClr val="222222"/>
                </a:solidFill>
                <a:effectLst/>
                <a:latin typeface="Calibri" panose="020F0502020204030204" pitchFamily="34" charset="0"/>
                <a:cs typeface="Calibri" panose="020F0502020204030204" pitchFamily="34" charset="0"/>
              </a:rPr>
              <a:t>                                                                         Birnbaum, J. (2022)</a:t>
            </a:r>
            <a:endParaRPr lang="en-US" sz="26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EBC1DB5-E3C1-A761-5272-05EA90B33EA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212</a:t>
            </a:fld>
            <a:endParaRPr lang="en-US">
              <a:solidFill>
                <a:prstClr val="black">
                  <a:tint val="75000"/>
                </a:prstClr>
              </a:solidFill>
            </a:endParaRPr>
          </a:p>
        </p:txBody>
      </p:sp>
    </p:spTree>
    <p:extLst>
      <p:ext uri="{BB962C8B-B14F-4D97-AF65-F5344CB8AC3E}">
        <p14:creationId xmlns:p14="http://schemas.microsoft.com/office/powerpoint/2010/main" val="420882380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s://electia.files.wordpress.com/2013/08/blog-11-media-system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74638"/>
            <a:ext cx="8229600" cy="608171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213</a:t>
            </a:fld>
            <a:endParaRPr lang="en-US">
              <a:solidFill>
                <a:prstClr val="black">
                  <a:tint val="75000"/>
                </a:prstClr>
              </a:solidFill>
            </a:endParaRPr>
          </a:p>
        </p:txBody>
      </p:sp>
    </p:spTree>
    <p:extLst>
      <p:ext uri="{BB962C8B-B14F-4D97-AF65-F5344CB8AC3E}">
        <p14:creationId xmlns:p14="http://schemas.microsoft.com/office/powerpoint/2010/main" val="358104573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3B691-31F0-47CD-8E16-AD6B95C55EDC}"/>
              </a:ext>
            </a:extLst>
          </p:cNvPr>
          <p:cNvSpPr>
            <a:spLocks noGrp="1"/>
          </p:cNvSpPr>
          <p:nvPr>
            <p:ph type="title"/>
          </p:nvPr>
        </p:nvSpPr>
        <p:spPr>
          <a:xfrm>
            <a:off x="0" y="136524"/>
            <a:ext cx="9144000" cy="930275"/>
          </a:xfrm>
        </p:spPr>
        <p:txBody>
          <a:bodyPr>
            <a:normAutofit/>
          </a:bodyPr>
          <a:lstStyle/>
          <a:p>
            <a:r>
              <a:rPr lang="en-US" sz="3200" b="1" dirty="0">
                <a:solidFill>
                  <a:srgbClr val="C00000"/>
                </a:solidFill>
              </a:rPr>
              <a:t>The interactions and relationship of system 1 and 2</a:t>
            </a:r>
          </a:p>
        </p:txBody>
      </p:sp>
      <p:sp>
        <p:nvSpPr>
          <p:cNvPr id="3" name="Content Placeholder 2">
            <a:extLst>
              <a:ext uri="{FF2B5EF4-FFF2-40B4-BE49-F238E27FC236}">
                <a16:creationId xmlns:a16="http://schemas.microsoft.com/office/drawing/2014/main" id="{A3069F7F-D690-482A-BEF0-6AC0D106A6F3}"/>
              </a:ext>
            </a:extLst>
          </p:cNvPr>
          <p:cNvSpPr>
            <a:spLocks noGrp="1"/>
          </p:cNvSpPr>
          <p:nvPr>
            <p:ph idx="1"/>
          </p:nvPr>
        </p:nvSpPr>
        <p:spPr>
          <a:xfrm>
            <a:off x="152400" y="1371600"/>
            <a:ext cx="8839200" cy="5486400"/>
          </a:xfrm>
        </p:spPr>
        <p:txBody>
          <a:bodyPr>
            <a:normAutofit/>
          </a:bodyPr>
          <a:lstStyle/>
          <a:p>
            <a:pPr>
              <a:buFont typeface="Wingdings" panose="05000000000000000000" pitchFamily="2" charset="2"/>
              <a:buChar char="§"/>
            </a:pPr>
            <a:r>
              <a:rPr lang="en-US" sz="2800" dirty="0"/>
              <a:t>Our brain has evolved short-cut mechanisms especially in the context of complex situations, where there is incomplete information and risk</a:t>
            </a:r>
          </a:p>
          <a:p>
            <a:pPr>
              <a:buFont typeface="Wingdings" panose="05000000000000000000" pitchFamily="2" charset="2"/>
              <a:buChar char="§"/>
            </a:pPr>
            <a:r>
              <a:rPr lang="en-US" sz="2800" dirty="0"/>
              <a:t>The brain samples what knowledge is available and then focuses on the bits most relevant to the task</a:t>
            </a:r>
          </a:p>
          <a:p>
            <a:pPr>
              <a:buFont typeface="Wingdings" panose="05000000000000000000" pitchFamily="2" charset="2"/>
              <a:buChar char="§"/>
            </a:pPr>
            <a:r>
              <a:rPr lang="en-US" sz="2800" dirty="0"/>
              <a:t>Then makes quick decisions based on “short cuts” or rules of thumb</a:t>
            </a:r>
            <a:r>
              <a:rPr lang="en-US" sz="2800" dirty="0">
                <a:solidFill>
                  <a:srgbClr val="C00000"/>
                </a:solidFill>
              </a:rPr>
              <a:t>…(</a:t>
            </a:r>
            <a:r>
              <a:rPr lang="en-US" sz="2800" b="1" dirty="0">
                <a:solidFill>
                  <a:srgbClr val="C00000"/>
                </a:solidFill>
              </a:rPr>
              <a:t>Heuristics</a:t>
            </a:r>
            <a:r>
              <a:rPr lang="en-US" sz="2800" dirty="0">
                <a:solidFill>
                  <a:srgbClr val="C00000"/>
                </a:solidFill>
              </a:rPr>
              <a:t>)  </a:t>
            </a:r>
            <a:r>
              <a:rPr lang="en-US" sz="2600" dirty="0">
                <a:solidFill>
                  <a:srgbClr val="C00000"/>
                </a:solidFill>
              </a:rPr>
              <a:t>              </a:t>
            </a:r>
            <a:r>
              <a:rPr lang="en-US" sz="2600" dirty="0"/>
              <a:t>Kahneman, (2011)</a:t>
            </a:r>
          </a:p>
          <a:p>
            <a:pPr>
              <a:buFont typeface="Wingdings" panose="05000000000000000000" pitchFamily="2" charset="2"/>
              <a:buChar char="§"/>
            </a:pPr>
            <a:r>
              <a:rPr lang="en-US" sz="2800" dirty="0"/>
              <a:t>The brain is wired to know what’s going on by recognizing patterns in our world, formulating assumptions and developing mental models then predicting </a:t>
            </a:r>
          </a:p>
          <a:p>
            <a:pPr marL="0" indent="0">
              <a:buNone/>
            </a:pPr>
            <a:endParaRPr lang="en-US" sz="2800" dirty="0"/>
          </a:p>
          <a:p>
            <a:endParaRPr lang="en-US" sz="2800" dirty="0"/>
          </a:p>
          <a:p>
            <a:endParaRPr lang="en-US" dirty="0"/>
          </a:p>
        </p:txBody>
      </p:sp>
      <p:sp>
        <p:nvSpPr>
          <p:cNvPr id="4" name="Slide Number Placeholder 3">
            <a:extLst>
              <a:ext uri="{FF2B5EF4-FFF2-40B4-BE49-F238E27FC236}">
                <a16:creationId xmlns:a16="http://schemas.microsoft.com/office/drawing/2014/main" id="{46DB7478-06D9-4DEC-9039-5BE66ED3C3F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214</a:t>
            </a:fld>
            <a:endParaRPr lang="en-US">
              <a:solidFill>
                <a:prstClr val="black">
                  <a:tint val="75000"/>
                </a:prstClr>
              </a:solidFill>
            </a:endParaRPr>
          </a:p>
        </p:txBody>
      </p:sp>
    </p:spTree>
    <p:extLst>
      <p:ext uri="{BB962C8B-B14F-4D97-AF65-F5344CB8AC3E}">
        <p14:creationId xmlns:p14="http://schemas.microsoft.com/office/powerpoint/2010/main" val="105163899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5EB9A-B59E-40E1-9E26-4545BD9D46D0}"/>
              </a:ext>
            </a:extLst>
          </p:cNvPr>
          <p:cNvSpPr>
            <a:spLocks noGrp="1"/>
          </p:cNvSpPr>
          <p:nvPr>
            <p:ph type="title"/>
          </p:nvPr>
        </p:nvSpPr>
        <p:spPr/>
        <p:txBody>
          <a:bodyPr/>
          <a:lstStyle/>
          <a:p>
            <a:r>
              <a:rPr lang="en-US" b="1" dirty="0">
                <a:solidFill>
                  <a:srgbClr val="C00000"/>
                </a:solidFill>
              </a:rPr>
              <a:t>Heuristics =</a:t>
            </a:r>
            <a:r>
              <a:rPr lang="en-US" dirty="0">
                <a:solidFill>
                  <a:srgbClr val="C00000"/>
                </a:solidFill>
              </a:rPr>
              <a:t> “</a:t>
            </a:r>
            <a:r>
              <a:rPr lang="en-US" i="1" dirty="0">
                <a:solidFill>
                  <a:srgbClr val="C00000"/>
                </a:solidFill>
              </a:rPr>
              <a:t>Mental Short Cuts”</a:t>
            </a:r>
          </a:p>
        </p:txBody>
      </p:sp>
      <p:sp>
        <p:nvSpPr>
          <p:cNvPr id="3" name="Content Placeholder 2">
            <a:extLst>
              <a:ext uri="{FF2B5EF4-FFF2-40B4-BE49-F238E27FC236}">
                <a16:creationId xmlns:a16="http://schemas.microsoft.com/office/drawing/2014/main" id="{B3DD4574-335F-4CEA-A044-E2AF2E0A0775}"/>
              </a:ext>
            </a:extLst>
          </p:cNvPr>
          <p:cNvSpPr>
            <a:spLocks noGrp="1"/>
          </p:cNvSpPr>
          <p:nvPr>
            <p:ph idx="1"/>
          </p:nvPr>
        </p:nvSpPr>
        <p:spPr/>
        <p:txBody>
          <a:bodyPr/>
          <a:lstStyle/>
          <a:p>
            <a:pPr>
              <a:buFont typeface="Wingdings" panose="05000000000000000000" pitchFamily="2" charset="2"/>
              <a:buChar char="§"/>
            </a:pPr>
            <a:r>
              <a:rPr lang="en-US" dirty="0"/>
              <a:t>When we use heuristics, we are using substitution (we substitute a “close enough” easy question, for the original hard one)</a:t>
            </a:r>
          </a:p>
          <a:p>
            <a:pPr>
              <a:buFont typeface="Wingdings" panose="05000000000000000000" pitchFamily="2" charset="2"/>
              <a:buChar char="§"/>
            </a:pPr>
            <a:r>
              <a:rPr lang="en-US" dirty="0"/>
              <a:t>They provide immediate answers, but may allow for serious errors</a:t>
            </a: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C79F044C-0D4D-4510-81DC-FF2234C3541F}"/>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215</a:t>
            </a:fld>
            <a:endParaRPr lang="en-US">
              <a:solidFill>
                <a:prstClr val="black">
                  <a:tint val="75000"/>
                </a:prstClr>
              </a:solidFill>
            </a:endParaRPr>
          </a:p>
        </p:txBody>
      </p:sp>
    </p:spTree>
    <p:extLst>
      <p:ext uri="{BB962C8B-B14F-4D97-AF65-F5344CB8AC3E}">
        <p14:creationId xmlns:p14="http://schemas.microsoft.com/office/powerpoint/2010/main" val="270208807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E69B8-CF13-4135-BF3B-0985C1F744C4}"/>
              </a:ext>
            </a:extLst>
          </p:cNvPr>
          <p:cNvSpPr>
            <a:spLocks noGrp="1"/>
          </p:cNvSpPr>
          <p:nvPr>
            <p:ph type="title"/>
          </p:nvPr>
        </p:nvSpPr>
        <p:spPr>
          <a:xfrm>
            <a:off x="0" y="136525"/>
            <a:ext cx="9144000" cy="1281113"/>
          </a:xfrm>
        </p:spPr>
        <p:txBody>
          <a:bodyPr>
            <a:normAutofit fontScale="90000"/>
          </a:bodyPr>
          <a:lstStyle/>
          <a:p>
            <a:r>
              <a:rPr lang="en-US" b="1" dirty="0"/>
              <a:t>These mental processes can create, produce, and develop</a:t>
            </a:r>
          </a:p>
        </p:txBody>
      </p:sp>
      <p:sp>
        <p:nvSpPr>
          <p:cNvPr id="3" name="Content Placeholder 2">
            <a:extLst>
              <a:ext uri="{FF2B5EF4-FFF2-40B4-BE49-F238E27FC236}">
                <a16:creationId xmlns:a16="http://schemas.microsoft.com/office/drawing/2014/main" id="{9B161765-776D-4025-BDF4-C2577316867F}"/>
              </a:ext>
            </a:extLst>
          </p:cNvPr>
          <p:cNvSpPr>
            <a:spLocks noGrp="1"/>
          </p:cNvSpPr>
          <p:nvPr>
            <p:ph idx="1"/>
          </p:nvPr>
        </p:nvSpPr>
        <p:spPr>
          <a:xfrm>
            <a:off x="457200" y="1828800"/>
            <a:ext cx="8229600" cy="4892675"/>
          </a:xfrm>
        </p:spPr>
        <p:txBody>
          <a:bodyPr>
            <a:normAutofit/>
          </a:bodyPr>
          <a:lstStyle/>
          <a:p>
            <a:pPr>
              <a:buFont typeface="Wingdings" panose="05000000000000000000" pitchFamily="2" charset="2"/>
              <a:buChar char="§"/>
            </a:pPr>
            <a:r>
              <a:rPr lang="en-US" sz="3600" dirty="0"/>
              <a:t>Blind spots</a:t>
            </a:r>
          </a:p>
          <a:p>
            <a:pPr>
              <a:buFont typeface="Wingdings" panose="05000000000000000000" pitchFamily="2" charset="2"/>
              <a:buChar char="§"/>
            </a:pPr>
            <a:r>
              <a:rPr lang="en-US" sz="3600" dirty="0"/>
              <a:t>Misjudgments</a:t>
            </a:r>
          </a:p>
          <a:p>
            <a:pPr>
              <a:buFont typeface="Wingdings" panose="05000000000000000000" pitchFamily="2" charset="2"/>
              <a:buChar char="§"/>
            </a:pPr>
            <a:r>
              <a:rPr lang="en-US" sz="3600" dirty="0"/>
              <a:t>Biases</a:t>
            </a:r>
          </a:p>
        </p:txBody>
      </p:sp>
      <p:sp>
        <p:nvSpPr>
          <p:cNvPr id="4" name="Slide Number Placeholder 3">
            <a:extLst>
              <a:ext uri="{FF2B5EF4-FFF2-40B4-BE49-F238E27FC236}">
                <a16:creationId xmlns:a16="http://schemas.microsoft.com/office/drawing/2014/main" id="{E6ADE681-E301-474F-96D1-336962DC445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216</a:t>
            </a:fld>
            <a:endParaRPr lang="en-US">
              <a:solidFill>
                <a:prstClr val="black">
                  <a:tint val="75000"/>
                </a:prstClr>
              </a:solidFill>
            </a:endParaRPr>
          </a:p>
        </p:txBody>
      </p:sp>
    </p:spTree>
    <p:extLst>
      <p:ext uri="{BB962C8B-B14F-4D97-AF65-F5344CB8AC3E}">
        <p14:creationId xmlns:p14="http://schemas.microsoft.com/office/powerpoint/2010/main" val="78193370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575DF-04DD-4B9C-A776-9F15522D5F8E}"/>
              </a:ext>
            </a:extLst>
          </p:cNvPr>
          <p:cNvSpPr>
            <a:spLocks noGrp="1"/>
          </p:cNvSpPr>
          <p:nvPr>
            <p:ph type="title"/>
          </p:nvPr>
        </p:nvSpPr>
        <p:spPr>
          <a:xfrm>
            <a:off x="457200" y="0"/>
            <a:ext cx="8229600" cy="38100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FB32C9FD-1DBD-43F2-B27C-40FCB9C0E3FB}"/>
              </a:ext>
            </a:extLst>
          </p:cNvPr>
          <p:cNvSpPr>
            <a:spLocks noGrp="1"/>
          </p:cNvSpPr>
          <p:nvPr>
            <p:ph idx="1"/>
          </p:nvPr>
        </p:nvSpPr>
        <p:spPr>
          <a:xfrm>
            <a:off x="457200" y="762000"/>
            <a:ext cx="8229600" cy="5959475"/>
          </a:xfrm>
        </p:spPr>
        <p:txBody>
          <a:bodyPr>
            <a:normAutofit fontScale="92500"/>
          </a:bodyPr>
          <a:lstStyle/>
          <a:p>
            <a:pPr>
              <a:buFont typeface="Wingdings" panose="05000000000000000000" pitchFamily="2" charset="2"/>
              <a:buChar char="§"/>
            </a:pPr>
            <a:r>
              <a:rPr lang="en-US" sz="3000" b="1" dirty="0">
                <a:solidFill>
                  <a:srgbClr val="C00000"/>
                </a:solidFill>
              </a:rPr>
              <a:t>In the highly complex and uncertain environments in which many political and business leaders operate, reﬂex reliance on such compelling markers, without checking their validity, can have negative consequences </a:t>
            </a:r>
            <a:r>
              <a:rPr lang="en-US" sz="2600" b="1" dirty="0">
                <a:solidFill>
                  <a:srgbClr val="C00000"/>
                </a:solidFill>
              </a:rPr>
              <a:t>   </a:t>
            </a:r>
            <a:r>
              <a:rPr lang="en-US" sz="2600" dirty="0" err="1"/>
              <a:t>Bonabeau</a:t>
            </a:r>
            <a:r>
              <a:rPr lang="en-US" sz="2600" dirty="0"/>
              <a:t>, 2003; Miller and Ireland, (2005)</a:t>
            </a:r>
          </a:p>
          <a:p>
            <a:pPr>
              <a:buFont typeface="Wingdings" panose="05000000000000000000" pitchFamily="2" charset="2"/>
              <a:buChar char="§"/>
            </a:pPr>
            <a:r>
              <a:rPr lang="en-US" sz="3000" dirty="0"/>
              <a:t>As critical thinkers we need to be aware of the processes that influence our judgements</a:t>
            </a:r>
          </a:p>
          <a:p>
            <a:pPr marL="0" indent="0" algn="ctr">
              <a:buNone/>
            </a:pPr>
            <a:r>
              <a:rPr lang="en-US" sz="3500" b="1" i="1" u="sng" dirty="0">
                <a:solidFill>
                  <a:srgbClr val="FF0000"/>
                </a:solidFill>
              </a:rPr>
              <a:t>Especially if they Bias us to be prone to errors</a:t>
            </a:r>
          </a:p>
          <a:p>
            <a:pPr>
              <a:buFont typeface="Wingdings" panose="05000000000000000000" pitchFamily="2" charset="2"/>
              <a:buChar char="§"/>
            </a:pPr>
            <a:r>
              <a:rPr lang="en-US" sz="3000" dirty="0"/>
              <a:t>By accounting for bias when evaluating a situation or someone's retelling of an event, we can make more accurate decisions, not so influenced by the mind’s confirmation-seeking expectancies </a:t>
            </a:r>
            <a:r>
              <a:rPr lang="en-US" sz="2800" dirty="0"/>
              <a:t> </a:t>
            </a:r>
            <a:r>
              <a:rPr lang="en-US" sz="2600" dirty="0"/>
              <a:t>Kahneman, (2011).</a:t>
            </a:r>
          </a:p>
          <a:p>
            <a:pPr marL="0" indent="0">
              <a:buNone/>
            </a:pPr>
            <a:endParaRPr lang="en-US" sz="2600" dirty="0"/>
          </a:p>
          <a:p>
            <a:pPr marL="0" indent="0">
              <a:buNone/>
            </a:pPr>
            <a:endParaRPr lang="en-US" dirty="0"/>
          </a:p>
        </p:txBody>
      </p:sp>
      <p:sp>
        <p:nvSpPr>
          <p:cNvPr id="4" name="Slide Number Placeholder 3">
            <a:extLst>
              <a:ext uri="{FF2B5EF4-FFF2-40B4-BE49-F238E27FC236}">
                <a16:creationId xmlns:a16="http://schemas.microsoft.com/office/drawing/2014/main" id="{9431EBC5-993D-43BC-8A70-406139D57E2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217</a:t>
            </a:fld>
            <a:endParaRPr lang="en-US">
              <a:solidFill>
                <a:prstClr val="black">
                  <a:tint val="75000"/>
                </a:prstClr>
              </a:solidFill>
            </a:endParaRPr>
          </a:p>
        </p:txBody>
      </p:sp>
    </p:spTree>
    <p:extLst>
      <p:ext uri="{BB962C8B-B14F-4D97-AF65-F5344CB8AC3E}">
        <p14:creationId xmlns:p14="http://schemas.microsoft.com/office/powerpoint/2010/main" val="422838692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a:t>Research has Identified Several Conditions in Which Individuals are Most Likely to Rely on System 1</a:t>
            </a:r>
          </a:p>
        </p:txBody>
      </p:sp>
      <p:sp>
        <p:nvSpPr>
          <p:cNvPr id="3" name="Content Placeholder 2"/>
          <p:cNvSpPr>
            <a:spLocks noGrp="1"/>
          </p:cNvSpPr>
          <p:nvPr>
            <p:ph idx="1"/>
          </p:nvPr>
        </p:nvSpPr>
        <p:spPr>
          <a:xfrm>
            <a:off x="457200" y="2057400"/>
            <a:ext cx="8229600" cy="4800600"/>
          </a:xfrm>
        </p:spPr>
        <p:txBody>
          <a:bodyPr>
            <a:normAutofit/>
          </a:bodyPr>
          <a:lstStyle/>
          <a:p>
            <a:pPr>
              <a:buFont typeface="Wingdings" panose="05000000000000000000" pitchFamily="2" charset="2"/>
              <a:buChar char="§"/>
            </a:pPr>
            <a:r>
              <a:rPr lang="en-US" sz="2800" dirty="0"/>
              <a:t>Situations that involve ambiguous or incomplete information</a:t>
            </a:r>
          </a:p>
          <a:p>
            <a:pPr>
              <a:buFont typeface="Wingdings" panose="05000000000000000000" pitchFamily="2" charset="2"/>
              <a:buChar char="§"/>
            </a:pPr>
            <a:r>
              <a:rPr lang="en-US" sz="2800" dirty="0"/>
              <a:t>The presence of time constraints</a:t>
            </a:r>
          </a:p>
          <a:p>
            <a:pPr>
              <a:buFont typeface="Wingdings" panose="05000000000000000000" pitchFamily="2" charset="2"/>
              <a:buChar char="§"/>
            </a:pPr>
            <a:r>
              <a:rPr lang="en-US" sz="2800" dirty="0"/>
              <a:t>Circumstances where our cognitive control may be compromised such as fatigue or having a lot on our minds</a:t>
            </a:r>
          </a:p>
          <a:p>
            <a:pPr marL="0" indent="0">
              <a:buNone/>
            </a:pPr>
            <a:endParaRPr lang="en-US" sz="2400" dirty="0"/>
          </a:p>
          <a:p>
            <a:pPr marL="0" indent="0">
              <a:buNone/>
            </a:pPr>
            <a:r>
              <a:rPr lang="en-US" sz="2000" dirty="0"/>
              <a:t>                                                                      </a:t>
            </a:r>
            <a:r>
              <a:rPr lang="en-US" sz="2000" b="1" dirty="0"/>
              <a:t>Kirwan Institute Cheryl </a:t>
            </a:r>
            <a:r>
              <a:rPr lang="en-US" sz="2000" b="1" dirty="0" err="1"/>
              <a:t>Staats</a:t>
            </a:r>
            <a:r>
              <a:rPr lang="en-US" sz="2000" b="1" dirty="0"/>
              <a:t> 2016</a:t>
            </a:r>
          </a:p>
        </p:txBody>
      </p:sp>
    </p:spTree>
    <p:extLst>
      <p:ext uri="{BB962C8B-B14F-4D97-AF65-F5344CB8AC3E}">
        <p14:creationId xmlns:p14="http://schemas.microsoft.com/office/powerpoint/2010/main" val="80629681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1EBF-DEA9-484D-8C4A-48A942A3807F}"/>
              </a:ext>
            </a:extLst>
          </p:cNvPr>
          <p:cNvSpPr>
            <a:spLocks noGrp="1"/>
          </p:cNvSpPr>
          <p:nvPr>
            <p:ph type="title"/>
          </p:nvPr>
        </p:nvSpPr>
        <p:spPr>
          <a:xfrm>
            <a:off x="457200" y="76200"/>
            <a:ext cx="8229600" cy="15240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848174C1-D175-4E8B-B5AD-88D1A7508E2A}"/>
              </a:ext>
            </a:extLst>
          </p:cNvPr>
          <p:cNvSpPr>
            <a:spLocks noGrp="1"/>
          </p:cNvSpPr>
          <p:nvPr>
            <p:ph idx="1"/>
          </p:nvPr>
        </p:nvSpPr>
        <p:spPr>
          <a:xfrm>
            <a:off x="457200" y="609600"/>
            <a:ext cx="8229600" cy="6248399"/>
          </a:xfrm>
        </p:spPr>
        <p:txBody>
          <a:bodyPr>
            <a:normAutofit fontScale="92500"/>
          </a:bodyPr>
          <a:lstStyle/>
          <a:p>
            <a:pPr marL="0" indent="0">
              <a:buNone/>
            </a:pPr>
            <a:r>
              <a:rPr lang="en-US" sz="3900" b="1" dirty="0">
                <a:solidFill>
                  <a:srgbClr val="C00000"/>
                </a:solidFill>
              </a:rPr>
              <a:t>        Intuition is Recognition and Expertise </a:t>
            </a:r>
          </a:p>
          <a:p>
            <a:pPr>
              <a:buFont typeface="Wingdings" panose="05000000000000000000" pitchFamily="2" charset="2"/>
              <a:buChar char="§"/>
            </a:pPr>
            <a:r>
              <a:rPr lang="en-US" sz="3000" dirty="0"/>
              <a:t>Recognizing associations with patterns</a:t>
            </a:r>
          </a:p>
          <a:p>
            <a:pPr>
              <a:buFont typeface="Wingdings" panose="05000000000000000000" pitchFamily="2" charset="2"/>
              <a:buChar char="§"/>
            </a:pPr>
            <a:r>
              <a:rPr lang="en-US" sz="3000" dirty="0"/>
              <a:t>Cues &gt; Trigger &gt; Sense making from contextual features to past patterns of experience and knowledge</a:t>
            </a:r>
          </a:p>
          <a:p>
            <a:pPr>
              <a:buFont typeface="Wingdings" panose="05000000000000000000" pitchFamily="2" charset="2"/>
              <a:buChar char="§"/>
            </a:pPr>
            <a:r>
              <a:rPr lang="en-US" sz="3000" dirty="0"/>
              <a:t>The Brain predicts and constructs assumptions and realities from your experiences to make meaning</a:t>
            </a:r>
          </a:p>
          <a:p>
            <a:pPr>
              <a:buFont typeface="Wingdings" panose="05000000000000000000" pitchFamily="2" charset="2"/>
              <a:buChar char="§"/>
            </a:pPr>
            <a:r>
              <a:rPr lang="en-US" sz="3000" dirty="0"/>
              <a:t>Evaluating the likely quality of an intuitive judgment requires an assessment of the predictability of the environment in which the judgment is made and of the individual’s opportunity to learn the regularities of that environment                  </a:t>
            </a:r>
            <a:r>
              <a:rPr lang="en-US" sz="2600" dirty="0"/>
              <a:t>Kahneman &amp; Klein, (2009)</a:t>
            </a:r>
          </a:p>
        </p:txBody>
      </p:sp>
    </p:spTree>
    <p:extLst>
      <p:ext uri="{BB962C8B-B14F-4D97-AF65-F5344CB8AC3E}">
        <p14:creationId xmlns:p14="http://schemas.microsoft.com/office/powerpoint/2010/main" val="3262891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876800"/>
          </a:xfrm>
        </p:spPr>
        <p:txBody>
          <a:bodyPr>
            <a:normAutofit/>
          </a:bodyPr>
          <a:lstStyle/>
          <a:p>
            <a:pPr>
              <a:buFont typeface="Wingdings" panose="05000000000000000000" pitchFamily="2" charset="2"/>
              <a:buChar char="§"/>
              <a:defRPr/>
            </a:pPr>
            <a:r>
              <a:rPr lang="en-US" sz="3500" dirty="0"/>
              <a:t>Social</a:t>
            </a:r>
          </a:p>
          <a:p>
            <a:pPr>
              <a:buFont typeface="Wingdings" panose="05000000000000000000" pitchFamily="2" charset="2"/>
              <a:buChar char="§"/>
              <a:defRPr/>
            </a:pPr>
            <a:r>
              <a:rPr lang="en-US" sz="3500" dirty="0"/>
              <a:t>Technological</a:t>
            </a:r>
          </a:p>
          <a:p>
            <a:pPr>
              <a:buFont typeface="Wingdings" panose="05000000000000000000" pitchFamily="2" charset="2"/>
              <a:buChar char="§"/>
              <a:defRPr/>
            </a:pPr>
            <a:r>
              <a:rPr lang="en-US" sz="3500" dirty="0"/>
              <a:t>Economic</a:t>
            </a:r>
          </a:p>
          <a:p>
            <a:pPr>
              <a:buFont typeface="Wingdings" panose="05000000000000000000" pitchFamily="2" charset="2"/>
              <a:buChar char="§"/>
              <a:defRPr/>
            </a:pPr>
            <a:r>
              <a:rPr lang="en-US" sz="3500" dirty="0"/>
              <a:t>Political</a:t>
            </a:r>
            <a:endParaRPr lang="en-US" sz="3500" b="1" i="1" dirty="0">
              <a:solidFill>
                <a:srgbClr val="C00000"/>
              </a:solidFill>
            </a:endParaRPr>
          </a:p>
          <a:p>
            <a:pPr marL="0" indent="0">
              <a:buNone/>
              <a:defRPr/>
            </a:pPr>
            <a:r>
              <a:rPr lang="en-US" sz="3500" b="1" i="1" dirty="0">
                <a:solidFill>
                  <a:srgbClr val="C00000"/>
                </a:solidFill>
              </a:rPr>
              <a:t>Complexity that fuels a dynamic ecosystem that requires exemplary leaders and solid managers dedicated and passionate about their work</a:t>
            </a:r>
            <a:endParaRPr lang="en-US" sz="3500" dirty="0"/>
          </a:p>
        </p:txBody>
      </p:sp>
      <p:sp>
        <p:nvSpPr>
          <p:cNvPr id="2" name="Title 1"/>
          <p:cNvSpPr>
            <a:spLocks noGrp="1"/>
          </p:cNvSpPr>
          <p:nvPr>
            <p:ph type="title"/>
          </p:nvPr>
        </p:nvSpPr>
        <p:spPr>
          <a:xfrm>
            <a:off x="457200" y="76200"/>
            <a:ext cx="8229600" cy="1295400"/>
          </a:xfrm>
        </p:spPr>
        <p:txBody>
          <a:bodyPr>
            <a:noAutofit/>
          </a:bodyPr>
          <a:lstStyle/>
          <a:p>
            <a:pPr>
              <a:defRPr/>
            </a:pPr>
            <a:r>
              <a:rPr lang="en-US" sz="4000" b="1" i="1" dirty="0"/>
              <a:t>Modern Forces That Influence 21</a:t>
            </a:r>
            <a:r>
              <a:rPr lang="en-US" sz="4000" b="1" i="1" baseline="30000" dirty="0"/>
              <a:t>st</a:t>
            </a:r>
            <a:r>
              <a:rPr lang="en-US" sz="4000" b="1" i="1" dirty="0"/>
              <a:t> Century Law Enforcement Leadership</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325866926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2698A-B4E1-4220-9B5A-18BC7CE5A2B1}"/>
              </a:ext>
            </a:extLst>
          </p:cNvPr>
          <p:cNvSpPr>
            <a:spLocks noGrp="1"/>
          </p:cNvSpPr>
          <p:nvPr>
            <p:ph type="title"/>
          </p:nvPr>
        </p:nvSpPr>
        <p:spPr>
          <a:xfrm>
            <a:off x="457200" y="274638"/>
            <a:ext cx="8229600" cy="639762"/>
          </a:xfrm>
        </p:spPr>
        <p:txBody>
          <a:bodyPr>
            <a:normAutofit fontScale="90000"/>
          </a:bodyPr>
          <a:lstStyle/>
          <a:p>
            <a:endParaRPr lang="en-US" dirty="0"/>
          </a:p>
        </p:txBody>
      </p:sp>
      <p:sp>
        <p:nvSpPr>
          <p:cNvPr id="4" name="Slide Number Placeholder 3">
            <a:extLst>
              <a:ext uri="{FF2B5EF4-FFF2-40B4-BE49-F238E27FC236}">
                <a16:creationId xmlns:a16="http://schemas.microsoft.com/office/drawing/2014/main" id="{9CC6B68C-9FCF-43DE-AA3A-A880788D082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220</a:t>
            </a:fld>
            <a:endParaRPr lang="en-US">
              <a:solidFill>
                <a:prstClr val="black">
                  <a:tint val="75000"/>
                </a:prstClr>
              </a:solidFill>
            </a:endParaRPr>
          </a:p>
        </p:txBody>
      </p:sp>
      <p:sp>
        <p:nvSpPr>
          <p:cNvPr id="8" name="Content Placeholder 7">
            <a:extLst>
              <a:ext uri="{FF2B5EF4-FFF2-40B4-BE49-F238E27FC236}">
                <a16:creationId xmlns:a16="http://schemas.microsoft.com/office/drawing/2014/main" id="{738F48F1-335D-439A-9D3A-74FBB73462F3}"/>
              </a:ext>
            </a:extLst>
          </p:cNvPr>
          <p:cNvSpPr>
            <a:spLocks noGrp="1"/>
          </p:cNvSpPr>
          <p:nvPr>
            <p:ph idx="1"/>
          </p:nvPr>
        </p:nvSpPr>
        <p:spPr>
          <a:xfrm>
            <a:off x="457200" y="1219200"/>
            <a:ext cx="8229600" cy="4906963"/>
          </a:xfrm>
        </p:spPr>
        <p:txBody>
          <a:bodyPr>
            <a:normAutofit/>
          </a:bodyPr>
          <a:lstStyle/>
          <a:p>
            <a:pPr marL="0" marR="0" indent="0">
              <a:lnSpc>
                <a:spcPct val="107000"/>
              </a:lnSpc>
              <a:spcBef>
                <a:spcPts val="0"/>
              </a:spcBef>
              <a:spcAft>
                <a:spcPts val="800"/>
              </a:spcAft>
              <a:buNone/>
            </a:pPr>
            <a:r>
              <a:rPr lang="en-US" sz="3200" dirty="0">
                <a:effectLst/>
                <a:latin typeface="Calibri" panose="020F0502020204030204" pitchFamily="34" charset="0"/>
                <a:ea typeface="Calibri" panose="020F0502020204030204" pitchFamily="34" charset="0"/>
                <a:cs typeface="Calibri" panose="020F0502020204030204" pitchFamily="34" charset="0"/>
              </a:rPr>
              <a:t>“One way of looking at this might be that for 42 years, I’ve been making small, regular deposits in this bank of experience, education and training,” and one day, “the balance was sufficient so that I could make a very large withdrawal.”</a:t>
            </a:r>
          </a:p>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rPr>
              <a:t>                                       </a:t>
            </a:r>
            <a:r>
              <a:rPr lang="en-US" sz="2800" b="1" dirty="0">
                <a:effectLst/>
                <a:latin typeface="Calibri" panose="020F0502020204030204" pitchFamily="34" charset="0"/>
                <a:ea typeface="Calibri" panose="020F0502020204030204" pitchFamily="34" charset="0"/>
              </a:rPr>
              <a:t> ---- </a:t>
            </a:r>
            <a:r>
              <a:rPr lang="en-US" sz="2800" dirty="0">
                <a:effectLst/>
                <a:latin typeface="Calibri" panose="020F0502020204030204" pitchFamily="34" charset="0"/>
                <a:ea typeface="Calibri" panose="020F0502020204030204" pitchFamily="34" charset="0"/>
              </a:rPr>
              <a:t>Captain Chesley Sullenberger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25403498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fontScale="90000"/>
          </a:bodyPr>
          <a:lstStyle/>
          <a:p>
            <a:r>
              <a:rPr lang="en-US" b="1" dirty="0"/>
              <a:t>The Utility of System One and System Two as a Team</a:t>
            </a:r>
            <a:br>
              <a:rPr lang="en-US" dirty="0"/>
            </a:br>
            <a:r>
              <a:rPr lang="en-US" sz="3600" dirty="0"/>
              <a:t>Colonel Hal Moore</a:t>
            </a:r>
          </a:p>
        </p:txBody>
      </p:sp>
      <p:sp>
        <p:nvSpPr>
          <p:cNvPr id="3" name="Content Placeholder 2"/>
          <p:cNvSpPr>
            <a:spLocks noGrp="1"/>
          </p:cNvSpPr>
          <p:nvPr>
            <p:ph idx="1"/>
          </p:nvPr>
        </p:nvSpPr>
        <p:spPr>
          <a:xfrm>
            <a:off x="457200" y="2057400"/>
            <a:ext cx="8229600" cy="4495800"/>
          </a:xfrm>
        </p:spPr>
        <p:txBody>
          <a:bodyPr>
            <a:normAutofit lnSpcReduction="10000"/>
          </a:bodyPr>
          <a:lstStyle/>
          <a:p>
            <a:pPr>
              <a:buFont typeface="Wingdings" pitchFamily="2" charset="2"/>
              <a:buChar char="§"/>
            </a:pPr>
            <a:r>
              <a:rPr lang="en-US" dirty="0"/>
              <a:t>Trust your instincts</a:t>
            </a:r>
          </a:p>
          <a:p>
            <a:pPr>
              <a:buFont typeface="Wingdings" pitchFamily="2" charset="2"/>
              <a:buChar char="§"/>
            </a:pPr>
            <a:r>
              <a:rPr lang="en-US" dirty="0"/>
              <a:t>Instincts and intuition give you an immediate estimation of a situation</a:t>
            </a:r>
          </a:p>
          <a:p>
            <a:pPr>
              <a:buFont typeface="Wingdings" pitchFamily="2" charset="2"/>
              <a:buChar char="§"/>
            </a:pPr>
            <a:r>
              <a:rPr lang="en-US" dirty="0"/>
              <a:t>Then, ask yourself, what am I doing that I should not be doing</a:t>
            </a:r>
          </a:p>
          <a:p>
            <a:pPr>
              <a:buFont typeface="Wingdings" pitchFamily="2" charset="2"/>
              <a:buChar char="§"/>
            </a:pPr>
            <a:r>
              <a:rPr lang="en-US" dirty="0"/>
              <a:t>And what am I not doing that I should be doing</a:t>
            </a:r>
          </a:p>
          <a:p>
            <a:pPr algn="ctr">
              <a:buNone/>
            </a:pPr>
            <a:r>
              <a:rPr lang="en-US" b="1" dirty="0">
                <a:solidFill>
                  <a:srgbClr val="C00000"/>
                </a:solidFill>
              </a:rPr>
              <a:t>[</a:t>
            </a:r>
            <a:r>
              <a:rPr lang="en-US" b="1" u="sng" dirty="0">
                <a:solidFill>
                  <a:srgbClr val="C00000"/>
                </a:solidFill>
              </a:rPr>
              <a:t>Be disciplined to be focused and objective, to respond rather than react]</a:t>
            </a:r>
            <a:endParaRPr lang="en-US" b="1" dirty="0">
              <a:solidFill>
                <a:srgbClr val="C00000"/>
              </a:solidFill>
            </a:endParaRPr>
          </a:p>
        </p:txBody>
      </p:sp>
    </p:spTree>
    <p:extLst>
      <p:ext uri="{BB962C8B-B14F-4D97-AF65-F5344CB8AC3E}">
        <p14:creationId xmlns:p14="http://schemas.microsoft.com/office/powerpoint/2010/main" val="336348118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8800" b="1" dirty="0">
                <a:solidFill>
                  <a:srgbClr val="C00000"/>
                </a:solidFill>
              </a:rPr>
              <a:t>PRACTICAL EXERCISES</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222</a:t>
            </a:fld>
            <a:endParaRPr lang="en-US">
              <a:solidFill>
                <a:prstClr val="black">
                  <a:tint val="75000"/>
                </a:prstClr>
              </a:solidFill>
            </a:endParaRPr>
          </a:p>
        </p:txBody>
      </p:sp>
    </p:spTree>
    <p:extLst>
      <p:ext uri="{BB962C8B-B14F-4D97-AF65-F5344CB8AC3E}">
        <p14:creationId xmlns:p14="http://schemas.microsoft.com/office/powerpoint/2010/main" val="380685660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4B73-DC7F-4F4B-A349-35070A87D82D}"/>
              </a:ext>
            </a:extLst>
          </p:cNvPr>
          <p:cNvSpPr>
            <a:spLocks noGrp="1"/>
          </p:cNvSpPr>
          <p:nvPr>
            <p:ph type="title"/>
          </p:nvPr>
        </p:nvSpPr>
        <p:spPr>
          <a:xfrm>
            <a:off x="76200" y="0"/>
            <a:ext cx="8991600" cy="1417638"/>
          </a:xfrm>
        </p:spPr>
        <p:txBody>
          <a:bodyPr>
            <a:normAutofit/>
          </a:bodyPr>
          <a:lstStyle/>
          <a:p>
            <a:r>
              <a:rPr lang="en-US" sz="3600" b="1" dirty="0"/>
              <a:t>The primary types of bias that individuals engage in:</a:t>
            </a:r>
          </a:p>
        </p:txBody>
      </p:sp>
      <p:sp>
        <p:nvSpPr>
          <p:cNvPr id="3" name="Content Placeholder 2">
            <a:extLst>
              <a:ext uri="{FF2B5EF4-FFF2-40B4-BE49-F238E27FC236}">
                <a16:creationId xmlns:a16="http://schemas.microsoft.com/office/drawing/2014/main" id="{58A9BE83-1F9E-4130-B75F-68852C07A85E}"/>
              </a:ext>
            </a:extLst>
          </p:cNvPr>
          <p:cNvSpPr>
            <a:spLocks noGrp="1"/>
          </p:cNvSpPr>
          <p:nvPr>
            <p:ph idx="1"/>
          </p:nvPr>
        </p:nvSpPr>
        <p:spPr>
          <a:xfrm>
            <a:off x="152400" y="1676400"/>
            <a:ext cx="8839200" cy="4953000"/>
          </a:xfrm>
        </p:spPr>
        <p:txBody>
          <a:bodyPr>
            <a:normAutofit/>
          </a:bodyPr>
          <a:lstStyle/>
          <a:p>
            <a:pPr>
              <a:buFont typeface="Wingdings" panose="05000000000000000000" pitchFamily="2" charset="2"/>
              <a:buChar char="§"/>
            </a:pPr>
            <a:r>
              <a:rPr lang="en-US" sz="2800" b="1" dirty="0"/>
              <a:t>Simplification biases, </a:t>
            </a:r>
            <a:r>
              <a:rPr lang="en-US" sz="2800" dirty="0"/>
              <a:t>or tunnel vision, which tends to come about as a direct result of an individual’s lack of cognitive resources or ability to collate and understand the context and environment and to process complex data</a:t>
            </a:r>
          </a:p>
          <a:p>
            <a:pPr>
              <a:buFont typeface="Wingdings" panose="05000000000000000000" pitchFamily="2" charset="2"/>
              <a:buChar char="§"/>
            </a:pPr>
            <a:r>
              <a:rPr lang="en-US" sz="2800" dirty="0"/>
              <a:t>In effect, these individuals tend to have trouble understanding the reality of the situation in all its complexity and paradoxes and, therefore, create a simpler version of reality based on their own wishes and values </a:t>
            </a:r>
          </a:p>
        </p:txBody>
      </p:sp>
      <p:sp>
        <p:nvSpPr>
          <p:cNvPr id="4" name="Slide Number Placeholder 3">
            <a:extLst>
              <a:ext uri="{FF2B5EF4-FFF2-40B4-BE49-F238E27FC236}">
                <a16:creationId xmlns:a16="http://schemas.microsoft.com/office/drawing/2014/main" id="{7E4CEAC8-F021-4484-8E0D-B5DDC5E0A3D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223</a:t>
            </a:fld>
            <a:endParaRPr lang="en-US">
              <a:solidFill>
                <a:prstClr val="black">
                  <a:tint val="75000"/>
                </a:prstClr>
              </a:solidFill>
            </a:endParaRPr>
          </a:p>
        </p:txBody>
      </p:sp>
    </p:spTree>
    <p:extLst>
      <p:ext uri="{BB962C8B-B14F-4D97-AF65-F5344CB8AC3E}">
        <p14:creationId xmlns:p14="http://schemas.microsoft.com/office/powerpoint/2010/main" val="140747447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55AD6-8929-40F7-8293-EEB6B6D8B0AB}"/>
              </a:ext>
            </a:extLst>
          </p:cNvPr>
          <p:cNvSpPr>
            <a:spLocks noGrp="1"/>
          </p:cNvSpPr>
          <p:nvPr>
            <p:ph type="title"/>
          </p:nvPr>
        </p:nvSpPr>
        <p:spPr>
          <a:xfrm>
            <a:off x="457200" y="0"/>
            <a:ext cx="8229600" cy="1365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7F2BAD31-8FB6-4FFA-91CE-A8193966B848}"/>
              </a:ext>
            </a:extLst>
          </p:cNvPr>
          <p:cNvSpPr>
            <a:spLocks noGrp="1"/>
          </p:cNvSpPr>
          <p:nvPr>
            <p:ph idx="1"/>
          </p:nvPr>
        </p:nvSpPr>
        <p:spPr>
          <a:xfrm>
            <a:off x="76200" y="990600"/>
            <a:ext cx="8915400" cy="5638800"/>
          </a:xfrm>
        </p:spPr>
        <p:txBody>
          <a:bodyPr>
            <a:normAutofit/>
          </a:bodyPr>
          <a:lstStyle/>
          <a:p>
            <a:pPr>
              <a:buFont typeface="Wingdings" panose="05000000000000000000" pitchFamily="2" charset="2"/>
              <a:buChar char="§"/>
            </a:pPr>
            <a:r>
              <a:rPr lang="en-US" sz="2800" b="1" dirty="0"/>
              <a:t>Verification biases, </a:t>
            </a:r>
            <a:r>
              <a:rPr lang="en-US" sz="2800" dirty="0"/>
              <a:t>or</a:t>
            </a:r>
            <a:r>
              <a:rPr lang="en-US" sz="2800" b="1" dirty="0"/>
              <a:t> </a:t>
            </a:r>
            <a:r>
              <a:rPr lang="en-US" sz="2800" dirty="0"/>
              <a:t>group think, occurs when an individual or individuals wish to remain in harmony with their peers and to be part of the group or team</a:t>
            </a:r>
          </a:p>
          <a:p>
            <a:pPr>
              <a:buFont typeface="Wingdings" panose="05000000000000000000" pitchFamily="2" charset="2"/>
              <a:buChar char="§"/>
            </a:pPr>
            <a:r>
              <a:rPr lang="en-US" sz="2800" b="1" dirty="0"/>
              <a:t>Regulation biases, </a:t>
            </a:r>
            <a:r>
              <a:rPr lang="en-US" sz="2800" dirty="0"/>
              <a:t>ignoring or downplaying information that is perceived as a threat to themselves, their self-concept or their ego or others’ perceptions of them</a:t>
            </a:r>
          </a:p>
          <a:p>
            <a:pPr>
              <a:buFont typeface="Wingdings" panose="05000000000000000000" pitchFamily="2" charset="2"/>
              <a:buChar char="§"/>
            </a:pPr>
            <a:r>
              <a:rPr lang="en-US" sz="2800" dirty="0"/>
              <a:t>Regulation biases are largely assumed to stem from behavior that moves towards providing pleasure or comfort and away from pain or discomfort</a:t>
            </a:r>
          </a:p>
        </p:txBody>
      </p:sp>
      <p:sp>
        <p:nvSpPr>
          <p:cNvPr id="4" name="Slide Number Placeholder 3">
            <a:extLst>
              <a:ext uri="{FF2B5EF4-FFF2-40B4-BE49-F238E27FC236}">
                <a16:creationId xmlns:a16="http://schemas.microsoft.com/office/drawing/2014/main" id="{E3D74504-C19D-4F11-908B-4F52815C0FA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224</a:t>
            </a:fld>
            <a:endParaRPr lang="en-US">
              <a:solidFill>
                <a:prstClr val="black">
                  <a:tint val="75000"/>
                </a:prstClr>
              </a:solidFill>
            </a:endParaRPr>
          </a:p>
        </p:txBody>
      </p:sp>
    </p:spTree>
    <p:extLst>
      <p:ext uri="{BB962C8B-B14F-4D97-AF65-F5344CB8AC3E}">
        <p14:creationId xmlns:p14="http://schemas.microsoft.com/office/powerpoint/2010/main" val="310665904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525"/>
            <a:ext cx="9144000" cy="549275"/>
          </a:xfrm>
        </p:spPr>
        <p:txBody>
          <a:bodyPr>
            <a:normAutofit fontScale="90000"/>
          </a:bodyPr>
          <a:lstStyle/>
          <a:p>
            <a:endParaRPr lang="en-US" b="1" dirty="0"/>
          </a:p>
        </p:txBody>
      </p:sp>
      <p:sp>
        <p:nvSpPr>
          <p:cNvPr id="3" name="Content Placeholder 2"/>
          <p:cNvSpPr>
            <a:spLocks noGrp="1"/>
          </p:cNvSpPr>
          <p:nvPr>
            <p:ph idx="1"/>
          </p:nvPr>
        </p:nvSpPr>
        <p:spPr>
          <a:xfrm>
            <a:off x="457200" y="762000"/>
            <a:ext cx="8229600" cy="5959475"/>
          </a:xfrm>
        </p:spPr>
        <p:txBody>
          <a:bodyPr>
            <a:normAutofit/>
          </a:bodyPr>
          <a:lstStyle/>
          <a:p>
            <a:pPr marL="0" indent="0" algn="ctr">
              <a:buNone/>
            </a:pPr>
            <a:endParaRPr lang="en-US" b="1" i="1" u="sng" dirty="0"/>
          </a:p>
          <a:p>
            <a:pPr>
              <a:buFont typeface="Wingdings" panose="05000000000000000000" pitchFamily="2" charset="2"/>
              <a:buChar char="§"/>
            </a:pPr>
            <a:r>
              <a:rPr lang="en-US" sz="2800" b="1" dirty="0"/>
              <a:t>Availability: </a:t>
            </a:r>
            <a:r>
              <a:rPr lang="en-US" sz="2800" dirty="0"/>
              <a:t>The easier the information is to recall, the more weight you will give it. (personal “anecdotal” experiences) </a:t>
            </a:r>
          </a:p>
          <a:p>
            <a:pPr>
              <a:buFont typeface="Wingdings" panose="05000000000000000000" pitchFamily="2" charset="2"/>
              <a:buChar char="§"/>
            </a:pPr>
            <a:r>
              <a:rPr lang="en-US" sz="2800" b="1" dirty="0"/>
              <a:t>Anchoring: </a:t>
            </a:r>
            <a:r>
              <a:rPr lang="en-US" sz="2800" dirty="0"/>
              <a:t>The tendency to anchor on an initial estimate and fail to adjust for actual uncertainty</a:t>
            </a:r>
          </a:p>
          <a:p>
            <a:pPr>
              <a:buFont typeface="Wingdings" panose="05000000000000000000" pitchFamily="2" charset="2"/>
              <a:buChar char="§"/>
            </a:pPr>
            <a:r>
              <a:rPr lang="en-US" sz="2800" b="1" dirty="0"/>
              <a:t>Representative: </a:t>
            </a:r>
            <a:r>
              <a:rPr lang="en-US" sz="2800" dirty="0"/>
              <a:t>Whether or not the object or person seems typical of a category (just because something is plausible doesn’t mean it’s probable)</a:t>
            </a:r>
          </a:p>
          <a:p>
            <a:endParaRPr lang="en-US" dirty="0"/>
          </a:p>
          <a:p>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225</a:t>
            </a:fld>
            <a:endParaRPr lang="en-US">
              <a:solidFill>
                <a:prstClr val="black">
                  <a:tint val="75000"/>
                </a:prstClr>
              </a:solidFill>
            </a:endParaRPr>
          </a:p>
        </p:txBody>
      </p:sp>
    </p:spTree>
    <p:extLst>
      <p:ext uri="{BB962C8B-B14F-4D97-AF65-F5344CB8AC3E}">
        <p14:creationId xmlns:p14="http://schemas.microsoft.com/office/powerpoint/2010/main" val="200540106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20F5-027E-40CE-8AF2-64B17D6633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CC8F28-6C32-4F22-B243-8112F1D0B1F8}"/>
              </a:ext>
            </a:extLst>
          </p:cNvPr>
          <p:cNvSpPr>
            <a:spLocks noGrp="1"/>
          </p:cNvSpPr>
          <p:nvPr>
            <p:ph idx="1"/>
          </p:nvPr>
        </p:nvSpPr>
        <p:spPr/>
        <p:txBody>
          <a:bodyPr/>
          <a:lstStyle/>
          <a:p>
            <a:pPr>
              <a:buFont typeface="Wingdings" panose="05000000000000000000" pitchFamily="2" charset="2"/>
              <a:buChar char="§"/>
            </a:pPr>
            <a:r>
              <a:rPr lang="en-US" dirty="0"/>
              <a:t>Many of our important beliefs are not derived from the contextual facts or evidence </a:t>
            </a:r>
          </a:p>
          <a:p>
            <a:pPr>
              <a:buFont typeface="Wingdings" panose="05000000000000000000" pitchFamily="2" charset="2"/>
              <a:buChar char="§"/>
            </a:pPr>
            <a:r>
              <a:rPr lang="en-US" dirty="0"/>
              <a:t>We are especially prone to ignore information that doesn’t coincide with our worldview</a:t>
            </a:r>
          </a:p>
          <a:p>
            <a:pPr marL="0" indent="0">
              <a:buNone/>
            </a:pPr>
            <a:endParaRPr lang="en-US" dirty="0"/>
          </a:p>
        </p:txBody>
      </p:sp>
      <p:sp>
        <p:nvSpPr>
          <p:cNvPr id="4" name="Slide Number Placeholder 3">
            <a:extLst>
              <a:ext uri="{FF2B5EF4-FFF2-40B4-BE49-F238E27FC236}">
                <a16:creationId xmlns:a16="http://schemas.microsoft.com/office/drawing/2014/main" id="{DBC47CFB-F969-4D20-8F39-8D5FB4E4C59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226</a:t>
            </a:fld>
            <a:endParaRPr lang="en-US">
              <a:solidFill>
                <a:prstClr val="black">
                  <a:tint val="75000"/>
                </a:prstClr>
              </a:solidFill>
            </a:endParaRPr>
          </a:p>
        </p:txBody>
      </p:sp>
    </p:spTree>
    <p:extLst>
      <p:ext uri="{BB962C8B-B14F-4D97-AF65-F5344CB8AC3E}">
        <p14:creationId xmlns:p14="http://schemas.microsoft.com/office/powerpoint/2010/main" val="178619572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a:t> </a:t>
            </a:r>
            <a:r>
              <a:rPr lang="en-US" b="1" dirty="0">
                <a:solidFill>
                  <a:srgbClr val="C00000"/>
                </a:solidFill>
              </a:rPr>
              <a:t>The Conformation Bias</a:t>
            </a:r>
          </a:p>
        </p:txBody>
      </p:sp>
      <p:sp>
        <p:nvSpPr>
          <p:cNvPr id="3" name="Content Placeholder 2"/>
          <p:cNvSpPr>
            <a:spLocks noGrp="1"/>
          </p:cNvSpPr>
          <p:nvPr>
            <p:ph idx="1"/>
          </p:nvPr>
        </p:nvSpPr>
        <p:spPr>
          <a:xfrm>
            <a:off x="533400" y="1524000"/>
            <a:ext cx="8229600" cy="5105400"/>
          </a:xfrm>
        </p:spPr>
        <p:txBody>
          <a:bodyPr/>
          <a:lstStyle/>
          <a:p>
            <a:pPr>
              <a:buFont typeface="Wingdings" panose="05000000000000000000" pitchFamily="2" charset="2"/>
              <a:buChar char="q"/>
            </a:pPr>
            <a:r>
              <a:rPr lang="en-US" dirty="0"/>
              <a:t> </a:t>
            </a:r>
            <a:r>
              <a:rPr lang="en-US" sz="2800" dirty="0"/>
              <a:t>Is a tendency to search for or interpret information in a way that confirms one's preconceptions, ideas or assumptions</a:t>
            </a:r>
          </a:p>
          <a:p>
            <a:pPr>
              <a:buFont typeface="Wingdings" panose="05000000000000000000" pitchFamily="2" charset="2"/>
              <a:buChar char="q"/>
            </a:pPr>
            <a:r>
              <a:rPr lang="en-US" sz="2800" dirty="0"/>
              <a:t> Actively seeking out and assigning more weight to evidence that confirms your assumption or theory, while ignoring or underweighting the evidence that could disconfirm your assumption or theory</a:t>
            </a:r>
          </a:p>
          <a:p>
            <a:pPr>
              <a:buFont typeface="Wingdings" panose="05000000000000000000" pitchFamily="2" charset="2"/>
              <a:buChar char="q"/>
            </a:pPr>
            <a:r>
              <a:rPr lang="en-US" sz="2800" dirty="0"/>
              <a:t>Favoring information that confirms previously existing beliefs or biases. </a:t>
            </a:r>
          </a:p>
          <a:p>
            <a:pPr>
              <a:buFont typeface="Wingdings" panose="05000000000000000000" pitchFamily="2" charset="2"/>
              <a:buChar char="q"/>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227</a:t>
            </a:fld>
            <a:endParaRPr lang="en-US">
              <a:solidFill>
                <a:prstClr val="black">
                  <a:tint val="75000"/>
                </a:prstClr>
              </a:solidFill>
            </a:endParaRPr>
          </a:p>
        </p:txBody>
      </p:sp>
    </p:spTree>
    <p:extLst>
      <p:ext uri="{BB962C8B-B14F-4D97-AF65-F5344CB8AC3E}">
        <p14:creationId xmlns:p14="http://schemas.microsoft.com/office/powerpoint/2010/main" val="123125773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b="1" dirty="0">
                <a:solidFill>
                  <a:srgbClr val="C00000"/>
                </a:solidFill>
              </a:rPr>
              <a:t>The Sample Bias</a:t>
            </a:r>
          </a:p>
        </p:txBody>
      </p:sp>
      <p:sp>
        <p:nvSpPr>
          <p:cNvPr id="3" name="Content Placeholder 2"/>
          <p:cNvSpPr>
            <a:spLocks noGrp="1"/>
          </p:cNvSpPr>
          <p:nvPr>
            <p:ph idx="1"/>
          </p:nvPr>
        </p:nvSpPr>
        <p:spPr>
          <a:xfrm>
            <a:off x="457200" y="1600200"/>
            <a:ext cx="8229600" cy="5029200"/>
          </a:xfrm>
        </p:spPr>
        <p:txBody>
          <a:bodyPr>
            <a:normAutofit/>
          </a:bodyPr>
          <a:lstStyle/>
          <a:p>
            <a:pPr>
              <a:buFont typeface="Wingdings" panose="05000000000000000000" pitchFamily="2" charset="2"/>
              <a:buChar char="q"/>
            </a:pPr>
            <a:r>
              <a:rPr lang="en-US" sz="2800" dirty="0"/>
              <a:t>When we make assumptions about how things are perceived, function or results of limited information</a:t>
            </a:r>
          </a:p>
          <a:p>
            <a:pPr>
              <a:buFont typeface="Wingdings" panose="05000000000000000000" pitchFamily="2" charset="2"/>
              <a:buChar char="q"/>
            </a:pPr>
            <a:r>
              <a:rPr lang="en-US" sz="2800" dirty="0"/>
              <a:t>These assumptions are based upon the sample of information analyzed being too narrow and failing to represent the whole or entire facts as they relate to the issue</a:t>
            </a:r>
          </a:p>
          <a:p>
            <a:pPr>
              <a:buFont typeface="Wingdings" panose="05000000000000000000" pitchFamily="2" charset="2"/>
              <a:buChar char="q"/>
            </a:pPr>
            <a:r>
              <a:rPr lang="en-US" sz="2800" dirty="0"/>
              <a:t>Results can be erroneously attributed to the phenomenon under study</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228</a:t>
            </a:fld>
            <a:endParaRPr lang="en-US">
              <a:solidFill>
                <a:prstClr val="black">
                  <a:tint val="75000"/>
                </a:prstClr>
              </a:solidFill>
            </a:endParaRPr>
          </a:p>
        </p:txBody>
      </p:sp>
    </p:spTree>
    <p:extLst>
      <p:ext uri="{BB962C8B-B14F-4D97-AF65-F5344CB8AC3E}">
        <p14:creationId xmlns:p14="http://schemas.microsoft.com/office/powerpoint/2010/main" val="52343888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60E3A-2C8A-4B8A-A31D-F2D77DAB638B}"/>
              </a:ext>
            </a:extLst>
          </p:cNvPr>
          <p:cNvSpPr>
            <a:spLocks noGrp="1"/>
          </p:cNvSpPr>
          <p:nvPr>
            <p:ph type="title"/>
          </p:nvPr>
        </p:nvSpPr>
        <p:spPr/>
        <p:txBody>
          <a:bodyPr>
            <a:normAutofit fontScale="90000"/>
          </a:bodyPr>
          <a:lstStyle/>
          <a:p>
            <a:r>
              <a:rPr lang="en-US" b="1" dirty="0"/>
              <a:t>THE NEWS MEDIA</a:t>
            </a:r>
            <a:br>
              <a:rPr lang="en-US" b="1" dirty="0"/>
            </a:br>
            <a:r>
              <a:rPr lang="en-US" b="1" dirty="0"/>
              <a:t>60 second sound bite </a:t>
            </a:r>
          </a:p>
        </p:txBody>
      </p:sp>
      <p:sp>
        <p:nvSpPr>
          <p:cNvPr id="3" name="Content Placeholder 2">
            <a:extLst>
              <a:ext uri="{FF2B5EF4-FFF2-40B4-BE49-F238E27FC236}">
                <a16:creationId xmlns:a16="http://schemas.microsoft.com/office/drawing/2014/main" id="{A77B3833-C94C-4ED1-87F7-507CAC4E0BB8}"/>
              </a:ext>
            </a:extLst>
          </p:cNvPr>
          <p:cNvSpPr>
            <a:spLocks noGrp="1"/>
          </p:cNvSpPr>
          <p:nvPr>
            <p:ph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BA19E670-3B0D-462B-8031-61E65C55501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229</a:t>
            </a:fld>
            <a:endParaRPr lang="en-US">
              <a:solidFill>
                <a:prstClr val="black">
                  <a:tint val="75000"/>
                </a:prstClr>
              </a:solidFill>
            </a:endParaRPr>
          </a:p>
        </p:txBody>
      </p:sp>
      <p:sp>
        <p:nvSpPr>
          <p:cNvPr id="5" name="Oval 4">
            <a:extLst>
              <a:ext uri="{FF2B5EF4-FFF2-40B4-BE49-F238E27FC236}">
                <a16:creationId xmlns:a16="http://schemas.microsoft.com/office/drawing/2014/main" id="{6751CAAB-AB21-4474-99D7-6A8C8ADF1710}"/>
              </a:ext>
            </a:extLst>
          </p:cNvPr>
          <p:cNvSpPr/>
          <p:nvPr/>
        </p:nvSpPr>
        <p:spPr>
          <a:xfrm>
            <a:off x="533400" y="1600200"/>
            <a:ext cx="4800600" cy="475615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What Actually</a:t>
            </a:r>
          </a:p>
          <a:p>
            <a:pPr algn="ctr"/>
            <a:r>
              <a:rPr lang="en-US" sz="3600" b="1" dirty="0">
                <a:solidFill>
                  <a:schemeClr val="tx1"/>
                </a:solidFill>
              </a:rPr>
              <a:t>Happened</a:t>
            </a:r>
          </a:p>
        </p:txBody>
      </p:sp>
      <p:sp>
        <p:nvSpPr>
          <p:cNvPr id="6" name="Oval 5">
            <a:extLst>
              <a:ext uri="{FF2B5EF4-FFF2-40B4-BE49-F238E27FC236}">
                <a16:creationId xmlns:a16="http://schemas.microsoft.com/office/drawing/2014/main" id="{C6ECA2A5-5DD6-4904-9DB4-884F6D4482AE}"/>
              </a:ext>
            </a:extLst>
          </p:cNvPr>
          <p:cNvSpPr/>
          <p:nvPr/>
        </p:nvSpPr>
        <p:spPr>
          <a:xfrm>
            <a:off x="4419600" y="2941320"/>
            <a:ext cx="457200" cy="457200"/>
          </a:xfrm>
          <a:prstGeom prst="ellipse">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423CE39F-3880-4555-9A8E-D986E4AD2204}"/>
              </a:ext>
            </a:extLst>
          </p:cNvPr>
          <p:cNvSpPr/>
          <p:nvPr/>
        </p:nvSpPr>
        <p:spPr>
          <a:xfrm>
            <a:off x="4724400" y="2438400"/>
            <a:ext cx="3657600" cy="1524000"/>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What's Reported in the News</a:t>
            </a:r>
          </a:p>
        </p:txBody>
      </p:sp>
    </p:spTree>
    <p:extLst>
      <p:ext uri="{BB962C8B-B14F-4D97-AF65-F5344CB8AC3E}">
        <p14:creationId xmlns:p14="http://schemas.microsoft.com/office/powerpoint/2010/main" val="3530323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2362200"/>
          </a:xfrm>
        </p:spPr>
        <p:txBody>
          <a:bodyPr>
            <a:normAutofit/>
          </a:bodyPr>
          <a:lstStyle/>
          <a:p>
            <a:r>
              <a:rPr lang="en-US" sz="3600" b="1" dirty="0"/>
              <a:t>The Complexities of 21st Century Policing </a:t>
            </a:r>
            <a:br>
              <a:rPr lang="en-US" b="1" dirty="0"/>
            </a:br>
            <a:r>
              <a:rPr lang="en-US" sz="2400" b="1" i="1" dirty="0" err="1"/>
              <a:t>Policing</a:t>
            </a:r>
            <a:r>
              <a:rPr lang="en-US" sz="2400" b="1" i="1" dirty="0"/>
              <a:t>, Volume 10, Number 3, pp. 163–170</a:t>
            </a:r>
            <a:br>
              <a:rPr lang="en-US" sz="2400" i="1" dirty="0"/>
            </a:br>
            <a:r>
              <a:rPr lang="en-US" sz="2400" dirty="0"/>
              <a:t>Bayley, D.H. (2016)</a:t>
            </a:r>
          </a:p>
        </p:txBody>
      </p:sp>
      <p:sp>
        <p:nvSpPr>
          <p:cNvPr id="3" name="Content Placeholder 2"/>
          <p:cNvSpPr>
            <a:spLocks noGrp="1"/>
          </p:cNvSpPr>
          <p:nvPr>
            <p:ph idx="1"/>
          </p:nvPr>
        </p:nvSpPr>
        <p:spPr>
          <a:xfrm>
            <a:off x="628650" y="2362200"/>
            <a:ext cx="7886700" cy="4495800"/>
          </a:xfrm>
        </p:spPr>
        <p:txBody>
          <a:bodyPr>
            <a:normAutofit/>
          </a:bodyPr>
          <a:lstStyle/>
          <a:p>
            <a:pPr>
              <a:buFont typeface="Wingdings" panose="05000000000000000000" pitchFamily="2" charset="2"/>
              <a:buChar char="§"/>
            </a:pPr>
            <a:r>
              <a:rPr lang="en-US" sz="2800" dirty="0"/>
              <a:t>Policing has become dramatically more complex in six ways:</a:t>
            </a:r>
            <a:r>
              <a:rPr lang="en-US" sz="2800" dirty="0">
                <a:solidFill>
                  <a:srgbClr val="C00000"/>
                </a:solidFill>
              </a:rPr>
              <a:t> </a:t>
            </a:r>
            <a:r>
              <a:rPr lang="en-US" sz="2800" b="1" dirty="0">
                <a:solidFill>
                  <a:srgbClr val="C00000"/>
                </a:solidFill>
              </a:rPr>
              <a:t>its tasks, public demands, strategies, technology, accountability, and resources</a:t>
            </a:r>
            <a:r>
              <a:rPr lang="en-US" sz="2800" dirty="0">
                <a:solidFill>
                  <a:srgbClr val="C00000"/>
                </a:solidFill>
              </a:rPr>
              <a:t>. </a:t>
            </a:r>
          </a:p>
          <a:p>
            <a:pPr>
              <a:buFont typeface="Wingdings" panose="05000000000000000000" pitchFamily="2" charset="2"/>
              <a:buChar char="§"/>
            </a:pPr>
            <a:r>
              <a:rPr lang="en-US" sz="2800" dirty="0"/>
              <a:t>Management today requires new knowledge, new choices and new skills</a:t>
            </a:r>
          </a:p>
          <a:p>
            <a:pPr>
              <a:buFont typeface="Wingdings" panose="05000000000000000000" pitchFamily="2" charset="2"/>
              <a:buChar char="§"/>
            </a:pPr>
            <a:r>
              <a:rPr lang="en-US" sz="2800" dirty="0"/>
              <a:t>New thinking about what the police should do and what they should be held responsible for and how they do it</a:t>
            </a:r>
          </a:p>
          <a:p>
            <a:pPr marL="0" indent="0">
              <a:buNone/>
            </a:pPr>
            <a:endParaRPr lang="en-US" dirty="0"/>
          </a:p>
        </p:txBody>
      </p:sp>
      <p:sp>
        <p:nvSpPr>
          <p:cNvPr id="4" name="Slide Number Placeholder 3">
            <a:extLst>
              <a:ext uri="{FF2B5EF4-FFF2-40B4-BE49-F238E27FC236}">
                <a16:creationId xmlns:a16="http://schemas.microsoft.com/office/drawing/2014/main" id="{54BB3937-9E70-447E-9AA3-512B5578D11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59816862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2362200"/>
          </a:xfrm>
        </p:spPr>
        <p:txBody>
          <a:bodyPr>
            <a:normAutofit/>
          </a:bodyPr>
          <a:lstStyle/>
          <a:p>
            <a:r>
              <a:rPr lang="en-US" b="1" dirty="0"/>
              <a:t>Explicit and Implicit Bias</a:t>
            </a:r>
            <a:br>
              <a:rPr lang="en-US" b="1" dirty="0"/>
            </a:br>
            <a:r>
              <a:rPr lang="en-US" sz="3200" b="1" dirty="0"/>
              <a:t>Explicit bias is infrequent while implicit bias is pervasive</a:t>
            </a:r>
            <a:endParaRPr lang="en-US" b="1" dirty="0"/>
          </a:p>
        </p:txBody>
      </p:sp>
      <p:sp>
        <p:nvSpPr>
          <p:cNvPr id="3" name="Content Placeholder 2"/>
          <p:cNvSpPr>
            <a:spLocks noGrp="1"/>
          </p:cNvSpPr>
          <p:nvPr>
            <p:ph idx="1"/>
          </p:nvPr>
        </p:nvSpPr>
        <p:spPr>
          <a:xfrm>
            <a:off x="609600" y="2209800"/>
            <a:ext cx="8229600" cy="4495800"/>
          </a:xfrm>
        </p:spPr>
        <p:txBody>
          <a:bodyPr>
            <a:normAutofit/>
          </a:bodyPr>
          <a:lstStyle/>
          <a:p>
            <a:pPr>
              <a:buFont typeface="Wingdings" panose="05000000000000000000" pitchFamily="2" charset="2"/>
              <a:buChar char="§"/>
            </a:pPr>
            <a:r>
              <a:rPr lang="en-US" sz="2800" dirty="0"/>
              <a:t>Assumptions/attitudes slant how we see, remember, reason and judge</a:t>
            </a:r>
          </a:p>
          <a:p>
            <a:pPr>
              <a:buFont typeface="Wingdings" panose="05000000000000000000" pitchFamily="2" charset="2"/>
              <a:buChar char="§"/>
            </a:pPr>
            <a:r>
              <a:rPr lang="en-US" sz="2800" dirty="0"/>
              <a:t>Attitude is your evaluation of some concept about a person, place, thing, or idea</a:t>
            </a:r>
          </a:p>
          <a:p>
            <a:pPr>
              <a:buFont typeface="Wingdings" panose="05000000000000000000" pitchFamily="2" charset="2"/>
              <a:buChar char="§"/>
            </a:pPr>
            <a:r>
              <a:rPr lang="en-US" sz="2800" dirty="0"/>
              <a:t>An explicit attitude is the kind of attitude that you deliberately think about and report</a:t>
            </a:r>
          </a:p>
          <a:p>
            <a:pPr>
              <a:buFont typeface="Wingdings" panose="05000000000000000000" pitchFamily="2" charset="2"/>
              <a:buChar char="§"/>
            </a:pPr>
            <a:r>
              <a:rPr lang="en-US" sz="2800" dirty="0"/>
              <a:t>Implicit attitudes are positive and negative evaluations that occur outside of our conscious awareness and control. </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230</a:t>
            </a:fld>
            <a:endParaRPr lang="en-US">
              <a:solidFill>
                <a:prstClr val="black">
                  <a:tint val="75000"/>
                </a:prstClr>
              </a:solidFill>
            </a:endParaRPr>
          </a:p>
        </p:txBody>
      </p:sp>
    </p:spTree>
    <p:extLst>
      <p:ext uri="{BB962C8B-B14F-4D97-AF65-F5344CB8AC3E}">
        <p14:creationId xmlns:p14="http://schemas.microsoft.com/office/powerpoint/2010/main" val="216657141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pPr algn="ctr"/>
            <a:r>
              <a:rPr lang="en-US" b="1" dirty="0"/>
              <a:t>Implicit Attitudes</a:t>
            </a:r>
            <a:br>
              <a:rPr lang="en-US" b="1" dirty="0"/>
            </a:br>
            <a:r>
              <a:rPr lang="en-US" sz="2100" b="1" dirty="0"/>
              <a:t>Greenwald and </a:t>
            </a:r>
            <a:r>
              <a:rPr lang="en-US" sz="2100" b="1" dirty="0" err="1"/>
              <a:t>Banaji</a:t>
            </a:r>
            <a:r>
              <a:rPr lang="en-US" sz="2100" b="1" dirty="0"/>
              <a:t> (1995)</a:t>
            </a:r>
            <a:endParaRPr lang="en-US" b="1" dirty="0"/>
          </a:p>
        </p:txBody>
      </p:sp>
      <p:sp>
        <p:nvSpPr>
          <p:cNvPr id="3" name="Content Placeholder 2"/>
          <p:cNvSpPr>
            <a:spLocks noGrp="1"/>
          </p:cNvSpPr>
          <p:nvPr>
            <p:ph idx="1"/>
          </p:nvPr>
        </p:nvSpPr>
        <p:spPr/>
        <p:txBody>
          <a:bodyPr>
            <a:normAutofit/>
          </a:bodyPr>
          <a:lstStyle/>
          <a:p>
            <a:pPr marL="0" indent="0">
              <a:buNone/>
            </a:pPr>
            <a:r>
              <a:rPr lang="en-US" sz="2800" b="1" dirty="0"/>
              <a:t>Beliefs developed from past experiences activated without conscious awareness that influence judgements and actions.</a:t>
            </a:r>
          </a:p>
          <a:p>
            <a:pPr marL="0" indent="0">
              <a:buNone/>
            </a:pPr>
            <a:r>
              <a:rPr lang="en-US" sz="2800" dirty="0"/>
              <a:t>Stereotypical beliefs associated with certain group members automatically trigger a set of associations related to our attitudes</a:t>
            </a:r>
          </a:p>
          <a:p>
            <a:pPr marL="0" indent="0">
              <a:buNone/>
            </a:pPr>
            <a:r>
              <a:rPr lang="en-US" sz="2800" dirty="0"/>
              <a:t>Automatic associations connected to a group act as implicit biases that influence judgements, perceptions and actions toward a group.</a:t>
            </a:r>
          </a:p>
        </p:txBody>
      </p:sp>
      <p:sp>
        <p:nvSpPr>
          <p:cNvPr id="4" name="Slide Number Placeholder 3">
            <a:extLst>
              <a:ext uri="{FF2B5EF4-FFF2-40B4-BE49-F238E27FC236}">
                <a16:creationId xmlns:a16="http://schemas.microsoft.com/office/drawing/2014/main" id="{BA2AEB72-DF9F-4807-B38F-2A4BEAF46EE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231</a:t>
            </a:fld>
            <a:endParaRPr lang="en-US">
              <a:solidFill>
                <a:prstClr val="black">
                  <a:tint val="75000"/>
                </a:prstClr>
              </a:solidFill>
            </a:endParaRPr>
          </a:p>
        </p:txBody>
      </p:sp>
    </p:spTree>
    <p:extLst>
      <p:ext uri="{BB962C8B-B14F-4D97-AF65-F5344CB8AC3E}">
        <p14:creationId xmlns:p14="http://schemas.microsoft.com/office/powerpoint/2010/main" val="214885071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fontScale="90000"/>
          </a:bodyPr>
          <a:lstStyle/>
          <a:p>
            <a:r>
              <a:rPr lang="en-US" b="1" i="1" dirty="0"/>
              <a:t>Stereotypes</a:t>
            </a:r>
          </a:p>
        </p:txBody>
      </p:sp>
      <p:sp>
        <p:nvSpPr>
          <p:cNvPr id="3" name="Content Placeholder 2"/>
          <p:cNvSpPr>
            <a:spLocks noGrp="1"/>
          </p:cNvSpPr>
          <p:nvPr>
            <p:ph idx="1"/>
          </p:nvPr>
        </p:nvSpPr>
        <p:spPr>
          <a:xfrm>
            <a:off x="457200" y="838200"/>
            <a:ext cx="8229600" cy="5791200"/>
          </a:xfrm>
        </p:spPr>
        <p:txBody>
          <a:bodyPr>
            <a:normAutofit lnSpcReduction="10000"/>
          </a:bodyPr>
          <a:lstStyle/>
          <a:p>
            <a:pPr>
              <a:buFont typeface="Wingdings" panose="05000000000000000000" pitchFamily="2" charset="2"/>
              <a:buChar char="§"/>
            </a:pPr>
            <a:r>
              <a:rPr lang="en-US" sz="3000" dirty="0"/>
              <a:t>Are acquired effortlessly and take special effort to discount</a:t>
            </a:r>
          </a:p>
          <a:p>
            <a:pPr>
              <a:buFont typeface="Wingdings" panose="05000000000000000000" pitchFamily="2" charset="2"/>
              <a:buChar char="§"/>
            </a:pPr>
            <a:r>
              <a:rPr lang="en-US" sz="3000" dirty="0"/>
              <a:t>Are all partly true and partly false</a:t>
            </a:r>
          </a:p>
          <a:p>
            <a:pPr>
              <a:buFont typeface="Wingdings" panose="05000000000000000000" pitchFamily="2" charset="2"/>
              <a:buChar char="§"/>
            </a:pPr>
            <a:r>
              <a:rPr lang="en-US" sz="3000" dirty="0"/>
              <a:t>Everyone uses stereotypes</a:t>
            </a:r>
          </a:p>
          <a:p>
            <a:pPr>
              <a:buFont typeface="Wingdings" panose="05000000000000000000" pitchFamily="2" charset="2"/>
              <a:buChar char="§"/>
            </a:pPr>
            <a:r>
              <a:rPr lang="en-US" sz="3000" dirty="0"/>
              <a:t>Valuable to our mental processes</a:t>
            </a:r>
          </a:p>
          <a:p>
            <a:pPr>
              <a:buFont typeface="Wingdings" panose="05000000000000000000" pitchFamily="2" charset="2"/>
              <a:buChar char="§"/>
            </a:pPr>
            <a:r>
              <a:rPr lang="en-US" sz="3000" dirty="0"/>
              <a:t>Allows us to categorize appropriately, are necessary for us to learn, understand, detect and recognize</a:t>
            </a:r>
          </a:p>
          <a:p>
            <a:r>
              <a:rPr lang="en-US" sz="3000" b="1" dirty="0">
                <a:solidFill>
                  <a:srgbClr val="C00000"/>
                </a:solidFill>
              </a:rPr>
              <a:t>They undermine our ability to perceive strangers as distinct individuals </a:t>
            </a:r>
          </a:p>
          <a:p>
            <a:r>
              <a:rPr lang="en-US" sz="3000" b="1" dirty="0">
                <a:solidFill>
                  <a:srgbClr val="C00000"/>
                </a:solidFill>
              </a:rPr>
              <a:t>Cause discrimination by acts of omission and commission</a:t>
            </a:r>
          </a:p>
          <a:p>
            <a:pPr>
              <a:buFont typeface="Wingdings" panose="05000000000000000000" pitchFamily="2" charset="2"/>
              <a:buChar char="q"/>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232</a:t>
            </a:fld>
            <a:endParaRPr lang="en-US">
              <a:solidFill>
                <a:prstClr val="black">
                  <a:tint val="75000"/>
                </a:prstClr>
              </a:solidFill>
            </a:endParaRPr>
          </a:p>
        </p:txBody>
      </p:sp>
    </p:spTree>
    <p:extLst>
      <p:ext uri="{BB962C8B-B14F-4D97-AF65-F5344CB8AC3E}">
        <p14:creationId xmlns:p14="http://schemas.microsoft.com/office/powerpoint/2010/main" val="11757862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4B828-720E-493F-A12F-773CA425AC7E}"/>
              </a:ext>
            </a:extLst>
          </p:cNvPr>
          <p:cNvSpPr>
            <a:spLocks noGrp="1"/>
          </p:cNvSpPr>
          <p:nvPr>
            <p:ph type="title"/>
          </p:nvPr>
        </p:nvSpPr>
        <p:spPr>
          <a:xfrm>
            <a:off x="457200" y="0"/>
            <a:ext cx="8229600" cy="1143000"/>
          </a:xfrm>
        </p:spPr>
        <p:txBody>
          <a:bodyPr/>
          <a:lstStyle/>
          <a:p>
            <a:r>
              <a:rPr lang="en-US" b="1" dirty="0">
                <a:solidFill>
                  <a:srgbClr val="C00000"/>
                </a:solidFill>
              </a:rPr>
              <a:t>Dangers of Stereotypes</a:t>
            </a:r>
          </a:p>
        </p:txBody>
      </p:sp>
      <p:sp>
        <p:nvSpPr>
          <p:cNvPr id="3" name="Content Placeholder 2">
            <a:extLst>
              <a:ext uri="{FF2B5EF4-FFF2-40B4-BE49-F238E27FC236}">
                <a16:creationId xmlns:a16="http://schemas.microsoft.com/office/drawing/2014/main" id="{54E11B88-5D2A-47D4-87B3-9B350220ECCD}"/>
              </a:ext>
            </a:extLst>
          </p:cNvPr>
          <p:cNvSpPr>
            <a:spLocks noGrp="1"/>
          </p:cNvSpPr>
          <p:nvPr>
            <p:ph idx="1"/>
          </p:nvPr>
        </p:nvSpPr>
        <p:spPr>
          <a:xfrm>
            <a:off x="457200" y="1371600"/>
            <a:ext cx="8229600" cy="4754563"/>
          </a:xfrm>
        </p:spPr>
        <p:txBody>
          <a:bodyPr>
            <a:normAutofit/>
          </a:bodyPr>
          <a:lstStyle/>
          <a:p>
            <a:pPr>
              <a:buFont typeface="Wingdings" panose="05000000000000000000" pitchFamily="2" charset="2"/>
              <a:buChar char="§"/>
            </a:pPr>
            <a:r>
              <a:rPr lang="en-US" sz="2800" b="1" dirty="0"/>
              <a:t>Robbing people of their individualism and dignity</a:t>
            </a:r>
          </a:p>
          <a:p>
            <a:pPr>
              <a:buFont typeface="Wingdings" panose="05000000000000000000" pitchFamily="2" charset="2"/>
              <a:buChar char="§"/>
            </a:pPr>
            <a:r>
              <a:rPr lang="en-US" sz="2800" b="1" dirty="0"/>
              <a:t>Unfair treatment of people </a:t>
            </a:r>
          </a:p>
          <a:p>
            <a:pPr>
              <a:buFont typeface="Wingdings" panose="05000000000000000000" pitchFamily="2" charset="2"/>
              <a:buChar char="§"/>
            </a:pPr>
            <a:r>
              <a:rPr lang="en-US" sz="2800" b="1" dirty="0"/>
              <a:t>Self-fulling prophecy: </a:t>
            </a:r>
            <a:r>
              <a:rPr lang="en-US" sz="2800" dirty="0"/>
              <a:t>Behavior in which one’s inaccurate expectations  about a person’s behavior prompt stereotype consistent behaviors</a:t>
            </a:r>
          </a:p>
          <a:p>
            <a:pPr>
              <a:buFont typeface="Wingdings" panose="05000000000000000000" pitchFamily="2" charset="2"/>
              <a:buChar char="§"/>
            </a:pPr>
            <a:r>
              <a:rPr lang="en-US" sz="2800" b="1" dirty="0"/>
              <a:t>Stereotype threat: </a:t>
            </a:r>
            <a:r>
              <a:rPr lang="en-US" sz="2800" dirty="0"/>
              <a:t>When people are aware of a negative stereotype about their social group, then experience anxiety that might confirm the stereotype, undermining their performance </a:t>
            </a: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E2649F80-E490-4420-B143-700A2B7335C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233</a:t>
            </a:fld>
            <a:endParaRPr lang="en-US">
              <a:solidFill>
                <a:prstClr val="black">
                  <a:tint val="75000"/>
                </a:prstClr>
              </a:solidFill>
            </a:endParaRPr>
          </a:p>
        </p:txBody>
      </p:sp>
    </p:spTree>
    <p:extLst>
      <p:ext uri="{BB962C8B-B14F-4D97-AF65-F5344CB8AC3E}">
        <p14:creationId xmlns:p14="http://schemas.microsoft.com/office/powerpoint/2010/main" val="88454454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78AAA-CE34-4FF0-B975-3FC134FBCDD1}"/>
              </a:ext>
            </a:extLst>
          </p:cNvPr>
          <p:cNvSpPr>
            <a:spLocks noGrp="1"/>
          </p:cNvSpPr>
          <p:nvPr>
            <p:ph type="title"/>
          </p:nvPr>
        </p:nvSpPr>
        <p:spPr>
          <a:xfrm>
            <a:off x="457200" y="0"/>
            <a:ext cx="8229600" cy="133191"/>
          </a:xfrm>
        </p:spPr>
        <p:txBody>
          <a:bodyPr>
            <a:normAutofit fontScale="90000"/>
          </a:bodyPr>
          <a:lstStyle/>
          <a:p>
            <a:endParaRPr lang="en-US" dirty="0"/>
          </a:p>
        </p:txBody>
      </p:sp>
      <p:pic>
        <p:nvPicPr>
          <p:cNvPr id="15" name="Content Placeholder 14" descr="Scales of justice">
            <a:extLst>
              <a:ext uri="{FF2B5EF4-FFF2-40B4-BE49-F238E27FC236}">
                <a16:creationId xmlns:a16="http://schemas.microsoft.com/office/drawing/2014/main" id="{9AAA2C69-0852-4804-8E66-EF0844D7DBA3}"/>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69330" y="438237"/>
            <a:ext cx="2776728" cy="2774825"/>
          </a:xfrm>
        </p:spPr>
      </p:pic>
      <p:sp>
        <p:nvSpPr>
          <p:cNvPr id="4" name="Slide Number Placeholder 3">
            <a:extLst>
              <a:ext uri="{FF2B5EF4-FFF2-40B4-BE49-F238E27FC236}">
                <a16:creationId xmlns:a16="http://schemas.microsoft.com/office/drawing/2014/main" id="{2EB6C522-FDA5-4A07-93BF-C0737F9ED78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234</a:t>
            </a:fld>
            <a:endParaRPr lang="en-US">
              <a:solidFill>
                <a:prstClr val="black">
                  <a:tint val="75000"/>
                </a:prstClr>
              </a:solidFill>
            </a:endParaRPr>
          </a:p>
        </p:txBody>
      </p:sp>
      <p:sp>
        <p:nvSpPr>
          <p:cNvPr id="5" name="Rectangle: Rounded Corners 4">
            <a:extLst>
              <a:ext uri="{FF2B5EF4-FFF2-40B4-BE49-F238E27FC236}">
                <a16:creationId xmlns:a16="http://schemas.microsoft.com/office/drawing/2014/main" id="{B1FB0930-4075-420C-B9C5-EDE2B4E37D3E}"/>
              </a:ext>
            </a:extLst>
          </p:cNvPr>
          <p:cNvSpPr/>
          <p:nvPr/>
        </p:nvSpPr>
        <p:spPr>
          <a:xfrm>
            <a:off x="4130040" y="4257163"/>
            <a:ext cx="2971800" cy="1049545"/>
          </a:xfrm>
          <a:prstGeom prst="roundRect">
            <a:avLst>
              <a:gd name="adj" fmla="val 698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Due to lack of specificity in information and incomplete frame of reference</a:t>
            </a:r>
          </a:p>
        </p:txBody>
      </p:sp>
      <p:sp>
        <p:nvSpPr>
          <p:cNvPr id="6" name="Rectangle: Rounded Corners 5">
            <a:extLst>
              <a:ext uri="{FF2B5EF4-FFF2-40B4-BE49-F238E27FC236}">
                <a16:creationId xmlns:a16="http://schemas.microsoft.com/office/drawing/2014/main" id="{500F5CA7-930A-4F81-89FA-DC528130364D}"/>
              </a:ext>
            </a:extLst>
          </p:cNvPr>
          <p:cNvSpPr/>
          <p:nvPr/>
        </p:nvSpPr>
        <p:spPr>
          <a:xfrm>
            <a:off x="1981200" y="1774434"/>
            <a:ext cx="2861310" cy="863292"/>
          </a:xfrm>
          <a:prstGeom prst="roundRect">
            <a:avLst>
              <a:gd name="adj" fmla="val 1547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Filter our perspective, perception and interpretation</a:t>
            </a:r>
          </a:p>
        </p:txBody>
      </p:sp>
      <p:sp>
        <p:nvSpPr>
          <p:cNvPr id="7" name="Rectangle: Rounded Corners 6">
            <a:extLst>
              <a:ext uri="{FF2B5EF4-FFF2-40B4-BE49-F238E27FC236}">
                <a16:creationId xmlns:a16="http://schemas.microsoft.com/office/drawing/2014/main" id="{66F4A4DE-4561-44EA-9295-40A6ED72C556}"/>
              </a:ext>
            </a:extLst>
          </p:cNvPr>
          <p:cNvSpPr/>
          <p:nvPr/>
        </p:nvSpPr>
        <p:spPr>
          <a:xfrm>
            <a:off x="685800" y="438551"/>
            <a:ext cx="3276600" cy="931462"/>
          </a:xfrm>
          <a:prstGeom prst="roundRect">
            <a:avLst>
              <a:gd name="adj" fmla="val 699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Cognition</a:t>
            </a:r>
          </a:p>
          <a:p>
            <a:pPr algn="ctr"/>
            <a:r>
              <a:rPr lang="en-US" b="1" dirty="0">
                <a:solidFill>
                  <a:srgbClr val="C00000"/>
                </a:solidFill>
              </a:rPr>
              <a:t>Our attitudes, values, beliefs and emotions</a:t>
            </a:r>
          </a:p>
        </p:txBody>
      </p:sp>
      <p:sp>
        <p:nvSpPr>
          <p:cNvPr id="8" name="Rectangle: Rounded Corners 7">
            <a:extLst>
              <a:ext uri="{FF2B5EF4-FFF2-40B4-BE49-F238E27FC236}">
                <a16:creationId xmlns:a16="http://schemas.microsoft.com/office/drawing/2014/main" id="{69DA42AF-4A77-45AB-B7A0-3430E141D2EF}"/>
              </a:ext>
            </a:extLst>
          </p:cNvPr>
          <p:cNvSpPr/>
          <p:nvPr/>
        </p:nvSpPr>
        <p:spPr>
          <a:xfrm>
            <a:off x="5516880" y="5611754"/>
            <a:ext cx="3169920"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Can cause subjective treatment</a:t>
            </a:r>
          </a:p>
        </p:txBody>
      </p:sp>
      <p:sp>
        <p:nvSpPr>
          <p:cNvPr id="9" name="Rectangle: Rounded Corners 8">
            <a:extLst>
              <a:ext uri="{FF2B5EF4-FFF2-40B4-BE49-F238E27FC236}">
                <a16:creationId xmlns:a16="http://schemas.microsoft.com/office/drawing/2014/main" id="{4B8CC76F-5305-403E-8BF6-5D8B441007AD}"/>
              </a:ext>
            </a:extLst>
          </p:cNvPr>
          <p:cNvSpPr/>
          <p:nvPr/>
        </p:nvSpPr>
        <p:spPr>
          <a:xfrm>
            <a:off x="2590800" y="2898226"/>
            <a:ext cx="3810000"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Cause Bias that</a:t>
            </a:r>
          </a:p>
        </p:txBody>
      </p:sp>
      <p:sp>
        <p:nvSpPr>
          <p:cNvPr id="10" name="Arrow: Down 9">
            <a:extLst>
              <a:ext uri="{FF2B5EF4-FFF2-40B4-BE49-F238E27FC236}">
                <a16:creationId xmlns:a16="http://schemas.microsoft.com/office/drawing/2014/main" id="{A1230E5C-8DE8-492B-B290-D04DE24319B0}"/>
              </a:ext>
            </a:extLst>
          </p:cNvPr>
          <p:cNvSpPr/>
          <p:nvPr/>
        </p:nvSpPr>
        <p:spPr>
          <a:xfrm>
            <a:off x="3131058" y="1143001"/>
            <a:ext cx="484632" cy="699294"/>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C857BD6F-B89C-4173-BA66-38839593F76F}"/>
              </a:ext>
            </a:extLst>
          </p:cNvPr>
          <p:cNvSpPr/>
          <p:nvPr/>
        </p:nvSpPr>
        <p:spPr>
          <a:xfrm>
            <a:off x="4088130" y="2397367"/>
            <a:ext cx="484632" cy="80303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CF5F28EB-59E0-43C5-A160-FD3B2A52DE74}"/>
              </a:ext>
            </a:extLst>
          </p:cNvPr>
          <p:cNvSpPr/>
          <p:nvPr/>
        </p:nvSpPr>
        <p:spPr>
          <a:xfrm>
            <a:off x="5715000" y="3657599"/>
            <a:ext cx="464820" cy="764749"/>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4E453980-39BE-490F-B7FF-AE08F2CAA1AA}"/>
              </a:ext>
            </a:extLst>
          </p:cNvPr>
          <p:cNvSpPr/>
          <p:nvPr/>
        </p:nvSpPr>
        <p:spPr>
          <a:xfrm>
            <a:off x="6644640" y="5019775"/>
            <a:ext cx="464820" cy="73147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9116033-6026-448B-A3C6-A9BD3AD04D96}"/>
              </a:ext>
            </a:extLst>
          </p:cNvPr>
          <p:cNvSpPr txBox="1"/>
          <p:nvPr/>
        </p:nvSpPr>
        <p:spPr>
          <a:xfrm>
            <a:off x="2743200" y="3437708"/>
            <a:ext cx="3657600" cy="369332"/>
          </a:xfrm>
          <a:prstGeom prst="rect">
            <a:avLst/>
          </a:prstGeom>
          <a:noFill/>
        </p:spPr>
        <p:txBody>
          <a:bodyPr wrap="square" rtlCol="0">
            <a:spAutoFit/>
          </a:bodyPr>
          <a:lstStyle/>
          <a:p>
            <a:r>
              <a:rPr lang="en-US" dirty="0"/>
              <a:t>    </a:t>
            </a:r>
            <a:r>
              <a:rPr lang="en-US" dirty="0">
                <a:solidFill>
                  <a:srgbClr val="C00000"/>
                </a:solidFill>
              </a:rPr>
              <a:t> “</a:t>
            </a:r>
            <a:r>
              <a:rPr lang="en-US" b="1" i="1" dirty="0">
                <a:solidFill>
                  <a:srgbClr val="C00000"/>
                </a:solidFill>
              </a:rPr>
              <a:t>The birth of an expectation”</a:t>
            </a:r>
          </a:p>
        </p:txBody>
      </p:sp>
      <p:sp>
        <p:nvSpPr>
          <p:cNvPr id="17" name="TextBox 16">
            <a:extLst>
              <a:ext uri="{FF2B5EF4-FFF2-40B4-BE49-F238E27FC236}">
                <a16:creationId xmlns:a16="http://schemas.microsoft.com/office/drawing/2014/main" id="{EB7E0924-D1D1-45C2-83CA-6CEC91B4E8C2}"/>
              </a:ext>
            </a:extLst>
          </p:cNvPr>
          <p:cNvSpPr txBox="1"/>
          <p:nvPr/>
        </p:nvSpPr>
        <p:spPr>
          <a:xfrm>
            <a:off x="6339078" y="2293121"/>
            <a:ext cx="875142" cy="369332"/>
          </a:xfrm>
          <a:prstGeom prst="rect">
            <a:avLst/>
          </a:prstGeom>
          <a:noFill/>
        </p:spPr>
        <p:txBody>
          <a:bodyPr wrap="square" rtlCol="0">
            <a:spAutoFit/>
          </a:bodyPr>
          <a:lstStyle/>
          <a:p>
            <a:r>
              <a:rPr lang="en-US" b="1" dirty="0">
                <a:solidFill>
                  <a:srgbClr val="C00000"/>
                </a:solidFill>
              </a:rPr>
              <a:t>Fact</a:t>
            </a:r>
          </a:p>
        </p:txBody>
      </p:sp>
      <p:sp>
        <p:nvSpPr>
          <p:cNvPr id="18" name="TextBox 17">
            <a:extLst>
              <a:ext uri="{FF2B5EF4-FFF2-40B4-BE49-F238E27FC236}">
                <a16:creationId xmlns:a16="http://schemas.microsoft.com/office/drawing/2014/main" id="{2AD3D8F7-E61C-4F61-B50C-30965B2FF7E4}"/>
              </a:ext>
            </a:extLst>
          </p:cNvPr>
          <p:cNvSpPr txBox="1"/>
          <p:nvPr/>
        </p:nvSpPr>
        <p:spPr>
          <a:xfrm>
            <a:off x="7897368" y="2293121"/>
            <a:ext cx="1339619" cy="369332"/>
          </a:xfrm>
          <a:prstGeom prst="rect">
            <a:avLst/>
          </a:prstGeom>
          <a:noFill/>
        </p:spPr>
        <p:txBody>
          <a:bodyPr wrap="square" rtlCol="0">
            <a:spAutoFit/>
          </a:bodyPr>
          <a:lstStyle/>
          <a:p>
            <a:r>
              <a:rPr lang="en-US" b="1" dirty="0">
                <a:solidFill>
                  <a:srgbClr val="C00000"/>
                </a:solidFill>
              </a:rPr>
              <a:t>Illusion</a:t>
            </a:r>
          </a:p>
        </p:txBody>
      </p:sp>
      <p:pic>
        <p:nvPicPr>
          <p:cNvPr id="20" name="Graphic 19" descr="Eyes">
            <a:extLst>
              <a:ext uri="{FF2B5EF4-FFF2-40B4-BE49-F238E27FC236}">
                <a16:creationId xmlns:a16="http://schemas.microsoft.com/office/drawing/2014/main" id="{68CEE073-F32D-4075-BF20-1F1B02D2B5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49589" y="2949849"/>
            <a:ext cx="914400" cy="914400"/>
          </a:xfrm>
          <a:prstGeom prst="rect">
            <a:avLst/>
          </a:prstGeom>
        </p:spPr>
      </p:pic>
    </p:spTree>
    <p:extLst>
      <p:ext uri="{BB962C8B-B14F-4D97-AF65-F5344CB8AC3E}">
        <p14:creationId xmlns:p14="http://schemas.microsoft.com/office/powerpoint/2010/main" val="383474445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50A0A-CDA9-4AF9-899F-C82BEBBEA577}"/>
              </a:ext>
            </a:extLst>
          </p:cNvPr>
          <p:cNvSpPr>
            <a:spLocks noGrp="1"/>
          </p:cNvSpPr>
          <p:nvPr>
            <p:ph type="title"/>
          </p:nvPr>
        </p:nvSpPr>
        <p:spPr>
          <a:xfrm>
            <a:off x="457200" y="31668"/>
            <a:ext cx="8229600" cy="104857"/>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9BE7DB4C-98EB-4156-8531-D9EFF12A9FB2}"/>
              </a:ext>
            </a:extLst>
          </p:cNvPr>
          <p:cNvSpPr>
            <a:spLocks noGrp="1"/>
          </p:cNvSpPr>
          <p:nvPr>
            <p:ph idx="1"/>
          </p:nvPr>
        </p:nvSpPr>
        <p:spPr>
          <a:xfrm>
            <a:off x="76200" y="136525"/>
            <a:ext cx="8991600" cy="6689807"/>
          </a:xfrm>
        </p:spPr>
        <p:txBody>
          <a:bodyPr/>
          <a:lstStyle/>
          <a:p>
            <a:pPr marL="0" indent="0">
              <a:buNone/>
            </a:pPr>
            <a:r>
              <a:rPr lang="en-US" b="1" dirty="0"/>
              <a:t>                                                 </a:t>
            </a:r>
          </a:p>
          <a:p>
            <a:pPr marL="0" indent="0">
              <a:buNone/>
            </a:pPr>
            <a:r>
              <a:rPr lang="en-US" sz="1800" b="1" dirty="0"/>
              <a:t>                                                                                                                     </a:t>
            </a:r>
            <a:endParaRPr lang="en-US" sz="1800" dirty="0"/>
          </a:p>
        </p:txBody>
      </p:sp>
      <p:sp>
        <p:nvSpPr>
          <p:cNvPr id="4" name="Slide Number Placeholder 3">
            <a:extLst>
              <a:ext uri="{FF2B5EF4-FFF2-40B4-BE49-F238E27FC236}">
                <a16:creationId xmlns:a16="http://schemas.microsoft.com/office/drawing/2014/main" id="{E3780590-1A9D-4034-9351-4F8F926FBAC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235</a:t>
            </a:fld>
            <a:endParaRPr lang="en-US">
              <a:solidFill>
                <a:prstClr val="black">
                  <a:tint val="75000"/>
                </a:prstClr>
              </a:solidFill>
            </a:endParaRPr>
          </a:p>
        </p:txBody>
      </p:sp>
      <p:sp>
        <p:nvSpPr>
          <p:cNvPr id="5" name="Rectangle 4">
            <a:extLst>
              <a:ext uri="{FF2B5EF4-FFF2-40B4-BE49-F238E27FC236}">
                <a16:creationId xmlns:a16="http://schemas.microsoft.com/office/drawing/2014/main" id="{4243EA0F-CB5F-4EBF-B340-E3144765A999}"/>
              </a:ext>
            </a:extLst>
          </p:cNvPr>
          <p:cNvSpPr/>
          <p:nvPr/>
        </p:nvSpPr>
        <p:spPr>
          <a:xfrm>
            <a:off x="381000" y="685800"/>
            <a:ext cx="2362200" cy="1371600"/>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FILTERS</a:t>
            </a:r>
          </a:p>
          <a:p>
            <a:pPr algn="ctr"/>
            <a:r>
              <a:rPr lang="en-US" sz="2400" b="1" dirty="0">
                <a:solidFill>
                  <a:srgbClr val="FF0000"/>
                </a:solidFill>
              </a:rPr>
              <a:t>AND</a:t>
            </a:r>
          </a:p>
          <a:p>
            <a:pPr algn="ctr"/>
            <a:r>
              <a:rPr lang="en-US" sz="2400" b="1" dirty="0">
                <a:solidFill>
                  <a:srgbClr val="FF0000"/>
                </a:solidFill>
              </a:rPr>
              <a:t>BIASES</a:t>
            </a:r>
          </a:p>
        </p:txBody>
      </p:sp>
      <p:sp>
        <p:nvSpPr>
          <p:cNvPr id="6" name="Rectangle 5">
            <a:extLst>
              <a:ext uri="{FF2B5EF4-FFF2-40B4-BE49-F238E27FC236}">
                <a16:creationId xmlns:a16="http://schemas.microsoft.com/office/drawing/2014/main" id="{56C840B1-D70B-4DC5-82EC-F8950447B404}"/>
              </a:ext>
            </a:extLst>
          </p:cNvPr>
          <p:cNvSpPr/>
          <p:nvPr/>
        </p:nvSpPr>
        <p:spPr>
          <a:xfrm>
            <a:off x="405740" y="2917866"/>
            <a:ext cx="2337460" cy="1371600"/>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607B961-FC47-4773-AD0C-39877FD9F12E}"/>
              </a:ext>
            </a:extLst>
          </p:cNvPr>
          <p:cNvSpPr/>
          <p:nvPr/>
        </p:nvSpPr>
        <p:spPr>
          <a:xfrm>
            <a:off x="381000" y="5181600"/>
            <a:ext cx="2337460" cy="1371600"/>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INTERVENTION</a:t>
            </a:r>
          </a:p>
        </p:txBody>
      </p:sp>
      <p:sp>
        <p:nvSpPr>
          <p:cNvPr id="8" name="Rectangle 7">
            <a:extLst>
              <a:ext uri="{FF2B5EF4-FFF2-40B4-BE49-F238E27FC236}">
                <a16:creationId xmlns:a16="http://schemas.microsoft.com/office/drawing/2014/main" id="{8D00AE27-6B4B-4599-9B81-8AAD3AABC852}"/>
              </a:ext>
            </a:extLst>
          </p:cNvPr>
          <p:cNvSpPr/>
          <p:nvPr/>
        </p:nvSpPr>
        <p:spPr>
          <a:xfrm>
            <a:off x="5486400" y="5181600"/>
            <a:ext cx="2514600" cy="1371599"/>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JUDGEMENT</a:t>
            </a:r>
          </a:p>
        </p:txBody>
      </p:sp>
      <p:sp>
        <p:nvSpPr>
          <p:cNvPr id="9" name="Rectangle 8">
            <a:extLst>
              <a:ext uri="{FF2B5EF4-FFF2-40B4-BE49-F238E27FC236}">
                <a16:creationId xmlns:a16="http://schemas.microsoft.com/office/drawing/2014/main" id="{BF966BCD-84D2-4BCE-9FC6-BC396903E437}"/>
              </a:ext>
            </a:extLst>
          </p:cNvPr>
          <p:cNvSpPr/>
          <p:nvPr/>
        </p:nvSpPr>
        <p:spPr>
          <a:xfrm>
            <a:off x="5486400" y="2917866"/>
            <a:ext cx="2514599" cy="1371600"/>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REACTION</a:t>
            </a:r>
          </a:p>
        </p:txBody>
      </p:sp>
      <p:sp>
        <p:nvSpPr>
          <p:cNvPr id="10" name="TextBox 9">
            <a:extLst>
              <a:ext uri="{FF2B5EF4-FFF2-40B4-BE49-F238E27FC236}">
                <a16:creationId xmlns:a16="http://schemas.microsoft.com/office/drawing/2014/main" id="{2B43C789-4128-4036-BF57-D9D40390E718}"/>
              </a:ext>
            </a:extLst>
          </p:cNvPr>
          <p:cNvSpPr txBox="1"/>
          <p:nvPr/>
        </p:nvSpPr>
        <p:spPr>
          <a:xfrm>
            <a:off x="609600" y="3022723"/>
            <a:ext cx="2133600" cy="738664"/>
          </a:xfrm>
          <a:prstGeom prst="rect">
            <a:avLst/>
          </a:prstGeom>
          <a:noFill/>
        </p:spPr>
        <p:txBody>
          <a:bodyPr wrap="square" rtlCol="0">
            <a:spAutoFit/>
          </a:bodyPr>
          <a:lstStyle/>
          <a:p>
            <a:r>
              <a:rPr lang="en-US" dirty="0"/>
              <a:t>       </a:t>
            </a:r>
            <a:r>
              <a:rPr lang="en-US" sz="2400" b="1" dirty="0">
                <a:solidFill>
                  <a:srgbClr val="FF0000"/>
                </a:solidFill>
              </a:rPr>
              <a:t>OBSERVATION</a:t>
            </a:r>
          </a:p>
        </p:txBody>
      </p:sp>
      <p:sp>
        <p:nvSpPr>
          <p:cNvPr id="11" name="Arrow: Left 10">
            <a:extLst>
              <a:ext uri="{FF2B5EF4-FFF2-40B4-BE49-F238E27FC236}">
                <a16:creationId xmlns:a16="http://schemas.microsoft.com/office/drawing/2014/main" id="{5DE449AF-E5E1-4BF0-A164-C8B260E5D31B}"/>
              </a:ext>
            </a:extLst>
          </p:cNvPr>
          <p:cNvSpPr/>
          <p:nvPr/>
        </p:nvSpPr>
        <p:spPr>
          <a:xfrm>
            <a:off x="2667000" y="5728713"/>
            <a:ext cx="2819400" cy="381001"/>
          </a:xfrm>
          <a:prstGeom prst="lef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 11">
            <a:extLst>
              <a:ext uri="{FF2B5EF4-FFF2-40B4-BE49-F238E27FC236}">
                <a16:creationId xmlns:a16="http://schemas.microsoft.com/office/drawing/2014/main" id="{019238C3-FA7B-4916-9347-B2251987A29A}"/>
              </a:ext>
            </a:extLst>
          </p:cNvPr>
          <p:cNvSpPr/>
          <p:nvPr/>
        </p:nvSpPr>
        <p:spPr>
          <a:xfrm>
            <a:off x="1319784" y="4150764"/>
            <a:ext cx="356616" cy="1030836"/>
          </a:xfrm>
          <a:prstGeom prst="up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1867A06B-1778-4B5C-8632-22773EEA5FC1}"/>
              </a:ext>
            </a:extLst>
          </p:cNvPr>
          <p:cNvSpPr/>
          <p:nvPr/>
        </p:nvSpPr>
        <p:spPr>
          <a:xfrm>
            <a:off x="1309888" y="2057399"/>
            <a:ext cx="366512" cy="965323"/>
          </a:xfrm>
          <a:prstGeom prst="down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69283FE1-FCEF-46CB-9DD9-2C2216299797}"/>
              </a:ext>
            </a:extLst>
          </p:cNvPr>
          <p:cNvSpPr/>
          <p:nvPr/>
        </p:nvSpPr>
        <p:spPr>
          <a:xfrm>
            <a:off x="2743200" y="3469311"/>
            <a:ext cx="2858667" cy="381000"/>
          </a:xfrm>
          <a:prstGeom prst="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2C5192DB-B0E4-4911-B6AE-5B09ED2F68F0}"/>
              </a:ext>
            </a:extLst>
          </p:cNvPr>
          <p:cNvSpPr/>
          <p:nvPr/>
        </p:nvSpPr>
        <p:spPr>
          <a:xfrm>
            <a:off x="6742709" y="4289466"/>
            <a:ext cx="356616" cy="1030836"/>
          </a:xfrm>
          <a:prstGeom prst="down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FBD5417-F2D9-4E9C-970D-91E84B78577E}"/>
              </a:ext>
            </a:extLst>
          </p:cNvPr>
          <p:cNvSpPr txBox="1"/>
          <p:nvPr/>
        </p:nvSpPr>
        <p:spPr>
          <a:xfrm>
            <a:off x="4114800" y="2796639"/>
            <a:ext cx="914400" cy="914400"/>
          </a:xfrm>
          <a:prstGeom prst="rect">
            <a:avLst/>
          </a:prstGeom>
          <a:noFill/>
        </p:spPr>
        <p:txBody>
          <a:bodyPr wrap="square" rtlCol="0">
            <a:spAutoFit/>
          </a:bodyPr>
          <a:lstStyle/>
          <a:p>
            <a:endParaRPr lang="en-US" dirty="0"/>
          </a:p>
        </p:txBody>
      </p:sp>
      <p:sp>
        <p:nvSpPr>
          <p:cNvPr id="17" name="TextBox 16">
            <a:extLst>
              <a:ext uri="{FF2B5EF4-FFF2-40B4-BE49-F238E27FC236}">
                <a16:creationId xmlns:a16="http://schemas.microsoft.com/office/drawing/2014/main" id="{9229EDE5-67FE-406E-9C7B-C86A273B9C0B}"/>
              </a:ext>
            </a:extLst>
          </p:cNvPr>
          <p:cNvSpPr txBox="1"/>
          <p:nvPr/>
        </p:nvSpPr>
        <p:spPr>
          <a:xfrm>
            <a:off x="4114800" y="2796639"/>
            <a:ext cx="914400" cy="914400"/>
          </a:xfrm>
          <a:prstGeom prst="rect">
            <a:avLst/>
          </a:prstGeom>
          <a:noFill/>
        </p:spPr>
        <p:txBody>
          <a:bodyPr wrap="square" rtlCol="0">
            <a:spAutoFit/>
          </a:bodyPr>
          <a:lstStyle/>
          <a:p>
            <a:endParaRPr lang="en-US" dirty="0"/>
          </a:p>
        </p:txBody>
      </p:sp>
      <p:sp>
        <p:nvSpPr>
          <p:cNvPr id="21" name="TextBox 20">
            <a:extLst>
              <a:ext uri="{FF2B5EF4-FFF2-40B4-BE49-F238E27FC236}">
                <a16:creationId xmlns:a16="http://schemas.microsoft.com/office/drawing/2014/main" id="{2FC26043-2AB7-4399-A053-8116EE3C0A6F}"/>
              </a:ext>
            </a:extLst>
          </p:cNvPr>
          <p:cNvSpPr txBox="1"/>
          <p:nvPr/>
        </p:nvSpPr>
        <p:spPr>
          <a:xfrm>
            <a:off x="3200400" y="304801"/>
            <a:ext cx="5715000" cy="2308324"/>
          </a:xfrm>
          <a:prstGeom prst="rect">
            <a:avLst/>
          </a:prstGeom>
          <a:noFill/>
        </p:spPr>
        <p:txBody>
          <a:bodyPr wrap="square" rtlCol="0">
            <a:spAutoFit/>
          </a:bodyPr>
          <a:lstStyle/>
          <a:p>
            <a:r>
              <a:rPr lang="en-US" sz="2400" b="1" dirty="0"/>
              <a:t>What we observe (O), we react emotionally to what we have observed (R), we analyze, process, and make judgments based on your observations and feelings (J), and we behave overtly in order to make something happen—we intervene (I).</a:t>
            </a:r>
          </a:p>
        </p:txBody>
      </p:sp>
      <p:sp>
        <p:nvSpPr>
          <p:cNvPr id="22" name="TextBox 21">
            <a:extLst>
              <a:ext uri="{FF2B5EF4-FFF2-40B4-BE49-F238E27FC236}">
                <a16:creationId xmlns:a16="http://schemas.microsoft.com/office/drawing/2014/main" id="{D81E7FD0-1C49-4BB3-9E2F-BA04C1564DAD}"/>
              </a:ext>
            </a:extLst>
          </p:cNvPr>
          <p:cNvSpPr txBox="1"/>
          <p:nvPr/>
        </p:nvSpPr>
        <p:spPr>
          <a:xfrm>
            <a:off x="2401292" y="2514600"/>
            <a:ext cx="4151908" cy="369332"/>
          </a:xfrm>
          <a:prstGeom prst="rect">
            <a:avLst/>
          </a:prstGeom>
          <a:noFill/>
        </p:spPr>
        <p:txBody>
          <a:bodyPr wrap="square" rtlCol="0">
            <a:spAutoFit/>
          </a:bodyPr>
          <a:lstStyle/>
          <a:p>
            <a:r>
              <a:rPr lang="en-US" dirty="0"/>
              <a:t>             </a:t>
            </a:r>
            <a:r>
              <a:rPr lang="en-US" i="1" dirty="0"/>
              <a:t>The ORJI Cycle</a:t>
            </a:r>
            <a:r>
              <a:rPr lang="en-US" dirty="0"/>
              <a:t>, Schein, (2013)</a:t>
            </a:r>
          </a:p>
        </p:txBody>
      </p:sp>
    </p:spTree>
    <p:extLst>
      <p:ext uri="{BB962C8B-B14F-4D97-AF65-F5344CB8AC3E}">
        <p14:creationId xmlns:p14="http://schemas.microsoft.com/office/powerpoint/2010/main" val="263031062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a:normAutofit/>
          </a:bodyPr>
          <a:lstStyle/>
          <a:p>
            <a:pPr>
              <a:buFont typeface="Wingdings" panose="05000000000000000000" pitchFamily="2" charset="2"/>
              <a:buChar char="§"/>
            </a:pPr>
            <a:r>
              <a:rPr lang="en-US" sz="2800" dirty="0"/>
              <a:t>Economists, Sociologists, and Psychologists have confirmed time and time again that the social group to which a person belongs can be isolated as a definitive cause of the treatment he or she receives</a:t>
            </a:r>
          </a:p>
          <a:p>
            <a:pPr>
              <a:buFont typeface="Wingdings" panose="05000000000000000000" pitchFamily="2" charset="2"/>
              <a:buChar char="§"/>
            </a:pPr>
            <a:r>
              <a:rPr lang="en-US" sz="2800" dirty="0"/>
              <a:t>We fail to perceive individuals as individuals, they are often viewed as representatives of social groups</a:t>
            </a:r>
          </a:p>
          <a:p>
            <a:pPr>
              <a:buFont typeface="Wingdings" panose="05000000000000000000" pitchFamily="2" charset="2"/>
              <a:buChar char="§"/>
            </a:pPr>
            <a:r>
              <a:rPr lang="en-US" sz="2800" b="1" dirty="0">
                <a:solidFill>
                  <a:srgbClr val="C00000"/>
                </a:solidFill>
              </a:rPr>
              <a:t>Race, ethnicity, age, gender, religion, class, sexuality, disability, physical attractiveness, profession and personality are all stereotyped </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236</a:t>
            </a:fld>
            <a:endParaRPr lang="en-US">
              <a:solidFill>
                <a:prstClr val="black">
                  <a:tint val="75000"/>
                </a:prstClr>
              </a:solidFill>
            </a:endParaRPr>
          </a:p>
        </p:txBody>
      </p:sp>
    </p:spTree>
    <p:extLst>
      <p:ext uri="{BB962C8B-B14F-4D97-AF65-F5344CB8AC3E}">
        <p14:creationId xmlns:p14="http://schemas.microsoft.com/office/powerpoint/2010/main" val="396995982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828800"/>
          </a:xfrm>
        </p:spPr>
        <p:txBody>
          <a:bodyPr>
            <a:normAutofit fontScale="90000"/>
          </a:bodyPr>
          <a:lstStyle/>
          <a:p>
            <a:r>
              <a:rPr lang="en-US" b="1" dirty="0">
                <a:solidFill>
                  <a:srgbClr val="C00000"/>
                </a:solidFill>
              </a:rPr>
              <a:t>Ignorance and “</a:t>
            </a:r>
            <a:r>
              <a:rPr lang="en-US" b="1" u="sng" dirty="0">
                <a:solidFill>
                  <a:srgbClr val="C00000"/>
                </a:solidFill>
              </a:rPr>
              <a:t>unintentional” </a:t>
            </a:r>
            <a:r>
              <a:rPr lang="en-US" b="1" dirty="0">
                <a:solidFill>
                  <a:srgbClr val="C00000"/>
                </a:solidFill>
              </a:rPr>
              <a:t>bias can shape how we interact, predict, judge and react to people</a:t>
            </a:r>
          </a:p>
        </p:txBody>
      </p:sp>
      <p:sp>
        <p:nvSpPr>
          <p:cNvPr id="3" name="Content Placeholder 2"/>
          <p:cNvSpPr>
            <a:spLocks noGrp="1"/>
          </p:cNvSpPr>
          <p:nvPr>
            <p:ph idx="1"/>
          </p:nvPr>
        </p:nvSpPr>
        <p:spPr>
          <a:xfrm>
            <a:off x="0" y="2057400"/>
            <a:ext cx="9144000" cy="4724400"/>
          </a:xfrm>
        </p:spPr>
        <p:txBody>
          <a:bodyPr>
            <a:normAutofit/>
          </a:bodyPr>
          <a:lstStyle/>
          <a:p>
            <a:pPr marL="0" indent="0">
              <a:buNone/>
            </a:pPr>
            <a:r>
              <a:rPr lang="en-US" sz="2800" i="1" dirty="0"/>
              <a:t>Such creates mindsets, develops attitude and shapes thought that translates into behavior and conduct</a:t>
            </a:r>
          </a:p>
          <a:p>
            <a:pPr marL="0" indent="0">
              <a:buNone/>
            </a:pPr>
            <a:r>
              <a:rPr lang="en-US" sz="2800" b="1" i="1" dirty="0"/>
              <a:t>Its all about how we:</a:t>
            </a:r>
          </a:p>
          <a:p>
            <a:pPr marL="0" indent="0">
              <a:buNone/>
            </a:pPr>
            <a:r>
              <a:rPr lang="en-US" sz="2800" b="1" dirty="0"/>
              <a:t>Frame: </a:t>
            </a:r>
            <a:r>
              <a:rPr lang="en-US" sz="2800" dirty="0"/>
              <a:t>See, process, interpret and understand</a:t>
            </a:r>
          </a:p>
          <a:p>
            <a:pPr marL="0" indent="0">
              <a:buNone/>
            </a:pPr>
            <a:r>
              <a:rPr lang="en-US" sz="2800" b="1" dirty="0"/>
              <a:t>Name:  </a:t>
            </a:r>
            <a:r>
              <a:rPr lang="en-US" sz="2800" dirty="0"/>
              <a:t>Describe, identify and label</a:t>
            </a:r>
          </a:p>
          <a:p>
            <a:pPr marL="0" indent="0">
              <a:buNone/>
            </a:pPr>
            <a:r>
              <a:rPr lang="en-US" sz="2800" b="1" dirty="0"/>
              <a:t>Blame:  </a:t>
            </a:r>
            <a:r>
              <a:rPr lang="en-US" sz="2800" dirty="0"/>
              <a:t>Hold responsible and culpable </a:t>
            </a:r>
          </a:p>
          <a:p>
            <a:pPr marL="0" indent="0" algn="ctr">
              <a:buNone/>
            </a:pPr>
            <a:r>
              <a:rPr lang="en-US" sz="2800" b="1" i="1" dirty="0"/>
              <a:t>We then tend to amplify, magnify, distort or disregard information</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237</a:t>
            </a:fld>
            <a:endParaRPr lang="en-US">
              <a:solidFill>
                <a:prstClr val="black">
                  <a:tint val="75000"/>
                </a:prstClr>
              </a:solidFill>
            </a:endParaRPr>
          </a:p>
        </p:txBody>
      </p:sp>
    </p:spTree>
    <p:extLst>
      <p:ext uri="{BB962C8B-B14F-4D97-AF65-F5344CB8AC3E}">
        <p14:creationId xmlns:p14="http://schemas.microsoft.com/office/powerpoint/2010/main" val="32956891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4F7AD-5FBF-5932-16AD-851036FE334A}"/>
              </a:ext>
            </a:extLst>
          </p:cNvPr>
          <p:cNvSpPr>
            <a:spLocks noGrp="1"/>
          </p:cNvSpPr>
          <p:nvPr>
            <p:ph type="title"/>
          </p:nvPr>
        </p:nvSpPr>
        <p:spPr>
          <a:xfrm>
            <a:off x="457200" y="274638"/>
            <a:ext cx="8229600" cy="1706562"/>
          </a:xfrm>
        </p:spPr>
        <p:txBody>
          <a:bodyPr>
            <a:normAutofit fontScale="90000"/>
          </a:bodyPr>
          <a:lstStyle/>
          <a:p>
            <a:r>
              <a:rPr lang="en-US" b="0" i="0" dirty="0">
                <a:solidFill>
                  <a:srgbClr val="282828"/>
                </a:solidFill>
                <a:effectLst/>
                <a:latin typeface="Calibri" panose="020F0502020204030204" pitchFamily="34" charset="0"/>
                <a:cs typeface="Calibri" panose="020F0502020204030204" pitchFamily="34" charset="0"/>
              </a:rPr>
              <a:t> </a:t>
            </a:r>
            <a:r>
              <a:rPr lang="en-US" b="1" i="0" dirty="0">
                <a:solidFill>
                  <a:srgbClr val="C00000"/>
                </a:solidFill>
                <a:effectLst/>
                <a:latin typeface="Calibri" panose="020F0502020204030204" pitchFamily="34" charset="0"/>
                <a:cs typeface="Calibri" panose="020F0502020204030204" pitchFamily="34" charset="0"/>
              </a:rPr>
              <a:t>“Often, we don’t see things as they are, we see things as we are.” </a:t>
            </a:r>
            <a:br>
              <a:rPr lang="en-US" b="1" i="0" dirty="0">
                <a:solidFill>
                  <a:srgbClr val="C00000"/>
                </a:solidFill>
                <a:effectLst/>
                <a:latin typeface="Calibri" panose="020F0502020204030204" pitchFamily="34" charset="0"/>
                <a:cs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CD5ED351-589D-6341-25A8-ED0AA876D83A}"/>
              </a:ext>
            </a:extLst>
          </p:cNvPr>
          <p:cNvSpPr>
            <a:spLocks noGrp="1"/>
          </p:cNvSpPr>
          <p:nvPr>
            <p:ph idx="1"/>
          </p:nvPr>
        </p:nvSpPr>
        <p:spPr>
          <a:xfrm>
            <a:off x="457200" y="1981200"/>
            <a:ext cx="8229600" cy="4144963"/>
          </a:xfrm>
        </p:spPr>
        <p:txBody>
          <a:bodyPr>
            <a:normAutofit/>
          </a:bodyPr>
          <a:lstStyle/>
          <a:p>
            <a:pPr>
              <a:buFont typeface="Wingdings" panose="05000000000000000000" pitchFamily="2" charset="2"/>
              <a:buChar char="§"/>
            </a:pPr>
            <a:r>
              <a:rPr lang="en-US" sz="2800" b="1" dirty="0"/>
              <a:t>Motivated reasoning: </a:t>
            </a:r>
            <a:r>
              <a:rPr lang="en-US" sz="2800" dirty="0"/>
              <a:t>refers to the tendency of people to conform their assessments of information to some existing pre-existing belief or ideology</a:t>
            </a:r>
          </a:p>
          <a:p>
            <a:pPr>
              <a:buFont typeface="Wingdings" panose="05000000000000000000" pitchFamily="2" charset="2"/>
              <a:buChar char="§"/>
            </a:pPr>
            <a:r>
              <a:rPr lang="en-US" sz="2800" b="1" dirty="0">
                <a:latin typeface="Calibri" panose="020F0502020204030204" pitchFamily="34" charset="0"/>
                <a:cs typeface="Calibri" panose="020F0502020204030204" pitchFamily="34" charset="0"/>
              </a:rPr>
              <a:t>N</a:t>
            </a:r>
            <a:r>
              <a:rPr lang="en-US" sz="2800" b="1" dirty="0">
                <a:effectLst/>
                <a:latin typeface="Calibri" panose="020F0502020204030204" pitchFamily="34" charset="0"/>
                <a:cs typeface="Calibri" panose="020F0502020204030204" pitchFamily="34" charset="0"/>
              </a:rPr>
              <a:t>aive realism: </a:t>
            </a:r>
            <a:r>
              <a:rPr lang="en-US" sz="2800" b="0" i="0" dirty="0">
                <a:solidFill>
                  <a:srgbClr val="282828"/>
                </a:solidFill>
                <a:effectLst/>
                <a:latin typeface="Calibri" panose="020F0502020204030204" pitchFamily="34" charset="0"/>
                <a:cs typeface="Calibri" panose="020F0502020204030204" pitchFamily="34" charset="0"/>
              </a:rPr>
              <a:t>to attend to and interpret information differently </a:t>
            </a:r>
            <a:r>
              <a:rPr lang="en-US" sz="2800" dirty="0">
                <a:solidFill>
                  <a:srgbClr val="282828"/>
                </a:solidFill>
                <a:latin typeface="Calibri" panose="020F0502020204030204" pitchFamily="34" charset="0"/>
                <a:cs typeface="Calibri" panose="020F0502020204030204" pitchFamily="34" charset="0"/>
              </a:rPr>
              <a:t>from </a:t>
            </a:r>
            <a:r>
              <a:rPr lang="en-US" sz="2800" b="0" i="0" dirty="0">
                <a:solidFill>
                  <a:srgbClr val="282828"/>
                </a:solidFill>
                <a:effectLst/>
                <a:latin typeface="Calibri" panose="020F0502020204030204" pitchFamily="34" charset="0"/>
                <a:cs typeface="Calibri" panose="020F0502020204030204" pitchFamily="34" charset="0"/>
              </a:rPr>
              <a:t>individual experience </a:t>
            </a:r>
            <a:r>
              <a:rPr lang="en-US" sz="2800" dirty="0">
                <a:solidFill>
                  <a:srgbClr val="282828"/>
                </a:solidFill>
                <a:latin typeface="Calibri" panose="020F0502020204030204" pitchFamily="34" charset="0"/>
                <a:cs typeface="Calibri" panose="020F0502020204030204" pitchFamily="34" charset="0"/>
              </a:rPr>
              <a:t>and </a:t>
            </a:r>
            <a:r>
              <a:rPr lang="en-US" sz="2800" b="0" i="0" dirty="0">
                <a:solidFill>
                  <a:srgbClr val="282828"/>
                </a:solidFill>
                <a:effectLst/>
                <a:latin typeface="Calibri" panose="020F0502020204030204" pitchFamily="34" charset="0"/>
                <a:cs typeface="Calibri" panose="020F0502020204030204" pitchFamily="34" charset="0"/>
              </a:rPr>
              <a:t>perceptions as singular truths</a:t>
            </a:r>
          </a:p>
          <a:p>
            <a:pPr>
              <a:buFont typeface="Wingdings" panose="05000000000000000000" pitchFamily="2" charset="2"/>
              <a:buChar char="§"/>
            </a:pPr>
            <a:r>
              <a:rPr lang="en-US" sz="2800" b="1" dirty="0">
                <a:solidFill>
                  <a:srgbClr val="282828"/>
                </a:solidFill>
                <a:latin typeface="Calibri" panose="020F0502020204030204" pitchFamily="34" charset="0"/>
                <a:cs typeface="Calibri" panose="020F0502020204030204" pitchFamily="34" charset="0"/>
              </a:rPr>
              <a:t>Bias</a:t>
            </a:r>
            <a:endParaRPr lang="en-US" sz="2800" b="1" i="0" dirty="0">
              <a:solidFill>
                <a:srgbClr val="282828"/>
              </a:solidFill>
              <a:effectLst/>
              <a:latin typeface="Calibri" panose="020F0502020204030204" pitchFamily="34" charset="0"/>
              <a:cs typeface="Calibri" panose="020F0502020204030204" pitchFamily="34" charset="0"/>
            </a:endParaRPr>
          </a:p>
          <a:p>
            <a:pPr marL="0" indent="0">
              <a:buNone/>
            </a:pPr>
            <a:endParaRPr lang="en-US" sz="2800" dirty="0"/>
          </a:p>
        </p:txBody>
      </p:sp>
      <p:sp>
        <p:nvSpPr>
          <p:cNvPr id="4" name="Slide Number Placeholder 3">
            <a:extLst>
              <a:ext uri="{FF2B5EF4-FFF2-40B4-BE49-F238E27FC236}">
                <a16:creationId xmlns:a16="http://schemas.microsoft.com/office/drawing/2014/main" id="{B6353DEA-958C-6544-699E-B1C5DC19C9C7}"/>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238</a:t>
            </a:fld>
            <a:endParaRPr lang="en-US">
              <a:solidFill>
                <a:prstClr val="black">
                  <a:tint val="75000"/>
                </a:prstClr>
              </a:solidFill>
            </a:endParaRPr>
          </a:p>
        </p:txBody>
      </p:sp>
    </p:spTree>
    <p:extLst>
      <p:ext uri="{BB962C8B-B14F-4D97-AF65-F5344CB8AC3E}">
        <p14:creationId xmlns:p14="http://schemas.microsoft.com/office/powerpoint/2010/main" val="328471199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QUESTION ?</a:t>
            </a:r>
          </a:p>
        </p:txBody>
      </p:sp>
      <p:sp>
        <p:nvSpPr>
          <p:cNvPr id="3" name="Content Placeholder 2"/>
          <p:cNvSpPr>
            <a:spLocks noGrp="1"/>
          </p:cNvSpPr>
          <p:nvPr>
            <p:ph idx="1"/>
          </p:nvPr>
        </p:nvSpPr>
        <p:spPr/>
        <p:txBody>
          <a:bodyPr>
            <a:normAutofit/>
          </a:bodyPr>
          <a:lstStyle/>
          <a:p>
            <a:pPr marL="0" indent="0">
              <a:buNone/>
            </a:pPr>
            <a:r>
              <a:rPr lang="en-US" sz="3600" b="1" dirty="0"/>
              <a:t>Why is it important for Leaders to learn about Dual Process Cognition and Implicit Social Cognition</a:t>
            </a:r>
            <a:br>
              <a:rPr lang="en-US" sz="3600" b="1" dirty="0"/>
            </a:br>
            <a:r>
              <a:rPr lang="en-US" sz="3600" b="1" dirty="0"/>
              <a:t>(Implicit Biases that Result) </a:t>
            </a:r>
            <a:endParaRPr lang="en-US" sz="3600"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239</a:t>
            </a:fld>
            <a:endParaRPr lang="en-US">
              <a:solidFill>
                <a:prstClr val="black">
                  <a:tint val="75000"/>
                </a:prstClr>
              </a:solidFill>
            </a:endParaRPr>
          </a:p>
        </p:txBody>
      </p:sp>
    </p:spTree>
    <p:extLst>
      <p:ext uri="{BB962C8B-B14F-4D97-AF65-F5344CB8AC3E}">
        <p14:creationId xmlns:p14="http://schemas.microsoft.com/office/powerpoint/2010/main" val="2945235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DA31A-ECD8-4DB8-A78D-2BAAD1532F77}"/>
              </a:ext>
            </a:extLst>
          </p:cNvPr>
          <p:cNvSpPr>
            <a:spLocks noGrp="1"/>
          </p:cNvSpPr>
          <p:nvPr>
            <p:ph type="title"/>
          </p:nvPr>
        </p:nvSpPr>
        <p:spPr>
          <a:xfrm>
            <a:off x="0" y="0"/>
            <a:ext cx="9144000" cy="533400"/>
          </a:xfrm>
        </p:spPr>
        <p:txBody>
          <a:bodyPr>
            <a:normAutofit fontScale="90000"/>
          </a:bodyPr>
          <a:lstStyle/>
          <a:p>
            <a:r>
              <a:rPr lang="en-US" b="1" dirty="0"/>
              <a:t>OUR WORLD TODAY</a:t>
            </a:r>
          </a:p>
        </p:txBody>
      </p:sp>
      <p:sp>
        <p:nvSpPr>
          <p:cNvPr id="3" name="Content Placeholder 2">
            <a:extLst>
              <a:ext uri="{FF2B5EF4-FFF2-40B4-BE49-F238E27FC236}">
                <a16:creationId xmlns:a16="http://schemas.microsoft.com/office/drawing/2014/main" id="{3630D7C2-5EE0-4DD6-AC43-E0354B1645F2}"/>
              </a:ext>
            </a:extLst>
          </p:cNvPr>
          <p:cNvSpPr>
            <a:spLocks noGrp="1"/>
          </p:cNvSpPr>
          <p:nvPr>
            <p:ph idx="1"/>
          </p:nvPr>
        </p:nvSpPr>
        <p:spPr>
          <a:xfrm>
            <a:off x="76200" y="838200"/>
            <a:ext cx="8991600" cy="6019800"/>
          </a:xfrm>
        </p:spPr>
        <p:txBody>
          <a:bodyPr>
            <a:normAutofit fontScale="92500" lnSpcReduction="20000"/>
          </a:bodyPr>
          <a:lstStyle/>
          <a:p>
            <a:pPr>
              <a:buFont typeface="Wingdings" panose="05000000000000000000" pitchFamily="2" charset="2"/>
              <a:buChar char="§"/>
            </a:pPr>
            <a:r>
              <a:rPr lang="en-US" sz="2800" b="1" dirty="0"/>
              <a:t>Complex, complicated, and contextual: </a:t>
            </a:r>
            <a:r>
              <a:rPr lang="en-US" sz="2800" dirty="0"/>
              <a:t>(where society tends to be Intelligence lazy and contextually blind)</a:t>
            </a:r>
          </a:p>
          <a:p>
            <a:pPr>
              <a:buFont typeface="Wingdings" panose="05000000000000000000" pitchFamily="2" charset="2"/>
              <a:buChar char="§"/>
            </a:pPr>
            <a:r>
              <a:rPr lang="en-US" sz="2800" b="1" dirty="0"/>
              <a:t>Public versus police perspective: </a:t>
            </a:r>
            <a:r>
              <a:rPr lang="en-US" sz="2800" dirty="0"/>
              <a:t>(shooting guns out of hands and everybody can be de-escalated)</a:t>
            </a:r>
          </a:p>
          <a:p>
            <a:pPr>
              <a:buFont typeface="Wingdings" panose="05000000000000000000" pitchFamily="2" charset="2"/>
              <a:buChar char="§"/>
            </a:pPr>
            <a:r>
              <a:rPr lang="en-US" sz="2800" b="1" dirty="0"/>
              <a:t>Video proliferation </a:t>
            </a:r>
            <a:r>
              <a:rPr lang="en-US" sz="2800" dirty="0"/>
              <a:t>(danger as one perspective, absent additional context) </a:t>
            </a:r>
          </a:p>
          <a:p>
            <a:pPr>
              <a:buFont typeface="Wingdings" panose="05000000000000000000" pitchFamily="2" charset="2"/>
              <a:buChar char="§"/>
            </a:pPr>
            <a:r>
              <a:rPr lang="en-US" sz="2800" b="1" dirty="0"/>
              <a:t>Earned media hype: </a:t>
            </a:r>
            <a:r>
              <a:rPr lang="en-US" sz="2800" dirty="0"/>
              <a:t>(sensationalism, infotainment, reliance on the sample bias, and negative narratives)</a:t>
            </a:r>
          </a:p>
          <a:p>
            <a:pPr>
              <a:buFont typeface="Wingdings" panose="05000000000000000000" pitchFamily="2" charset="2"/>
              <a:buChar char="§"/>
            </a:pPr>
            <a:r>
              <a:rPr lang="en-US" sz="2800" b="1" dirty="0"/>
              <a:t>Social media: </a:t>
            </a:r>
            <a:r>
              <a:rPr lang="en-US" sz="2800" dirty="0"/>
              <a:t>(homogenous thought and conformity, instantaneous positions absent facts or context, ignition of rumor and propaganda) </a:t>
            </a:r>
          </a:p>
          <a:p>
            <a:pPr>
              <a:buFont typeface="Wingdings" panose="05000000000000000000" pitchFamily="2" charset="2"/>
              <a:buChar char="§"/>
            </a:pPr>
            <a:r>
              <a:rPr lang="en-US" sz="2800" b="1" dirty="0"/>
              <a:t>Polarization of partisan politics</a:t>
            </a:r>
          </a:p>
          <a:p>
            <a:pPr>
              <a:buFont typeface="Wingdings" panose="05000000000000000000" pitchFamily="2" charset="2"/>
              <a:buChar char="§"/>
            </a:pPr>
            <a:r>
              <a:rPr lang="en-US" sz="2800" b="1" dirty="0"/>
              <a:t>Civil unrest</a:t>
            </a:r>
          </a:p>
          <a:p>
            <a:pPr>
              <a:buFont typeface="Wingdings" panose="05000000000000000000" pitchFamily="2" charset="2"/>
              <a:buChar char="§"/>
            </a:pPr>
            <a:r>
              <a:rPr lang="en-US" sz="2800" b="1" dirty="0"/>
              <a:t>Proliferation of firearms </a:t>
            </a:r>
            <a:r>
              <a:rPr lang="en-US" sz="2800" dirty="0"/>
              <a:t>(on person carry in public and at protest)</a:t>
            </a:r>
          </a:p>
          <a:p>
            <a:pPr>
              <a:buFont typeface="Wingdings" panose="05000000000000000000" pitchFamily="2" charset="2"/>
              <a:buChar char="§"/>
            </a:pPr>
            <a:r>
              <a:rPr lang="en-US" sz="2800" b="1" dirty="0"/>
              <a:t>Politicization over process </a:t>
            </a:r>
            <a:r>
              <a:rPr lang="en-US" sz="2800" dirty="0"/>
              <a:t>(loss of faith in our institutions)</a:t>
            </a:r>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Tree>
    <p:extLst>
      <p:ext uri="{BB962C8B-B14F-4D97-AF65-F5344CB8AC3E}">
        <p14:creationId xmlns:p14="http://schemas.microsoft.com/office/powerpoint/2010/main" val="222868955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noAutofit/>
          </a:bodyPr>
          <a:lstStyle/>
          <a:p>
            <a:r>
              <a:rPr lang="en-US" sz="4000" b="1" dirty="0"/>
              <a:t>The influence on our three (3) primary roles </a:t>
            </a:r>
            <a:br>
              <a:rPr lang="en-US" sz="4000" b="1" dirty="0"/>
            </a:br>
            <a:r>
              <a:rPr lang="en-US" sz="2400" dirty="0"/>
              <a:t>Mintzberg, H. (1973). The Nature of Managerial Work. New York: Harper &amp; Row.</a:t>
            </a:r>
            <a:br>
              <a:rPr lang="en-US" sz="2400" dirty="0"/>
            </a:br>
            <a:endParaRPr lang="en-US" sz="2400" dirty="0"/>
          </a:p>
        </p:txBody>
      </p:sp>
      <p:sp>
        <p:nvSpPr>
          <p:cNvPr id="3" name="Content Placeholder 2"/>
          <p:cNvSpPr>
            <a:spLocks noGrp="1"/>
          </p:cNvSpPr>
          <p:nvPr>
            <p:ph idx="1"/>
          </p:nvPr>
        </p:nvSpPr>
        <p:spPr>
          <a:xfrm>
            <a:off x="628650" y="1676400"/>
            <a:ext cx="7886700" cy="5181600"/>
          </a:xfrm>
        </p:spPr>
        <p:txBody>
          <a:bodyPr>
            <a:normAutofit lnSpcReduction="10000"/>
          </a:bodyPr>
          <a:lstStyle/>
          <a:p>
            <a:pPr marL="0" indent="0">
              <a:buNone/>
            </a:pPr>
            <a:r>
              <a:rPr lang="en-US" dirty="0"/>
              <a:t> </a:t>
            </a:r>
            <a:endParaRPr lang="en-US" sz="3000" b="1" dirty="0"/>
          </a:p>
          <a:p>
            <a:pPr marL="385763" indent="-385763">
              <a:buFont typeface="+mj-lt"/>
              <a:buAutoNum type="arabicParenR"/>
            </a:pPr>
            <a:r>
              <a:rPr lang="en-US" b="1" dirty="0">
                <a:solidFill>
                  <a:srgbClr val="C00000"/>
                </a:solidFill>
              </a:rPr>
              <a:t>Processing Information: </a:t>
            </a:r>
            <a:r>
              <a:rPr lang="en-US" dirty="0"/>
              <a:t>monitoring the internal and external environment for important and new information, much from staff members and the dissemination of information (mostly informal)</a:t>
            </a:r>
          </a:p>
          <a:p>
            <a:pPr marL="385763" indent="-385763">
              <a:buFont typeface="+mj-lt"/>
              <a:buAutoNum type="arabicParenR"/>
            </a:pPr>
            <a:r>
              <a:rPr lang="en-US" b="1" dirty="0">
                <a:solidFill>
                  <a:srgbClr val="C00000"/>
                </a:solidFill>
              </a:rPr>
              <a:t>Interacting with others: </a:t>
            </a:r>
            <a:r>
              <a:rPr lang="en-US" dirty="0"/>
              <a:t>interpersonal skills</a:t>
            </a:r>
          </a:p>
          <a:p>
            <a:pPr marL="385763" indent="-385763">
              <a:buFont typeface="+mj-lt"/>
              <a:buAutoNum type="arabicParenR"/>
            </a:pPr>
            <a:r>
              <a:rPr lang="en-US" b="1" dirty="0">
                <a:solidFill>
                  <a:srgbClr val="C00000"/>
                </a:solidFill>
              </a:rPr>
              <a:t>Making Decisions: </a:t>
            </a:r>
            <a:r>
              <a:rPr lang="en-US" dirty="0"/>
              <a:t>handling disturbances and conflicts, allocation of resources and negotiations</a:t>
            </a:r>
          </a:p>
        </p:txBody>
      </p:sp>
      <p:sp>
        <p:nvSpPr>
          <p:cNvPr id="4" name="Slide Number Placeholder 3">
            <a:extLst>
              <a:ext uri="{FF2B5EF4-FFF2-40B4-BE49-F238E27FC236}">
                <a16:creationId xmlns:a16="http://schemas.microsoft.com/office/drawing/2014/main" id="{93ED2E60-7314-4908-8B53-360376109F94}"/>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240</a:t>
            </a:fld>
            <a:endParaRPr lang="en-US">
              <a:solidFill>
                <a:prstClr val="black">
                  <a:tint val="75000"/>
                </a:prstClr>
              </a:solidFill>
            </a:endParaRPr>
          </a:p>
        </p:txBody>
      </p:sp>
    </p:spTree>
    <p:extLst>
      <p:ext uri="{BB962C8B-B14F-4D97-AF65-F5344CB8AC3E}">
        <p14:creationId xmlns:p14="http://schemas.microsoft.com/office/powerpoint/2010/main" val="20737171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txBody>
          <a:bodyPr>
            <a:normAutofit fontScale="90000"/>
          </a:bodyPr>
          <a:lstStyle/>
          <a:p>
            <a:r>
              <a:rPr lang="en-US" sz="3200" b="1" dirty="0"/>
              <a:t>Impact on Managers Decision Role,  </a:t>
            </a:r>
            <a:r>
              <a:rPr lang="en-US" sz="2700" b="1" dirty="0"/>
              <a:t> </a:t>
            </a:r>
            <a:r>
              <a:rPr lang="en-US" sz="2700" dirty="0" err="1"/>
              <a:t>Chugh</a:t>
            </a:r>
            <a:r>
              <a:rPr lang="en-US" sz="2700" dirty="0"/>
              <a:t>, (2004)</a:t>
            </a:r>
          </a:p>
        </p:txBody>
      </p:sp>
      <p:sp>
        <p:nvSpPr>
          <p:cNvPr id="3" name="Content Placeholder 2"/>
          <p:cNvSpPr>
            <a:spLocks noGrp="1"/>
          </p:cNvSpPr>
          <p:nvPr>
            <p:ph idx="1"/>
          </p:nvPr>
        </p:nvSpPr>
        <p:spPr>
          <a:xfrm>
            <a:off x="628650" y="457200"/>
            <a:ext cx="7886700" cy="6248399"/>
          </a:xfrm>
        </p:spPr>
        <p:txBody>
          <a:bodyPr>
            <a:noAutofit/>
          </a:bodyPr>
          <a:lstStyle/>
          <a:p>
            <a:pPr>
              <a:buFont typeface="Wingdings" panose="05000000000000000000" pitchFamily="2" charset="2"/>
              <a:buChar char="§"/>
            </a:pPr>
            <a:r>
              <a:rPr lang="en-US" sz="2800" dirty="0"/>
              <a:t>The manager’s decision-making role has a impact on social justice </a:t>
            </a:r>
          </a:p>
          <a:p>
            <a:pPr>
              <a:buFont typeface="Wingdings" panose="05000000000000000000" pitchFamily="2" charset="2"/>
              <a:buChar char="§"/>
            </a:pPr>
            <a:r>
              <a:rPr lang="en-US" sz="2800" dirty="0"/>
              <a:t>Resolving conflicts, negotiating agreements, matching people with opportunities, and allocating scare resources</a:t>
            </a:r>
          </a:p>
          <a:p>
            <a:pPr>
              <a:buFont typeface="Wingdings" panose="05000000000000000000" pitchFamily="2" charset="2"/>
              <a:buChar char="§"/>
            </a:pPr>
            <a:r>
              <a:rPr lang="en-US" sz="2800" dirty="0"/>
              <a:t>Managers depend on their ability to make wise decisions</a:t>
            </a:r>
          </a:p>
          <a:p>
            <a:pPr>
              <a:buFont typeface="Wingdings" panose="05000000000000000000" pitchFamily="2" charset="2"/>
              <a:buChar char="§"/>
            </a:pPr>
            <a:r>
              <a:rPr lang="en-US" sz="2800" dirty="0"/>
              <a:t>Studies find that decisions can be influenced by Implicit biases</a:t>
            </a:r>
          </a:p>
          <a:p>
            <a:pPr>
              <a:buFont typeface="Wingdings" panose="05000000000000000000" pitchFamily="2" charset="2"/>
              <a:buChar char="§"/>
            </a:pPr>
            <a:r>
              <a:rPr lang="en-US" sz="2800" dirty="0"/>
              <a:t>Conditions of distraction, time pressure, high ambiguity or low need for cognition are more likely to generate biased decision making, in ways that are similar to the effects on “spontaneous” behaviors</a:t>
            </a:r>
          </a:p>
        </p:txBody>
      </p:sp>
      <p:sp>
        <p:nvSpPr>
          <p:cNvPr id="4" name="Slide Number Placeholder 3">
            <a:extLst>
              <a:ext uri="{FF2B5EF4-FFF2-40B4-BE49-F238E27FC236}">
                <a16:creationId xmlns:a16="http://schemas.microsoft.com/office/drawing/2014/main" id="{E627AA59-45DA-4266-9956-3CABE9C7748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241</a:t>
            </a:fld>
            <a:endParaRPr lang="en-US">
              <a:solidFill>
                <a:prstClr val="black">
                  <a:tint val="75000"/>
                </a:prstClr>
              </a:solidFill>
            </a:endParaRPr>
          </a:p>
        </p:txBody>
      </p:sp>
    </p:spTree>
    <p:extLst>
      <p:ext uri="{BB962C8B-B14F-4D97-AF65-F5344CB8AC3E}">
        <p14:creationId xmlns:p14="http://schemas.microsoft.com/office/powerpoint/2010/main" val="319137579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normAutofit fontScale="90000"/>
          </a:bodyPr>
          <a:lstStyle/>
          <a:p>
            <a:r>
              <a:rPr lang="en-US" b="1" dirty="0"/>
              <a:t>Interaction and Education are key factors</a:t>
            </a:r>
          </a:p>
        </p:txBody>
      </p:sp>
      <p:sp>
        <p:nvSpPr>
          <p:cNvPr id="3" name="Content Placeholder 2"/>
          <p:cNvSpPr>
            <a:spLocks noGrp="1"/>
          </p:cNvSpPr>
          <p:nvPr>
            <p:ph idx="1"/>
          </p:nvPr>
        </p:nvSpPr>
        <p:spPr>
          <a:xfrm>
            <a:off x="457200" y="1653252"/>
            <a:ext cx="8229600" cy="4876800"/>
          </a:xfrm>
        </p:spPr>
        <p:txBody>
          <a:bodyPr>
            <a:normAutofit lnSpcReduction="10000"/>
          </a:bodyPr>
          <a:lstStyle/>
          <a:p>
            <a:pPr>
              <a:buFont typeface="Wingdings" panose="05000000000000000000" pitchFamily="2" charset="2"/>
              <a:buChar char="§"/>
            </a:pPr>
            <a:r>
              <a:rPr lang="en-US" sz="2800" dirty="0"/>
              <a:t>To eliminating the ignorance is at the core of implicit, or explicit biases, racism, sexism and any other prejudice </a:t>
            </a:r>
          </a:p>
          <a:p>
            <a:pPr>
              <a:buFont typeface="Wingdings" panose="05000000000000000000" pitchFamily="2" charset="2"/>
              <a:buChar char="§"/>
            </a:pPr>
            <a:r>
              <a:rPr lang="en-US" sz="2800" dirty="0"/>
              <a:t>To promote objectivity and questioning subjectivity </a:t>
            </a:r>
          </a:p>
          <a:p>
            <a:pPr>
              <a:buFont typeface="Wingdings" panose="05000000000000000000" pitchFamily="2" charset="2"/>
              <a:buChar char="§"/>
            </a:pPr>
            <a:r>
              <a:rPr lang="en-US" sz="2800" dirty="0"/>
              <a:t>To see the world through a more accurate lens, factoring in the dynamics of complexity, context, and change</a:t>
            </a:r>
          </a:p>
          <a:p>
            <a:pPr>
              <a:buFont typeface="Wingdings" panose="05000000000000000000" pitchFamily="2" charset="2"/>
              <a:buChar char="§"/>
            </a:pPr>
            <a:r>
              <a:rPr lang="en-US" sz="2800" dirty="0"/>
              <a:t>The ability for adaptation and utility of credible forecasting</a:t>
            </a:r>
          </a:p>
          <a:p>
            <a:pPr>
              <a:buFont typeface="Wingdings" panose="05000000000000000000" pitchFamily="2" charset="2"/>
              <a:buChar char="§"/>
            </a:pPr>
            <a:r>
              <a:rPr lang="en-US" sz="2800" dirty="0"/>
              <a:t>To formulate an objective and credible response instead of a subjective reaction</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242</a:t>
            </a:fld>
            <a:endParaRPr lang="en-US">
              <a:solidFill>
                <a:prstClr val="black">
                  <a:tint val="75000"/>
                </a:prstClr>
              </a:solidFill>
            </a:endParaRPr>
          </a:p>
        </p:txBody>
      </p:sp>
    </p:spTree>
    <p:extLst>
      <p:ext uri="{BB962C8B-B14F-4D97-AF65-F5344CB8AC3E}">
        <p14:creationId xmlns:p14="http://schemas.microsoft.com/office/powerpoint/2010/main" val="98393488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133600"/>
          </a:xfrm>
        </p:spPr>
        <p:txBody>
          <a:bodyPr>
            <a:normAutofit fontScale="90000"/>
          </a:bodyPr>
          <a:lstStyle/>
          <a:p>
            <a:pPr>
              <a:lnSpc>
                <a:spcPct val="90000"/>
              </a:lnSpc>
              <a:defRPr/>
            </a:pPr>
            <a:r>
              <a:rPr lang="en-US" sz="6000" b="1" i="1" dirty="0">
                <a:solidFill>
                  <a:srgbClr val="C00000"/>
                </a:solidFill>
              </a:rPr>
              <a:t>NOW…LET'S TALK ABOUT LEADERSHIP</a:t>
            </a:r>
            <a:br>
              <a:rPr lang="en-US" b="1" i="1" dirty="0"/>
            </a:br>
            <a:r>
              <a:rPr lang="en-US" sz="3100" b="1" i="1" dirty="0"/>
              <a:t>Daniel Goleman</a:t>
            </a:r>
          </a:p>
        </p:txBody>
      </p:sp>
      <p:sp>
        <p:nvSpPr>
          <p:cNvPr id="3" name="Content Placeholder 2"/>
          <p:cNvSpPr>
            <a:spLocks noGrp="1"/>
          </p:cNvSpPr>
          <p:nvPr>
            <p:ph idx="1"/>
          </p:nvPr>
        </p:nvSpPr>
        <p:spPr>
          <a:xfrm>
            <a:off x="381000" y="2133600"/>
            <a:ext cx="8229600" cy="4525963"/>
          </a:xfrm>
        </p:spPr>
        <p:txBody>
          <a:bodyPr>
            <a:normAutofit/>
          </a:bodyPr>
          <a:lstStyle/>
          <a:p>
            <a:r>
              <a:rPr lang="en-US" dirty="0"/>
              <a:t>Great leaders move us</a:t>
            </a:r>
          </a:p>
          <a:p>
            <a:r>
              <a:rPr lang="en-US" dirty="0"/>
              <a:t>They ignite our passion and inspire the best in us</a:t>
            </a:r>
          </a:p>
          <a:p>
            <a:r>
              <a:rPr lang="en-US" dirty="0"/>
              <a:t>When we try to explain why they are so effective, we speak of strategy, vision, or powerful ideas, BUT…</a:t>
            </a:r>
          </a:p>
          <a:p>
            <a:pPr>
              <a:lnSpc>
                <a:spcPct val="90000"/>
              </a:lnSpc>
              <a:defRPr/>
            </a:pPr>
            <a:r>
              <a:rPr lang="en-US" b="1" dirty="0">
                <a:solidFill>
                  <a:srgbClr val="C00000"/>
                </a:solidFill>
              </a:rPr>
              <a:t>It is much more primal, great leadership works through the emotions. </a:t>
            </a:r>
          </a:p>
          <a:p>
            <a:pPr>
              <a:buNone/>
            </a:pPr>
            <a:endParaRPr lang="en-US" b="1" i="1" dirty="0"/>
          </a:p>
          <a:p>
            <a:endParaRPr lang="en-US" b="1" i="1" dirty="0"/>
          </a:p>
          <a:p>
            <a:endParaRPr lang="en-US" b="1" i="1" dirty="0"/>
          </a:p>
          <a:p>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243</a:t>
            </a:fld>
            <a:endParaRPr lang="en-US" dirty="0">
              <a:solidFill>
                <a:prstClr val="black">
                  <a:tint val="75000"/>
                </a:prstClr>
              </a:solidFill>
            </a:endParaRPr>
          </a:p>
        </p:txBody>
      </p:sp>
    </p:spTree>
    <p:extLst>
      <p:ext uri="{BB962C8B-B14F-4D97-AF65-F5344CB8AC3E}">
        <p14:creationId xmlns:p14="http://schemas.microsoft.com/office/powerpoint/2010/main" val="362900709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1"/>
            <a:ext cx="9144000" cy="1676401"/>
          </a:xfrm>
        </p:spPr>
        <p:txBody>
          <a:bodyPr>
            <a:normAutofit/>
          </a:bodyPr>
          <a:lstStyle/>
          <a:p>
            <a:r>
              <a:rPr lang="en-US" sz="3600" b="1" i="1" dirty="0">
                <a:solidFill>
                  <a:srgbClr val="C00000"/>
                </a:solidFill>
              </a:rPr>
              <a:t>Emotional Intelligence and Social Intelligence</a:t>
            </a:r>
          </a:p>
        </p:txBody>
      </p:sp>
      <p:sp>
        <p:nvSpPr>
          <p:cNvPr id="3" name="Content Placeholder 2"/>
          <p:cNvSpPr>
            <a:spLocks noGrp="1"/>
          </p:cNvSpPr>
          <p:nvPr>
            <p:ph idx="1"/>
          </p:nvPr>
        </p:nvSpPr>
        <p:spPr>
          <a:xfrm>
            <a:off x="457200" y="1524000"/>
            <a:ext cx="8229600" cy="5486400"/>
          </a:xfrm>
        </p:spPr>
        <p:txBody>
          <a:bodyPr>
            <a:normAutofit/>
          </a:bodyPr>
          <a:lstStyle/>
          <a:p>
            <a:pPr>
              <a:buFont typeface="Wingdings" panose="05000000000000000000" pitchFamily="2" charset="2"/>
              <a:buChar char="§"/>
            </a:pPr>
            <a:r>
              <a:rPr lang="en-US" dirty="0"/>
              <a:t>Emotional Intelligence focus is on a crucial set of human capacities within an individual, the ability to manage our own emotions and our inner potential for positive relationships.</a:t>
            </a:r>
          </a:p>
          <a:p>
            <a:pPr marL="0" indent="0">
              <a:buNone/>
            </a:pPr>
            <a:endParaRPr lang="en-US" dirty="0"/>
          </a:p>
          <a:p>
            <a:pPr>
              <a:buFont typeface="Wingdings" panose="05000000000000000000" pitchFamily="2" charset="2"/>
              <a:buChar char="§"/>
            </a:pPr>
            <a:r>
              <a:rPr lang="en-US" dirty="0"/>
              <a:t>Social Intelligence the picture enlarges beyond a one-person psychology—those capacities an individual has within—to a two-person psychology: what transpires as we connect.</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244</a:t>
            </a:fld>
            <a:endParaRPr lang="en-US">
              <a:solidFill>
                <a:prstClr val="black">
                  <a:tint val="75000"/>
                </a:prstClr>
              </a:solidFill>
            </a:endParaRPr>
          </a:p>
        </p:txBody>
      </p:sp>
    </p:spTree>
    <p:extLst>
      <p:ext uri="{BB962C8B-B14F-4D97-AF65-F5344CB8AC3E}">
        <p14:creationId xmlns:p14="http://schemas.microsoft.com/office/powerpoint/2010/main" val="277223694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52600"/>
          </a:xfrm>
        </p:spPr>
        <p:txBody>
          <a:bodyPr>
            <a:normAutofit/>
          </a:bodyPr>
          <a:lstStyle/>
          <a:p>
            <a:r>
              <a:rPr lang="en-US" b="1" dirty="0"/>
              <a:t>Social Intelligence</a:t>
            </a:r>
            <a:br>
              <a:rPr lang="en-US" b="1" dirty="0"/>
            </a:br>
            <a:r>
              <a:rPr lang="en-US" sz="3600" b="1" dirty="0"/>
              <a:t>Daniel Goleman</a:t>
            </a:r>
          </a:p>
        </p:txBody>
      </p:sp>
      <p:sp>
        <p:nvSpPr>
          <p:cNvPr id="3" name="Content Placeholder 2"/>
          <p:cNvSpPr>
            <a:spLocks noGrp="1"/>
          </p:cNvSpPr>
          <p:nvPr>
            <p:ph idx="1"/>
          </p:nvPr>
        </p:nvSpPr>
        <p:spPr>
          <a:xfrm>
            <a:off x="228600" y="1676400"/>
            <a:ext cx="8686800" cy="5181600"/>
          </a:xfrm>
        </p:spPr>
        <p:txBody>
          <a:bodyPr>
            <a:normAutofit/>
          </a:bodyPr>
          <a:lstStyle/>
          <a:p>
            <a:pPr marL="0" indent="0">
              <a:buNone/>
            </a:pPr>
            <a:r>
              <a:rPr lang="en-US" b="1" i="1" dirty="0"/>
              <a:t>Social intelligence can be organized into two broad categories: </a:t>
            </a:r>
          </a:p>
          <a:p>
            <a:pPr>
              <a:buFont typeface="Wingdings" panose="05000000000000000000" pitchFamily="2" charset="2"/>
              <a:buChar char="§"/>
            </a:pPr>
            <a:r>
              <a:rPr lang="en-US" sz="2800" b="1" dirty="0">
                <a:solidFill>
                  <a:srgbClr val="C00000"/>
                </a:solidFill>
              </a:rPr>
              <a:t>Social awareness: </a:t>
            </a:r>
            <a:r>
              <a:rPr lang="en-US" sz="2800" dirty="0"/>
              <a:t>what we sense about others—</a:t>
            </a:r>
          </a:p>
          <a:p>
            <a:pPr>
              <a:buFont typeface="Wingdings" panose="05000000000000000000" pitchFamily="2" charset="2"/>
              <a:buChar char="§"/>
            </a:pPr>
            <a:r>
              <a:rPr lang="en-US" sz="2800" b="1" dirty="0">
                <a:solidFill>
                  <a:srgbClr val="C00000"/>
                </a:solidFill>
              </a:rPr>
              <a:t>Social facility: </a:t>
            </a:r>
            <a:r>
              <a:rPr lang="en-US" sz="2800" dirty="0"/>
              <a:t>what we then do with that awareness.</a:t>
            </a:r>
          </a:p>
          <a:p>
            <a:pPr>
              <a:buFont typeface="Wingdings" panose="05000000000000000000" pitchFamily="2" charset="2"/>
              <a:buChar char="q"/>
            </a:pPr>
            <a:r>
              <a:rPr lang="en-US" sz="2800" dirty="0"/>
              <a:t>Being fully present</a:t>
            </a:r>
          </a:p>
          <a:p>
            <a:pPr>
              <a:buFont typeface="Wingdings" panose="05000000000000000000" pitchFamily="2" charset="2"/>
              <a:buChar char="q"/>
            </a:pPr>
            <a:r>
              <a:rPr lang="en-US" sz="2800" dirty="0"/>
              <a:t>Getting “In Synch”</a:t>
            </a:r>
          </a:p>
          <a:p>
            <a:pPr>
              <a:buFont typeface="Courier New" panose="02070309020205020404" pitchFamily="49" charset="0"/>
              <a:buChar char="o"/>
            </a:pPr>
            <a:r>
              <a:rPr lang="en-US" sz="2800" dirty="0"/>
              <a:t>Understanding how people feel and why</a:t>
            </a:r>
          </a:p>
          <a:p>
            <a:pPr>
              <a:buFont typeface="Courier New" panose="02070309020205020404" pitchFamily="49" charset="0"/>
              <a:buChar char="o"/>
            </a:pPr>
            <a:r>
              <a:rPr lang="en-US" sz="2800" dirty="0"/>
              <a:t> Interacting smoothly to move people toward a positive state</a:t>
            </a:r>
          </a:p>
          <a:p>
            <a:pPr marL="0" indent="0">
              <a:buNone/>
            </a:pPr>
            <a:endParaRPr lang="en-US" sz="2800" dirty="0"/>
          </a:p>
          <a:p>
            <a:pPr>
              <a:buFont typeface="Wingdings" panose="05000000000000000000" pitchFamily="2" charset="2"/>
              <a:buChar char="§"/>
            </a:pPr>
            <a:endParaRPr lang="en-US" sz="3500" dirty="0"/>
          </a:p>
          <a:p>
            <a:pPr marL="0" indent="0">
              <a:buNone/>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245</a:t>
            </a:fld>
            <a:endParaRPr lang="en-US">
              <a:solidFill>
                <a:prstClr val="black">
                  <a:tint val="75000"/>
                </a:prstClr>
              </a:solidFill>
            </a:endParaRPr>
          </a:p>
        </p:txBody>
      </p:sp>
    </p:spTree>
    <p:extLst>
      <p:ext uri="{BB962C8B-B14F-4D97-AF65-F5344CB8AC3E}">
        <p14:creationId xmlns:p14="http://schemas.microsoft.com/office/powerpoint/2010/main" val="289649926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447800"/>
          </a:xfrm>
        </p:spPr>
        <p:txBody>
          <a:bodyPr>
            <a:normAutofit/>
          </a:bodyPr>
          <a:lstStyle/>
          <a:p>
            <a:pPr algn="ctr"/>
            <a:r>
              <a:rPr lang="en-US" b="1" dirty="0"/>
              <a:t>Social intelligence </a:t>
            </a:r>
            <a:br>
              <a:rPr lang="en-US" b="1" dirty="0"/>
            </a:br>
            <a:r>
              <a:rPr lang="en-US" sz="3100" b="1" i="1" dirty="0">
                <a:solidFill>
                  <a:srgbClr val="C00000"/>
                </a:solidFill>
              </a:rPr>
              <a:t>Knowing, feeling, and responding compassionately </a:t>
            </a:r>
          </a:p>
        </p:txBody>
      </p:sp>
      <p:sp>
        <p:nvSpPr>
          <p:cNvPr id="3" name="Content Placeholder 2"/>
          <p:cNvSpPr>
            <a:spLocks noGrp="1"/>
          </p:cNvSpPr>
          <p:nvPr>
            <p:ph idx="1"/>
          </p:nvPr>
        </p:nvSpPr>
        <p:spPr>
          <a:xfrm>
            <a:off x="152400" y="1676400"/>
            <a:ext cx="8991600" cy="5334000"/>
          </a:xfrm>
        </p:spPr>
        <p:txBody>
          <a:bodyPr>
            <a:normAutofit/>
          </a:bodyPr>
          <a:lstStyle/>
          <a:p>
            <a:pPr marL="0" indent="0" algn="ctr">
              <a:buNone/>
            </a:pPr>
            <a:r>
              <a:rPr lang="en-US" sz="3000" b="1" i="1" u="sng" dirty="0"/>
              <a:t>Working to understand another's perspective</a:t>
            </a:r>
          </a:p>
          <a:p>
            <a:pPr>
              <a:buFont typeface="Wingdings" panose="05000000000000000000" pitchFamily="2" charset="2"/>
              <a:buChar char="§"/>
            </a:pPr>
            <a:r>
              <a:rPr lang="en-US" sz="3000" b="1" dirty="0"/>
              <a:t>Perspective taking: </a:t>
            </a:r>
            <a:r>
              <a:rPr lang="en-US" sz="3000" dirty="0"/>
              <a:t>the mental act of perceiving a situation from another individual’s point-of-view. </a:t>
            </a:r>
          </a:p>
          <a:p>
            <a:pPr marL="0" indent="0" algn="ctr">
              <a:buNone/>
            </a:pPr>
            <a:r>
              <a:rPr lang="en-US" sz="3000" b="1" dirty="0">
                <a:solidFill>
                  <a:srgbClr val="C00000"/>
                </a:solidFill>
              </a:rPr>
              <a:t>“Putting yourself in another person’s shoes”</a:t>
            </a:r>
          </a:p>
          <a:p>
            <a:pPr marL="0" indent="0" algn="ctr">
              <a:buNone/>
            </a:pPr>
            <a:r>
              <a:rPr lang="en-US" sz="3600" b="1" i="1" u="sng" dirty="0">
                <a:solidFill>
                  <a:srgbClr val="C00000"/>
                </a:solidFill>
              </a:rPr>
              <a:t>Empathy is Key</a:t>
            </a:r>
          </a:p>
          <a:p>
            <a:pPr>
              <a:buFont typeface="Wingdings" panose="05000000000000000000" pitchFamily="2" charset="2"/>
              <a:buChar char="Ø"/>
            </a:pPr>
            <a:r>
              <a:rPr lang="en-US" sz="2800" dirty="0"/>
              <a:t>Leads to maintaining the appropriate mindset that informs the way we judge, engage, and treat people</a:t>
            </a:r>
          </a:p>
          <a:p>
            <a:pPr>
              <a:buFont typeface="Wingdings" panose="05000000000000000000" pitchFamily="2" charset="2"/>
              <a:buChar char="Ø"/>
            </a:pPr>
            <a:r>
              <a:rPr lang="en-US" sz="2800" dirty="0"/>
              <a:t>Provides a secure base for subordinates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50292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76C4E-CE7E-4276-9D3F-BE069F97FD40}"/>
              </a:ext>
            </a:extLst>
          </p:cNvPr>
          <p:cNvSpPr>
            <a:spLocks noGrp="1"/>
          </p:cNvSpPr>
          <p:nvPr>
            <p:ph type="title"/>
          </p:nvPr>
        </p:nvSpPr>
        <p:spPr>
          <a:xfrm>
            <a:off x="0" y="0"/>
            <a:ext cx="9144000" cy="914400"/>
          </a:xfrm>
        </p:spPr>
        <p:txBody>
          <a:bodyPr>
            <a:normAutofit fontScale="90000"/>
          </a:bodyPr>
          <a:lstStyle/>
          <a:p>
            <a:r>
              <a:rPr lang="en-US" b="1" dirty="0">
                <a:solidFill>
                  <a:srgbClr val="C00000"/>
                </a:solidFill>
              </a:rPr>
              <a:t>The Tremendous Importance of Empathy</a:t>
            </a:r>
          </a:p>
        </p:txBody>
      </p:sp>
      <p:sp>
        <p:nvSpPr>
          <p:cNvPr id="3" name="Content Placeholder 2">
            <a:extLst>
              <a:ext uri="{FF2B5EF4-FFF2-40B4-BE49-F238E27FC236}">
                <a16:creationId xmlns:a16="http://schemas.microsoft.com/office/drawing/2014/main" id="{7E22FCEB-3E79-49A2-B2E4-CD8F1A12AE61}"/>
              </a:ext>
            </a:extLst>
          </p:cNvPr>
          <p:cNvSpPr>
            <a:spLocks noGrp="1"/>
          </p:cNvSpPr>
          <p:nvPr>
            <p:ph idx="1"/>
          </p:nvPr>
        </p:nvSpPr>
        <p:spPr>
          <a:xfrm>
            <a:off x="76200" y="838200"/>
            <a:ext cx="8991600" cy="5883275"/>
          </a:xfrm>
        </p:spPr>
        <p:txBody>
          <a:bodyPr>
            <a:normAutofit/>
          </a:bodyPr>
          <a:lstStyle/>
          <a:p>
            <a:pPr>
              <a:buFont typeface="Wingdings" panose="05000000000000000000" pitchFamily="2" charset="2"/>
              <a:buChar char="§"/>
            </a:pPr>
            <a:r>
              <a:rPr lang="en-US" sz="2800" b="1" dirty="0"/>
              <a:t>Empathy is defined as an individual’s ‘‘sensitivity to the emotional experiences of another</a:t>
            </a:r>
            <a:r>
              <a:rPr lang="en-US" sz="3200" b="1" dirty="0"/>
              <a:t>’’ </a:t>
            </a:r>
          </a:p>
          <a:p>
            <a:pPr marL="0" indent="0">
              <a:buNone/>
            </a:pPr>
            <a:r>
              <a:rPr lang="en-US" sz="2400" dirty="0"/>
              <a:t>                                                                               McNeely &amp; </a:t>
            </a:r>
            <a:r>
              <a:rPr lang="en-US" sz="2400" dirty="0" err="1"/>
              <a:t>Meglino</a:t>
            </a:r>
            <a:r>
              <a:rPr lang="en-US" sz="2400" dirty="0"/>
              <a:t>, (1994) </a:t>
            </a:r>
          </a:p>
          <a:p>
            <a:pPr>
              <a:buFont typeface="Wingdings" panose="05000000000000000000" pitchFamily="2" charset="2"/>
              <a:buChar char="§"/>
            </a:pPr>
            <a:r>
              <a:rPr lang="en-US" sz="2800" dirty="0"/>
              <a:t>It emerges when we accept, acknowledge, and feel how others are feeling</a:t>
            </a:r>
          </a:p>
          <a:p>
            <a:pPr>
              <a:buFont typeface="Wingdings" panose="05000000000000000000" pitchFamily="2" charset="2"/>
              <a:buChar char="§"/>
            </a:pPr>
            <a:r>
              <a:rPr lang="en-US" sz="2800" dirty="0"/>
              <a:t>Empathy makes people feel they are seen, understood, and connected</a:t>
            </a:r>
          </a:p>
          <a:p>
            <a:pPr>
              <a:buFont typeface="Wingdings" panose="05000000000000000000" pitchFamily="2" charset="2"/>
              <a:buChar char="§"/>
            </a:pPr>
            <a:r>
              <a:rPr lang="en-US" sz="2800" dirty="0"/>
              <a:t>And refers to the psychological process that allows an individual to experience feelings that are congruent with the situation of another person                       </a:t>
            </a:r>
            <a:r>
              <a:rPr lang="en-US" sz="2400" dirty="0"/>
              <a:t>Hoffman (2000)</a:t>
            </a:r>
          </a:p>
          <a:p>
            <a:pPr>
              <a:buFont typeface="Wingdings" panose="05000000000000000000" pitchFamily="2" charset="2"/>
              <a:buChar char="§"/>
            </a:pPr>
            <a:r>
              <a:rPr lang="en-US" sz="2800" b="1" dirty="0"/>
              <a:t>Empathy allows rapport between people, as a property that emerges from their interaction </a:t>
            </a:r>
          </a:p>
          <a:p>
            <a:pPr marL="0" indent="0">
              <a:buNone/>
            </a:pPr>
            <a:endParaRPr lang="en-US" sz="2400" dirty="0"/>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272EDB52-CE7C-4D98-BAFB-E8FB09110997}"/>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247</a:t>
            </a:fld>
            <a:endParaRPr lang="en-US">
              <a:solidFill>
                <a:prstClr val="black">
                  <a:tint val="75000"/>
                </a:prstClr>
              </a:solidFill>
            </a:endParaRPr>
          </a:p>
        </p:txBody>
      </p:sp>
    </p:spTree>
    <p:extLst>
      <p:ext uri="{BB962C8B-B14F-4D97-AF65-F5344CB8AC3E}">
        <p14:creationId xmlns:p14="http://schemas.microsoft.com/office/powerpoint/2010/main" val="242452314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5D811-EFBE-4B7F-98E3-B16CD5FF4EF5}"/>
              </a:ext>
            </a:extLst>
          </p:cNvPr>
          <p:cNvSpPr>
            <a:spLocks noGrp="1"/>
          </p:cNvSpPr>
          <p:nvPr>
            <p:ph type="title"/>
          </p:nvPr>
        </p:nvSpPr>
        <p:spPr>
          <a:xfrm>
            <a:off x="0" y="274638"/>
            <a:ext cx="9144000" cy="2316162"/>
          </a:xfrm>
        </p:spPr>
        <p:txBody>
          <a:bodyPr>
            <a:normAutofit fontScale="90000"/>
          </a:bodyPr>
          <a:lstStyle/>
          <a:p>
            <a:r>
              <a:rPr lang="en-US" sz="3600" b="1" dirty="0"/>
              <a:t>Specific evidence-based interventions for practitioners and organizations to promote empathy enhancing antidotes to toxic leadership practices</a:t>
            </a:r>
            <a:br>
              <a:rPr lang="en-US" sz="2000" dirty="0"/>
            </a:br>
            <a:r>
              <a:rPr lang="en-US" sz="2700" dirty="0" err="1"/>
              <a:t>Nowack</a:t>
            </a:r>
            <a:r>
              <a:rPr lang="en-US" sz="2700" dirty="0"/>
              <a:t> &amp; Zak, (2020); </a:t>
            </a:r>
            <a:r>
              <a:rPr lang="en-US" sz="2700" dirty="0" err="1"/>
              <a:t>DeCremer</a:t>
            </a:r>
            <a:r>
              <a:rPr lang="en-US" sz="2700" dirty="0"/>
              <a:t> et al. (2018); </a:t>
            </a:r>
            <a:r>
              <a:rPr lang="en-US" sz="2700" dirty="0" err="1"/>
              <a:t>Riess</a:t>
            </a:r>
            <a:r>
              <a:rPr lang="en-US" sz="2700" dirty="0"/>
              <a:t>, </a:t>
            </a:r>
            <a:r>
              <a:rPr lang="en-US" sz="2700" dirty="0" err="1"/>
              <a:t>Neporent</a:t>
            </a:r>
            <a:r>
              <a:rPr lang="en-US" sz="2700" dirty="0"/>
              <a:t>, &amp; </a:t>
            </a:r>
            <a:r>
              <a:rPr lang="en-US" sz="2700" dirty="0" err="1"/>
              <a:t>Alda</a:t>
            </a:r>
            <a:r>
              <a:rPr lang="en-US" sz="2700" dirty="0"/>
              <a:t>, (2018); Zak, (2017)</a:t>
            </a:r>
          </a:p>
        </p:txBody>
      </p:sp>
      <p:sp>
        <p:nvSpPr>
          <p:cNvPr id="3" name="Content Placeholder 2">
            <a:extLst>
              <a:ext uri="{FF2B5EF4-FFF2-40B4-BE49-F238E27FC236}">
                <a16:creationId xmlns:a16="http://schemas.microsoft.com/office/drawing/2014/main" id="{5F74934D-C151-4041-9972-36D842E5843F}"/>
              </a:ext>
            </a:extLst>
          </p:cNvPr>
          <p:cNvSpPr>
            <a:spLocks noGrp="1"/>
          </p:cNvSpPr>
          <p:nvPr>
            <p:ph idx="1"/>
          </p:nvPr>
        </p:nvSpPr>
        <p:spPr>
          <a:xfrm>
            <a:off x="457200" y="2819400"/>
            <a:ext cx="8229600" cy="3306763"/>
          </a:xfrm>
        </p:spPr>
        <p:txBody>
          <a:bodyPr>
            <a:normAutofit/>
          </a:bodyPr>
          <a:lstStyle/>
          <a:p>
            <a:pPr>
              <a:buFont typeface="Wingdings" panose="05000000000000000000" pitchFamily="2" charset="2"/>
              <a:buChar char="§"/>
            </a:pPr>
            <a:r>
              <a:rPr lang="en-US" sz="2800" dirty="0"/>
              <a:t>Evidence supports a positive and significant set of associations between leadership empathy and employee retention, engagement, physical health, psychological well-being, and job performance </a:t>
            </a:r>
          </a:p>
        </p:txBody>
      </p:sp>
      <p:sp>
        <p:nvSpPr>
          <p:cNvPr id="4" name="Slide Number Placeholder 3">
            <a:extLst>
              <a:ext uri="{FF2B5EF4-FFF2-40B4-BE49-F238E27FC236}">
                <a16:creationId xmlns:a16="http://schemas.microsoft.com/office/drawing/2014/main" id="{53B7BF45-2D97-4B43-BC39-273018F154B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248</a:t>
            </a:fld>
            <a:endParaRPr lang="en-US">
              <a:solidFill>
                <a:prstClr val="black">
                  <a:tint val="75000"/>
                </a:prstClr>
              </a:solidFill>
            </a:endParaRPr>
          </a:p>
        </p:txBody>
      </p:sp>
    </p:spTree>
    <p:extLst>
      <p:ext uri="{BB962C8B-B14F-4D97-AF65-F5344CB8AC3E}">
        <p14:creationId xmlns:p14="http://schemas.microsoft.com/office/powerpoint/2010/main" val="397873880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07CA-8F84-4396-8AC6-CDE48F135697}"/>
              </a:ext>
            </a:extLst>
          </p:cNvPr>
          <p:cNvSpPr>
            <a:spLocks noGrp="1"/>
          </p:cNvSpPr>
          <p:nvPr>
            <p:ph type="title"/>
          </p:nvPr>
        </p:nvSpPr>
        <p:spPr>
          <a:xfrm>
            <a:off x="0" y="-1"/>
            <a:ext cx="9144000" cy="1751013"/>
          </a:xfrm>
        </p:spPr>
        <p:txBody>
          <a:bodyPr>
            <a:normAutofit fontScale="90000"/>
          </a:bodyPr>
          <a:lstStyle/>
          <a:p>
            <a:r>
              <a:rPr lang="en-US" b="1" dirty="0"/>
              <a:t>Scientists have classified three distinct types of empathy:</a:t>
            </a:r>
            <a:br>
              <a:rPr lang="en-US" b="1" dirty="0"/>
            </a:br>
            <a:r>
              <a:rPr lang="de-DE" sz="2700" dirty="0"/>
              <a:t>Waldman, Wang, &amp; Fenters, (2016)</a:t>
            </a:r>
            <a:endParaRPr lang="en-US" sz="2700" b="1" dirty="0"/>
          </a:p>
        </p:txBody>
      </p:sp>
      <p:sp>
        <p:nvSpPr>
          <p:cNvPr id="3" name="Content Placeholder 2">
            <a:extLst>
              <a:ext uri="{FF2B5EF4-FFF2-40B4-BE49-F238E27FC236}">
                <a16:creationId xmlns:a16="http://schemas.microsoft.com/office/drawing/2014/main" id="{22456C02-2AE1-4FC6-92BF-9C6270CE6120}"/>
              </a:ext>
            </a:extLst>
          </p:cNvPr>
          <p:cNvSpPr>
            <a:spLocks noGrp="1"/>
          </p:cNvSpPr>
          <p:nvPr>
            <p:ph idx="1"/>
          </p:nvPr>
        </p:nvSpPr>
        <p:spPr>
          <a:xfrm>
            <a:off x="152400" y="2209800"/>
            <a:ext cx="8839200" cy="4648200"/>
          </a:xfrm>
        </p:spPr>
        <p:txBody>
          <a:bodyPr>
            <a:normAutofit/>
          </a:bodyPr>
          <a:lstStyle/>
          <a:p>
            <a:pPr>
              <a:buFont typeface="Wingdings" panose="05000000000000000000" pitchFamily="2" charset="2"/>
              <a:buChar char="§"/>
            </a:pPr>
            <a:r>
              <a:rPr lang="en-US" b="1" dirty="0"/>
              <a:t>Empathic distress </a:t>
            </a:r>
            <a:r>
              <a:rPr lang="en-US" dirty="0"/>
              <a:t>(reactive and aversive feelings such as, worry, anxiety, and discomfort that are focused on the self and reaction to others    </a:t>
            </a:r>
            <a:r>
              <a:rPr lang="en-US" b="1" dirty="0">
                <a:solidFill>
                  <a:srgbClr val="FF0000"/>
                </a:solidFill>
              </a:rPr>
              <a:t>Affect</a:t>
            </a:r>
          </a:p>
          <a:p>
            <a:pPr>
              <a:buFont typeface="Wingdings" panose="05000000000000000000" pitchFamily="2" charset="2"/>
              <a:buChar char="§"/>
            </a:pPr>
            <a:r>
              <a:rPr lang="en-US" b="1" dirty="0"/>
              <a:t>Empathic concern </a:t>
            </a:r>
            <a:r>
              <a:rPr lang="en-US" dirty="0"/>
              <a:t>(compassion)  </a:t>
            </a:r>
            <a:r>
              <a:rPr lang="en-US" b="1" dirty="0">
                <a:solidFill>
                  <a:srgbClr val="FF0000"/>
                </a:solidFill>
              </a:rPr>
              <a:t>More Cognitive</a:t>
            </a:r>
          </a:p>
          <a:p>
            <a:pPr>
              <a:buFont typeface="Wingdings" panose="05000000000000000000" pitchFamily="2" charset="2"/>
              <a:buChar char="§"/>
            </a:pPr>
            <a:r>
              <a:rPr lang="en-US" b="1" dirty="0"/>
              <a:t>Perspective-taking </a:t>
            </a:r>
            <a:r>
              <a:rPr lang="en-US" dirty="0"/>
              <a:t>(the process of inferring the mental state of others and sometimes referred to as “</a:t>
            </a:r>
            <a:r>
              <a:rPr lang="en-US" i="1" dirty="0"/>
              <a:t>theory of mind</a:t>
            </a:r>
            <a:r>
              <a:rPr lang="en-US" dirty="0"/>
              <a:t>”)                       </a:t>
            </a:r>
            <a:r>
              <a:rPr lang="en-US" b="1" dirty="0">
                <a:solidFill>
                  <a:srgbClr val="FF0000"/>
                </a:solidFill>
              </a:rPr>
              <a:t>Cognitive</a:t>
            </a:r>
          </a:p>
        </p:txBody>
      </p:sp>
      <p:sp>
        <p:nvSpPr>
          <p:cNvPr id="4" name="Slide Number Placeholder 3">
            <a:extLst>
              <a:ext uri="{FF2B5EF4-FFF2-40B4-BE49-F238E27FC236}">
                <a16:creationId xmlns:a16="http://schemas.microsoft.com/office/drawing/2014/main" id="{C9DD8B53-DC08-41C8-8824-F0D59745C2E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249</a:t>
            </a:fld>
            <a:endParaRPr lang="en-US" dirty="0">
              <a:solidFill>
                <a:prstClr val="black">
                  <a:tint val="75000"/>
                </a:prstClr>
              </a:solidFill>
            </a:endParaRPr>
          </a:p>
        </p:txBody>
      </p:sp>
    </p:spTree>
    <p:extLst>
      <p:ext uri="{BB962C8B-B14F-4D97-AF65-F5344CB8AC3E}">
        <p14:creationId xmlns:p14="http://schemas.microsoft.com/office/powerpoint/2010/main" val="216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4064-3B31-4568-A401-1C19227C9750}"/>
              </a:ext>
            </a:extLst>
          </p:cNvPr>
          <p:cNvSpPr>
            <a:spLocks noGrp="1"/>
          </p:cNvSpPr>
          <p:nvPr>
            <p:ph type="title"/>
          </p:nvPr>
        </p:nvSpPr>
        <p:spPr>
          <a:xfrm>
            <a:off x="0" y="0"/>
            <a:ext cx="9144000" cy="1417638"/>
          </a:xfrm>
        </p:spPr>
        <p:txBody>
          <a:bodyPr>
            <a:normAutofit fontScale="90000"/>
          </a:bodyPr>
          <a:lstStyle/>
          <a:p>
            <a:r>
              <a:rPr lang="en-US" sz="4000" b="1" dirty="0"/>
              <a:t>Critical Issues Police Executives Face</a:t>
            </a:r>
            <a:br>
              <a:rPr lang="en-US" sz="4000" b="1" dirty="0"/>
            </a:br>
            <a:r>
              <a:rPr lang="en-US" sz="3100" b="1" dirty="0"/>
              <a:t>From: Critical Issues in Policing 8</a:t>
            </a:r>
            <a:r>
              <a:rPr lang="en-US" sz="3100" b="1" baseline="30000" dirty="0"/>
              <a:t>th</a:t>
            </a:r>
            <a:r>
              <a:rPr lang="en-US" sz="3100" b="1" dirty="0"/>
              <a:t> edition</a:t>
            </a:r>
            <a:br>
              <a:rPr lang="en-US" dirty="0"/>
            </a:br>
            <a:r>
              <a:rPr lang="en-US" sz="2700" dirty="0"/>
              <a:t>Dunham, Alpert &amp; McLean, 2020</a:t>
            </a:r>
          </a:p>
        </p:txBody>
      </p:sp>
      <p:sp>
        <p:nvSpPr>
          <p:cNvPr id="3" name="Content Placeholder 2">
            <a:extLst>
              <a:ext uri="{FF2B5EF4-FFF2-40B4-BE49-F238E27FC236}">
                <a16:creationId xmlns:a16="http://schemas.microsoft.com/office/drawing/2014/main" id="{F3AD867C-7278-46A6-8269-57C9F72C5DBC}"/>
              </a:ext>
            </a:extLst>
          </p:cNvPr>
          <p:cNvSpPr>
            <a:spLocks noGrp="1"/>
          </p:cNvSpPr>
          <p:nvPr>
            <p:ph idx="1"/>
          </p:nvPr>
        </p:nvSpPr>
        <p:spPr>
          <a:xfrm>
            <a:off x="152400" y="1600200"/>
            <a:ext cx="8915400" cy="5105400"/>
          </a:xfrm>
        </p:spPr>
        <p:txBody>
          <a:bodyPr>
            <a:normAutofit fontScale="92500" lnSpcReduction="10000"/>
          </a:bodyPr>
          <a:lstStyle/>
          <a:p>
            <a:pPr>
              <a:buFont typeface="Wingdings" panose="05000000000000000000" pitchFamily="2" charset="2"/>
              <a:buChar char="§"/>
            </a:pPr>
            <a:r>
              <a:rPr lang="en-US" sz="3000" b="1" dirty="0"/>
              <a:t>Police culture and training </a:t>
            </a:r>
            <a:r>
              <a:rPr lang="en-US" sz="3000" dirty="0"/>
              <a:t>(warrior/guardian)</a:t>
            </a:r>
          </a:p>
          <a:p>
            <a:pPr>
              <a:buFont typeface="Wingdings" panose="05000000000000000000" pitchFamily="2" charset="2"/>
              <a:buChar char="§"/>
            </a:pPr>
            <a:r>
              <a:rPr lang="en-US" sz="3000" b="1" dirty="0"/>
              <a:t>Police misconduct</a:t>
            </a:r>
          </a:p>
          <a:p>
            <a:pPr>
              <a:buFont typeface="Wingdings" panose="05000000000000000000" pitchFamily="2" charset="2"/>
              <a:buChar char="§"/>
            </a:pPr>
            <a:r>
              <a:rPr lang="en-US" sz="3000" b="1" dirty="0"/>
              <a:t>Police use of force</a:t>
            </a:r>
          </a:p>
          <a:p>
            <a:pPr>
              <a:buFont typeface="Wingdings" panose="05000000000000000000" pitchFamily="2" charset="2"/>
              <a:buChar char="§"/>
            </a:pPr>
            <a:r>
              <a:rPr lang="en-US" sz="3000" b="1" dirty="0"/>
              <a:t>Police militarization </a:t>
            </a:r>
          </a:p>
          <a:p>
            <a:pPr>
              <a:buFont typeface="Wingdings" panose="05000000000000000000" pitchFamily="2" charset="2"/>
              <a:buChar char="§"/>
            </a:pPr>
            <a:r>
              <a:rPr lang="en-US" sz="3000" b="1" dirty="0"/>
              <a:t>Social disorder and mental illness</a:t>
            </a:r>
          </a:p>
          <a:p>
            <a:pPr>
              <a:buFont typeface="Wingdings" panose="05000000000000000000" pitchFamily="2" charset="2"/>
              <a:buChar char="§"/>
            </a:pPr>
            <a:r>
              <a:rPr lang="en-US" sz="3000" b="1" dirty="0"/>
              <a:t>Women in policing</a:t>
            </a:r>
          </a:p>
          <a:p>
            <a:pPr>
              <a:buFont typeface="Wingdings" panose="05000000000000000000" pitchFamily="2" charset="2"/>
              <a:buChar char="§"/>
            </a:pPr>
            <a:r>
              <a:rPr lang="en-US" sz="3000" b="1" dirty="0"/>
              <a:t>An Afrocentric perspective on policing</a:t>
            </a:r>
          </a:p>
          <a:p>
            <a:pPr>
              <a:buFont typeface="Wingdings" panose="05000000000000000000" pitchFamily="2" charset="2"/>
              <a:buChar char="§"/>
            </a:pPr>
            <a:r>
              <a:rPr lang="en-US" sz="3000" b="1" dirty="0"/>
              <a:t>Organizational justice and policing</a:t>
            </a:r>
          </a:p>
          <a:p>
            <a:pPr>
              <a:buFont typeface="Wingdings" panose="05000000000000000000" pitchFamily="2" charset="2"/>
              <a:buChar char="§"/>
            </a:pPr>
            <a:r>
              <a:rPr lang="en-US" sz="3000" b="1" dirty="0"/>
              <a:t>Technologies and policing </a:t>
            </a:r>
            <a:r>
              <a:rPr lang="en-US" sz="3000" dirty="0"/>
              <a:t>(BWC, GPS, EIS)</a:t>
            </a:r>
          </a:p>
          <a:p>
            <a:pPr>
              <a:buFont typeface="Wingdings" panose="05000000000000000000" pitchFamily="2" charset="2"/>
              <a:buChar char="§"/>
            </a:pPr>
            <a:r>
              <a:rPr lang="en-US" sz="3000" b="1" dirty="0"/>
              <a:t>Police practices and operations</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313866054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4C672-7DB3-4382-A968-F8289C15C8A4}"/>
              </a:ext>
            </a:extLst>
          </p:cNvPr>
          <p:cNvSpPr>
            <a:spLocks noGrp="1"/>
          </p:cNvSpPr>
          <p:nvPr>
            <p:ph type="title"/>
          </p:nvPr>
        </p:nvSpPr>
        <p:spPr>
          <a:xfrm>
            <a:off x="248478" y="168966"/>
            <a:ext cx="8647044" cy="1272208"/>
          </a:xfrm>
        </p:spPr>
        <p:txBody>
          <a:bodyPr>
            <a:normAutofit fontScale="90000"/>
          </a:bodyPr>
          <a:lstStyle/>
          <a:p>
            <a:pPr algn="ctr"/>
            <a:r>
              <a:rPr lang="en-US" sz="4000" b="1" dirty="0">
                <a:latin typeface="+mn-lt"/>
              </a:rPr>
              <a:t>The Importance of Understanding the Value of Empathy for Leaders</a:t>
            </a:r>
          </a:p>
        </p:txBody>
      </p:sp>
      <p:sp>
        <p:nvSpPr>
          <p:cNvPr id="3" name="Content Placeholder 2">
            <a:extLst>
              <a:ext uri="{FF2B5EF4-FFF2-40B4-BE49-F238E27FC236}">
                <a16:creationId xmlns:a16="http://schemas.microsoft.com/office/drawing/2014/main" id="{39D90A4D-67B8-4953-83F6-31F7313F6D9D}"/>
              </a:ext>
            </a:extLst>
          </p:cNvPr>
          <p:cNvSpPr>
            <a:spLocks noGrp="1"/>
          </p:cNvSpPr>
          <p:nvPr>
            <p:ph idx="1"/>
          </p:nvPr>
        </p:nvSpPr>
        <p:spPr>
          <a:xfrm>
            <a:off x="248478" y="1620078"/>
            <a:ext cx="8647044" cy="5237922"/>
          </a:xfrm>
        </p:spPr>
        <p:txBody>
          <a:bodyPr>
            <a:normAutofit fontScale="85000" lnSpcReduction="20000"/>
          </a:bodyPr>
          <a:lstStyle/>
          <a:p>
            <a:pPr>
              <a:buFont typeface="Wingdings" panose="05000000000000000000" pitchFamily="2" charset="2"/>
              <a:buChar char="§"/>
            </a:pPr>
            <a:r>
              <a:rPr lang="en-US" sz="3300" dirty="0"/>
              <a:t>There is a significant set of associations between leadership empathy and employee retention, engagement, physical health, psychological well-being, and job performance</a:t>
            </a:r>
          </a:p>
          <a:p>
            <a:pPr>
              <a:buFont typeface="Wingdings" panose="05000000000000000000" pitchFamily="2" charset="2"/>
              <a:buChar char="§"/>
            </a:pPr>
            <a:r>
              <a:rPr lang="en-US" sz="3300" dirty="0"/>
              <a:t>Leaders who demonstrate caring and empathy contribute to positive outcomes on employee engagement, performance, and retention</a:t>
            </a:r>
          </a:p>
          <a:p>
            <a:pPr>
              <a:buFont typeface="Wingdings" panose="05000000000000000000" pitchFamily="2" charset="2"/>
              <a:buChar char="§"/>
            </a:pPr>
            <a:r>
              <a:rPr lang="en-US" sz="3300" dirty="0"/>
              <a:t>Specific individual and organizational interventions are suggested for enhancing empathetic concern, perspective taking, and caring in leaders at all levels</a:t>
            </a:r>
          </a:p>
          <a:p>
            <a:pPr>
              <a:buFont typeface="Wingdings" panose="05000000000000000000" pitchFamily="2" charset="2"/>
              <a:buChar char="§"/>
            </a:pPr>
            <a:r>
              <a:rPr lang="en-US" sz="3300" dirty="0"/>
              <a:t>Interventions aimed at leaders to enhance empathy and caring may indeed be important antidotes for observed destructive and toxic leadership practices</a:t>
            </a:r>
          </a:p>
          <a:p>
            <a:pPr marL="0" indent="0">
              <a:buNone/>
            </a:pPr>
            <a:r>
              <a:rPr lang="en-US" dirty="0"/>
              <a:t>                                                                     </a:t>
            </a:r>
            <a:r>
              <a:rPr lang="en-US" dirty="0" err="1"/>
              <a:t>Nowack</a:t>
            </a:r>
            <a:r>
              <a:rPr lang="en-US" dirty="0"/>
              <a:t> &amp; Zak, (2020)</a:t>
            </a:r>
          </a:p>
        </p:txBody>
      </p:sp>
    </p:spTree>
    <p:extLst>
      <p:ext uri="{BB962C8B-B14F-4D97-AF65-F5344CB8AC3E}">
        <p14:creationId xmlns:p14="http://schemas.microsoft.com/office/powerpoint/2010/main" val="185383076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fontScale="90000"/>
          </a:bodyPr>
          <a:lstStyle/>
          <a:p>
            <a:r>
              <a:rPr lang="en-US" b="1" dirty="0"/>
              <a:t>Developing the three elements of rapport</a:t>
            </a:r>
          </a:p>
        </p:txBody>
      </p:sp>
      <p:sp>
        <p:nvSpPr>
          <p:cNvPr id="3" name="Content Placeholder 2"/>
          <p:cNvSpPr>
            <a:spLocks noGrp="1"/>
          </p:cNvSpPr>
          <p:nvPr>
            <p:ph idx="1"/>
          </p:nvPr>
        </p:nvSpPr>
        <p:spPr>
          <a:xfrm>
            <a:off x="457200" y="1600200"/>
            <a:ext cx="8229600" cy="5029200"/>
          </a:xfrm>
        </p:spPr>
        <p:txBody>
          <a:bodyPr/>
          <a:lstStyle/>
          <a:p>
            <a:pPr>
              <a:buFont typeface="Wingdings" panose="05000000000000000000" pitchFamily="2" charset="2"/>
              <a:buChar char="q"/>
            </a:pPr>
            <a:r>
              <a:rPr lang="en-US" dirty="0"/>
              <a:t>Mutual Attention</a:t>
            </a:r>
          </a:p>
          <a:p>
            <a:pPr>
              <a:buFont typeface="Wingdings" panose="05000000000000000000" pitchFamily="2" charset="2"/>
              <a:buChar char="q"/>
            </a:pPr>
            <a:r>
              <a:rPr lang="en-US" dirty="0"/>
              <a:t>Shared Positive Feelings</a:t>
            </a:r>
          </a:p>
          <a:p>
            <a:pPr>
              <a:buFont typeface="Wingdings" panose="05000000000000000000" pitchFamily="2" charset="2"/>
              <a:buChar char="q"/>
            </a:pPr>
            <a:r>
              <a:rPr lang="en-US" dirty="0"/>
              <a:t>Well, Coordinated Non-verbal Duet</a:t>
            </a:r>
          </a:p>
          <a:p>
            <a:pPr marL="0" indent="0">
              <a:buNone/>
            </a:pPr>
            <a:endParaRPr lang="en-US" dirty="0"/>
          </a:p>
          <a:p>
            <a:pPr marL="0" indent="0" algn="ctr">
              <a:buNone/>
            </a:pPr>
            <a:r>
              <a:rPr lang="en-US" b="1" i="1" dirty="0">
                <a:solidFill>
                  <a:srgbClr val="C00000"/>
                </a:solidFill>
              </a:rPr>
              <a:t>Promotes feeling of connection, understanding and genuineness  </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251</a:t>
            </a:fld>
            <a:endParaRPr lang="en-US">
              <a:solidFill>
                <a:prstClr val="black">
                  <a:tint val="75000"/>
                </a:prstClr>
              </a:solidFill>
            </a:endParaRPr>
          </a:p>
        </p:txBody>
      </p:sp>
    </p:spTree>
    <p:extLst>
      <p:ext uri="{BB962C8B-B14F-4D97-AF65-F5344CB8AC3E}">
        <p14:creationId xmlns:p14="http://schemas.microsoft.com/office/powerpoint/2010/main" val="28262110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18276-8AEB-4128-AF0A-864E9117A298}"/>
              </a:ext>
            </a:extLst>
          </p:cNvPr>
          <p:cNvSpPr>
            <a:spLocks noGrp="1"/>
          </p:cNvSpPr>
          <p:nvPr>
            <p:ph type="title"/>
          </p:nvPr>
        </p:nvSpPr>
        <p:spPr>
          <a:xfrm>
            <a:off x="0" y="838200"/>
            <a:ext cx="9144000" cy="579438"/>
          </a:xfrm>
        </p:spPr>
        <p:txBody>
          <a:bodyPr>
            <a:normAutofit fontScale="90000"/>
          </a:bodyPr>
          <a:lstStyle/>
          <a:p>
            <a:r>
              <a:rPr lang="en-US" sz="4900" b="1" dirty="0"/>
              <a:t>Mood</a:t>
            </a:r>
            <a:br>
              <a:rPr lang="en-US" sz="4000" b="1" dirty="0"/>
            </a:br>
            <a:r>
              <a:rPr lang="en-US" sz="3600" b="1" i="1" dirty="0"/>
              <a:t>a sense of feeling that comes from your body</a:t>
            </a:r>
            <a:br>
              <a:rPr lang="en-US" sz="3600" b="1" dirty="0"/>
            </a:br>
            <a:r>
              <a:rPr lang="en-US" sz="3600" b="1" i="1" dirty="0">
                <a:solidFill>
                  <a:srgbClr val="C00000"/>
                </a:solidFill>
              </a:rPr>
              <a:t>“affect”</a:t>
            </a:r>
            <a:br>
              <a:rPr lang="en-US" sz="3600" b="1" i="1" dirty="0">
                <a:solidFill>
                  <a:srgbClr val="C00000"/>
                </a:solidFill>
              </a:rPr>
            </a:br>
            <a:endParaRPr lang="en-US" sz="3600" b="1" i="1" dirty="0">
              <a:solidFill>
                <a:srgbClr val="C00000"/>
              </a:solidFill>
            </a:endParaRPr>
          </a:p>
        </p:txBody>
      </p:sp>
      <p:sp>
        <p:nvSpPr>
          <p:cNvPr id="3" name="Content Placeholder 2">
            <a:extLst>
              <a:ext uri="{FF2B5EF4-FFF2-40B4-BE49-F238E27FC236}">
                <a16:creationId xmlns:a16="http://schemas.microsoft.com/office/drawing/2014/main" id="{F2E5E1BE-2081-436E-B72E-6CFFA1EE91A0}"/>
              </a:ext>
            </a:extLst>
          </p:cNvPr>
          <p:cNvSpPr>
            <a:spLocks noGrp="1"/>
          </p:cNvSpPr>
          <p:nvPr>
            <p:ph idx="1"/>
          </p:nvPr>
        </p:nvSpPr>
        <p:spPr>
          <a:xfrm>
            <a:off x="457200" y="2057400"/>
            <a:ext cx="8229600" cy="4664075"/>
          </a:xfrm>
        </p:spPr>
        <p:txBody>
          <a:bodyPr>
            <a:normAutofit fontScale="92500"/>
          </a:bodyPr>
          <a:lstStyle/>
          <a:p>
            <a:pPr marL="0" indent="0">
              <a:buNone/>
            </a:pPr>
            <a:r>
              <a:rPr lang="en-US" b="1" i="1" dirty="0">
                <a:solidFill>
                  <a:srgbClr val="C00000"/>
                </a:solidFill>
              </a:rPr>
              <a:t>A barometer for how your doing </a:t>
            </a:r>
            <a:r>
              <a:rPr lang="en-US" dirty="0">
                <a:solidFill>
                  <a:srgbClr val="C00000"/>
                </a:solidFill>
              </a:rPr>
              <a:t>(hormones, organs, immune system, your brains budget, etc.)</a:t>
            </a:r>
          </a:p>
          <a:p>
            <a:pPr>
              <a:buFont typeface="Wingdings" panose="05000000000000000000" pitchFamily="2" charset="2"/>
              <a:buChar char="§"/>
            </a:pPr>
            <a:r>
              <a:rPr lang="en-US" dirty="0"/>
              <a:t>Affect is not emotion</a:t>
            </a:r>
          </a:p>
          <a:p>
            <a:pPr>
              <a:buFont typeface="Wingdings" panose="05000000000000000000" pitchFamily="2" charset="2"/>
              <a:buChar char="§"/>
            </a:pPr>
            <a:r>
              <a:rPr lang="en-US" dirty="0"/>
              <a:t>Your brain produces affect all the time, whether your emotional or not</a:t>
            </a:r>
          </a:p>
          <a:p>
            <a:pPr>
              <a:buFont typeface="Wingdings" panose="05000000000000000000" pitchFamily="2" charset="2"/>
              <a:buChar char="§"/>
            </a:pPr>
            <a:r>
              <a:rPr lang="en-US" dirty="0"/>
              <a:t>Affect is the source of all your joys and sorrows</a:t>
            </a:r>
          </a:p>
          <a:p>
            <a:pPr>
              <a:buFont typeface="Wingdings" panose="05000000000000000000" pitchFamily="2" charset="2"/>
              <a:buChar char="§"/>
            </a:pPr>
            <a:r>
              <a:rPr lang="en-US" dirty="0"/>
              <a:t>It makes some things profound or sacred to you and other things trivial or vile</a:t>
            </a:r>
          </a:p>
        </p:txBody>
      </p:sp>
      <p:sp>
        <p:nvSpPr>
          <p:cNvPr id="4" name="Slide Number Placeholder 3">
            <a:extLst>
              <a:ext uri="{FF2B5EF4-FFF2-40B4-BE49-F238E27FC236}">
                <a16:creationId xmlns:a16="http://schemas.microsoft.com/office/drawing/2014/main" id="{A188ED7E-A200-4B88-8CEA-A5DD6E9DE7A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252</a:t>
            </a:fld>
            <a:endParaRPr lang="en-US">
              <a:solidFill>
                <a:prstClr val="black">
                  <a:tint val="75000"/>
                </a:prstClr>
              </a:solidFill>
            </a:endParaRPr>
          </a:p>
        </p:txBody>
      </p:sp>
    </p:spTree>
    <p:extLst>
      <p:ext uri="{BB962C8B-B14F-4D97-AF65-F5344CB8AC3E}">
        <p14:creationId xmlns:p14="http://schemas.microsoft.com/office/powerpoint/2010/main" val="78346158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Autofit/>
          </a:bodyPr>
          <a:lstStyle/>
          <a:p>
            <a:r>
              <a:rPr lang="en-US" sz="3600" b="1" dirty="0"/>
              <a:t>Emotions</a:t>
            </a:r>
          </a:p>
        </p:txBody>
      </p:sp>
      <p:sp>
        <p:nvSpPr>
          <p:cNvPr id="3" name="Content Placeholder 2"/>
          <p:cNvSpPr>
            <a:spLocks noGrp="1"/>
          </p:cNvSpPr>
          <p:nvPr>
            <p:ph idx="1"/>
          </p:nvPr>
        </p:nvSpPr>
        <p:spPr>
          <a:xfrm>
            <a:off x="457200" y="609600"/>
            <a:ext cx="8229600" cy="6248400"/>
          </a:xfrm>
        </p:spPr>
        <p:txBody>
          <a:bodyPr>
            <a:normAutofit fontScale="92500"/>
          </a:bodyPr>
          <a:lstStyle/>
          <a:p>
            <a:r>
              <a:rPr lang="en-US" sz="2800" dirty="0"/>
              <a:t>Emotions operate at the sub-conscious level and are far quicker than the conscious “rational” mind. They spring into action with out considering what it is doing.</a:t>
            </a:r>
          </a:p>
          <a:p>
            <a:r>
              <a:rPr lang="en-US" sz="2800" dirty="0"/>
              <a:t>Actions that spring from the emotional mind carry a strong sense of certainty.</a:t>
            </a:r>
          </a:p>
          <a:p>
            <a:r>
              <a:rPr lang="en-US" sz="2800" dirty="0"/>
              <a:t>Emotions overtake us before we know it (impulsive)</a:t>
            </a:r>
          </a:p>
          <a:p>
            <a:r>
              <a:rPr lang="en-US" sz="2800" dirty="0"/>
              <a:t>First come feelings. Second, thoughts.</a:t>
            </a:r>
          </a:p>
          <a:p>
            <a:r>
              <a:rPr lang="en-US" sz="2800" dirty="0"/>
              <a:t>Emotions produce non-verbal expressions, gesture and movements along with verbal differences in tone, volume, rate and pitch.</a:t>
            </a:r>
          </a:p>
          <a:p>
            <a:r>
              <a:rPr lang="en-US" sz="2800" dirty="0"/>
              <a:t>Powerful emotions, result in an individual being more likely to remember. </a:t>
            </a:r>
          </a:p>
          <a:p>
            <a:r>
              <a:rPr lang="en-US" sz="2800" dirty="0"/>
              <a:t>Research demonstrates how crucial feelings are when it comes to one's memory.</a:t>
            </a:r>
          </a:p>
          <a:p>
            <a:endParaRPr lang="en-US" sz="2800" dirty="0"/>
          </a:p>
          <a:p>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253</a:t>
            </a:fld>
            <a:endParaRPr lang="en-US">
              <a:solidFill>
                <a:prstClr val="black">
                  <a:tint val="75000"/>
                </a:prstClr>
              </a:solidFill>
            </a:endParaRPr>
          </a:p>
        </p:txBody>
      </p:sp>
    </p:spTree>
    <p:extLst>
      <p:ext uri="{BB962C8B-B14F-4D97-AF65-F5344CB8AC3E}">
        <p14:creationId xmlns:p14="http://schemas.microsoft.com/office/powerpoint/2010/main" val="106282587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791200"/>
          </a:xfrm>
        </p:spPr>
        <p:txBody>
          <a:bodyPr>
            <a:normAutofit/>
          </a:bodyPr>
          <a:lstStyle/>
          <a:p>
            <a:pPr marL="0" indent="0">
              <a:buNone/>
            </a:pPr>
            <a:r>
              <a:rPr lang="en-US" b="1" u="sng" dirty="0">
                <a:solidFill>
                  <a:srgbClr val="C00000"/>
                </a:solidFill>
              </a:rPr>
              <a:t>Emotions</a:t>
            </a:r>
            <a:r>
              <a:rPr lang="en-US" b="1" dirty="0">
                <a:solidFill>
                  <a:srgbClr val="C00000"/>
                </a:solidFill>
              </a:rPr>
              <a:t> </a:t>
            </a:r>
            <a:r>
              <a:rPr lang="en-US" b="1" dirty="0"/>
              <a:t>are like families or dimensions with a basic nucleus at its core, with its relatives rippling out from there in countless mutations.</a:t>
            </a:r>
          </a:p>
          <a:p>
            <a:pPr marL="0" indent="0">
              <a:buNone/>
            </a:pPr>
            <a:r>
              <a:rPr lang="en-US" b="1" dirty="0"/>
              <a:t>In the outer ripples can develop </a:t>
            </a:r>
            <a:r>
              <a:rPr lang="en-US" b="1" u="sng" dirty="0">
                <a:solidFill>
                  <a:srgbClr val="C00000"/>
                </a:solidFill>
              </a:rPr>
              <a:t>Moods</a:t>
            </a:r>
            <a:r>
              <a:rPr lang="en-US" b="1" dirty="0"/>
              <a:t>, which are more muted and last far longer than an emotion.</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254</a:t>
            </a:fld>
            <a:endParaRPr lang="en-US">
              <a:solidFill>
                <a:prstClr val="black">
                  <a:tint val="75000"/>
                </a:prstClr>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66" name="Ink 165">
                <a:extLst>
                  <a:ext uri="{FF2B5EF4-FFF2-40B4-BE49-F238E27FC236}">
                    <a16:creationId xmlns:a16="http://schemas.microsoft.com/office/drawing/2014/main" id="{CA106378-9A2A-4993-B775-CF288F872A23}"/>
                  </a:ext>
                </a:extLst>
              </p14:cNvPr>
              <p14:cNvContentPartPr/>
              <p14:nvPr/>
            </p14:nvContentPartPr>
            <p14:xfrm>
              <a:off x="511752" y="3645072"/>
              <a:ext cx="8510760" cy="3097440"/>
            </p14:xfrm>
          </p:contentPart>
        </mc:Choice>
        <mc:Fallback xmlns="">
          <p:pic>
            <p:nvPicPr>
              <p:cNvPr id="166" name="Ink 165">
                <a:extLst>
                  <a:ext uri="{FF2B5EF4-FFF2-40B4-BE49-F238E27FC236}">
                    <a16:creationId xmlns:a16="http://schemas.microsoft.com/office/drawing/2014/main" id="{CA106378-9A2A-4993-B775-CF288F872A23}"/>
                  </a:ext>
                </a:extLst>
              </p:cNvPr>
              <p:cNvPicPr/>
              <p:nvPr/>
            </p:nvPicPr>
            <p:blipFill>
              <a:blip r:embed="rId3"/>
              <a:stretch>
                <a:fillRect/>
              </a:stretch>
            </p:blipFill>
            <p:spPr>
              <a:xfrm>
                <a:off x="449109" y="3267388"/>
                <a:ext cx="8636405" cy="3853168"/>
              </a:xfrm>
              <a:prstGeom prst="rect">
                <a:avLst/>
              </a:prstGeom>
            </p:spPr>
          </p:pic>
        </mc:Fallback>
      </mc:AlternateContent>
    </p:spTree>
    <p:extLst>
      <p:ext uri="{BB962C8B-B14F-4D97-AF65-F5344CB8AC3E}">
        <p14:creationId xmlns:p14="http://schemas.microsoft.com/office/powerpoint/2010/main" val="244766310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type="body" idx="1"/>
          </p:nvPr>
        </p:nvSpPr>
        <p:spPr>
          <a:xfrm>
            <a:off x="228600" y="0"/>
            <a:ext cx="8686800" cy="6705600"/>
          </a:xfrm>
        </p:spPr>
        <p:txBody>
          <a:bodyPr>
            <a:normAutofit/>
          </a:bodyPr>
          <a:lstStyle/>
          <a:p>
            <a:pPr algn="ctr" eaLnBrk="1" hangingPunct="1">
              <a:buFont typeface="Wingdings" pitchFamily="2" charset="2"/>
              <a:buNone/>
              <a:defRPr/>
            </a:pPr>
            <a:r>
              <a:rPr lang="en-US" b="1" dirty="0"/>
              <a:t>The more positive the overall moods of people - the more cooperatively they work together</a:t>
            </a:r>
          </a:p>
          <a:p>
            <a:pPr algn="ctr" eaLnBrk="1" hangingPunct="1">
              <a:buFont typeface="Wingdings" pitchFamily="2" charset="2"/>
              <a:buNone/>
              <a:defRPr/>
            </a:pPr>
            <a:r>
              <a:rPr lang="en-US" sz="2800" b="1" dirty="0">
                <a:solidFill>
                  <a:srgbClr val="C00000"/>
                </a:solidFill>
              </a:rPr>
              <a:t>Moods can become contagious and spread throughout the workplace</a:t>
            </a:r>
          </a:p>
          <a:p>
            <a:pPr algn="ctr" eaLnBrk="1" hangingPunct="1">
              <a:buFont typeface="Wingdings" pitchFamily="2" charset="2"/>
              <a:buNone/>
              <a:defRPr/>
            </a:pPr>
            <a:r>
              <a:rPr lang="en-US" sz="2800" b="1" dirty="0">
                <a:solidFill>
                  <a:srgbClr val="C00000"/>
                </a:solidFill>
              </a:rPr>
              <a:t>(Positive or Negative)</a:t>
            </a:r>
          </a:p>
          <a:p>
            <a:pPr eaLnBrk="1" hangingPunct="1">
              <a:buFont typeface="Wingdings" panose="05000000000000000000" pitchFamily="2" charset="2"/>
              <a:buChar char="§"/>
              <a:defRPr/>
            </a:pPr>
            <a:endParaRPr lang="en-US" sz="2800" dirty="0"/>
          </a:p>
          <a:p>
            <a:pPr eaLnBrk="1" hangingPunct="1">
              <a:buFont typeface="Wingdings" panose="05000000000000000000" pitchFamily="2" charset="2"/>
              <a:buChar char="§"/>
              <a:defRPr/>
            </a:pPr>
            <a:r>
              <a:rPr lang="en-US" sz="2800" dirty="0"/>
              <a:t>A leader skilled in collaboration can keep cooperation high and thus ensure the groups decisions will be worth the effort of the meeting</a:t>
            </a:r>
          </a:p>
          <a:p>
            <a:pPr eaLnBrk="1" hangingPunct="1">
              <a:buFont typeface="Wingdings" panose="05000000000000000000" pitchFamily="2" charset="2"/>
              <a:buChar char="§"/>
              <a:defRPr/>
            </a:pPr>
            <a:r>
              <a:rPr lang="en-US" sz="2800" dirty="0"/>
              <a:t>Such leaders know how to balance the groups’ focus on the task at hand with its attention to the quality of members relationships that create an effective climate.</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255</a:t>
            </a:fld>
            <a:endParaRPr lang="en-US">
              <a:solidFill>
                <a:prstClr val="black">
                  <a:tint val="75000"/>
                </a:prstClr>
              </a:solidFill>
            </a:endParaRPr>
          </a:p>
        </p:txBody>
      </p:sp>
    </p:spTree>
    <p:extLst>
      <p:ext uri="{BB962C8B-B14F-4D97-AF65-F5344CB8AC3E}">
        <p14:creationId xmlns:p14="http://schemas.microsoft.com/office/powerpoint/2010/main" val="282078498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991600" cy="533400"/>
          </a:xfrm>
        </p:spPr>
        <p:txBody>
          <a:bodyPr>
            <a:normAutofit fontScale="90000"/>
          </a:bodyPr>
          <a:lstStyle/>
          <a:p>
            <a:pPr algn="l"/>
            <a:r>
              <a:rPr lang="en-US" sz="4000" b="1" dirty="0"/>
              <a:t>Brain Science, The Mirror Neurons</a:t>
            </a:r>
          </a:p>
        </p:txBody>
      </p:sp>
      <p:sp>
        <p:nvSpPr>
          <p:cNvPr id="3" name="Content Placeholder 2"/>
          <p:cNvSpPr>
            <a:spLocks noGrp="1"/>
          </p:cNvSpPr>
          <p:nvPr>
            <p:ph idx="1"/>
          </p:nvPr>
        </p:nvSpPr>
        <p:spPr>
          <a:xfrm>
            <a:off x="-7918" y="685800"/>
            <a:ext cx="8999517" cy="6705600"/>
          </a:xfrm>
        </p:spPr>
        <p:txBody>
          <a:bodyPr>
            <a:normAutofit/>
          </a:bodyPr>
          <a:lstStyle/>
          <a:p>
            <a:r>
              <a:rPr lang="en-US" sz="2800" dirty="0"/>
              <a:t>Are brain cells that fire when you do an action, and also when you simply watch someone else doing the same action</a:t>
            </a:r>
          </a:p>
          <a:p>
            <a:r>
              <a:rPr lang="en-US" sz="2800" dirty="0"/>
              <a:t>The neuron "mirrors" the behavior of the other, as though the observer were itself acting</a:t>
            </a:r>
          </a:p>
          <a:p>
            <a:r>
              <a:rPr lang="en-US" sz="2800" dirty="0"/>
              <a:t>They are important for understanding intentions as well as actions and could help explain how and why we "read" other people's minds and feel empathy for them</a:t>
            </a:r>
          </a:p>
          <a:p>
            <a:r>
              <a:rPr lang="en-US" sz="2800" dirty="0"/>
              <a:t>It is involuntary and automatic,  we don't have to think about what other people are doing or feeling, we simply know</a:t>
            </a:r>
          </a:p>
          <a:p>
            <a:r>
              <a:rPr lang="en-US" sz="2800" dirty="0"/>
              <a:t>They are key in our ability to empathize and socialize with others</a:t>
            </a:r>
          </a:p>
          <a:p>
            <a:endParaRPr lang="en-US" sz="2800" dirty="0"/>
          </a:p>
          <a:p>
            <a:pPr marL="0" indent="0">
              <a:buNone/>
            </a:pPr>
            <a:endParaRPr lang="en-US" sz="2800" dirty="0"/>
          </a:p>
          <a:p>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256</a:t>
            </a:fld>
            <a:endParaRPr lang="en-US">
              <a:solidFill>
                <a:prstClr val="black">
                  <a:tint val="75000"/>
                </a:prstClr>
              </a:solidFill>
            </a:endParaRPr>
          </a:p>
        </p:txBody>
      </p:sp>
      <p:pic>
        <p:nvPicPr>
          <p:cNvPr id="6" name="Graphic 5" descr="Brain in head">
            <a:extLst>
              <a:ext uri="{FF2B5EF4-FFF2-40B4-BE49-F238E27FC236}">
                <a16:creationId xmlns:a16="http://schemas.microsoft.com/office/drawing/2014/main" id="{8A0AACF7-0F70-40AA-9B49-5E74774432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81800" y="0"/>
            <a:ext cx="838200" cy="685800"/>
          </a:xfrm>
          <a:prstGeom prst="rect">
            <a:avLst/>
          </a:prstGeom>
        </p:spPr>
      </p:pic>
    </p:spTree>
    <p:extLst>
      <p:ext uri="{BB962C8B-B14F-4D97-AF65-F5344CB8AC3E}">
        <p14:creationId xmlns:p14="http://schemas.microsoft.com/office/powerpoint/2010/main" val="322055142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C4A82-1719-4A82-952F-3221C9F17FCF}"/>
              </a:ext>
            </a:extLst>
          </p:cNvPr>
          <p:cNvSpPr>
            <a:spLocks noGrp="1"/>
          </p:cNvSpPr>
          <p:nvPr>
            <p:ph type="title"/>
          </p:nvPr>
        </p:nvSpPr>
        <p:spPr>
          <a:xfrm>
            <a:off x="457200" y="838200"/>
            <a:ext cx="8229600" cy="457200"/>
          </a:xfrm>
        </p:spPr>
        <p:txBody>
          <a:bodyPr>
            <a:normAutofit fontScale="90000"/>
          </a:bodyPr>
          <a:lstStyle/>
          <a:p>
            <a:pPr marL="0" indent="0">
              <a:buNone/>
            </a:pPr>
            <a:br>
              <a:rPr lang="en-US" sz="3600" b="1" dirty="0"/>
            </a:br>
            <a:br>
              <a:rPr lang="en-US" sz="3600" b="1" dirty="0"/>
            </a:br>
            <a:br>
              <a:rPr lang="en-US" sz="3600" b="1" dirty="0"/>
            </a:br>
            <a:r>
              <a:rPr lang="en-US" sz="3600" b="1" dirty="0"/>
              <a:t>Leadership is about the relationship between the leader and the people around him or her</a:t>
            </a:r>
            <a:br>
              <a:rPr lang="en-US" sz="3600" b="1" dirty="0"/>
            </a:br>
            <a:r>
              <a:rPr lang="en-US" sz="2700" dirty="0"/>
              <a:t>Boyatzis, (2012) </a:t>
            </a:r>
            <a:br>
              <a:rPr lang="en-US" sz="4400"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19982236-A109-4175-AE61-94C79E39ED14}"/>
              </a:ext>
            </a:extLst>
          </p:cNvPr>
          <p:cNvSpPr>
            <a:spLocks noGrp="1"/>
          </p:cNvSpPr>
          <p:nvPr>
            <p:ph idx="1"/>
          </p:nvPr>
        </p:nvSpPr>
        <p:spPr>
          <a:xfrm>
            <a:off x="457200" y="1905000"/>
            <a:ext cx="8229600" cy="4816474"/>
          </a:xfrm>
        </p:spPr>
        <p:txBody>
          <a:bodyPr>
            <a:normAutofit lnSpcReduction="10000"/>
          </a:bodyPr>
          <a:lstStyle/>
          <a:p>
            <a:pPr>
              <a:buFont typeface="Wingdings" panose="05000000000000000000" pitchFamily="2" charset="2"/>
              <a:buChar char="§"/>
            </a:pPr>
            <a:r>
              <a:rPr lang="en-US" sz="2800" dirty="0"/>
              <a:t>The best leaders build or rebuild resonant relationships</a:t>
            </a:r>
          </a:p>
          <a:p>
            <a:pPr>
              <a:buFont typeface="Wingdings" panose="05000000000000000000" pitchFamily="2" charset="2"/>
              <a:buChar char="§"/>
            </a:pPr>
            <a:r>
              <a:rPr lang="en-US" sz="2800" dirty="0"/>
              <a:t>These are relationships in which the leader is in tune with or in sync with the people around him or her</a:t>
            </a:r>
          </a:p>
          <a:p>
            <a:pPr>
              <a:buFont typeface="Wingdings" panose="05000000000000000000" pitchFamily="2" charset="2"/>
              <a:buChar char="§"/>
            </a:pPr>
            <a:r>
              <a:rPr lang="en-US" sz="2800" b="1" dirty="0">
                <a:solidFill>
                  <a:srgbClr val="C00000"/>
                </a:solidFill>
              </a:rPr>
              <a:t>Resonant leadership is common sense, but not common practice</a:t>
            </a:r>
          </a:p>
          <a:p>
            <a:pPr>
              <a:buFont typeface="Wingdings" panose="05000000000000000000" pitchFamily="2" charset="2"/>
              <a:buChar char="§"/>
              <a:defRPr/>
            </a:pPr>
            <a:r>
              <a:rPr lang="en-US" sz="2800" dirty="0"/>
              <a:t>The key lies in the leaders' competences of “emotional and social intelligence” - how leaders handle themselves and their relationship.</a:t>
            </a:r>
          </a:p>
          <a:p>
            <a:pPr>
              <a:buFont typeface="Wingdings" panose="05000000000000000000" pitchFamily="2" charset="2"/>
              <a:buChar char="§"/>
              <a:defRPr/>
            </a:pPr>
            <a:r>
              <a:rPr lang="en-US" sz="2800" dirty="0"/>
              <a:t>Good leaders drive the emotions of those they lead in the right direction</a:t>
            </a:r>
          </a:p>
          <a:p>
            <a:endParaRPr lang="en-US" dirty="0"/>
          </a:p>
        </p:txBody>
      </p:sp>
      <p:sp>
        <p:nvSpPr>
          <p:cNvPr id="4" name="Slide Number Placeholder 3">
            <a:extLst>
              <a:ext uri="{FF2B5EF4-FFF2-40B4-BE49-F238E27FC236}">
                <a16:creationId xmlns:a16="http://schemas.microsoft.com/office/drawing/2014/main" id="{624F241E-14F4-402A-BA2E-BEF9735419A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257</a:t>
            </a:fld>
            <a:endParaRPr lang="en-US">
              <a:solidFill>
                <a:prstClr val="black">
                  <a:tint val="75000"/>
                </a:prstClr>
              </a:solidFill>
            </a:endParaRPr>
          </a:p>
        </p:txBody>
      </p:sp>
    </p:spTree>
    <p:extLst>
      <p:ext uri="{BB962C8B-B14F-4D97-AF65-F5344CB8AC3E}">
        <p14:creationId xmlns:p14="http://schemas.microsoft.com/office/powerpoint/2010/main" val="282443654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Grp="1" noChangeArrowheads="1"/>
          </p:cNvSpPr>
          <p:nvPr>
            <p:ph type="body" idx="1"/>
          </p:nvPr>
        </p:nvSpPr>
        <p:spPr>
          <a:xfrm>
            <a:off x="228600" y="914399"/>
            <a:ext cx="8686800" cy="5807075"/>
          </a:xfrm>
        </p:spPr>
        <p:txBody>
          <a:bodyPr>
            <a:normAutofit/>
          </a:bodyPr>
          <a:lstStyle/>
          <a:p>
            <a:pPr>
              <a:buFont typeface="Wingdings" panose="05000000000000000000" pitchFamily="2" charset="2"/>
              <a:buChar char="§"/>
              <a:defRPr/>
            </a:pPr>
            <a:r>
              <a:rPr lang="en-US" sz="2800" dirty="0"/>
              <a:t>When leaders fail to empathize with or to read the emotions of a group accurately, they create </a:t>
            </a:r>
            <a:r>
              <a:rPr lang="en-US" sz="2800" b="1" dirty="0">
                <a:solidFill>
                  <a:srgbClr val="C00000"/>
                </a:solidFill>
              </a:rPr>
              <a:t>“dissonance.” </a:t>
            </a:r>
            <a:r>
              <a:rPr lang="en-US" sz="2800" dirty="0">
                <a:solidFill>
                  <a:srgbClr val="C00000"/>
                </a:solidFill>
              </a:rPr>
              <a:t>(off key, lack of harmony)</a:t>
            </a:r>
          </a:p>
          <a:p>
            <a:pPr>
              <a:buFont typeface="Wingdings" panose="05000000000000000000" pitchFamily="2" charset="2"/>
              <a:buChar char="§"/>
              <a:defRPr/>
            </a:pPr>
            <a:r>
              <a:rPr lang="en-US" sz="2800" dirty="0"/>
              <a:t>When leaders are attuned to people’s feelings and move them in a positive direction speaking authentically from their own values and resonating with the emotions around them - creates </a:t>
            </a:r>
            <a:r>
              <a:rPr lang="en-US" sz="2800" b="1" dirty="0">
                <a:solidFill>
                  <a:srgbClr val="C00000"/>
                </a:solidFill>
              </a:rPr>
              <a:t>“resonance.” </a:t>
            </a:r>
            <a:r>
              <a:rPr lang="en-US" sz="2800" dirty="0">
                <a:solidFill>
                  <a:srgbClr val="C00000"/>
                </a:solidFill>
              </a:rPr>
              <a:t>(in sync, in tune, in harmony)</a:t>
            </a:r>
          </a:p>
          <a:p>
            <a:pPr>
              <a:buFont typeface="Wingdings" panose="05000000000000000000" pitchFamily="2" charset="2"/>
              <a:buChar char="§"/>
              <a:defRPr/>
            </a:pPr>
            <a:r>
              <a:rPr lang="en-US" sz="2800" dirty="0"/>
              <a:t>Resonance comes naturally to an emotionally and socially intelligence leader… their passion and enthusiastic energy resounds through out the group.</a:t>
            </a:r>
          </a:p>
          <a:p>
            <a:pPr marL="0" indent="0">
              <a:buNone/>
              <a:defRPr/>
            </a:pPr>
            <a:endParaRPr lang="en-US" sz="2800" dirty="0">
              <a:solidFill>
                <a:srgbClr val="C00000"/>
              </a:solidFill>
            </a:endParaRPr>
          </a:p>
          <a:p>
            <a:pPr>
              <a:buFont typeface="Wingdings" panose="05000000000000000000" pitchFamily="2" charset="2"/>
              <a:buChar char="§"/>
              <a:defRPr/>
            </a:pPr>
            <a:endParaRPr lang="en-US" dirty="0"/>
          </a:p>
          <a:p>
            <a:pPr>
              <a:buFont typeface="Wingdings" panose="05000000000000000000" pitchFamily="2" charset="2"/>
              <a:buChar char="§"/>
              <a:defRPr/>
            </a:pPr>
            <a:endParaRPr lang="en-US" dirty="0"/>
          </a:p>
          <a:p>
            <a:pPr eaLnBrk="1" hangingPunct="1">
              <a:buFont typeface="Wingdings" panose="05000000000000000000" pitchFamily="2" charset="2"/>
              <a:buChar char="§"/>
              <a:defRPr/>
            </a:pPr>
            <a:endParaRPr lang="en-US"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258</a:t>
            </a:fld>
            <a:endParaRPr lang="en-US">
              <a:solidFill>
                <a:prstClr val="black">
                  <a:tint val="75000"/>
                </a:prstClr>
              </a:solidFill>
            </a:endParaRPr>
          </a:p>
        </p:txBody>
      </p:sp>
    </p:spTree>
    <p:extLst>
      <p:ext uri="{BB962C8B-B14F-4D97-AF65-F5344CB8AC3E}">
        <p14:creationId xmlns:p14="http://schemas.microsoft.com/office/powerpoint/2010/main" val="312573818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type="body" idx="1"/>
          </p:nvPr>
        </p:nvSpPr>
        <p:spPr>
          <a:xfrm>
            <a:off x="304800" y="1066800"/>
            <a:ext cx="8686800" cy="5334000"/>
          </a:xfrm>
        </p:spPr>
        <p:txBody>
          <a:bodyPr>
            <a:normAutofit/>
          </a:bodyPr>
          <a:lstStyle/>
          <a:p>
            <a:pPr eaLnBrk="1" hangingPunct="1">
              <a:buFont typeface="Wingdings" panose="05000000000000000000" pitchFamily="2" charset="2"/>
              <a:buChar char="§"/>
              <a:defRPr/>
            </a:pPr>
            <a:r>
              <a:rPr lang="en-US" sz="2800" dirty="0"/>
              <a:t>The </a:t>
            </a:r>
            <a:r>
              <a:rPr lang="en-US" sz="2800" b="1" dirty="0">
                <a:solidFill>
                  <a:srgbClr val="C00000"/>
                </a:solidFill>
              </a:rPr>
              <a:t>Emotionally Intelligent and Socially Intelligent  Leader</a:t>
            </a:r>
            <a:r>
              <a:rPr lang="en-US" sz="2800" dirty="0"/>
              <a:t> not only empathizes with emotions but expresses them reinforcing synchrony and leaving people feeling understood and cared for.</a:t>
            </a:r>
          </a:p>
          <a:p>
            <a:pPr>
              <a:buFont typeface="Wingdings" panose="05000000000000000000" pitchFamily="2" charset="2"/>
              <a:buChar char="§"/>
              <a:defRPr/>
            </a:pPr>
            <a:r>
              <a:rPr lang="en-US" sz="2800" dirty="0"/>
              <a:t>By evoking positive resonance, a leader will have a lasting path to motivation: rallying people around a worthy goal.</a:t>
            </a:r>
          </a:p>
          <a:p>
            <a:pPr>
              <a:buFont typeface="Wingdings" panose="05000000000000000000" pitchFamily="2" charset="2"/>
              <a:buChar char="§"/>
              <a:defRPr/>
            </a:pPr>
            <a:r>
              <a:rPr lang="en-US" sz="2800" b="1" dirty="0">
                <a:solidFill>
                  <a:srgbClr val="C00000"/>
                </a:solidFill>
              </a:rPr>
              <a:t>“The music of leadership is emotion.” </a:t>
            </a:r>
          </a:p>
          <a:p>
            <a:pPr marL="0" indent="0">
              <a:buNone/>
              <a:defRPr/>
            </a:pPr>
            <a:r>
              <a:rPr lang="en-US" sz="2400" dirty="0"/>
              <a:t>                               Goleman, (1995 &amp; 2006), Boyatzis &amp; McKee, (2005)</a:t>
            </a:r>
          </a:p>
          <a:p>
            <a:pPr marL="0" indent="0" eaLnBrk="1" hangingPunct="1">
              <a:buNone/>
              <a:defRPr/>
            </a:pPr>
            <a:endParaRPr lang="en-US"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259</a:t>
            </a:fld>
            <a:endParaRPr lang="en-US">
              <a:solidFill>
                <a:prstClr val="black">
                  <a:tint val="75000"/>
                </a:prstClr>
              </a:solidFill>
            </a:endParaRPr>
          </a:p>
        </p:txBody>
      </p:sp>
    </p:spTree>
    <p:extLst>
      <p:ext uri="{BB962C8B-B14F-4D97-AF65-F5344CB8AC3E}">
        <p14:creationId xmlns:p14="http://schemas.microsoft.com/office/powerpoint/2010/main" val="248551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178BF-7B6E-4427-AAC8-F1E62063E7FA}"/>
              </a:ext>
            </a:extLst>
          </p:cNvPr>
          <p:cNvSpPr>
            <a:spLocks noGrp="1"/>
          </p:cNvSpPr>
          <p:nvPr>
            <p:ph type="title"/>
          </p:nvPr>
        </p:nvSpPr>
        <p:spPr>
          <a:ln w="76200">
            <a:solidFill>
              <a:srgbClr val="C00000"/>
            </a:solidFill>
          </a:ln>
        </p:spPr>
        <p:txBody>
          <a:bodyPr/>
          <a:lstStyle/>
          <a:p>
            <a:r>
              <a:rPr lang="en-US" b="1" dirty="0">
                <a:solidFill>
                  <a:srgbClr val="C00000"/>
                </a:solidFill>
              </a:rPr>
              <a:t>Turbulent Social Environment</a:t>
            </a:r>
          </a:p>
        </p:txBody>
      </p:sp>
      <p:sp>
        <p:nvSpPr>
          <p:cNvPr id="3" name="Content Placeholder 2">
            <a:extLst>
              <a:ext uri="{FF2B5EF4-FFF2-40B4-BE49-F238E27FC236}">
                <a16:creationId xmlns:a16="http://schemas.microsoft.com/office/drawing/2014/main" id="{F8C0C5CF-C051-4723-8884-9BC33FA5EFE8}"/>
              </a:ext>
            </a:extLst>
          </p:cNvPr>
          <p:cNvSpPr>
            <a:spLocks noGrp="1"/>
          </p:cNvSpPr>
          <p:nvPr>
            <p:ph idx="1"/>
          </p:nvPr>
        </p:nvSpPr>
        <p:spPr>
          <a:xfrm>
            <a:off x="533400" y="1616242"/>
            <a:ext cx="8229600" cy="4525963"/>
          </a:xfrm>
        </p:spPr>
        <p:txBody>
          <a:bodyPr/>
          <a:lstStyle/>
          <a:p>
            <a:endParaRPr lang="en-US" dirty="0"/>
          </a:p>
        </p:txBody>
      </p:sp>
      <p:sp>
        <p:nvSpPr>
          <p:cNvPr id="4" name="Flowchart: Connector 3">
            <a:extLst>
              <a:ext uri="{FF2B5EF4-FFF2-40B4-BE49-F238E27FC236}">
                <a16:creationId xmlns:a16="http://schemas.microsoft.com/office/drawing/2014/main" id="{21074C92-50AF-407F-A0AB-1006F14C2A05}"/>
              </a:ext>
            </a:extLst>
          </p:cNvPr>
          <p:cNvSpPr/>
          <p:nvPr/>
        </p:nvSpPr>
        <p:spPr>
          <a:xfrm>
            <a:off x="268705" y="1644711"/>
            <a:ext cx="4495800" cy="4525963"/>
          </a:xfrm>
          <a:prstGeom prst="flowChartConnector">
            <a:avLst/>
          </a:prstGeom>
          <a:solidFill>
            <a:schemeClr val="accent6">
              <a:lumMod val="20000"/>
              <a:lumOff val="80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Poverty and income inequality</a:t>
            </a: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b="1" dirty="0">
                <a:solidFill>
                  <a:srgbClr val="C00000"/>
                </a:solidFill>
                <a:latin typeface="Calibri"/>
              </a:rPr>
              <a:t>Citizen trust and legitimacy of police</a:t>
            </a:r>
            <a:endParaRPr kumimoji="0" lang="en-US" sz="2000" b="1" i="0" u="none" strike="noStrike" kern="1200" cap="none" spc="0" normalizeH="0" baseline="0" noProof="0" dirty="0">
              <a:ln>
                <a:noFill/>
              </a:ln>
              <a:solidFill>
                <a:srgbClr val="C00000"/>
              </a:solidFill>
              <a:effectLst/>
              <a:uLnTx/>
              <a:uFillTx/>
              <a:latin typeface="Calibri"/>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b="1" dirty="0">
                <a:solidFill>
                  <a:srgbClr val="C00000"/>
                </a:solidFill>
                <a:latin typeface="Calibri"/>
              </a:rPr>
              <a:t>The c</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riminal</a:t>
            </a:r>
            <a:r>
              <a:rPr kumimoji="0" lang="en-US" sz="2000" b="1" i="0" u="none" strike="noStrike" kern="1200" cap="none" spc="0" normalizeH="0" baseline="0" noProof="0" dirty="0">
                <a:ln>
                  <a:noFill/>
                </a:ln>
                <a:solidFill>
                  <a:srgbClr val="C00000"/>
                </a:solidFill>
                <a:effectLst/>
                <a:uLnTx/>
                <a:uFillTx/>
                <a:latin typeface="Calibri"/>
                <a:ea typeface="+mn-ea"/>
                <a:cs typeface="+mn-cs"/>
              </a:rPr>
              <a:t> justice system</a:t>
            </a: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Police interactions</a:t>
            </a:r>
          </a:p>
          <a:p>
            <a:pPr marR="0" lvl="0" algn="ctr" defTabSz="914400" rtl="0" eaLnBrk="1" fontAlgn="auto" latinLnBrk="0" hangingPunct="1">
              <a:lnSpc>
                <a:spcPct val="100000"/>
              </a:lnSpc>
              <a:spcBef>
                <a:spcPts val="0"/>
              </a:spcBef>
              <a:spcAft>
                <a:spcPts val="0"/>
              </a:spcAft>
              <a:buClrTx/>
              <a:buSzTx/>
              <a:tabLst/>
              <a:defRPr/>
            </a:pPr>
            <a:r>
              <a:rPr lang="en-US" sz="2000" b="1" dirty="0">
                <a:solidFill>
                  <a:srgbClr val="C00000"/>
                </a:solidFill>
                <a:latin typeface="Calibri"/>
              </a:rPr>
              <a:t>with citizens</a:t>
            </a: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Compliance </a:t>
            </a: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Proliferation of Guns</a:t>
            </a: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b="1" dirty="0">
                <a:solidFill>
                  <a:srgbClr val="C00000"/>
                </a:solidFill>
                <a:latin typeface="Calibri"/>
              </a:rPr>
              <a:t>Gangs</a:t>
            </a:r>
            <a:endParaRPr kumimoji="0" lang="en-US" sz="2000" b="1" i="0" u="none" strike="noStrike" kern="1200" cap="none" spc="0" normalizeH="0" baseline="0" noProof="0" dirty="0">
              <a:ln>
                <a:noFill/>
              </a:ln>
              <a:solidFill>
                <a:srgbClr val="C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a:ea typeface="+mn-ea"/>
              <a:cs typeface="+mn-cs"/>
            </a:endParaRPr>
          </a:p>
        </p:txBody>
      </p:sp>
      <p:sp>
        <p:nvSpPr>
          <p:cNvPr id="5" name="Flowchart: Connector 4">
            <a:extLst>
              <a:ext uri="{FF2B5EF4-FFF2-40B4-BE49-F238E27FC236}">
                <a16:creationId xmlns:a16="http://schemas.microsoft.com/office/drawing/2014/main" id="{49D7C3FF-BF6A-41BF-94B6-C33A91EA8E00}"/>
              </a:ext>
            </a:extLst>
          </p:cNvPr>
          <p:cNvSpPr/>
          <p:nvPr/>
        </p:nvSpPr>
        <p:spPr>
          <a:xfrm>
            <a:off x="4495800" y="1587773"/>
            <a:ext cx="4343400" cy="4465242"/>
          </a:xfrm>
          <a:prstGeom prst="flowChartConnector">
            <a:avLst/>
          </a:prstGeom>
          <a:solidFill>
            <a:schemeClr val="accent6">
              <a:lumMod val="20000"/>
              <a:lumOff val="80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1" i="0" u="none" strike="noStrike" kern="1200" cap="none" spc="0" normalizeH="0" baseline="0" noProof="0" dirty="0">
              <a:ln>
                <a:noFill/>
              </a:ln>
              <a:solidFill>
                <a:srgbClr val="C00000"/>
              </a:solidFill>
              <a:effectLst/>
              <a:uLnTx/>
              <a:uFillTx/>
              <a:latin typeface="Calibri"/>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1" i="0" u="none" strike="noStrike" kern="1200" cap="none" spc="0" normalizeH="0" baseline="0" noProof="0" dirty="0">
              <a:ln>
                <a:noFill/>
              </a:ln>
              <a:solidFill>
                <a:srgbClr val="C00000"/>
              </a:solidFill>
              <a:effectLst/>
              <a:uLnTx/>
              <a:uFillTx/>
              <a:latin typeface="Calibri"/>
              <a:ea typeface="+mn-ea"/>
              <a:cs typeface="+mn-cs"/>
            </a:endParaRPr>
          </a:p>
          <a:p>
            <a:pPr marR="0" lvl="0" algn="ctr" defTabSz="914400" rtl="0" eaLnBrk="1" fontAlgn="auto" latinLnBrk="0" hangingPunct="1">
              <a:lnSpc>
                <a:spcPct val="100000"/>
              </a:lnSpc>
              <a:spcBef>
                <a:spcPts val="0"/>
              </a:spcBef>
              <a:spcAft>
                <a:spcPts val="0"/>
              </a:spcAft>
              <a:buClrTx/>
              <a:buSzTx/>
              <a:tabLst/>
              <a:defRPr/>
            </a:pPr>
            <a:endParaRPr kumimoji="0" lang="en-US" sz="2000" b="1" i="0" u="none" strike="noStrike" kern="1200" cap="none" spc="0" normalizeH="0" baseline="0" noProof="0" dirty="0">
              <a:ln>
                <a:noFill/>
              </a:ln>
              <a:solidFill>
                <a:srgbClr val="C00000"/>
              </a:solidFill>
              <a:effectLst/>
              <a:uLnTx/>
              <a:uFillTx/>
              <a:latin typeface="Calibri"/>
              <a:ea typeface="+mn-ea"/>
              <a:cs typeface="+mn-cs"/>
            </a:endParaRPr>
          </a:p>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Earned media and social media narratives</a:t>
            </a: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Political movements and polarization</a:t>
            </a: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b="1" dirty="0">
                <a:solidFill>
                  <a:srgbClr val="C00000"/>
                </a:solidFill>
                <a:latin typeface="Calibri"/>
              </a:rPr>
              <a:t>P</a:t>
            </a:r>
            <a:r>
              <a:rPr kumimoji="0" lang="en-US" sz="2000" b="1" i="0" u="none" strike="noStrike" kern="1200" cap="none" spc="0" normalizeH="0" baseline="0" noProof="0" dirty="0" err="1">
                <a:ln>
                  <a:noFill/>
                </a:ln>
                <a:solidFill>
                  <a:srgbClr val="C00000"/>
                </a:solidFill>
                <a:effectLst/>
                <a:uLnTx/>
                <a:uFillTx/>
                <a:latin typeface="Calibri"/>
                <a:ea typeface="+mn-ea"/>
                <a:cs typeface="+mn-cs"/>
              </a:rPr>
              <a:t>olice</a:t>
            </a:r>
            <a:r>
              <a:rPr kumimoji="0" lang="en-US" sz="2000" b="1" i="0" u="none" strike="noStrike" kern="1200" cap="none" spc="0" normalizeH="0" baseline="0" noProof="0" dirty="0">
                <a:ln>
                  <a:noFill/>
                </a:ln>
                <a:solidFill>
                  <a:srgbClr val="C00000"/>
                </a:solidFill>
                <a:effectLst/>
                <a:uLnTx/>
                <a:uFillTx/>
                <a:latin typeface="Calibri"/>
                <a:ea typeface="+mn-ea"/>
                <a:cs typeface="+mn-cs"/>
              </a:rPr>
              <a:t> </a:t>
            </a:r>
            <a:r>
              <a:rPr lang="en-US" sz="2000" b="1" dirty="0">
                <a:solidFill>
                  <a:srgbClr val="C00000"/>
                </a:solidFill>
                <a:latin typeface="Calibri"/>
              </a:rPr>
              <a:t>body camera</a:t>
            </a:r>
            <a:r>
              <a:rPr kumimoji="0" lang="en-US" sz="2000" b="1" i="0" u="none" strike="noStrike" kern="1200" cap="none" spc="0" normalizeH="0" baseline="0" noProof="0" dirty="0">
                <a:ln>
                  <a:noFill/>
                </a:ln>
                <a:solidFill>
                  <a:srgbClr val="C00000"/>
                </a:solidFill>
                <a:effectLst/>
                <a:uLnTx/>
                <a:uFillTx/>
                <a:latin typeface="Calibri"/>
                <a:ea typeface="+mn-ea"/>
                <a:cs typeface="+mn-cs"/>
              </a:rPr>
              <a:t> contextual </a:t>
            </a:r>
            <a:r>
              <a:rPr lang="en-US" sz="2000" b="1" dirty="0">
                <a:solidFill>
                  <a:srgbClr val="C00000"/>
                </a:solidFill>
                <a:latin typeface="Calibri"/>
              </a:rPr>
              <a:t>perspectives </a:t>
            </a:r>
            <a:endParaRPr kumimoji="0" lang="en-US" sz="2000" b="1" i="0" u="none" strike="noStrike" kern="1200" cap="none" spc="0" normalizeH="0" baseline="0" noProof="0" dirty="0">
              <a:ln>
                <a:noFill/>
              </a:ln>
              <a:solidFill>
                <a:srgbClr val="C00000"/>
              </a:solidFill>
              <a:effectLst/>
              <a:uLnTx/>
              <a:uFillTx/>
              <a:latin typeface="Calibri"/>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High crime rates</a:t>
            </a: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De-policing</a:t>
            </a: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b="1" dirty="0">
                <a:solidFill>
                  <a:srgbClr val="C00000"/>
                </a:solidFill>
                <a:latin typeface="Calibri"/>
              </a:rPr>
              <a:t>Police attrition and </a:t>
            </a:r>
          </a:p>
          <a:p>
            <a:pPr marR="0" lvl="0" algn="ctr" defTabSz="914400" rtl="0" eaLnBrk="1" fontAlgn="auto" latinLnBrk="0" hangingPunct="1">
              <a:lnSpc>
                <a:spcPct val="100000"/>
              </a:lnSpc>
              <a:spcBef>
                <a:spcPts val="0"/>
              </a:spcBef>
              <a:spcAft>
                <a:spcPts val="0"/>
              </a:spcAft>
              <a:buClrTx/>
              <a:buSzTx/>
              <a:tabLst/>
              <a:defRPr/>
            </a:pPr>
            <a:r>
              <a:rPr lang="en-US" sz="2000" b="1" dirty="0">
                <a:solidFill>
                  <a:srgbClr val="C00000"/>
                </a:solidFill>
                <a:latin typeface="Calibri"/>
              </a:rPr>
              <a:t>staffing</a:t>
            </a:r>
            <a:endParaRPr kumimoji="0" lang="en-US" sz="2000" b="1" i="0" u="none" strike="noStrike" kern="1200" cap="none" spc="0" normalizeH="0" baseline="0" noProof="0" dirty="0">
              <a:ln>
                <a:noFill/>
              </a:ln>
              <a:solidFill>
                <a:srgbClr val="C00000"/>
              </a:solidFill>
              <a:effectLst/>
              <a:uLnTx/>
              <a:uFillTx/>
              <a:latin typeface="Calibri"/>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1" i="0" u="none" strike="noStrike" kern="1200" cap="none" spc="0" normalizeH="0" baseline="0" noProof="0" dirty="0">
              <a:ln>
                <a:noFill/>
              </a:ln>
              <a:solidFill>
                <a:srgbClr val="C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a:ea typeface="+mn-ea"/>
              <a:cs typeface="+mn-cs"/>
            </a:endParaRPr>
          </a:p>
        </p:txBody>
      </p:sp>
      <p:sp>
        <p:nvSpPr>
          <p:cNvPr id="6" name="Explosion: 8 Points 5">
            <a:extLst>
              <a:ext uri="{FF2B5EF4-FFF2-40B4-BE49-F238E27FC236}">
                <a16:creationId xmlns:a16="http://schemas.microsoft.com/office/drawing/2014/main" id="{15F880F3-8F8E-4CC1-B837-9EFC515E9908}"/>
              </a:ext>
            </a:extLst>
          </p:cNvPr>
          <p:cNvSpPr/>
          <p:nvPr/>
        </p:nvSpPr>
        <p:spPr>
          <a:xfrm>
            <a:off x="3276600" y="4953000"/>
            <a:ext cx="2971800" cy="1904999"/>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Calibri"/>
                <a:ea typeface="+mn-ea"/>
                <a:cs typeface="+mn-cs"/>
              </a:rPr>
              <a:t>Police use of force incident</a:t>
            </a:r>
          </a:p>
        </p:txBody>
      </p:sp>
    </p:spTree>
    <p:extLst>
      <p:ext uri="{BB962C8B-B14F-4D97-AF65-F5344CB8AC3E}">
        <p14:creationId xmlns:p14="http://schemas.microsoft.com/office/powerpoint/2010/main" val="109023399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22D0B-51ED-8127-0D69-E9DBEDF9C45B}"/>
              </a:ext>
            </a:extLst>
          </p:cNvPr>
          <p:cNvSpPr>
            <a:spLocks noGrp="1"/>
          </p:cNvSpPr>
          <p:nvPr>
            <p:ph type="title"/>
          </p:nvPr>
        </p:nvSpPr>
        <p:spPr/>
        <p:txBody>
          <a:bodyPr>
            <a:normAutofit fontScale="90000"/>
          </a:bodyPr>
          <a:lstStyle/>
          <a:p>
            <a:r>
              <a:rPr lang="en-US" b="1" dirty="0"/>
              <a:t>Key Concept</a:t>
            </a:r>
            <a:br>
              <a:rPr lang="en-US" b="1" dirty="0"/>
            </a:br>
            <a:r>
              <a:rPr lang="en-US" i="1" dirty="0"/>
              <a:t>Power and Control</a:t>
            </a:r>
          </a:p>
        </p:txBody>
      </p:sp>
      <p:sp>
        <p:nvSpPr>
          <p:cNvPr id="3" name="Content Placeholder 2">
            <a:extLst>
              <a:ext uri="{FF2B5EF4-FFF2-40B4-BE49-F238E27FC236}">
                <a16:creationId xmlns:a16="http://schemas.microsoft.com/office/drawing/2014/main" id="{D182A2F4-BD27-A90C-C16A-E17A9FF18DD6}"/>
              </a:ext>
            </a:extLst>
          </p:cNvPr>
          <p:cNvSpPr>
            <a:spLocks noGrp="1"/>
          </p:cNvSpPr>
          <p:nvPr>
            <p:ph idx="1"/>
          </p:nvPr>
        </p:nvSpPr>
        <p:spPr/>
        <p:txBody>
          <a:bodyPr/>
          <a:lstStyle/>
          <a:p>
            <a:pPr algn="l">
              <a:buFont typeface="Wingdings" panose="05000000000000000000" pitchFamily="2" charset="2"/>
              <a:buChar char="§"/>
            </a:pPr>
            <a:r>
              <a:rPr lang="en-US" sz="3200" b="0" i="0" dirty="0">
                <a:solidFill>
                  <a:srgbClr val="222222"/>
                </a:solidFill>
                <a:effectLst/>
                <a:latin typeface="UICTFontTextStyleBody"/>
              </a:rPr>
              <a:t>When you interact with others in a reactive mode, you </a:t>
            </a:r>
            <a:r>
              <a:rPr lang="en-US" sz="3200" b="1" i="0" u="sng" dirty="0">
                <a:solidFill>
                  <a:srgbClr val="C00000"/>
                </a:solidFill>
                <a:effectLst/>
                <a:latin typeface="UICTFontTextStyleBody"/>
              </a:rPr>
              <a:t>give up control </a:t>
            </a:r>
            <a:r>
              <a:rPr lang="en-US" sz="3200" b="0" i="0" dirty="0">
                <a:solidFill>
                  <a:srgbClr val="222222"/>
                </a:solidFill>
                <a:effectLst/>
                <a:latin typeface="UICTFontTextStyleBody"/>
              </a:rPr>
              <a:t>to other people's words and actions</a:t>
            </a:r>
          </a:p>
          <a:p>
            <a:pPr algn="l">
              <a:buFont typeface="Wingdings" panose="05000000000000000000" pitchFamily="2" charset="2"/>
              <a:buChar char="§"/>
            </a:pPr>
            <a:r>
              <a:rPr lang="en-US" sz="3200" b="0" i="0" dirty="0">
                <a:solidFill>
                  <a:srgbClr val="222222"/>
                </a:solidFill>
                <a:effectLst/>
                <a:latin typeface="UICTFontTextStyleBody"/>
              </a:rPr>
              <a:t>You have power over how you view situations, what information you seek about them, and </a:t>
            </a:r>
            <a:r>
              <a:rPr lang="en-US" sz="3200" b="1" i="0" u="sng" dirty="0">
                <a:solidFill>
                  <a:srgbClr val="C00000"/>
                </a:solidFill>
                <a:effectLst/>
                <a:latin typeface="UICTFontTextStyleBody"/>
              </a:rPr>
              <a:t>how you choose to respond</a:t>
            </a:r>
            <a:endParaRPr lang="en-US" sz="3200" b="1" i="0" u="sng" dirty="0">
              <a:solidFill>
                <a:srgbClr val="C00000"/>
              </a:solidFill>
              <a:effectLst/>
              <a:latin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0BDF30B8-DA41-085E-95E3-286049538E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819065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87538-7E89-4C8D-8D72-677D204F489E}"/>
              </a:ext>
            </a:extLst>
          </p:cNvPr>
          <p:cNvSpPr>
            <a:spLocks noGrp="1"/>
          </p:cNvSpPr>
          <p:nvPr>
            <p:ph type="title"/>
          </p:nvPr>
        </p:nvSpPr>
        <p:spPr/>
        <p:txBody>
          <a:bodyPr>
            <a:normAutofit fontScale="90000"/>
          </a:bodyPr>
          <a:lstStyle/>
          <a:p>
            <a:r>
              <a:rPr lang="en-US" b="1" dirty="0">
                <a:latin typeface="+mn-lt"/>
              </a:rPr>
              <a:t>ABC Model</a:t>
            </a:r>
            <a:br>
              <a:rPr lang="en-US" dirty="0"/>
            </a:br>
            <a:r>
              <a:rPr lang="en-US" sz="2700" b="0" i="0" dirty="0">
                <a:solidFill>
                  <a:srgbClr val="2A2A2A"/>
                </a:solidFill>
                <a:effectLst/>
                <a:latin typeface="+mn-lt"/>
              </a:rPr>
              <a:t>Ellis, A. (1962, 1991, &amp; 2000), Beck, JS (2011)</a:t>
            </a:r>
            <a:endParaRPr lang="en-US" sz="2700" dirty="0">
              <a:latin typeface="+mn-lt"/>
            </a:endParaRPr>
          </a:p>
        </p:txBody>
      </p:sp>
      <p:sp>
        <p:nvSpPr>
          <p:cNvPr id="3" name="Content Placeholder 2">
            <a:extLst>
              <a:ext uri="{FF2B5EF4-FFF2-40B4-BE49-F238E27FC236}">
                <a16:creationId xmlns:a16="http://schemas.microsoft.com/office/drawing/2014/main" id="{D3D25E6A-E3D8-44D3-8D5F-B2B2E82AA28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88DA3A4B-4D93-47E5-B1BA-E95022988C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071FCB3-4900-4C35-AF4E-7C5D1C33FCE5}"/>
              </a:ext>
            </a:extLst>
          </p:cNvPr>
          <p:cNvSpPr/>
          <p:nvPr/>
        </p:nvSpPr>
        <p:spPr>
          <a:xfrm>
            <a:off x="327796" y="1982812"/>
            <a:ext cx="2667000" cy="1630124"/>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Activating 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The Trigger</a:t>
            </a:r>
          </a:p>
        </p:txBody>
      </p:sp>
      <p:sp>
        <p:nvSpPr>
          <p:cNvPr id="6" name="Rectangle 5">
            <a:extLst>
              <a:ext uri="{FF2B5EF4-FFF2-40B4-BE49-F238E27FC236}">
                <a16:creationId xmlns:a16="http://schemas.microsoft.com/office/drawing/2014/main" id="{CAEB91F0-1BEF-43C9-AF70-F40AE33F75DC}"/>
              </a:ext>
            </a:extLst>
          </p:cNvPr>
          <p:cNvSpPr/>
          <p:nvPr/>
        </p:nvSpPr>
        <p:spPr>
          <a:xfrm>
            <a:off x="4316798" y="4632928"/>
            <a:ext cx="3150802" cy="1675797"/>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Consequences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Emotional reactions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And Physical reactions</a:t>
            </a:r>
          </a:p>
        </p:txBody>
      </p:sp>
      <p:sp>
        <p:nvSpPr>
          <p:cNvPr id="7" name="Rectangle 6">
            <a:extLst>
              <a:ext uri="{FF2B5EF4-FFF2-40B4-BE49-F238E27FC236}">
                <a16:creationId xmlns:a16="http://schemas.microsoft.com/office/drawing/2014/main" id="{D90613A9-DDC7-4425-8A37-C4EDD95F4CAD}"/>
              </a:ext>
            </a:extLst>
          </p:cNvPr>
          <p:cNvSpPr/>
          <p:nvPr/>
        </p:nvSpPr>
        <p:spPr>
          <a:xfrm>
            <a:off x="4316798" y="1982813"/>
            <a:ext cx="3048000" cy="1630124"/>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Beliefs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Causes and Implications</a:t>
            </a:r>
          </a:p>
        </p:txBody>
      </p:sp>
      <p:sp>
        <p:nvSpPr>
          <p:cNvPr id="8" name="Arrow: Right 7">
            <a:extLst>
              <a:ext uri="{FF2B5EF4-FFF2-40B4-BE49-F238E27FC236}">
                <a16:creationId xmlns:a16="http://schemas.microsoft.com/office/drawing/2014/main" id="{A6072F0B-24A9-440D-9CE5-00E554B56E0E}"/>
              </a:ext>
            </a:extLst>
          </p:cNvPr>
          <p:cNvSpPr/>
          <p:nvPr/>
        </p:nvSpPr>
        <p:spPr>
          <a:xfrm>
            <a:off x="3122397" y="2563367"/>
            <a:ext cx="1066800" cy="48463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Arrow: Down 8">
            <a:extLst>
              <a:ext uri="{FF2B5EF4-FFF2-40B4-BE49-F238E27FC236}">
                <a16:creationId xmlns:a16="http://schemas.microsoft.com/office/drawing/2014/main" id="{BF8953B0-A685-472B-BC4A-C97793D84CB0}"/>
              </a:ext>
            </a:extLst>
          </p:cNvPr>
          <p:cNvSpPr/>
          <p:nvPr/>
        </p:nvSpPr>
        <p:spPr>
          <a:xfrm>
            <a:off x="5649883" y="3788256"/>
            <a:ext cx="484632" cy="66935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2390302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219200"/>
          </a:xfrm>
        </p:spPr>
        <p:txBody>
          <a:bodyPr>
            <a:normAutofit fontScale="90000"/>
          </a:bodyPr>
          <a:lstStyle/>
          <a:p>
            <a:r>
              <a:rPr lang="en-US" b="1" dirty="0"/>
              <a:t>Emotional Intelligence</a:t>
            </a:r>
            <a:br>
              <a:rPr lang="en-US" b="1" dirty="0"/>
            </a:br>
            <a:r>
              <a:rPr lang="en-US" sz="2700" dirty="0"/>
              <a:t>Brackett &amp; Salovey, (2006) </a:t>
            </a:r>
            <a:br>
              <a:rPr lang="en-US" b="1" dirty="0"/>
            </a:br>
            <a:endParaRPr lang="en-US" dirty="0"/>
          </a:p>
        </p:txBody>
      </p:sp>
      <p:sp>
        <p:nvSpPr>
          <p:cNvPr id="3" name="Content Placeholder 2"/>
          <p:cNvSpPr>
            <a:spLocks noGrp="1"/>
          </p:cNvSpPr>
          <p:nvPr>
            <p:ph idx="1"/>
          </p:nvPr>
        </p:nvSpPr>
        <p:spPr>
          <a:xfrm>
            <a:off x="304800" y="1143000"/>
            <a:ext cx="8229600" cy="5715000"/>
          </a:xfrm>
        </p:spPr>
        <p:txBody>
          <a:bodyPr>
            <a:normAutofit fontScale="92500"/>
          </a:bodyPr>
          <a:lstStyle/>
          <a:p>
            <a:pPr>
              <a:buFont typeface="Wingdings" panose="05000000000000000000" pitchFamily="2" charset="2"/>
              <a:buChar char="§"/>
            </a:pPr>
            <a:r>
              <a:rPr lang="en-US" sz="3000" dirty="0"/>
              <a:t>Emotional intelligence is defined as the result of an adaptive interaction between emotion and cognition </a:t>
            </a:r>
          </a:p>
          <a:p>
            <a:pPr>
              <a:buFont typeface="Wingdings" panose="05000000000000000000" pitchFamily="2" charset="2"/>
              <a:buChar char="§"/>
            </a:pPr>
            <a:r>
              <a:rPr lang="en-US" sz="3000" dirty="0"/>
              <a:t>that includes the ability to perceive, assimilate, understand, and handle one’s own emotions and the capacity to detect and interpret the emotions of the others. </a:t>
            </a:r>
          </a:p>
          <a:p>
            <a:pPr>
              <a:buFont typeface="Wingdings" panose="05000000000000000000" pitchFamily="2" charset="2"/>
              <a:buChar char="§"/>
            </a:pPr>
            <a:r>
              <a:rPr lang="en-US" sz="3000" dirty="0"/>
              <a:t>In other words, it </a:t>
            </a:r>
            <a:r>
              <a:rPr lang="en-US" sz="3000" b="1" u="sng" dirty="0"/>
              <a:t>is ability or competency based</a:t>
            </a:r>
            <a:r>
              <a:rPr lang="en-US" sz="3000" dirty="0"/>
              <a:t>, as opposed to being rooted in personality attributes</a:t>
            </a:r>
          </a:p>
          <a:p>
            <a:pPr marL="0" indent="0" algn="ctr">
              <a:buNone/>
            </a:pPr>
            <a:r>
              <a:rPr lang="en-US" sz="3200" b="1" dirty="0">
                <a:solidFill>
                  <a:srgbClr val="C00000"/>
                </a:solidFill>
              </a:rPr>
              <a:t>It’s a mark of emotional intelligence to avoid internalizing every feeling that enters your heart</a:t>
            </a:r>
          </a:p>
          <a:p>
            <a:pPr marL="0" indent="0" algn="ctr">
              <a:buNone/>
            </a:pPr>
            <a:r>
              <a:rPr lang="en-US" sz="2800" b="1" dirty="0">
                <a:solidFill>
                  <a:srgbClr val="C00000"/>
                </a:solidFill>
              </a:rPr>
              <a:t>                                                                      </a:t>
            </a:r>
            <a:r>
              <a:rPr lang="en-US" sz="2600" dirty="0">
                <a:solidFill>
                  <a:srgbClr val="C00000"/>
                </a:solidFill>
              </a:rPr>
              <a:t>Grant, (2021)</a:t>
            </a:r>
          </a:p>
          <a:p>
            <a:pPr>
              <a:buFont typeface="Wingdings" panose="05000000000000000000" pitchFamily="2" charset="2"/>
              <a:buChar char="§"/>
            </a:pPr>
            <a:endParaRPr lang="en-US" b="1"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262</a:t>
            </a:fld>
            <a:endParaRPr lang="en-US">
              <a:solidFill>
                <a:prstClr val="black">
                  <a:tint val="75000"/>
                </a:prstClr>
              </a:solidFill>
            </a:endParaRPr>
          </a:p>
        </p:txBody>
      </p:sp>
      <p:sp>
        <p:nvSpPr>
          <p:cNvPr id="5" name="Arrow: Right 4">
            <a:extLst>
              <a:ext uri="{FF2B5EF4-FFF2-40B4-BE49-F238E27FC236}">
                <a16:creationId xmlns:a16="http://schemas.microsoft.com/office/drawing/2014/main" id="{32303E94-3BCB-4672-A4DD-F9F74C127538}"/>
              </a:ext>
            </a:extLst>
          </p:cNvPr>
          <p:cNvSpPr/>
          <p:nvPr/>
        </p:nvSpPr>
        <p:spPr>
          <a:xfrm>
            <a:off x="0" y="4953000"/>
            <a:ext cx="762000" cy="381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KEY</a:t>
            </a:r>
          </a:p>
        </p:txBody>
      </p:sp>
    </p:spTree>
    <p:extLst>
      <p:ext uri="{BB962C8B-B14F-4D97-AF65-F5344CB8AC3E}">
        <p14:creationId xmlns:p14="http://schemas.microsoft.com/office/powerpoint/2010/main" val="169024068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6B27E-497C-4F13-83F6-7D0FCA249F0C}"/>
              </a:ext>
            </a:extLst>
          </p:cNvPr>
          <p:cNvSpPr>
            <a:spLocks noGrp="1"/>
          </p:cNvSpPr>
          <p:nvPr>
            <p:ph type="title"/>
          </p:nvPr>
        </p:nvSpPr>
        <p:spPr>
          <a:xfrm>
            <a:off x="0" y="0"/>
            <a:ext cx="9144000" cy="3211033"/>
          </a:xfrm>
        </p:spPr>
        <p:txBody>
          <a:bodyPr>
            <a:normAutofit fontScale="90000"/>
          </a:bodyPr>
          <a:lstStyle/>
          <a:p>
            <a:pPr algn="ctr"/>
            <a:r>
              <a:rPr lang="en-US" sz="4000" b="1" i="0" dirty="0">
                <a:effectLst/>
                <a:latin typeface="+mn-lt"/>
              </a:rPr>
              <a:t>Emotional intelligence is a complex construct consisting of four factors:</a:t>
            </a:r>
            <a:br>
              <a:rPr lang="en-US" sz="4000" b="1" i="0" dirty="0">
                <a:effectLst/>
                <a:latin typeface="+mn-lt"/>
              </a:rPr>
            </a:br>
            <a:r>
              <a:rPr lang="en-US" sz="3600" dirty="0">
                <a:latin typeface="+mn-lt"/>
              </a:rPr>
              <a:t>W</a:t>
            </a:r>
            <a:r>
              <a:rPr lang="en-US" sz="3600" i="0" dirty="0">
                <a:effectLst/>
                <a:latin typeface="+mn-lt"/>
              </a:rPr>
              <a:t>ell-being, self-control, emotionality, and sociability:</a:t>
            </a:r>
            <a:br>
              <a:rPr lang="en-US" sz="3600" i="0" dirty="0">
                <a:effectLst/>
                <a:latin typeface="+mn-lt"/>
              </a:rPr>
            </a:br>
            <a:r>
              <a:rPr lang="en-US" sz="2700" b="0" i="0" dirty="0">
                <a:effectLst/>
                <a:latin typeface="+mn-lt"/>
              </a:rPr>
              <a:t>(Khan et al., 2021)</a:t>
            </a:r>
            <a:br>
              <a:rPr lang="en-US" sz="2700" dirty="0">
                <a:latin typeface="+mn-lt"/>
              </a:rPr>
            </a:br>
            <a:endParaRPr lang="en-US" sz="2700" b="1" dirty="0">
              <a:latin typeface="+mn-lt"/>
            </a:endParaRPr>
          </a:p>
        </p:txBody>
      </p:sp>
      <p:sp>
        <p:nvSpPr>
          <p:cNvPr id="3" name="Content Placeholder 2">
            <a:extLst>
              <a:ext uri="{FF2B5EF4-FFF2-40B4-BE49-F238E27FC236}">
                <a16:creationId xmlns:a16="http://schemas.microsoft.com/office/drawing/2014/main" id="{C083C4E1-9BE0-4C75-927B-898A48E0D26E}"/>
              </a:ext>
            </a:extLst>
          </p:cNvPr>
          <p:cNvSpPr>
            <a:spLocks noGrp="1"/>
          </p:cNvSpPr>
          <p:nvPr>
            <p:ph idx="1"/>
          </p:nvPr>
        </p:nvSpPr>
        <p:spPr>
          <a:xfrm>
            <a:off x="127590" y="2895600"/>
            <a:ext cx="8888819" cy="3834808"/>
          </a:xfrm>
        </p:spPr>
        <p:txBody>
          <a:bodyPr>
            <a:normAutofit/>
          </a:bodyPr>
          <a:lstStyle/>
          <a:p>
            <a:pPr>
              <a:buFont typeface="Wingdings" panose="05000000000000000000" pitchFamily="2" charset="2"/>
              <a:buChar char="§"/>
            </a:pPr>
            <a:r>
              <a:rPr lang="en-US" b="1" i="0" dirty="0">
                <a:effectLst/>
              </a:rPr>
              <a:t>The factor of well-being: </a:t>
            </a:r>
            <a:r>
              <a:rPr lang="en-US" b="0" i="0" dirty="0">
                <a:effectLst/>
              </a:rPr>
              <a:t>encompasses one’s positive self-evaluations, as well as feelings of happiness, and </a:t>
            </a:r>
            <a:r>
              <a:rPr lang="en-US" b="0" i="0" strike="noStrike" dirty="0">
                <a:effectLst/>
                <a:hlinkClick r:id="rId2" tooltip="Psychology Today looks at optimism">
                  <a:extLst>
                    <a:ext uri="{A12FA001-AC4F-418D-AE19-62706E023703}">
                      <ahyp:hlinkClr xmlns:ahyp="http://schemas.microsoft.com/office/drawing/2018/hyperlinkcolor" val="tx"/>
                    </a:ext>
                  </a:extLst>
                </a:hlinkClick>
              </a:rPr>
              <a:t>optimism</a:t>
            </a:r>
            <a:endParaRPr lang="en-US" strike="noStrike" dirty="0"/>
          </a:p>
          <a:p>
            <a:pPr>
              <a:buFont typeface="Wingdings" panose="05000000000000000000" pitchFamily="2" charset="2"/>
              <a:buChar char="§"/>
            </a:pPr>
            <a:r>
              <a:rPr lang="en-US" b="1" i="0" dirty="0">
                <a:effectLst/>
              </a:rPr>
              <a:t>The factor of self-control: </a:t>
            </a:r>
            <a:r>
              <a:rPr lang="en-US" b="0" i="0" dirty="0">
                <a:effectLst/>
              </a:rPr>
              <a:t>includes the ability to regulate one’s feelings, including emotions, stress, and impulses</a:t>
            </a:r>
          </a:p>
        </p:txBody>
      </p:sp>
    </p:spTree>
    <p:extLst>
      <p:ext uri="{BB962C8B-B14F-4D97-AF65-F5344CB8AC3E}">
        <p14:creationId xmlns:p14="http://schemas.microsoft.com/office/powerpoint/2010/main" val="369353842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6E31-723D-4493-8887-C2B5B9B15568}"/>
              </a:ext>
            </a:extLst>
          </p:cNvPr>
          <p:cNvSpPr>
            <a:spLocks noGrp="1"/>
          </p:cNvSpPr>
          <p:nvPr>
            <p:ph type="title"/>
          </p:nvPr>
        </p:nvSpPr>
        <p:spPr>
          <a:xfrm>
            <a:off x="628650" y="365126"/>
            <a:ext cx="7886700" cy="230297"/>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F2E620BA-C11D-4A5A-8151-ECCE6F60B7DC}"/>
              </a:ext>
            </a:extLst>
          </p:cNvPr>
          <p:cNvSpPr>
            <a:spLocks noGrp="1"/>
          </p:cNvSpPr>
          <p:nvPr>
            <p:ph idx="1"/>
          </p:nvPr>
        </p:nvSpPr>
        <p:spPr>
          <a:xfrm>
            <a:off x="350873" y="1371599"/>
            <a:ext cx="8548577" cy="4805363"/>
          </a:xfrm>
        </p:spPr>
        <p:txBody>
          <a:bodyPr/>
          <a:lstStyle/>
          <a:p>
            <a:pPr>
              <a:buFont typeface="Wingdings" panose="05000000000000000000" pitchFamily="2" charset="2"/>
              <a:buChar char="§"/>
            </a:pPr>
            <a:r>
              <a:rPr lang="en-US" b="1" i="0" dirty="0">
                <a:effectLst/>
              </a:rPr>
              <a:t>The factor of emotionality: </a:t>
            </a:r>
            <a:r>
              <a:rPr lang="en-US" b="0" i="0" dirty="0">
                <a:effectLst/>
              </a:rPr>
              <a:t>involves relationship skills such as one’s ability to accurately perceive one’s own as well as others’ feelings and one’s capacity to experience </a:t>
            </a:r>
            <a:r>
              <a:rPr lang="en-US" b="0" i="0" strike="noStrike" dirty="0">
                <a:effectLst/>
                <a:hlinkClick r:id="rId2" tooltip="Psychology Today looks at empathy">
                  <a:extLst>
                    <a:ext uri="{A12FA001-AC4F-418D-AE19-62706E023703}">
                      <ahyp:hlinkClr xmlns:ahyp="http://schemas.microsoft.com/office/drawing/2018/hyperlinkcolor" val="tx"/>
                    </a:ext>
                  </a:extLst>
                </a:hlinkClick>
              </a:rPr>
              <a:t>empathy</a:t>
            </a:r>
            <a:endParaRPr lang="en-US" strike="noStrike" dirty="0"/>
          </a:p>
          <a:p>
            <a:pPr>
              <a:buFont typeface="Wingdings" panose="05000000000000000000" pitchFamily="2" charset="2"/>
              <a:buChar char="§"/>
            </a:pPr>
            <a:r>
              <a:rPr lang="en-US" b="1" i="0" dirty="0">
                <a:effectLst/>
              </a:rPr>
              <a:t>The factor of sociability: </a:t>
            </a:r>
            <a:r>
              <a:rPr lang="en-US" b="0" i="0" dirty="0">
                <a:effectLst/>
              </a:rPr>
              <a:t>includes one’s ability to communicate effectively, exert influence over others, and build social networks</a:t>
            </a:r>
            <a:endParaRPr lang="en-US" dirty="0"/>
          </a:p>
        </p:txBody>
      </p:sp>
    </p:spTree>
    <p:extLst>
      <p:ext uri="{BB962C8B-B14F-4D97-AF65-F5344CB8AC3E}">
        <p14:creationId xmlns:p14="http://schemas.microsoft.com/office/powerpoint/2010/main" val="179535338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23CB3-5F68-4E97-A78E-C8D33216895E}"/>
              </a:ext>
            </a:extLst>
          </p:cNvPr>
          <p:cNvSpPr>
            <a:spLocks noGrp="1"/>
          </p:cNvSpPr>
          <p:nvPr>
            <p:ph type="title"/>
          </p:nvPr>
        </p:nvSpPr>
        <p:spPr>
          <a:xfrm>
            <a:off x="-76200" y="136525"/>
            <a:ext cx="9220200" cy="930275"/>
          </a:xfrm>
        </p:spPr>
        <p:txBody>
          <a:bodyPr>
            <a:normAutofit fontScale="90000"/>
          </a:bodyPr>
          <a:lstStyle/>
          <a:p>
            <a:r>
              <a:rPr lang="en-US" sz="4000" b="1" dirty="0"/>
              <a:t>The four trait factors of emotional intelligence:</a:t>
            </a:r>
            <a:br>
              <a:rPr lang="en-US" sz="4000" b="1" dirty="0"/>
            </a:br>
            <a:r>
              <a:rPr lang="en-US" sz="2700" dirty="0"/>
              <a:t>Brooks, (2018)</a:t>
            </a:r>
          </a:p>
        </p:txBody>
      </p:sp>
      <p:sp>
        <p:nvSpPr>
          <p:cNvPr id="3" name="Content Placeholder 2">
            <a:extLst>
              <a:ext uri="{FF2B5EF4-FFF2-40B4-BE49-F238E27FC236}">
                <a16:creationId xmlns:a16="http://schemas.microsoft.com/office/drawing/2014/main" id="{BE21917C-1081-414B-976F-D675B0440887}"/>
              </a:ext>
            </a:extLst>
          </p:cNvPr>
          <p:cNvSpPr>
            <a:spLocks noGrp="1"/>
          </p:cNvSpPr>
          <p:nvPr>
            <p:ph idx="1"/>
          </p:nvPr>
        </p:nvSpPr>
        <p:spPr>
          <a:xfrm>
            <a:off x="152400" y="1295400"/>
            <a:ext cx="8915400" cy="5562600"/>
          </a:xfrm>
        </p:spPr>
        <p:txBody>
          <a:bodyPr>
            <a:normAutofit fontScale="85000" lnSpcReduction="10000"/>
          </a:bodyPr>
          <a:lstStyle/>
          <a:p>
            <a:pPr>
              <a:buFont typeface="Wingdings" panose="05000000000000000000" pitchFamily="2" charset="2"/>
              <a:buChar char="§"/>
            </a:pPr>
            <a:r>
              <a:rPr lang="en-US" b="1" dirty="0"/>
              <a:t>Self emotional recognition. </a:t>
            </a:r>
            <a:r>
              <a:rPr lang="en-US" dirty="0"/>
              <a:t>This refers to the ability of the individual to accurately identify and recognize their own emotional states as they are happening</a:t>
            </a:r>
          </a:p>
          <a:p>
            <a:pPr>
              <a:buFont typeface="Wingdings" panose="05000000000000000000" pitchFamily="2" charset="2"/>
              <a:buChar char="§"/>
            </a:pPr>
            <a:r>
              <a:rPr lang="en-US" b="1" dirty="0"/>
              <a:t>Self emotion regulation. </a:t>
            </a:r>
            <a:r>
              <a:rPr lang="en-US" dirty="0"/>
              <a:t>This refers to the ability of the individual to change their own emotional state at will</a:t>
            </a:r>
          </a:p>
          <a:p>
            <a:pPr>
              <a:buFont typeface="Wingdings" panose="05000000000000000000" pitchFamily="2" charset="2"/>
              <a:buChar char="§"/>
            </a:pPr>
            <a:r>
              <a:rPr lang="en-US" b="1" dirty="0"/>
              <a:t>Others’ emotion recognition</a:t>
            </a:r>
            <a:r>
              <a:rPr lang="en-US" dirty="0"/>
              <a:t>. This refers to an individual's ability to accurately identify and recognize the emotional states of others, often from behavioral cues, such as body language or facial expressions</a:t>
            </a:r>
          </a:p>
          <a:p>
            <a:pPr>
              <a:buFont typeface="Wingdings" panose="05000000000000000000" pitchFamily="2" charset="2"/>
              <a:buChar char="§"/>
            </a:pPr>
            <a:r>
              <a:rPr lang="en-US" b="1" dirty="0"/>
              <a:t>Other's emotion regulation</a:t>
            </a:r>
            <a:r>
              <a:rPr lang="en-US" dirty="0"/>
              <a:t>. This refers to the ability of an individual to have a predefined impact on another's emotional state. For example, the ability to work out what actions or behaviors may make another individual angry, sad or happy, for example, and then to carry out that action.</a:t>
            </a:r>
          </a:p>
        </p:txBody>
      </p:sp>
      <p:sp>
        <p:nvSpPr>
          <p:cNvPr id="4" name="Slide Number Placeholder 3">
            <a:extLst>
              <a:ext uri="{FF2B5EF4-FFF2-40B4-BE49-F238E27FC236}">
                <a16:creationId xmlns:a16="http://schemas.microsoft.com/office/drawing/2014/main" id="{3FAB9976-1D75-4523-B44C-6D6FD7D3C224}"/>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265</a:t>
            </a:fld>
            <a:endParaRPr lang="en-US">
              <a:solidFill>
                <a:prstClr val="black">
                  <a:tint val="75000"/>
                </a:prstClr>
              </a:solidFill>
            </a:endParaRPr>
          </a:p>
        </p:txBody>
      </p:sp>
    </p:spTree>
    <p:extLst>
      <p:ext uri="{BB962C8B-B14F-4D97-AF65-F5344CB8AC3E}">
        <p14:creationId xmlns:p14="http://schemas.microsoft.com/office/powerpoint/2010/main" val="279771609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DA7D6-B942-53E3-5056-50A6CD62A9D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AB14E36-DCDD-36AD-C365-4903993BF16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0081437-311D-71AD-7DE3-2054DC61338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266</a:t>
            </a:fld>
            <a:endParaRPr lang="en-US">
              <a:solidFill>
                <a:prstClr val="black">
                  <a:tint val="75000"/>
                </a:prstClr>
              </a:solidFill>
            </a:endParaRPr>
          </a:p>
        </p:txBody>
      </p:sp>
      <p:pic>
        <p:nvPicPr>
          <p:cNvPr id="5" name="Picture 4">
            <a:extLst>
              <a:ext uri="{FF2B5EF4-FFF2-40B4-BE49-F238E27FC236}">
                <a16:creationId xmlns:a16="http://schemas.microsoft.com/office/drawing/2014/main" id="{8A9E3AFA-5F5E-A2CE-3832-AEA01CF735F2}"/>
              </a:ext>
            </a:extLst>
          </p:cNvPr>
          <p:cNvPicPr>
            <a:picLocks noChangeAspect="1"/>
          </p:cNvPicPr>
          <p:nvPr/>
        </p:nvPicPr>
        <p:blipFill>
          <a:blip r:embed="rId2"/>
          <a:stretch>
            <a:fillRect/>
          </a:stretch>
        </p:blipFill>
        <p:spPr>
          <a:xfrm>
            <a:off x="457200" y="274638"/>
            <a:ext cx="8229600" cy="5851525"/>
          </a:xfrm>
          <a:prstGeom prst="rect">
            <a:avLst/>
          </a:prstGeom>
        </p:spPr>
      </p:pic>
    </p:spTree>
    <p:extLst>
      <p:ext uri="{BB962C8B-B14F-4D97-AF65-F5344CB8AC3E}">
        <p14:creationId xmlns:p14="http://schemas.microsoft.com/office/powerpoint/2010/main" val="197147149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C9E33-5D0B-D7D1-86A9-D9F2740A7E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E5863E-C1A3-5EEC-8E33-3B7619BAA535}"/>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8CB75821-41B2-C05C-117C-64D3628823A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267</a:t>
            </a:fld>
            <a:endParaRPr lang="en-US">
              <a:solidFill>
                <a:prstClr val="black">
                  <a:tint val="75000"/>
                </a:prstClr>
              </a:solidFill>
            </a:endParaRPr>
          </a:p>
        </p:txBody>
      </p:sp>
      <p:pic>
        <p:nvPicPr>
          <p:cNvPr id="5" name="Picture 4">
            <a:extLst>
              <a:ext uri="{FF2B5EF4-FFF2-40B4-BE49-F238E27FC236}">
                <a16:creationId xmlns:a16="http://schemas.microsoft.com/office/drawing/2014/main" id="{DE1676D9-EFC1-3488-02C6-DDA629777581}"/>
              </a:ext>
            </a:extLst>
          </p:cNvPr>
          <p:cNvPicPr>
            <a:picLocks noChangeAspect="1"/>
          </p:cNvPicPr>
          <p:nvPr/>
        </p:nvPicPr>
        <p:blipFill>
          <a:blip r:embed="rId2"/>
          <a:stretch>
            <a:fillRect/>
          </a:stretch>
        </p:blipFill>
        <p:spPr>
          <a:xfrm>
            <a:off x="0" y="291461"/>
            <a:ext cx="9144000" cy="6939829"/>
          </a:xfrm>
          <a:prstGeom prst="rect">
            <a:avLst/>
          </a:prstGeom>
        </p:spPr>
      </p:pic>
      <p:sp>
        <p:nvSpPr>
          <p:cNvPr id="7" name="Rectangle 1">
            <a:extLst>
              <a:ext uri="{FF2B5EF4-FFF2-40B4-BE49-F238E27FC236}">
                <a16:creationId xmlns:a16="http://schemas.microsoft.com/office/drawing/2014/main" id="{6A228299-88B3-D8E7-30B9-A64F853DE16A}"/>
              </a:ext>
            </a:extLst>
          </p:cNvPr>
          <p:cNvSpPr>
            <a:spLocks noChangeArrowheads="1"/>
          </p:cNvSpPr>
          <p:nvPr/>
        </p:nvSpPr>
        <p:spPr bwMode="auto">
          <a:xfrm flipV="1">
            <a:off x="0" y="-207974"/>
            <a:ext cx="79208302"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500" b="0" i="0" u="none" strike="noStrike" cap="none" normalizeH="0" baseline="0">
                <a:ln>
                  <a:noFill/>
                </a:ln>
                <a:solidFill>
                  <a:srgbClr val="282828"/>
                </a:solidFill>
                <a:effectLst/>
                <a:latin typeface="GT America"/>
                <a:hlinkClick r:id="rId3"/>
              </a:rPr>
              <a:t>Daniel Goleman</a:t>
            </a:r>
            <a:r>
              <a:rPr kumimoji="0" lang="en-US" altLang="en-US" sz="1500" b="0" i="0" u="none" strike="noStrike" cap="none" normalizeH="0" baseline="0">
                <a:ln>
                  <a:noFill/>
                </a:ln>
                <a:solidFill>
                  <a:srgbClr val="282828"/>
                </a:solidFill>
                <a:effectLst/>
                <a:latin typeface="GT America"/>
              </a:rPr>
              <a:t> and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500" b="0" i="0" u="none" strike="noStrike" cap="none" normalizeH="0" baseline="0">
                <a:ln>
                  <a:noFill/>
                </a:ln>
                <a:solidFill>
                  <a:srgbClr val="282828"/>
                </a:solidFill>
                <a:effectLst/>
                <a:latin typeface="GT America"/>
                <a:hlinkClick r:id="rId4"/>
              </a:rPr>
              <a:t>Richard E. Boyatzis</a:t>
            </a:r>
            <a:r>
              <a:rPr kumimoji="0" lang="en-US" altLang="en-US" sz="6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BBCCB131-9118-9BC9-5E05-15DCAAED236D}"/>
              </a:ext>
            </a:extLst>
          </p:cNvPr>
          <p:cNvSpPr txBox="1"/>
          <p:nvPr/>
        </p:nvSpPr>
        <p:spPr>
          <a:xfrm>
            <a:off x="4572000" y="6477000"/>
            <a:ext cx="2996089" cy="369332"/>
          </a:xfrm>
          <a:prstGeom prst="rect">
            <a:avLst/>
          </a:prstGeom>
          <a:noFill/>
        </p:spPr>
        <p:txBody>
          <a:bodyPr wrap="square" rtlCol="0">
            <a:spAutoFit/>
          </a:bodyPr>
          <a:lstStyle/>
          <a:p>
            <a:r>
              <a:rPr lang="en-US" dirty="0"/>
              <a:t>Goleman &amp; </a:t>
            </a:r>
            <a:r>
              <a:rPr lang="en-US" dirty="0" err="1"/>
              <a:t>Boyiazis</a:t>
            </a:r>
            <a:r>
              <a:rPr lang="en-US" dirty="0"/>
              <a:t>, (2017)</a:t>
            </a:r>
          </a:p>
        </p:txBody>
      </p:sp>
    </p:spTree>
    <p:extLst>
      <p:ext uri="{BB962C8B-B14F-4D97-AF65-F5344CB8AC3E}">
        <p14:creationId xmlns:p14="http://schemas.microsoft.com/office/powerpoint/2010/main" val="257431395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ow managers develop emotional intelligence"/>
          <p:cNvPicPr>
            <a:picLocks noChangeAspect="1" noChangeArrowheads="1"/>
          </p:cNvPicPr>
          <p:nvPr/>
        </p:nvPicPr>
        <p:blipFill>
          <a:blip r:embed="rId2" cstate="print"/>
          <a:srcRect/>
          <a:stretch>
            <a:fillRect/>
          </a:stretch>
        </p:blipFill>
        <p:spPr bwMode="auto">
          <a:xfrm>
            <a:off x="152400" y="274638"/>
            <a:ext cx="8839200" cy="6049962"/>
          </a:xfrm>
          <a:prstGeom prst="rect">
            <a:avLst/>
          </a:prstGeom>
          <a:noFill/>
        </p:spPr>
      </p:pic>
      <p:sp>
        <p:nvSpPr>
          <p:cNvPr id="4" name="TextBox 3">
            <a:extLst>
              <a:ext uri="{FF2B5EF4-FFF2-40B4-BE49-F238E27FC236}">
                <a16:creationId xmlns:a16="http://schemas.microsoft.com/office/drawing/2014/main" id="{EA0B5F94-6301-45E2-83F4-3B5D626B4031}"/>
              </a:ext>
            </a:extLst>
          </p:cNvPr>
          <p:cNvSpPr txBox="1"/>
          <p:nvPr/>
        </p:nvSpPr>
        <p:spPr>
          <a:xfrm>
            <a:off x="486508" y="6477001"/>
            <a:ext cx="7315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www.Oxford-review.com</a:t>
            </a:r>
          </a:p>
        </p:txBody>
      </p:sp>
    </p:spTree>
    <p:extLst>
      <p:ext uri="{BB962C8B-B14F-4D97-AF65-F5344CB8AC3E}">
        <p14:creationId xmlns:p14="http://schemas.microsoft.com/office/powerpoint/2010/main" val="123517564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211DC-D1AA-485A-A789-674D680AF85F}"/>
              </a:ext>
            </a:extLst>
          </p:cNvPr>
          <p:cNvSpPr>
            <a:spLocks noGrp="1"/>
          </p:cNvSpPr>
          <p:nvPr>
            <p:ph type="title"/>
          </p:nvPr>
        </p:nvSpPr>
        <p:spPr>
          <a:xfrm>
            <a:off x="457200" y="0"/>
            <a:ext cx="8229600" cy="990600"/>
          </a:xfrm>
        </p:spPr>
        <p:txBody>
          <a:bodyPr>
            <a:normAutofit fontScale="90000"/>
          </a:bodyPr>
          <a:lstStyle/>
          <a:p>
            <a:r>
              <a:rPr lang="en-US" sz="3600" b="1" dirty="0"/>
              <a:t>3 traits help leaders continuously improve</a:t>
            </a:r>
            <a:br>
              <a:rPr lang="en-US" sz="3600" b="1" dirty="0"/>
            </a:br>
            <a:r>
              <a:rPr lang="en-US" sz="2400" b="1" dirty="0"/>
              <a:t>By: Gerard </a:t>
            </a:r>
            <a:r>
              <a:rPr lang="en-US" sz="2400" b="1" dirty="0" err="1"/>
              <a:t>Beenen</a:t>
            </a:r>
            <a:endParaRPr lang="en-US" sz="2400" b="1" dirty="0"/>
          </a:p>
        </p:txBody>
      </p:sp>
      <p:graphicFrame>
        <p:nvGraphicFramePr>
          <p:cNvPr id="4" name="Content Placeholder 3">
            <a:extLst>
              <a:ext uri="{FF2B5EF4-FFF2-40B4-BE49-F238E27FC236}">
                <a16:creationId xmlns:a16="http://schemas.microsoft.com/office/drawing/2014/main" id="{F7A15815-819B-488A-805F-F31A5F56A4F4}"/>
              </a:ext>
            </a:extLst>
          </p:cNvPr>
          <p:cNvGraphicFramePr>
            <a:graphicFrameLocks noGrp="1"/>
          </p:cNvGraphicFramePr>
          <p:nvPr>
            <p:ph idx="1"/>
          </p:nvPr>
        </p:nvGraphicFramePr>
        <p:xfrm>
          <a:off x="609600" y="990600"/>
          <a:ext cx="8229600" cy="60804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9672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a:normAutofit/>
          </a:bodyPr>
          <a:lstStyle/>
          <a:p>
            <a:r>
              <a:rPr lang="en-US" sz="3600" b="1" i="1" dirty="0"/>
              <a:t>In our craft, It is tremendously important to remember how other people see reality</a:t>
            </a:r>
          </a:p>
        </p:txBody>
      </p:sp>
      <p:sp>
        <p:nvSpPr>
          <p:cNvPr id="3" name="Content Placeholder 2"/>
          <p:cNvSpPr>
            <a:spLocks noGrp="1"/>
          </p:cNvSpPr>
          <p:nvPr>
            <p:ph idx="1"/>
          </p:nvPr>
        </p:nvSpPr>
        <p:spPr>
          <a:xfrm>
            <a:off x="377371" y="1676400"/>
            <a:ext cx="8229600" cy="5181600"/>
          </a:xfrm>
        </p:spPr>
        <p:txBody>
          <a:bodyPr>
            <a:normAutofit/>
          </a:bodyPr>
          <a:lstStyle/>
          <a:p>
            <a:pPr>
              <a:buFont typeface="Wingdings" panose="05000000000000000000" pitchFamily="2" charset="2"/>
              <a:buChar char="§"/>
            </a:pPr>
            <a:r>
              <a:rPr lang="en-US" sz="2800" dirty="0"/>
              <a:t>Often, people see reality totally different than each other…</a:t>
            </a:r>
          </a:p>
          <a:p>
            <a:pPr>
              <a:buFont typeface="Wingdings" panose="05000000000000000000" pitchFamily="2" charset="2"/>
              <a:buChar char="§"/>
            </a:pPr>
            <a:r>
              <a:rPr lang="en-US" sz="2800" dirty="0"/>
              <a:t>People can see the same things and come to entirely different conclusions</a:t>
            </a:r>
          </a:p>
          <a:p>
            <a:pPr>
              <a:buFont typeface="Wingdings" panose="05000000000000000000" pitchFamily="2" charset="2"/>
              <a:buChar char="§"/>
            </a:pPr>
            <a:r>
              <a:rPr lang="en-US" sz="2800" dirty="0"/>
              <a:t> People often do not see </a:t>
            </a:r>
            <a:r>
              <a:rPr lang="en-US" sz="2800" u="sng" dirty="0"/>
              <a:t>what we see </a:t>
            </a:r>
            <a:r>
              <a:rPr lang="en-US" sz="2800" dirty="0"/>
              <a:t>or </a:t>
            </a:r>
            <a:r>
              <a:rPr lang="en-US" sz="2800" u="sng" dirty="0"/>
              <a:t>what we expect them to see…</a:t>
            </a:r>
          </a:p>
          <a:p>
            <a:pPr>
              <a:buFont typeface="Wingdings" panose="05000000000000000000" pitchFamily="2" charset="2"/>
              <a:buChar char="§"/>
            </a:pPr>
            <a:r>
              <a:rPr lang="en-US" sz="2800" dirty="0"/>
              <a:t>People see reality different based upon their different views, education or lack there of, cultures, beliefs, biases and feelings.</a:t>
            </a:r>
          </a:p>
          <a:p>
            <a:pPr marL="0" indent="0" algn="ctr">
              <a:buNone/>
            </a:pPr>
            <a:r>
              <a:rPr lang="en-US" b="1" i="1" dirty="0">
                <a:solidFill>
                  <a:srgbClr val="C00000"/>
                </a:solidFill>
              </a:rPr>
              <a:t>What really is the reality and who’s reality is it?</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179986482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346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270</a:t>
            </a:fld>
            <a:endParaRPr lang="en-US">
              <a:solidFill>
                <a:prstClr val="black">
                  <a:tint val="75000"/>
                </a:prstClr>
              </a:solidFill>
            </a:endParaRPr>
          </a:p>
        </p:txBody>
      </p:sp>
      <p:sp>
        <p:nvSpPr>
          <p:cNvPr id="3" name="TextBox 2">
            <a:extLst>
              <a:ext uri="{FF2B5EF4-FFF2-40B4-BE49-F238E27FC236}">
                <a16:creationId xmlns:a16="http://schemas.microsoft.com/office/drawing/2014/main" id="{C02C964B-8E16-46FE-A06F-1257168062E2}"/>
              </a:ext>
            </a:extLst>
          </p:cNvPr>
          <p:cNvSpPr txBox="1"/>
          <p:nvPr/>
        </p:nvSpPr>
        <p:spPr>
          <a:xfrm>
            <a:off x="152400" y="5638801"/>
            <a:ext cx="2819400" cy="461665"/>
          </a:xfrm>
          <a:prstGeom prst="rect">
            <a:avLst/>
          </a:prstGeom>
          <a:noFill/>
        </p:spPr>
        <p:txBody>
          <a:bodyPr wrap="square" rtlCol="0">
            <a:spAutoFit/>
          </a:bodyPr>
          <a:lstStyle/>
          <a:p>
            <a:r>
              <a:rPr lang="en-US" sz="2400" dirty="0">
                <a:solidFill>
                  <a:schemeClr val="bg1"/>
                </a:solidFill>
              </a:rPr>
              <a:t>The Johari Window</a:t>
            </a:r>
          </a:p>
        </p:txBody>
      </p:sp>
      <p:sp>
        <p:nvSpPr>
          <p:cNvPr id="4" name="TextBox 3">
            <a:extLst>
              <a:ext uri="{FF2B5EF4-FFF2-40B4-BE49-F238E27FC236}">
                <a16:creationId xmlns:a16="http://schemas.microsoft.com/office/drawing/2014/main" id="{83778203-4F07-4CB0-AE15-4D884B26FE96}"/>
              </a:ext>
            </a:extLst>
          </p:cNvPr>
          <p:cNvSpPr txBox="1"/>
          <p:nvPr/>
        </p:nvSpPr>
        <p:spPr>
          <a:xfrm>
            <a:off x="2971800" y="838200"/>
            <a:ext cx="2971800" cy="584775"/>
          </a:xfrm>
          <a:prstGeom prst="rect">
            <a:avLst/>
          </a:prstGeom>
          <a:noFill/>
        </p:spPr>
        <p:txBody>
          <a:bodyPr wrap="square" rtlCol="0">
            <a:spAutoFit/>
          </a:bodyPr>
          <a:lstStyle/>
          <a:p>
            <a:r>
              <a:rPr lang="en-US" sz="3200" b="1" u="sng" dirty="0">
                <a:solidFill>
                  <a:srgbClr val="C00000"/>
                </a:solidFill>
              </a:rPr>
              <a:t>TRANSPARENCY</a:t>
            </a:r>
            <a:r>
              <a:rPr lang="en-US" sz="2800" b="1" dirty="0">
                <a:solidFill>
                  <a:srgbClr val="C00000"/>
                </a:solidFill>
              </a:rPr>
              <a:t> </a:t>
            </a:r>
          </a:p>
        </p:txBody>
      </p:sp>
      <p:sp>
        <p:nvSpPr>
          <p:cNvPr id="5" name="TextBox 4">
            <a:extLst>
              <a:ext uri="{FF2B5EF4-FFF2-40B4-BE49-F238E27FC236}">
                <a16:creationId xmlns:a16="http://schemas.microsoft.com/office/drawing/2014/main" id="{CE911059-06A6-445E-B21B-BD8E805DB84E}"/>
              </a:ext>
            </a:extLst>
          </p:cNvPr>
          <p:cNvSpPr txBox="1"/>
          <p:nvPr/>
        </p:nvSpPr>
        <p:spPr>
          <a:xfrm>
            <a:off x="533400" y="6400800"/>
            <a:ext cx="8097444" cy="523220"/>
          </a:xfrm>
          <a:prstGeom prst="rect">
            <a:avLst/>
          </a:prstGeom>
          <a:noFill/>
        </p:spPr>
        <p:txBody>
          <a:bodyPr wrap="square" rtlCol="0">
            <a:spAutoFit/>
          </a:bodyPr>
          <a:lstStyle/>
          <a:p>
            <a:r>
              <a:rPr lang="en-US" sz="2800" b="1" dirty="0"/>
              <a:t>A disclosure and feedback model of self-awareness </a:t>
            </a:r>
          </a:p>
        </p:txBody>
      </p:sp>
    </p:spTree>
    <p:extLst>
      <p:ext uri="{BB962C8B-B14F-4D97-AF65-F5344CB8AC3E}">
        <p14:creationId xmlns:p14="http://schemas.microsoft.com/office/powerpoint/2010/main" val="90895075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0A1CE-1FE0-4CA2-87EB-5960D313A944}"/>
              </a:ext>
            </a:extLst>
          </p:cNvPr>
          <p:cNvSpPr>
            <a:spLocks noGrp="1"/>
          </p:cNvSpPr>
          <p:nvPr>
            <p:ph type="title"/>
          </p:nvPr>
        </p:nvSpPr>
        <p:spPr>
          <a:xfrm>
            <a:off x="0" y="0"/>
            <a:ext cx="9144000" cy="984737"/>
          </a:xfrm>
        </p:spPr>
        <p:txBody>
          <a:bodyPr>
            <a:normAutofit fontScale="90000"/>
          </a:bodyPr>
          <a:lstStyle/>
          <a:p>
            <a:r>
              <a:rPr lang="en-US" b="1" dirty="0"/>
              <a:t>Psychological safety</a:t>
            </a:r>
            <a:br>
              <a:rPr lang="en-US" sz="3600" b="1" dirty="0"/>
            </a:br>
            <a:r>
              <a:rPr lang="en-US" sz="2700" dirty="0"/>
              <a:t>Edmundson, A.C. (2019). The Fearless Organization. N.J.: Wiley</a:t>
            </a:r>
          </a:p>
        </p:txBody>
      </p:sp>
      <p:sp>
        <p:nvSpPr>
          <p:cNvPr id="3" name="Content Placeholder 2">
            <a:extLst>
              <a:ext uri="{FF2B5EF4-FFF2-40B4-BE49-F238E27FC236}">
                <a16:creationId xmlns:a16="http://schemas.microsoft.com/office/drawing/2014/main" id="{8BED86D0-45D8-49E8-A759-7395D0747AAD}"/>
              </a:ext>
            </a:extLst>
          </p:cNvPr>
          <p:cNvSpPr>
            <a:spLocks noGrp="1"/>
          </p:cNvSpPr>
          <p:nvPr>
            <p:ph idx="1"/>
          </p:nvPr>
        </p:nvSpPr>
        <p:spPr>
          <a:xfrm>
            <a:off x="76200" y="1219200"/>
            <a:ext cx="9067800" cy="5638800"/>
          </a:xfrm>
        </p:spPr>
        <p:txBody>
          <a:bodyPr>
            <a:normAutofit/>
          </a:bodyPr>
          <a:lstStyle/>
          <a:p>
            <a:pPr>
              <a:buFont typeface="Wingdings" panose="05000000000000000000" pitchFamily="2" charset="2"/>
              <a:buChar char="§"/>
            </a:pPr>
            <a:r>
              <a:rPr lang="en-US" sz="2800" b="1" dirty="0"/>
              <a:t>The need for people in the organization to feel safe to offer suggestions and opinions without fear of punishment, ridicule, or embarrassment</a:t>
            </a:r>
          </a:p>
          <a:p>
            <a:pPr>
              <a:buFont typeface="Wingdings" panose="05000000000000000000" pitchFamily="2" charset="2"/>
              <a:buChar char="§"/>
            </a:pPr>
            <a:r>
              <a:rPr lang="en-US" sz="2800" b="1" dirty="0">
                <a:solidFill>
                  <a:srgbClr val="C00000"/>
                </a:solidFill>
              </a:rPr>
              <a:t>A psychologically safe environment is one in which people feel free to voice their concerns, ask questions, be inquisitive and curious, and share ideas freely</a:t>
            </a:r>
          </a:p>
          <a:p>
            <a:pPr>
              <a:buFont typeface="Wingdings" panose="05000000000000000000" pitchFamily="2" charset="2"/>
              <a:buChar char="§"/>
            </a:pPr>
            <a:r>
              <a:rPr lang="en-US" sz="2800" dirty="0"/>
              <a:t>Leaders must acknowledge their own mistakes, ask for feedback and to encourage and welcome questions and suggestions from subordinates </a:t>
            </a:r>
          </a:p>
          <a:p>
            <a:pPr>
              <a:buFont typeface="Wingdings" panose="05000000000000000000" pitchFamily="2" charset="2"/>
              <a:buChar char="§"/>
            </a:pPr>
            <a:r>
              <a:rPr lang="en-US" sz="2800" dirty="0"/>
              <a:t>Fear, punishment or other repercussions from speaking freely or taking risks, being Interrupting and being blamed are counterproductive to psychological safety</a:t>
            </a:r>
          </a:p>
        </p:txBody>
      </p:sp>
      <p:sp>
        <p:nvSpPr>
          <p:cNvPr id="4" name="Slide Number Placeholder 3">
            <a:extLst>
              <a:ext uri="{FF2B5EF4-FFF2-40B4-BE49-F238E27FC236}">
                <a16:creationId xmlns:a16="http://schemas.microsoft.com/office/drawing/2014/main" id="{10B83BE2-6F4F-4B7F-81EE-F7D75FAA9E1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271</a:t>
            </a:fld>
            <a:endParaRPr lang="en-US">
              <a:solidFill>
                <a:prstClr val="black">
                  <a:tint val="75000"/>
                </a:prstClr>
              </a:solidFill>
            </a:endParaRPr>
          </a:p>
        </p:txBody>
      </p:sp>
    </p:spTree>
    <p:extLst>
      <p:ext uri="{BB962C8B-B14F-4D97-AF65-F5344CB8AC3E}">
        <p14:creationId xmlns:p14="http://schemas.microsoft.com/office/powerpoint/2010/main" val="21898504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302EC-21FD-41C6-A21B-391828D16268}"/>
              </a:ext>
            </a:extLst>
          </p:cNvPr>
          <p:cNvSpPr>
            <a:spLocks noGrp="1"/>
          </p:cNvSpPr>
          <p:nvPr>
            <p:ph type="title"/>
          </p:nvPr>
        </p:nvSpPr>
        <p:spPr>
          <a:xfrm>
            <a:off x="441960" y="0"/>
            <a:ext cx="8229600" cy="228600"/>
          </a:xfrm>
        </p:spPr>
        <p:txBody>
          <a:bodyPr>
            <a:noAutofit/>
          </a:bodyPr>
          <a:lstStyle/>
          <a:p>
            <a:endParaRPr lang="en-US" sz="3200" b="1" dirty="0"/>
          </a:p>
        </p:txBody>
      </p:sp>
      <p:sp>
        <p:nvSpPr>
          <p:cNvPr id="3" name="Content Placeholder 2">
            <a:extLst>
              <a:ext uri="{FF2B5EF4-FFF2-40B4-BE49-F238E27FC236}">
                <a16:creationId xmlns:a16="http://schemas.microsoft.com/office/drawing/2014/main" id="{304ECEEF-2FAE-4D54-B159-E43ADEEB7D48}"/>
              </a:ext>
            </a:extLst>
          </p:cNvPr>
          <p:cNvSpPr>
            <a:spLocks noGrp="1"/>
          </p:cNvSpPr>
          <p:nvPr>
            <p:ph idx="1"/>
          </p:nvPr>
        </p:nvSpPr>
        <p:spPr>
          <a:xfrm>
            <a:off x="0" y="457200"/>
            <a:ext cx="9144000" cy="6172199"/>
          </a:xfrm>
        </p:spPr>
        <p:txBody>
          <a:bodyPr>
            <a:noAutofit/>
          </a:bodyPr>
          <a:lstStyle/>
          <a:p>
            <a:pPr>
              <a:buFont typeface="Wingdings" panose="05000000000000000000" pitchFamily="2" charset="2"/>
              <a:buChar char="§"/>
            </a:pPr>
            <a:r>
              <a:rPr lang="en-US" sz="2800" dirty="0"/>
              <a:t>Creates and sustains a culture of awareness, objectivity, and operational reality </a:t>
            </a:r>
          </a:p>
          <a:p>
            <a:pPr>
              <a:buFont typeface="Wingdings" panose="05000000000000000000" pitchFamily="2" charset="2"/>
              <a:buChar char="§"/>
            </a:pPr>
            <a:r>
              <a:rPr lang="en-US" sz="2800" dirty="0"/>
              <a:t>Increase the probabilities of making good decisions</a:t>
            </a:r>
          </a:p>
          <a:p>
            <a:pPr>
              <a:buFont typeface="Wingdings" panose="05000000000000000000" pitchFamily="2" charset="2"/>
              <a:buChar char="§"/>
            </a:pPr>
            <a:r>
              <a:rPr lang="en-US" sz="2800" dirty="0"/>
              <a:t>Enhances the quality of relationships within the work unit</a:t>
            </a:r>
          </a:p>
          <a:p>
            <a:pPr>
              <a:buFont typeface="Wingdings" panose="05000000000000000000" pitchFamily="2" charset="2"/>
              <a:buChar char="§"/>
            </a:pPr>
            <a:r>
              <a:rPr lang="en-US" sz="2800" dirty="0"/>
              <a:t>Disagreement must become the source for curiosity and learning</a:t>
            </a:r>
          </a:p>
          <a:p>
            <a:pPr>
              <a:buFont typeface="Wingdings" panose="05000000000000000000" pitchFamily="2" charset="2"/>
              <a:buChar char="§"/>
            </a:pPr>
            <a:r>
              <a:rPr lang="en-US" sz="2800" dirty="0"/>
              <a:t>People must understand their </a:t>
            </a:r>
            <a:r>
              <a:rPr lang="en-US" sz="2800" b="1" u="sng" dirty="0"/>
              <a:t>obligation </a:t>
            </a:r>
            <a:r>
              <a:rPr lang="en-US" sz="2800" dirty="0"/>
              <a:t>to you to speak up and share their point of view, especially on a sensitive subject  </a:t>
            </a:r>
          </a:p>
          <a:p>
            <a:pPr marL="0" indent="0" algn="ctr">
              <a:buNone/>
            </a:pPr>
            <a:r>
              <a:rPr lang="en-US" sz="2800" b="1" i="1" dirty="0">
                <a:solidFill>
                  <a:srgbClr val="C00000"/>
                </a:solidFill>
              </a:rPr>
              <a:t>Promote constructive friction through the integration of perspectives, suspension of judgement and a portfolio of ideas and alternatives</a:t>
            </a:r>
          </a:p>
          <a:p>
            <a:pPr marL="0" indent="0" algn="ctr">
              <a:buNone/>
            </a:pPr>
            <a:endParaRPr lang="en-US" sz="2800" b="1" i="1" dirty="0">
              <a:solidFill>
                <a:srgbClr val="C00000"/>
              </a:solidFill>
            </a:endParaRPr>
          </a:p>
          <a:p>
            <a:pPr marL="0" indent="0" algn="ctr">
              <a:buNone/>
            </a:pPr>
            <a:endParaRPr lang="en-US" sz="2800" b="1" i="1" dirty="0">
              <a:solidFill>
                <a:srgbClr val="C00000"/>
              </a:solidFill>
            </a:endParaRPr>
          </a:p>
          <a:p>
            <a:pPr>
              <a:buFont typeface="Wingdings" panose="05000000000000000000" pitchFamily="2" charset="2"/>
              <a:buChar char="§"/>
            </a:pPr>
            <a:endParaRPr lang="en-US" dirty="0"/>
          </a:p>
        </p:txBody>
      </p:sp>
    </p:spTree>
    <p:extLst>
      <p:ext uri="{BB962C8B-B14F-4D97-AF65-F5344CB8AC3E}">
        <p14:creationId xmlns:p14="http://schemas.microsoft.com/office/powerpoint/2010/main" val="8238962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139B2-6F00-1C78-235B-1040CAA791BD}"/>
              </a:ext>
            </a:extLst>
          </p:cNvPr>
          <p:cNvSpPr>
            <a:spLocks noGrp="1"/>
          </p:cNvSpPr>
          <p:nvPr>
            <p:ph type="title"/>
          </p:nvPr>
        </p:nvSpPr>
        <p:spPr>
          <a:xfrm>
            <a:off x="457200" y="274638"/>
            <a:ext cx="8229600" cy="944562"/>
          </a:xfrm>
        </p:spPr>
        <p:txBody>
          <a:bodyPr/>
          <a:lstStyle/>
          <a:p>
            <a:r>
              <a:rPr lang="en-US" b="1" dirty="0"/>
              <a:t>KEY</a:t>
            </a:r>
          </a:p>
        </p:txBody>
      </p:sp>
      <p:sp>
        <p:nvSpPr>
          <p:cNvPr id="3" name="Content Placeholder 2">
            <a:extLst>
              <a:ext uri="{FF2B5EF4-FFF2-40B4-BE49-F238E27FC236}">
                <a16:creationId xmlns:a16="http://schemas.microsoft.com/office/drawing/2014/main" id="{69D8CC4F-4948-BF0E-3B66-C68892F675C6}"/>
              </a:ext>
            </a:extLst>
          </p:cNvPr>
          <p:cNvSpPr>
            <a:spLocks noGrp="1"/>
          </p:cNvSpPr>
          <p:nvPr>
            <p:ph idx="1"/>
          </p:nvPr>
        </p:nvSpPr>
        <p:spPr>
          <a:xfrm>
            <a:off x="457200" y="1600200"/>
            <a:ext cx="8229600" cy="4983162"/>
          </a:xfrm>
        </p:spPr>
        <p:txBody>
          <a:bodyPr>
            <a:normAutofit/>
          </a:bodyPr>
          <a:lstStyle/>
          <a:p>
            <a:pPr algn="l">
              <a:buFont typeface="Wingdings" panose="05000000000000000000" pitchFamily="2" charset="2"/>
              <a:buChar char="§"/>
            </a:pPr>
            <a:r>
              <a:rPr lang="en-US" b="0" i="0" dirty="0">
                <a:solidFill>
                  <a:srgbClr val="222222"/>
                </a:solidFill>
                <a:effectLst/>
                <a:latin typeface="Calibri" panose="020F0502020204030204" pitchFamily="34" charset="0"/>
                <a:cs typeface="Calibri" panose="020F0502020204030204" pitchFamily="34" charset="0"/>
              </a:rPr>
              <a:t>When someone offers feedback, you don't like, the ideal response isn't to ignore it</a:t>
            </a:r>
          </a:p>
          <a:p>
            <a:pPr algn="l">
              <a:buFont typeface="Wingdings" panose="05000000000000000000" pitchFamily="2" charset="2"/>
              <a:buChar char="§"/>
            </a:pPr>
            <a:r>
              <a:rPr lang="en-US" b="0" i="0" dirty="0">
                <a:solidFill>
                  <a:srgbClr val="222222"/>
                </a:solidFill>
                <a:effectLst/>
                <a:latin typeface="Calibri" panose="020F0502020204030204" pitchFamily="34" charset="0"/>
                <a:cs typeface="Calibri" panose="020F0502020204030204" pitchFamily="34" charset="0"/>
              </a:rPr>
              <a:t>It's to seek more perspectives</a:t>
            </a:r>
          </a:p>
          <a:p>
            <a:pPr algn="l">
              <a:buFont typeface="Wingdings" panose="05000000000000000000" pitchFamily="2" charset="2"/>
              <a:buChar char="§"/>
            </a:pPr>
            <a:r>
              <a:rPr lang="en-US" b="0" i="0" dirty="0">
                <a:solidFill>
                  <a:srgbClr val="222222"/>
                </a:solidFill>
                <a:effectLst/>
                <a:latin typeface="Calibri" panose="020F0502020204030204" pitchFamily="34" charset="0"/>
                <a:cs typeface="Calibri" panose="020F0502020204030204" pitchFamily="34" charset="0"/>
              </a:rPr>
              <a:t>One person's reaction is an opinion</a:t>
            </a:r>
          </a:p>
          <a:p>
            <a:pPr algn="l">
              <a:buFont typeface="Wingdings" panose="05000000000000000000" pitchFamily="2" charset="2"/>
              <a:buChar char="§"/>
            </a:pPr>
            <a:r>
              <a:rPr lang="en-US" b="0" i="0" dirty="0">
                <a:solidFill>
                  <a:srgbClr val="222222"/>
                </a:solidFill>
                <a:effectLst/>
                <a:latin typeface="Calibri" panose="020F0502020204030204" pitchFamily="34" charset="0"/>
                <a:cs typeface="Calibri" panose="020F0502020204030204" pitchFamily="34" charset="0"/>
              </a:rPr>
              <a:t>If multiple people make the same point, it's a pattern</a:t>
            </a:r>
          </a:p>
          <a:p>
            <a:pPr algn="l">
              <a:buFont typeface="Wingdings" panose="05000000000000000000" pitchFamily="2" charset="2"/>
              <a:buChar char="§"/>
            </a:pPr>
            <a:r>
              <a:rPr lang="en-US" b="0" i="0" dirty="0">
                <a:solidFill>
                  <a:srgbClr val="222222"/>
                </a:solidFill>
                <a:effectLst/>
                <a:latin typeface="Calibri" panose="020F0502020204030204" pitchFamily="34" charset="0"/>
                <a:cs typeface="Calibri" panose="020F0502020204030204" pitchFamily="34" charset="0"/>
              </a:rPr>
              <a:t>The best way to grow is to find the recurring signal in the noise</a:t>
            </a:r>
          </a:p>
          <a:p>
            <a:pPr marL="0" indent="0">
              <a:buNone/>
            </a:pPr>
            <a:r>
              <a:rPr lang="en-US" dirty="0"/>
              <a:t>                                                           Grant, (2023)</a:t>
            </a:r>
          </a:p>
        </p:txBody>
      </p:sp>
      <p:sp>
        <p:nvSpPr>
          <p:cNvPr id="4" name="Slide Number Placeholder 3">
            <a:extLst>
              <a:ext uri="{FF2B5EF4-FFF2-40B4-BE49-F238E27FC236}">
                <a16:creationId xmlns:a16="http://schemas.microsoft.com/office/drawing/2014/main" id="{9BFB8A5B-1DC7-0168-0E26-05082555CC1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273</a:t>
            </a:fld>
            <a:endParaRPr lang="en-US">
              <a:solidFill>
                <a:prstClr val="black">
                  <a:tint val="75000"/>
                </a:prstClr>
              </a:solidFill>
            </a:endParaRPr>
          </a:p>
        </p:txBody>
      </p:sp>
    </p:spTree>
    <p:extLst>
      <p:ext uri="{BB962C8B-B14F-4D97-AF65-F5344CB8AC3E}">
        <p14:creationId xmlns:p14="http://schemas.microsoft.com/office/powerpoint/2010/main" val="342992151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4CD67-0414-4B48-B7C2-BF3ABE4E68F1}"/>
              </a:ext>
            </a:extLst>
          </p:cNvPr>
          <p:cNvSpPr>
            <a:spLocks noGrp="1"/>
          </p:cNvSpPr>
          <p:nvPr>
            <p:ph type="title"/>
          </p:nvPr>
        </p:nvSpPr>
        <p:spPr>
          <a:xfrm>
            <a:off x="0" y="4997"/>
            <a:ext cx="9115865" cy="757004"/>
          </a:xfrm>
        </p:spPr>
        <p:txBody>
          <a:bodyPr>
            <a:normAutofit fontScale="90000"/>
          </a:bodyPr>
          <a:lstStyle/>
          <a:p>
            <a:r>
              <a:rPr lang="en-US" b="1" dirty="0"/>
              <a:t>Psychologically Safe Work-Place</a:t>
            </a:r>
          </a:p>
        </p:txBody>
      </p:sp>
      <p:sp>
        <p:nvSpPr>
          <p:cNvPr id="3" name="Content Placeholder 2">
            <a:extLst>
              <a:ext uri="{FF2B5EF4-FFF2-40B4-BE49-F238E27FC236}">
                <a16:creationId xmlns:a16="http://schemas.microsoft.com/office/drawing/2014/main" id="{0F739DE2-8E55-4B14-9F21-E49568A28B7B}"/>
              </a:ext>
            </a:extLst>
          </p:cNvPr>
          <p:cNvSpPr>
            <a:spLocks noGrp="1"/>
          </p:cNvSpPr>
          <p:nvPr>
            <p:ph idx="1"/>
          </p:nvPr>
        </p:nvSpPr>
        <p:spPr>
          <a:xfrm>
            <a:off x="28135" y="1066800"/>
            <a:ext cx="9115865" cy="5633802"/>
          </a:xfrm>
        </p:spPr>
        <p:txBody>
          <a:bodyPr>
            <a:normAutofit/>
          </a:bodyPr>
          <a:lstStyle/>
          <a:p>
            <a:pPr>
              <a:buFont typeface="Wingdings" panose="05000000000000000000" pitchFamily="2" charset="2"/>
              <a:buChar char="§"/>
            </a:pPr>
            <a:r>
              <a:rPr lang="en-US" sz="2800" dirty="0"/>
              <a:t>Encourages speaking up</a:t>
            </a:r>
          </a:p>
          <a:p>
            <a:pPr>
              <a:buFont typeface="Wingdings" panose="05000000000000000000" pitchFamily="2" charset="2"/>
              <a:buChar char="§"/>
            </a:pPr>
            <a:r>
              <a:rPr lang="en-US" sz="2800" dirty="0"/>
              <a:t>Enables clarity of thought</a:t>
            </a:r>
          </a:p>
          <a:p>
            <a:pPr>
              <a:buFont typeface="Wingdings" panose="05000000000000000000" pitchFamily="2" charset="2"/>
              <a:buChar char="§"/>
            </a:pPr>
            <a:r>
              <a:rPr lang="en-US" sz="2800" dirty="0"/>
              <a:t>Supports productive conflict</a:t>
            </a:r>
          </a:p>
          <a:p>
            <a:pPr>
              <a:buFont typeface="Wingdings" panose="05000000000000000000" pitchFamily="2" charset="2"/>
              <a:buChar char="§"/>
            </a:pPr>
            <a:r>
              <a:rPr lang="en-US" sz="2800" dirty="0"/>
              <a:t>Mitigates failure</a:t>
            </a:r>
          </a:p>
          <a:p>
            <a:pPr>
              <a:buFont typeface="Wingdings" panose="05000000000000000000" pitchFamily="2" charset="2"/>
              <a:buChar char="§"/>
            </a:pPr>
            <a:r>
              <a:rPr lang="en-US" sz="2800" dirty="0"/>
              <a:t>Promotes innovation</a:t>
            </a:r>
          </a:p>
          <a:p>
            <a:pPr>
              <a:buFont typeface="Wingdings" panose="05000000000000000000" pitchFamily="2" charset="2"/>
              <a:buChar char="§"/>
            </a:pPr>
            <a:r>
              <a:rPr lang="en-US" sz="2800" dirty="0"/>
              <a:t>Removes obstacles to pursuing goals for achieving performance</a:t>
            </a:r>
          </a:p>
          <a:p>
            <a:pPr>
              <a:buFont typeface="Wingdings" panose="05000000000000000000" pitchFamily="2" charset="2"/>
              <a:buChar char="§"/>
            </a:pPr>
            <a:r>
              <a:rPr lang="en-US" sz="2800" dirty="0"/>
              <a:t>Increasing accountability</a:t>
            </a:r>
          </a:p>
          <a:p>
            <a:pPr marL="0" indent="0" algn="ctr">
              <a:buNone/>
            </a:pPr>
            <a:r>
              <a:rPr lang="en-US" sz="2800" b="1" u="sng" dirty="0">
                <a:solidFill>
                  <a:srgbClr val="C00000"/>
                </a:solidFill>
              </a:rPr>
              <a:t>Make a Note: </a:t>
            </a:r>
            <a:r>
              <a:rPr lang="en-US" sz="2800" b="1" dirty="0">
                <a:solidFill>
                  <a:srgbClr val="C00000"/>
                </a:solidFill>
              </a:rPr>
              <a:t>“About Understanding Power Distance”</a:t>
            </a:r>
          </a:p>
          <a:p>
            <a:pPr marL="0" indent="0" algn="ctr">
              <a:buNone/>
            </a:pPr>
            <a:r>
              <a:rPr lang="en-US" sz="2800" b="1" u="sng" dirty="0">
                <a:solidFill>
                  <a:srgbClr val="C00000"/>
                </a:solidFill>
              </a:rPr>
              <a:t>And</a:t>
            </a:r>
            <a:r>
              <a:rPr lang="en-US" sz="2800" b="1" dirty="0">
                <a:solidFill>
                  <a:srgbClr val="C00000"/>
                </a:solidFill>
              </a:rPr>
              <a:t>  [Delphi method= Collected opinions before you give yours]</a:t>
            </a:r>
          </a:p>
          <a:p>
            <a:pPr marL="0" indent="0">
              <a:buNone/>
            </a:pPr>
            <a:endParaRPr lang="en-US" dirty="0"/>
          </a:p>
        </p:txBody>
      </p:sp>
      <p:sp>
        <p:nvSpPr>
          <p:cNvPr id="4" name="TextBox 3">
            <a:extLst>
              <a:ext uri="{FF2B5EF4-FFF2-40B4-BE49-F238E27FC236}">
                <a16:creationId xmlns:a16="http://schemas.microsoft.com/office/drawing/2014/main" id="{B06747D7-5B4A-469F-98DD-7AFF8C7D8325}"/>
              </a:ext>
            </a:extLst>
          </p:cNvPr>
          <p:cNvSpPr txBox="1"/>
          <p:nvPr/>
        </p:nvSpPr>
        <p:spPr>
          <a:xfrm>
            <a:off x="5638800" y="1447800"/>
            <a:ext cx="3348027" cy="1200329"/>
          </a:xfrm>
          <a:prstGeom prst="rect">
            <a:avLst/>
          </a:prstGeom>
          <a:noFill/>
        </p:spPr>
        <p:txBody>
          <a:bodyPr wrap="square" rtlCol="0">
            <a:spAutoFit/>
          </a:bodyPr>
          <a:lstStyle/>
          <a:p>
            <a:r>
              <a:rPr lang="en-US" sz="3600" b="1" dirty="0">
                <a:solidFill>
                  <a:srgbClr val="FF0000"/>
                </a:solidFill>
              </a:rPr>
              <a:t>Prevents Group Think</a:t>
            </a:r>
          </a:p>
        </p:txBody>
      </p:sp>
    </p:spTree>
    <p:extLst>
      <p:ext uri="{BB962C8B-B14F-4D97-AF65-F5344CB8AC3E}">
        <p14:creationId xmlns:p14="http://schemas.microsoft.com/office/powerpoint/2010/main" val="7824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wipe(down)">
                                      <p:cBhvr>
                                        <p:cTn id="14" dur="500"/>
                                        <p:tgtEl>
                                          <p:spTgt spid="3">
                                            <p:txEl>
                                              <p:pRg st="7" end="7"/>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wipe(down)">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B35B-AD2E-4EB0-B617-A47EE3B7C258}"/>
              </a:ext>
            </a:extLst>
          </p:cNvPr>
          <p:cNvSpPr>
            <a:spLocks noGrp="1"/>
          </p:cNvSpPr>
          <p:nvPr>
            <p:ph type="title"/>
          </p:nvPr>
        </p:nvSpPr>
        <p:spPr>
          <a:xfrm>
            <a:off x="503339" y="58724"/>
            <a:ext cx="8012011" cy="1631966"/>
          </a:xfrm>
        </p:spPr>
        <p:txBody>
          <a:bodyPr>
            <a:normAutofit fontScale="90000"/>
          </a:bodyPr>
          <a:lstStyle/>
          <a:p>
            <a:pPr algn="ctr"/>
            <a:r>
              <a:rPr lang="en-US" sz="4000" b="1" dirty="0">
                <a:solidFill>
                  <a:srgbClr val="222222"/>
                </a:solidFill>
                <a:latin typeface="+mn-lt"/>
              </a:rPr>
              <a:t>Are setting the example by m</a:t>
            </a:r>
            <a:r>
              <a:rPr lang="en-US" sz="4000" b="1" i="0" dirty="0">
                <a:solidFill>
                  <a:srgbClr val="222222"/>
                </a:solidFill>
                <a:effectLst/>
                <a:latin typeface="+mn-lt"/>
              </a:rPr>
              <a:t>aking it safe for your people to admit making a mistake? </a:t>
            </a:r>
            <a:endParaRPr lang="en-US" sz="4000" b="1" dirty="0">
              <a:latin typeface="+mn-lt"/>
            </a:endParaRPr>
          </a:p>
        </p:txBody>
      </p:sp>
      <p:sp>
        <p:nvSpPr>
          <p:cNvPr id="3" name="Content Placeholder 2">
            <a:extLst>
              <a:ext uri="{FF2B5EF4-FFF2-40B4-BE49-F238E27FC236}">
                <a16:creationId xmlns:a16="http://schemas.microsoft.com/office/drawing/2014/main" id="{8EFFC482-7178-4513-9A88-71D138CC4656}"/>
              </a:ext>
            </a:extLst>
          </p:cNvPr>
          <p:cNvSpPr>
            <a:spLocks noGrp="1"/>
          </p:cNvSpPr>
          <p:nvPr>
            <p:ph idx="1"/>
          </p:nvPr>
        </p:nvSpPr>
        <p:spPr>
          <a:xfrm>
            <a:off x="457200" y="1828800"/>
            <a:ext cx="8229600" cy="4297363"/>
          </a:xfrm>
        </p:spPr>
        <p:txBody>
          <a:bodyPr>
            <a:normAutofit/>
          </a:bodyPr>
          <a:lstStyle/>
          <a:p>
            <a:pPr marL="0" indent="0">
              <a:buNone/>
            </a:pPr>
            <a:r>
              <a:rPr lang="en-US" sz="3200" b="1" dirty="0">
                <a:solidFill>
                  <a:srgbClr val="C00000"/>
                </a:solidFill>
              </a:rPr>
              <a:t>Role modeling is the most effective method:</a:t>
            </a:r>
            <a:endParaRPr lang="en-US" dirty="0">
              <a:solidFill>
                <a:srgbClr val="C00000"/>
              </a:solidFill>
            </a:endParaRPr>
          </a:p>
          <a:p>
            <a:pPr>
              <a:buFont typeface="Wingdings" panose="05000000000000000000" pitchFamily="2" charset="2"/>
              <a:buChar char="§"/>
            </a:pPr>
            <a:r>
              <a:rPr lang="en-US" sz="2800" dirty="0"/>
              <a:t>Own it…take responsibility for the mistake</a:t>
            </a:r>
          </a:p>
          <a:p>
            <a:pPr>
              <a:buFont typeface="Wingdings" panose="05000000000000000000" pitchFamily="2" charset="2"/>
              <a:buChar char="§"/>
            </a:pPr>
            <a:r>
              <a:rPr lang="en-US" sz="2800" dirty="0"/>
              <a:t>Objectively reflect on it</a:t>
            </a:r>
          </a:p>
          <a:p>
            <a:pPr>
              <a:buFont typeface="Wingdings" panose="05000000000000000000" pitchFamily="2" charset="2"/>
              <a:buChar char="§"/>
            </a:pPr>
            <a:r>
              <a:rPr lang="en-US" sz="2800" dirty="0"/>
              <a:t>Learn from it</a:t>
            </a:r>
          </a:p>
          <a:p>
            <a:pPr>
              <a:buFont typeface="Wingdings" panose="05000000000000000000" pitchFamily="2" charset="2"/>
              <a:buChar char="§"/>
            </a:pPr>
            <a:r>
              <a:rPr lang="en-US" sz="2800" dirty="0"/>
              <a:t>Share your experience by talking about it</a:t>
            </a:r>
          </a:p>
          <a:p>
            <a:pPr>
              <a:buFont typeface="Wingdings" panose="05000000000000000000" pitchFamily="2" charset="2"/>
              <a:buChar char="§"/>
            </a:pPr>
            <a:r>
              <a:rPr lang="en-US" sz="2800" dirty="0"/>
              <a:t>Share what you have learned and provide your expectations regarding preventing it from happening again</a:t>
            </a:r>
          </a:p>
        </p:txBody>
      </p:sp>
      <p:pic>
        <p:nvPicPr>
          <p:cNvPr id="1026" name="Picture 2" descr="😉">
            <a:extLst>
              <a:ext uri="{FF2B5EF4-FFF2-40B4-BE49-F238E27FC236}">
                <a16:creationId xmlns:a16="http://schemas.microsoft.com/office/drawing/2014/main" id="{830D7FD1-EA24-42EF-AB60-A60D6764E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8800" y="-625475"/>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45833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FF5C1-D218-04EB-209B-45E11B578E39}"/>
              </a:ext>
            </a:extLst>
          </p:cNvPr>
          <p:cNvSpPr>
            <a:spLocks noGrp="1"/>
          </p:cNvSpPr>
          <p:nvPr>
            <p:ph type="title"/>
          </p:nvPr>
        </p:nvSpPr>
        <p:spPr>
          <a:xfrm>
            <a:off x="457200" y="136526"/>
            <a:ext cx="8229600" cy="320674"/>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4A6FB7A7-8AB4-C26D-6141-D2CE0ED65C23}"/>
              </a:ext>
            </a:extLst>
          </p:cNvPr>
          <p:cNvSpPr>
            <a:spLocks noGrp="1"/>
          </p:cNvSpPr>
          <p:nvPr>
            <p:ph idx="1"/>
          </p:nvPr>
        </p:nvSpPr>
        <p:spPr>
          <a:xfrm>
            <a:off x="152400" y="304800"/>
            <a:ext cx="8686800" cy="6324600"/>
          </a:xfrm>
        </p:spPr>
        <p:txBody>
          <a:bodyPr>
            <a:normAutofit fontScale="92500"/>
          </a:bodyPr>
          <a:lstStyle/>
          <a:p>
            <a:pPr marL="0" indent="0" algn="ctr">
              <a:buNone/>
            </a:pPr>
            <a:r>
              <a:rPr lang="en-US" b="1" i="0" dirty="0">
                <a:solidFill>
                  <a:srgbClr val="000000"/>
                </a:solidFill>
                <a:effectLst/>
                <a:latin typeface="benton-sans"/>
              </a:rPr>
              <a:t>Within a blameless culture, leaders focus on understanding </a:t>
            </a:r>
            <a:r>
              <a:rPr lang="en-US" b="1" i="1" dirty="0">
                <a:solidFill>
                  <a:srgbClr val="000000"/>
                </a:solidFill>
                <a:effectLst/>
                <a:latin typeface="benton-sans"/>
              </a:rPr>
              <a:t>why</a:t>
            </a:r>
            <a:r>
              <a:rPr lang="en-US" b="1" i="0" dirty="0">
                <a:solidFill>
                  <a:srgbClr val="000000"/>
                </a:solidFill>
                <a:effectLst/>
                <a:latin typeface="benton-sans"/>
              </a:rPr>
              <a:t> something happened, not who is responsible.</a:t>
            </a:r>
          </a:p>
          <a:p>
            <a:pPr>
              <a:buFont typeface="Wingdings" panose="05000000000000000000" pitchFamily="2" charset="2"/>
              <a:buChar char="§"/>
            </a:pPr>
            <a:r>
              <a:rPr lang="en-US" b="1" i="0" dirty="0">
                <a:solidFill>
                  <a:srgbClr val="000000"/>
                </a:solidFill>
                <a:effectLst/>
                <a:latin typeface="benton-sans"/>
              </a:rPr>
              <a:t>Reframe incidents as opportunities: </a:t>
            </a:r>
            <a:r>
              <a:rPr lang="en-US" b="0" i="0" dirty="0">
                <a:solidFill>
                  <a:srgbClr val="000000"/>
                </a:solidFill>
                <a:effectLst/>
                <a:latin typeface="benton-sans"/>
              </a:rPr>
              <a:t>the best way to learn is through experience. Instead of basing performance metrics on incident avoidance, it’s essential to incentivize employees to learn.</a:t>
            </a:r>
            <a:endParaRPr lang="en-US" b="1" i="0" dirty="0">
              <a:solidFill>
                <a:srgbClr val="000000"/>
              </a:solidFill>
              <a:effectLst/>
              <a:latin typeface="benton-sans"/>
            </a:endParaRPr>
          </a:p>
          <a:p>
            <a:pPr>
              <a:buFont typeface="Wingdings" panose="05000000000000000000" pitchFamily="2" charset="2"/>
              <a:buChar char="§"/>
            </a:pPr>
            <a:r>
              <a:rPr lang="en-US" b="1" i="0" dirty="0">
                <a:solidFill>
                  <a:srgbClr val="000000"/>
                </a:solidFill>
                <a:effectLst/>
                <a:latin typeface="benton-sans"/>
              </a:rPr>
              <a:t>Reward people for sharing knowledge: </a:t>
            </a:r>
            <a:r>
              <a:rPr lang="en-US" b="0" i="0" dirty="0">
                <a:solidFill>
                  <a:srgbClr val="000000"/>
                </a:solidFill>
                <a:effectLst/>
                <a:latin typeface="benton-sans"/>
              </a:rPr>
              <a:t>incentivize and congratulate those who share their institutional knowledge with others </a:t>
            </a:r>
            <a:endParaRPr lang="en-US" b="1" i="0" dirty="0">
              <a:solidFill>
                <a:srgbClr val="000000"/>
              </a:solidFill>
              <a:effectLst/>
              <a:latin typeface="benton-sans"/>
            </a:endParaRPr>
          </a:p>
          <a:p>
            <a:pPr>
              <a:buFont typeface="Wingdings" panose="05000000000000000000" pitchFamily="2" charset="2"/>
              <a:buChar char="§"/>
            </a:pPr>
            <a:r>
              <a:rPr lang="en-US" b="1" i="0" dirty="0">
                <a:solidFill>
                  <a:srgbClr val="000000"/>
                </a:solidFill>
                <a:effectLst/>
                <a:latin typeface="benton-sans"/>
              </a:rPr>
              <a:t>Review what went wrong to move forward: </a:t>
            </a:r>
            <a:r>
              <a:rPr lang="en-US" b="0" i="0" dirty="0">
                <a:solidFill>
                  <a:srgbClr val="000000"/>
                </a:solidFill>
                <a:effectLst/>
                <a:latin typeface="benton-sans"/>
              </a:rPr>
              <a:t>use post-incident reviews as learning moments, not inquisitions</a:t>
            </a:r>
            <a:r>
              <a:rPr lang="en-US" sz="2600" b="0" i="0" dirty="0">
                <a:solidFill>
                  <a:srgbClr val="000000"/>
                </a:solidFill>
                <a:effectLst/>
                <a:latin typeface="benton-sans"/>
              </a:rPr>
              <a:t>.                                         Laker, (2023)</a:t>
            </a:r>
            <a:endParaRPr lang="en-US" sz="2600" b="1" i="0" dirty="0">
              <a:solidFill>
                <a:srgbClr val="000000"/>
              </a:solidFill>
              <a:effectLst/>
              <a:latin typeface="benton-sans"/>
            </a:endParaRPr>
          </a:p>
        </p:txBody>
      </p:sp>
      <p:sp>
        <p:nvSpPr>
          <p:cNvPr id="4" name="Slide Number Placeholder 3">
            <a:extLst>
              <a:ext uri="{FF2B5EF4-FFF2-40B4-BE49-F238E27FC236}">
                <a16:creationId xmlns:a16="http://schemas.microsoft.com/office/drawing/2014/main" id="{A3595E92-D410-BF47-0242-4679A723956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276</a:t>
            </a:fld>
            <a:endParaRPr lang="en-US">
              <a:solidFill>
                <a:prstClr val="black">
                  <a:tint val="75000"/>
                </a:prstClr>
              </a:solidFill>
            </a:endParaRPr>
          </a:p>
        </p:txBody>
      </p:sp>
    </p:spTree>
    <p:extLst>
      <p:ext uri="{BB962C8B-B14F-4D97-AF65-F5344CB8AC3E}">
        <p14:creationId xmlns:p14="http://schemas.microsoft.com/office/powerpoint/2010/main" val="240983969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730D-7297-42D3-B75A-8CF13B94FCA7}"/>
              </a:ext>
            </a:extLst>
          </p:cNvPr>
          <p:cNvSpPr>
            <a:spLocks noGrp="1"/>
          </p:cNvSpPr>
          <p:nvPr>
            <p:ph type="title"/>
          </p:nvPr>
        </p:nvSpPr>
        <p:spPr>
          <a:xfrm>
            <a:off x="152400" y="136525"/>
            <a:ext cx="8839200" cy="1919288"/>
          </a:xfrm>
        </p:spPr>
        <p:txBody>
          <a:bodyPr>
            <a:normAutofit fontScale="90000"/>
          </a:bodyPr>
          <a:lstStyle/>
          <a:p>
            <a:r>
              <a:rPr lang="en-US" sz="4000" b="1" dirty="0"/>
              <a:t>Employees who use voice more often tend to display higher levels of job engagement over time</a:t>
            </a:r>
            <a:br>
              <a:rPr lang="de-DE" sz="3200" b="1" dirty="0"/>
            </a:br>
            <a:r>
              <a:rPr lang="de-DE" sz="2700" dirty="0"/>
              <a:t>Weiss &amp; Zacher, (2022)</a:t>
            </a:r>
            <a:endParaRPr lang="en-US" sz="2700" dirty="0"/>
          </a:p>
        </p:txBody>
      </p:sp>
      <p:sp>
        <p:nvSpPr>
          <p:cNvPr id="3" name="Content Placeholder 2">
            <a:extLst>
              <a:ext uri="{FF2B5EF4-FFF2-40B4-BE49-F238E27FC236}">
                <a16:creationId xmlns:a16="http://schemas.microsoft.com/office/drawing/2014/main" id="{3BA84243-22EA-4A94-9462-4D40A70CF683}"/>
              </a:ext>
            </a:extLst>
          </p:cNvPr>
          <p:cNvSpPr>
            <a:spLocks noGrp="1"/>
          </p:cNvSpPr>
          <p:nvPr>
            <p:ph idx="1"/>
          </p:nvPr>
        </p:nvSpPr>
        <p:spPr>
          <a:xfrm>
            <a:off x="476693" y="2882106"/>
            <a:ext cx="8229600" cy="3840163"/>
          </a:xfrm>
        </p:spPr>
        <p:txBody>
          <a:bodyPr>
            <a:normAutofit fontScale="92500" lnSpcReduction="20000"/>
          </a:bodyPr>
          <a:lstStyle/>
          <a:p>
            <a:pPr>
              <a:buFont typeface="Wingdings" panose="05000000000000000000" pitchFamily="2" charset="2"/>
              <a:buChar char="§"/>
            </a:pPr>
            <a:r>
              <a:rPr lang="en-US" dirty="0"/>
              <a:t>When employees feel appreciated by co-workers and supervisors for speaking up, they tend to contribute more effort and remain connected to the organization</a:t>
            </a:r>
          </a:p>
          <a:p>
            <a:pPr>
              <a:buFont typeface="Wingdings" panose="05000000000000000000" pitchFamily="2" charset="2"/>
              <a:buChar char="§"/>
            </a:pPr>
            <a:r>
              <a:rPr lang="en-US" dirty="0"/>
              <a:t>Positive behaviors that benefit the organization, such as voice and job engagement, are more common when employees feel that their contributions are valued by leaders and co-workers</a:t>
            </a:r>
          </a:p>
        </p:txBody>
      </p:sp>
      <p:sp>
        <p:nvSpPr>
          <p:cNvPr id="4" name="Slide Number Placeholder 3">
            <a:extLst>
              <a:ext uri="{FF2B5EF4-FFF2-40B4-BE49-F238E27FC236}">
                <a16:creationId xmlns:a16="http://schemas.microsoft.com/office/drawing/2014/main" id="{8FF857BA-E36E-465F-AF00-838DBAB27F8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277</a:t>
            </a:fld>
            <a:endParaRPr lang="en-US">
              <a:solidFill>
                <a:prstClr val="black">
                  <a:tint val="75000"/>
                </a:prstClr>
              </a:solidFill>
            </a:endParaRPr>
          </a:p>
        </p:txBody>
      </p:sp>
    </p:spTree>
    <p:extLst>
      <p:ext uri="{BB962C8B-B14F-4D97-AF65-F5344CB8AC3E}">
        <p14:creationId xmlns:p14="http://schemas.microsoft.com/office/powerpoint/2010/main" val="3700635112"/>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B2B66-7D9F-4912-BB19-A1B2AA42642B}"/>
              </a:ext>
            </a:extLst>
          </p:cNvPr>
          <p:cNvSpPr>
            <a:spLocks noGrp="1"/>
          </p:cNvSpPr>
          <p:nvPr>
            <p:ph type="title"/>
          </p:nvPr>
        </p:nvSpPr>
        <p:spPr/>
        <p:txBody>
          <a:bodyPr/>
          <a:lstStyle/>
          <a:p>
            <a:r>
              <a:rPr lang="en-US" b="1" dirty="0"/>
              <a:t>How to Foster Psychological Safety</a:t>
            </a:r>
          </a:p>
        </p:txBody>
      </p:sp>
      <p:sp>
        <p:nvSpPr>
          <p:cNvPr id="3" name="Content Placeholder 2">
            <a:extLst>
              <a:ext uri="{FF2B5EF4-FFF2-40B4-BE49-F238E27FC236}">
                <a16:creationId xmlns:a16="http://schemas.microsoft.com/office/drawing/2014/main" id="{D7AC2882-1B5E-4280-82F7-9C57C53C1055}"/>
              </a:ext>
            </a:extLst>
          </p:cNvPr>
          <p:cNvSpPr>
            <a:spLocks noGrp="1"/>
          </p:cNvSpPr>
          <p:nvPr>
            <p:ph idx="1"/>
          </p:nvPr>
        </p:nvSpPr>
        <p:spPr/>
        <p:txBody>
          <a:bodyPr>
            <a:normAutofit lnSpcReduction="10000"/>
          </a:bodyPr>
          <a:lstStyle/>
          <a:p>
            <a:pPr>
              <a:buFont typeface="Wingdings" panose="05000000000000000000" pitchFamily="2" charset="2"/>
              <a:buChar char="§"/>
            </a:pPr>
            <a:r>
              <a:rPr lang="en-US" dirty="0"/>
              <a:t>Demonstrate engagement</a:t>
            </a:r>
          </a:p>
          <a:p>
            <a:pPr>
              <a:buFont typeface="Wingdings" panose="05000000000000000000" pitchFamily="2" charset="2"/>
              <a:buChar char="§"/>
            </a:pPr>
            <a:r>
              <a:rPr lang="en-US" dirty="0"/>
              <a:t>Show understanding</a:t>
            </a:r>
          </a:p>
          <a:p>
            <a:pPr>
              <a:buFont typeface="Wingdings" panose="05000000000000000000" pitchFamily="2" charset="2"/>
              <a:buChar char="§"/>
            </a:pPr>
            <a:r>
              <a:rPr lang="en-US" dirty="0"/>
              <a:t>Be inclusive in your interpersonal settings</a:t>
            </a:r>
          </a:p>
          <a:p>
            <a:pPr>
              <a:buFont typeface="Wingdings" panose="05000000000000000000" pitchFamily="2" charset="2"/>
              <a:buChar char="§"/>
            </a:pPr>
            <a:r>
              <a:rPr lang="en-US" dirty="0"/>
              <a:t>Be inclusive in your decision-making process</a:t>
            </a:r>
          </a:p>
          <a:p>
            <a:pPr>
              <a:buFont typeface="Wingdings" panose="05000000000000000000" pitchFamily="2" charset="2"/>
              <a:buChar char="§"/>
            </a:pPr>
            <a:r>
              <a:rPr lang="en-US" dirty="0"/>
              <a:t>Show confidence and conviction without appearing inflexible</a:t>
            </a:r>
          </a:p>
          <a:p>
            <a:pPr>
              <a:buFont typeface="Wingdings" panose="05000000000000000000" pitchFamily="2" charset="2"/>
              <a:buChar char="§"/>
            </a:pPr>
            <a:endParaRPr lang="en-US" sz="2600" dirty="0"/>
          </a:p>
          <a:p>
            <a:pPr marL="0" indent="0">
              <a:buNone/>
            </a:pPr>
            <a:r>
              <a:rPr lang="en-US" sz="2600" dirty="0"/>
              <a:t>                                Edmondson, (1999), Kinsey, (2011), and  </a:t>
            </a:r>
          </a:p>
          <a:p>
            <a:pPr marL="0" indent="0">
              <a:buNone/>
            </a:pPr>
            <a:r>
              <a:rPr lang="en-US" sz="2600" dirty="0"/>
              <a:t>                                Edmondson &amp; Lei (2014)</a:t>
            </a:r>
          </a:p>
        </p:txBody>
      </p:sp>
      <p:sp>
        <p:nvSpPr>
          <p:cNvPr id="4" name="Slide Number Placeholder 3">
            <a:extLst>
              <a:ext uri="{FF2B5EF4-FFF2-40B4-BE49-F238E27FC236}">
                <a16:creationId xmlns:a16="http://schemas.microsoft.com/office/drawing/2014/main" id="{D2BCAD44-170F-4DA4-A4D9-C2985D6DF4A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278</a:t>
            </a:fld>
            <a:endParaRPr lang="en-US">
              <a:solidFill>
                <a:prstClr val="black">
                  <a:tint val="75000"/>
                </a:prstClr>
              </a:solidFill>
            </a:endParaRPr>
          </a:p>
        </p:txBody>
      </p:sp>
    </p:spTree>
    <p:extLst>
      <p:ext uri="{BB962C8B-B14F-4D97-AF65-F5344CB8AC3E}">
        <p14:creationId xmlns:p14="http://schemas.microsoft.com/office/powerpoint/2010/main" val="84485718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5F702-D8BB-4B8E-AFFE-BE5CF18D1FBE}"/>
              </a:ext>
            </a:extLst>
          </p:cNvPr>
          <p:cNvSpPr>
            <a:spLocks noGrp="1"/>
          </p:cNvSpPr>
          <p:nvPr>
            <p:ph type="title"/>
          </p:nvPr>
        </p:nvSpPr>
        <p:spPr>
          <a:xfrm flipV="1">
            <a:off x="457200" y="0"/>
            <a:ext cx="8229600" cy="1365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D5DDB68A-03BE-4133-AEBE-664F6958A44C}"/>
              </a:ext>
            </a:extLst>
          </p:cNvPr>
          <p:cNvSpPr>
            <a:spLocks noGrp="1"/>
          </p:cNvSpPr>
          <p:nvPr>
            <p:ph idx="1"/>
          </p:nvPr>
        </p:nvSpPr>
        <p:spPr>
          <a:xfrm>
            <a:off x="0" y="136525"/>
            <a:ext cx="9144000" cy="6584949"/>
          </a:xfrm>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AC008858-4D7B-46EB-A7C3-F1DF701F6B84}"/>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279</a:t>
            </a:fld>
            <a:endParaRPr lang="en-US">
              <a:solidFill>
                <a:prstClr val="black">
                  <a:tint val="75000"/>
                </a:prstClr>
              </a:solidFill>
            </a:endParaRPr>
          </a:p>
        </p:txBody>
      </p:sp>
      <p:sp>
        <p:nvSpPr>
          <p:cNvPr id="5" name="Oval 4">
            <a:extLst>
              <a:ext uri="{FF2B5EF4-FFF2-40B4-BE49-F238E27FC236}">
                <a16:creationId xmlns:a16="http://schemas.microsoft.com/office/drawing/2014/main" id="{8A17C3D2-EDBF-4CF5-985B-B2F76E821953}"/>
              </a:ext>
            </a:extLst>
          </p:cNvPr>
          <p:cNvSpPr/>
          <p:nvPr/>
        </p:nvSpPr>
        <p:spPr>
          <a:xfrm>
            <a:off x="533400" y="1905000"/>
            <a:ext cx="2895600" cy="914400"/>
          </a:xfrm>
          <a:prstGeom prst="ellipse">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Person</a:t>
            </a:r>
          </a:p>
        </p:txBody>
      </p:sp>
      <p:sp>
        <p:nvSpPr>
          <p:cNvPr id="6" name="Oval 5">
            <a:extLst>
              <a:ext uri="{FF2B5EF4-FFF2-40B4-BE49-F238E27FC236}">
                <a16:creationId xmlns:a16="http://schemas.microsoft.com/office/drawing/2014/main" id="{3CA9E8D8-8B48-489B-BCE0-DC6B3A40AACC}"/>
              </a:ext>
            </a:extLst>
          </p:cNvPr>
          <p:cNvSpPr/>
          <p:nvPr/>
        </p:nvSpPr>
        <p:spPr>
          <a:xfrm>
            <a:off x="3276600" y="1892739"/>
            <a:ext cx="2895600" cy="914400"/>
          </a:xfrm>
          <a:prstGeom prst="ellipse">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Style</a:t>
            </a:r>
          </a:p>
        </p:txBody>
      </p:sp>
      <p:sp>
        <p:nvSpPr>
          <p:cNvPr id="7" name="Oval 6">
            <a:extLst>
              <a:ext uri="{FF2B5EF4-FFF2-40B4-BE49-F238E27FC236}">
                <a16:creationId xmlns:a16="http://schemas.microsoft.com/office/drawing/2014/main" id="{8A9A411B-6D8B-4C34-8FB6-E81A775478D6}"/>
              </a:ext>
            </a:extLst>
          </p:cNvPr>
          <p:cNvSpPr/>
          <p:nvPr/>
        </p:nvSpPr>
        <p:spPr>
          <a:xfrm>
            <a:off x="5981700" y="1905000"/>
            <a:ext cx="2705100" cy="914400"/>
          </a:xfrm>
          <a:prstGeom prst="ellipse">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Situation</a:t>
            </a:r>
          </a:p>
        </p:txBody>
      </p:sp>
      <p:sp>
        <p:nvSpPr>
          <p:cNvPr id="12" name="TextBox 11">
            <a:extLst>
              <a:ext uri="{FF2B5EF4-FFF2-40B4-BE49-F238E27FC236}">
                <a16:creationId xmlns:a16="http://schemas.microsoft.com/office/drawing/2014/main" id="{B5837068-5260-4D2F-966D-5961C372A940}"/>
              </a:ext>
            </a:extLst>
          </p:cNvPr>
          <p:cNvSpPr txBox="1"/>
          <p:nvPr/>
        </p:nvSpPr>
        <p:spPr>
          <a:xfrm>
            <a:off x="3657600" y="3063295"/>
            <a:ext cx="2514599" cy="461665"/>
          </a:xfrm>
          <a:prstGeom prst="rect">
            <a:avLst/>
          </a:prstGeom>
          <a:noFill/>
        </p:spPr>
        <p:txBody>
          <a:bodyPr wrap="square" rtlCol="0">
            <a:spAutoFit/>
          </a:bodyPr>
          <a:lstStyle/>
          <a:p>
            <a:r>
              <a:rPr lang="en-US" sz="2400" b="1" i="1" dirty="0"/>
              <a:t>Self-regulation</a:t>
            </a:r>
          </a:p>
        </p:txBody>
      </p:sp>
      <p:sp>
        <p:nvSpPr>
          <p:cNvPr id="13" name="TextBox 12">
            <a:extLst>
              <a:ext uri="{FF2B5EF4-FFF2-40B4-BE49-F238E27FC236}">
                <a16:creationId xmlns:a16="http://schemas.microsoft.com/office/drawing/2014/main" id="{6DED9447-370B-45E8-9F22-90DAF824105F}"/>
              </a:ext>
            </a:extLst>
          </p:cNvPr>
          <p:cNvSpPr txBox="1"/>
          <p:nvPr/>
        </p:nvSpPr>
        <p:spPr>
          <a:xfrm>
            <a:off x="914400" y="3063295"/>
            <a:ext cx="2362200" cy="461665"/>
          </a:xfrm>
          <a:prstGeom prst="rect">
            <a:avLst/>
          </a:prstGeom>
          <a:noFill/>
        </p:spPr>
        <p:txBody>
          <a:bodyPr wrap="square" rtlCol="0">
            <a:spAutoFit/>
          </a:bodyPr>
          <a:lstStyle/>
          <a:p>
            <a:r>
              <a:rPr lang="en-US" sz="2400" b="1" i="1" dirty="0"/>
              <a:t>Self-awareness</a:t>
            </a:r>
          </a:p>
        </p:txBody>
      </p:sp>
      <p:sp>
        <p:nvSpPr>
          <p:cNvPr id="19" name="TextBox 18">
            <a:extLst>
              <a:ext uri="{FF2B5EF4-FFF2-40B4-BE49-F238E27FC236}">
                <a16:creationId xmlns:a16="http://schemas.microsoft.com/office/drawing/2014/main" id="{25E01F69-FE8F-4B01-8A6F-514874AA6644}"/>
              </a:ext>
            </a:extLst>
          </p:cNvPr>
          <p:cNvSpPr txBox="1"/>
          <p:nvPr/>
        </p:nvSpPr>
        <p:spPr>
          <a:xfrm>
            <a:off x="5981700" y="3063295"/>
            <a:ext cx="3162300" cy="461665"/>
          </a:xfrm>
          <a:prstGeom prst="rect">
            <a:avLst/>
          </a:prstGeom>
          <a:noFill/>
        </p:spPr>
        <p:txBody>
          <a:bodyPr wrap="square" rtlCol="0">
            <a:spAutoFit/>
          </a:bodyPr>
          <a:lstStyle/>
          <a:p>
            <a:r>
              <a:rPr lang="en-US" sz="2400" b="1" i="1" dirty="0"/>
              <a:t>Situational Awareness</a:t>
            </a:r>
          </a:p>
        </p:txBody>
      </p:sp>
      <p:sp>
        <p:nvSpPr>
          <p:cNvPr id="20" name="TextBox 19">
            <a:extLst>
              <a:ext uri="{FF2B5EF4-FFF2-40B4-BE49-F238E27FC236}">
                <a16:creationId xmlns:a16="http://schemas.microsoft.com/office/drawing/2014/main" id="{585A4102-8999-40A3-A65D-243B4DAFD5FF}"/>
              </a:ext>
            </a:extLst>
          </p:cNvPr>
          <p:cNvSpPr txBox="1"/>
          <p:nvPr/>
        </p:nvSpPr>
        <p:spPr>
          <a:xfrm>
            <a:off x="3739896" y="4040133"/>
            <a:ext cx="2506159" cy="523220"/>
          </a:xfrm>
          <a:prstGeom prst="rect">
            <a:avLst/>
          </a:prstGeom>
          <a:noFill/>
        </p:spPr>
        <p:txBody>
          <a:bodyPr wrap="square" rtlCol="0">
            <a:spAutoFit/>
          </a:bodyPr>
          <a:lstStyle/>
          <a:p>
            <a:r>
              <a:rPr lang="en-US" sz="2800" b="1" dirty="0"/>
              <a:t>How we lead</a:t>
            </a:r>
          </a:p>
        </p:txBody>
      </p:sp>
      <p:sp>
        <p:nvSpPr>
          <p:cNvPr id="21" name="Arrow: Right 20">
            <a:extLst>
              <a:ext uri="{FF2B5EF4-FFF2-40B4-BE49-F238E27FC236}">
                <a16:creationId xmlns:a16="http://schemas.microsoft.com/office/drawing/2014/main" id="{51370613-1949-424D-8D06-D45BCFA8E2F3}"/>
              </a:ext>
            </a:extLst>
          </p:cNvPr>
          <p:cNvSpPr/>
          <p:nvPr/>
        </p:nvSpPr>
        <p:spPr>
          <a:xfrm>
            <a:off x="2362200" y="4112415"/>
            <a:ext cx="1295398" cy="461666"/>
          </a:xfrm>
          <a:prstGeom prst="rightArrow">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Influences</a:t>
            </a:r>
          </a:p>
        </p:txBody>
      </p:sp>
      <p:sp>
        <p:nvSpPr>
          <p:cNvPr id="22" name="Arrow: Left 21">
            <a:extLst>
              <a:ext uri="{FF2B5EF4-FFF2-40B4-BE49-F238E27FC236}">
                <a16:creationId xmlns:a16="http://schemas.microsoft.com/office/drawing/2014/main" id="{37B250FA-085D-41BE-901D-B477C696D981}"/>
              </a:ext>
            </a:extLst>
          </p:cNvPr>
          <p:cNvSpPr/>
          <p:nvPr/>
        </p:nvSpPr>
        <p:spPr>
          <a:xfrm>
            <a:off x="5860366" y="4070155"/>
            <a:ext cx="1378634" cy="484632"/>
          </a:xfrm>
          <a:prstGeom prst="leftArrow">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Influence</a:t>
            </a:r>
          </a:p>
        </p:txBody>
      </p:sp>
      <p:sp>
        <p:nvSpPr>
          <p:cNvPr id="23" name="TextBox 22">
            <a:extLst>
              <a:ext uri="{FF2B5EF4-FFF2-40B4-BE49-F238E27FC236}">
                <a16:creationId xmlns:a16="http://schemas.microsoft.com/office/drawing/2014/main" id="{889A6C1B-53F9-4ACE-8B4C-2BE16E3B34EE}"/>
              </a:ext>
            </a:extLst>
          </p:cNvPr>
          <p:cNvSpPr txBox="1"/>
          <p:nvPr/>
        </p:nvSpPr>
        <p:spPr>
          <a:xfrm>
            <a:off x="183964" y="4070155"/>
            <a:ext cx="2025833" cy="523220"/>
          </a:xfrm>
          <a:prstGeom prst="rect">
            <a:avLst/>
          </a:prstGeom>
          <a:noFill/>
        </p:spPr>
        <p:txBody>
          <a:bodyPr wrap="square" rtlCol="0">
            <a:spAutoFit/>
          </a:bodyPr>
          <a:lstStyle/>
          <a:p>
            <a:r>
              <a:rPr lang="en-US" sz="2800" b="1" dirty="0"/>
              <a:t>Who we are</a:t>
            </a:r>
          </a:p>
        </p:txBody>
      </p:sp>
      <p:sp>
        <p:nvSpPr>
          <p:cNvPr id="29" name="TextBox 28">
            <a:extLst>
              <a:ext uri="{FF2B5EF4-FFF2-40B4-BE49-F238E27FC236}">
                <a16:creationId xmlns:a16="http://schemas.microsoft.com/office/drawing/2014/main" id="{3EE4B0C2-7533-4591-BA14-0EFBA2F43F61}"/>
              </a:ext>
            </a:extLst>
          </p:cNvPr>
          <p:cNvSpPr txBox="1"/>
          <p:nvPr/>
        </p:nvSpPr>
        <p:spPr>
          <a:xfrm>
            <a:off x="7239000" y="4035626"/>
            <a:ext cx="2025833" cy="954107"/>
          </a:xfrm>
          <a:prstGeom prst="rect">
            <a:avLst/>
          </a:prstGeom>
          <a:noFill/>
        </p:spPr>
        <p:txBody>
          <a:bodyPr wrap="square" rtlCol="0">
            <a:spAutoFit/>
          </a:bodyPr>
          <a:lstStyle/>
          <a:p>
            <a:r>
              <a:rPr lang="en-US" sz="2800" b="1" dirty="0"/>
              <a:t>Situational</a:t>
            </a:r>
          </a:p>
          <a:p>
            <a:r>
              <a:rPr lang="en-US" sz="2800" b="1" dirty="0"/>
              <a:t>demands</a:t>
            </a:r>
          </a:p>
        </p:txBody>
      </p:sp>
      <p:sp>
        <p:nvSpPr>
          <p:cNvPr id="30" name="Rectangle 29">
            <a:extLst>
              <a:ext uri="{FF2B5EF4-FFF2-40B4-BE49-F238E27FC236}">
                <a16:creationId xmlns:a16="http://schemas.microsoft.com/office/drawing/2014/main" id="{63D7304F-DCBA-45E8-B1CA-AD7419F73679}"/>
              </a:ext>
            </a:extLst>
          </p:cNvPr>
          <p:cNvSpPr/>
          <p:nvPr/>
        </p:nvSpPr>
        <p:spPr>
          <a:xfrm>
            <a:off x="3276599" y="5061356"/>
            <a:ext cx="2895599" cy="914400"/>
          </a:xfrm>
          <a:prstGeom prst="rect">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Leadership</a:t>
            </a:r>
          </a:p>
          <a:p>
            <a:pPr algn="ctr"/>
            <a:r>
              <a:rPr lang="en-US" sz="2800" b="1" dirty="0">
                <a:solidFill>
                  <a:schemeClr val="tx1"/>
                </a:solidFill>
              </a:rPr>
              <a:t>Style</a:t>
            </a:r>
          </a:p>
        </p:txBody>
      </p:sp>
      <p:sp>
        <p:nvSpPr>
          <p:cNvPr id="31" name="TextBox 30">
            <a:extLst>
              <a:ext uri="{FF2B5EF4-FFF2-40B4-BE49-F238E27FC236}">
                <a16:creationId xmlns:a16="http://schemas.microsoft.com/office/drawing/2014/main" id="{6F996104-F716-463F-8C5C-EF8FFCB59029}"/>
              </a:ext>
            </a:extLst>
          </p:cNvPr>
          <p:cNvSpPr txBox="1"/>
          <p:nvPr/>
        </p:nvSpPr>
        <p:spPr>
          <a:xfrm>
            <a:off x="48476" y="500690"/>
            <a:ext cx="3380524" cy="707886"/>
          </a:xfrm>
          <a:prstGeom prst="rect">
            <a:avLst/>
          </a:prstGeom>
          <a:noFill/>
        </p:spPr>
        <p:txBody>
          <a:bodyPr wrap="square" rtlCol="0">
            <a:spAutoFit/>
          </a:bodyPr>
          <a:lstStyle/>
          <a:p>
            <a:r>
              <a:rPr lang="en-US" sz="2000" dirty="0"/>
              <a:t>DeLong &amp; Hill, (2012)</a:t>
            </a:r>
          </a:p>
          <a:p>
            <a:r>
              <a:rPr lang="en-US" sz="2000" dirty="0"/>
              <a:t>Harvard Business School</a:t>
            </a:r>
          </a:p>
        </p:txBody>
      </p:sp>
    </p:spTree>
    <p:extLst>
      <p:ext uri="{BB962C8B-B14F-4D97-AF65-F5344CB8AC3E}">
        <p14:creationId xmlns:p14="http://schemas.microsoft.com/office/powerpoint/2010/main" val="202627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p:spPr>
        <p:txBody>
          <a:bodyPr>
            <a:normAutofit/>
          </a:bodyPr>
          <a:lstStyle/>
          <a:p>
            <a:pPr algn="ctr"/>
            <a:r>
              <a:rPr lang="en-US" sz="3200" b="1" dirty="0">
                <a:latin typeface="+mn-lt"/>
              </a:rPr>
              <a:t>THE YALE LAW JOURNAL </a:t>
            </a:r>
            <a:br>
              <a:rPr lang="en-US" sz="2400" dirty="0"/>
            </a:br>
            <a:r>
              <a:rPr lang="en-US" sz="2400" b="1" i="1" dirty="0"/>
              <a:t>Will Putting Cameras on Police Reduce Polarization? </a:t>
            </a:r>
            <a:br>
              <a:rPr lang="en-US" sz="2400" dirty="0"/>
            </a:br>
            <a:r>
              <a:rPr lang="en-US" sz="2400" dirty="0"/>
              <a:t>Sommers, R. (2016) </a:t>
            </a:r>
            <a:br>
              <a:rPr lang="en-US" sz="2400" dirty="0"/>
            </a:br>
            <a:endParaRPr lang="en-US" sz="2400" dirty="0"/>
          </a:p>
        </p:txBody>
      </p:sp>
      <p:sp>
        <p:nvSpPr>
          <p:cNvPr id="3" name="Content Placeholder 2"/>
          <p:cNvSpPr>
            <a:spLocks noGrp="1"/>
          </p:cNvSpPr>
          <p:nvPr>
            <p:ph idx="1"/>
          </p:nvPr>
        </p:nvSpPr>
        <p:spPr>
          <a:xfrm>
            <a:off x="381000" y="1371600"/>
            <a:ext cx="8382000" cy="5486400"/>
          </a:xfrm>
        </p:spPr>
        <p:txBody>
          <a:bodyPr>
            <a:noAutofit/>
          </a:bodyPr>
          <a:lstStyle/>
          <a:p>
            <a:pPr>
              <a:buFont typeface="Wingdings" panose="05000000000000000000" pitchFamily="2" charset="2"/>
              <a:buChar char="§"/>
            </a:pPr>
            <a:r>
              <a:rPr lang="en-US" sz="2800" dirty="0"/>
              <a:t>Findings reported here suggest that video evidence </a:t>
            </a:r>
            <a:r>
              <a:rPr lang="en-US" sz="2800" b="1" dirty="0">
                <a:solidFill>
                  <a:srgbClr val="C00000"/>
                </a:solidFill>
              </a:rPr>
              <a:t>remains susceptible to biased interpretation</a:t>
            </a:r>
          </a:p>
          <a:p>
            <a:pPr>
              <a:buFont typeface="Wingdings" panose="05000000000000000000" pitchFamily="2" charset="2"/>
              <a:buChar char="§"/>
            </a:pPr>
            <a:r>
              <a:rPr lang="en-US" sz="2800" dirty="0"/>
              <a:t>In deciding factual matters about what happened—such as whether a weapon was present, whether physical force was used, whether the citizen complied with the officer’s </a:t>
            </a:r>
            <a:r>
              <a:rPr lang="en-US" sz="2800" b="1" dirty="0"/>
              <a:t>requests—fact finders reviewing video footage brought their prior attitudes toward the police to bear on their judgments.</a:t>
            </a:r>
            <a:r>
              <a:rPr lang="en-US" sz="2800" dirty="0"/>
              <a:t> </a:t>
            </a:r>
          </a:p>
          <a:p>
            <a:pPr>
              <a:buFont typeface="Wingdings" panose="05000000000000000000" pitchFamily="2" charset="2"/>
              <a:buChar char="§"/>
            </a:pPr>
            <a:r>
              <a:rPr lang="en-US" sz="2800" dirty="0"/>
              <a:t>In deciding more subjective matters—such as whether the citizen posed a threat, was likely armed at the time, or was resisting arrest</a:t>
            </a:r>
            <a:r>
              <a:rPr lang="en-US" sz="2800" b="1" dirty="0">
                <a:solidFill>
                  <a:srgbClr val="C00000"/>
                </a:solidFill>
              </a:rPr>
              <a:t>—viewers again relied on their level of identification with police. </a:t>
            </a:r>
          </a:p>
        </p:txBody>
      </p:sp>
    </p:spTree>
    <p:extLst>
      <p:ext uri="{BB962C8B-B14F-4D97-AF65-F5344CB8AC3E}">
        <p14:creationId xmlns:p14="http://schemas.microsoft.com/office/powerpoint/2010/main" val="153566063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1413"/>
          </a:xfrm>
        </p:spPr>
        <p:txBody>
          <a:bodyPr>
            <a:noAutofit/>
          </a:bodyPr>
          <a:lstStyle/>
          <a:p>
            <a:r>
              <a:rPr lang="en-US" sz="4000" b="1" dirty="0"/>
              <a:t>Crossing the Bridge from Staff to Management</a:t>
            </a:r>
          </a:p>
        </p:txBody>
      </p:sp>
      <p:pic>
        <p:nvPicPr>
          <p:cNvPr id="29701" name="Picture 5" descr="C:\Users\John\AppData\Local\Microsoft\Windows\Temporary Internet Files\Content.IE5\YGAFRWDP\800px-Bridge_Ball.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667000"/>
            <a:ext cx="7620000" cy="367665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457200" y="1154114"/>
            <a:ext cx="8229600" cy="4972050"/>
          </a:xfrm>
        </p:spPr>
        <p:txBody>
          <a:bodyPr>
            <a:normAutofit/>
          </a:bodyPr>
          <a:lstStyle/>
          <a:p>
            <a:pPr marL="0" indent="0" algn="ctr">
              <a:buNone/>
            </a:pPr>
            <a:r>
              <a:rPr lang="en-US" sz="6000" b="1" i="1" u="sng" dirty="0">
                <a:solidFill>
                  <a:srgbClr val="C00000"/>
                </a:solidFill>
              </a:rPr>
              <a:t>SOME BASIC EXAMPLES</a:t>
            </a:r>
          </a:p>
        </p:txBody>
      </p:sp>
      <p:pic>
        <p:nvPicPr>
          <p:cNvPr id="29708" name="Picture 12" descr="C:\Users\John\AppData\Local\Microsoft\Windows\Temporary Internet Files\Content.IE5\YGAFRWDP\Person-Outline-1-12630-larg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667000"/>
            <a:ext cx="395514" cy="1251262"/>
          </a:xfrm>
          <a:prstGeom prst="rect">
            <a:avLst/>
          </a:prstGeom>
          <a:noFill/>
          <a:extLst>
            <a:ext uri="{909E8E84-426E-40DD-AFC4-6F175D3DCCD1}">
              <a14:hiddenFill xmlns:a14="http://schemas.microsoft.com/office/drawing/2010/main">
                <a:solidFill>
                  <a:srgbClr val="FFFFFF"/>
                </a:solidFill>
              </a14:hiddenFill>
            </a:ext>
          </a:extLst>
        </p:spPr>
      </p:pic>
      <p:pic>
        <p:nvPicPr>
          <p:cNvPr id="29709" name="Picture 13" descr="C:\Users\John\AppData\Local\Microsoft\Windows\Temporary Internet Files\Content.IE5\32Y4CX2G\people-304353_64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6830" y="2203762"/>
            <a:ext cx="2286000" cy="2177738"/>
          </a:xfrm>
          <a:prstGeom prst="rect">
            <a:avLst/>
          </a:prstGeom>
          <a:noFill/>
          <a:extLst>
            <a:ext uri="{909E8E84-426E-40DD-AFC4-6F175D3DCCD1}">
              <a14:hiddenFill xmlns:a14="http://schemas.microsoft.com/office/drawing/2010/main">
                <a:solidFill>
                  <a:srgbClr val="FFFFFF"/>
                </a:solidFill>
              </a14:hiddenFill>
            </a:ext>
          </a:extLst>
        </p:spPr>
      </p:pic>
      <p:pic>
        <p:nvPicPr>
          <p:cNvPr id="29713" name="Picture 17" descr="C:\Users\John\AppData\Local\Microsoft\Windows\Temporary Internet Files\Content.IE5\Z38R0E2J\management-leadershi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67200"/>
            <a:ext cx="25146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9714" name="Picture 18" descr="C:\Users\John\AppData\Local\Microsoft\Windows\Temporary Internet Files\Content.IE5\YGAFRWDP\daily-meeting[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9981" y="5070831"/>
            <a:ext cx="1984020" cy="178716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ohn\AppData\Local\Microsoft\Windows\Temporary Internet Files\Content.IE5\32Y4CX2G\stock-photo-40319910-leadership[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5070831"/>
            <a:ext cx="1828800" cy="176176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8A8D1F8B-566B-49F2-865B-EEF93E92EFE1}" type="slidenum">
              <a:rPr lang="en-US" smtClean="0">
                <a:solidFill>
                  <a:prstClr val="black">
                    <a:tint val="75000"/>
                  </a:prstClr>
                </a:solidFill>
              </a:rPr>
              <a:pPr/>
              <a:t>280</a:t>
            </a:fld>
            <a:endParaRPr lang="en-US">
              <a:solidFill>
                <a:prstClr val="black">
                  <a:tint val="75000"/>
                </a:prstClr>
              </a:solidFill>
            </a:endParaRPr>
          </a:p>
        </p:txBody>
      </p:sp>
    </p:spTree>
    <p:extLst>
      <p:ext uri="{BB962C8B-B14F-4D97-AF65-F5344CB8AC3E}">
        <p14:creationId xmlns:p14="http://schemas.microsoft.com/office/powerpoint/2010/main" val="425339329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8D1AF-F5BD-4897-ACFB-24F253427E99}"/>
              </a:ext>
            </a:extLst>
          </p:cNvPr>
          <p:cNvSpPr>
            <a:spLocks noGrp="1"/>
          </p:cNvSpPr>
          <p:nvPr>
            <p:ph type="title"/>
          </p:nvPr>
        </p:nvSpPr>
        <p:spPr>
          <a:xfrm>
            <a:off x="457200" y="136525"/>
            <a:ext cx="8229600" cy="1920875"/>
          </a:xfrm>
        </p:spPr>
        <p:txBody>
          <a:bodyPr>
            <a:noAutofit/>
          </a:bodyPr>
          <a:lstStyle/>
          <a:p>
            <a:r>
              <a:rPr lang="en-US" sz="3200" b="1" dirty="0"/>
              <a:t>The Commander must be separate and detached, Remember you have “crossed the bridge to the management side”</a:t>
            </a:r>
            <a:br>
              <a:rPr lang="en-US" sz="3200" b="1" dirty="0"/>
            </a:br>
            <a:endParaRPr lang="en-US" sz="3200" b="1" dirty="0"/>
          </a:p>
        </p:txBody>
      </p:sp>
      <p:sp>
        <p:nvSpPr>
          <p:cNvPr id="3" name="Content Placeholder 2">
            <a:extLst>
              <a:ext uri="{FF2B5EF4-FFF2-40B4-BE49-F238E27FC236}">
                <a16:creationId xmlns:a16="http://schemas.microsoft.com/office/drawing/2014/main" id="{752B0FC3-3905-4DB3-A2FE-B7E2B03CB5AB}"/>
              </a:ext>
            </a:extLst>
          </p:cNvPr>
          <p:cNvSpPr>
            <a:spLocks noGrp="1"/>
          </p:cNvSpPr>
          <p:nvPr>
            <p:ph idx="1"/>
          </p:nvPr>
        </p:nvSpPr>
        <p:spPr>
          <a:xfrm>
            <a:off x="457200" y="1752600"/>
            <a:ext cx="8229600" cy="5105400"/>
          </a:xfrm>
        </p:spPr>
        <p:txBody>
          <a:bodyPr>
            <a:normAutofit/>
          </a:bodyPr>
          <a:lstStyle/>
          <a:p>
            <a:pPr marL="0" indent="0" algn="ctr">
              <a:buNone/>
            </a:pPr>
            <a:r>
              <a:rPr lang="en-US" b="1" i="1" u="sng" dirty="0">
                <a:solidFill>
                  <a:srgbClr val="C00000"/>
                </a:solidFill>
              </a:rPr>
              <a:t>There are two (2) sides to the desk</a:t>
            </a:r>
          </a:p>
          <a:p>
            <a:pPr>
              <a:buFont typeface="Wingdings" panose="05000000000000000000" pitchFamily="2" charset="2"/>
              <a:buChar char="§"/>
            </a:pPr>
            <a:r>
              <a:rPr lang="en-US" sz="2800" dirty="0"/>
              <a:t>You now represent and are a part of management</a:t>
            </a:r>
          </a:p>
          <a:p>
            <a:pPr>
              <a:buFont typeface="Wingdings" panose="05000000000000000000" pitchFamily="2" charset="2"/>
              <a:buChar char="§"/>
            </a:pPr>
            <a:r>
              <a:rPr lang="en-US" sz="2800" dirty="0"/>
              <a:t>When you see, are told, then management knows</a:t>
            </a:r>
          </a:p>
          <a:p>
            <a:pPr>
              <a:buFont typeface="Wingdings" panose="05000000000000000000" pitchFamily="2" charset="2"/>
              <a:buChar char="§"/>
            </a:pPr>
            <a:r>
              <a:rPr lang="en-US" sz="2800" b="1" dirty="0">
                <a:solidFill>
                  <a:srgbClr val="C00000"/>
                </a:solidFill>
              </a:rPr>
              <a:t>Supervisors not holding officers accountable, looking the other way, or more concerned about being liked than representing management create an environment for agency problems, leadership problems and individual officer problems, risk and liability</a:t>
            </a:r>
          </a:p>
          <a:p>
            <a:pPr marL="0" indent="0" algn="ctr">
              <a:buNone/>
            </a:pPr>
            <a:r>
              <a:rPr lang="en-US" b="1" dirty="0"/>
              <a:t>The Role of Identity</a:t>
            </a:r>
          </a:p>
        </p:txBody>
      </p:sp>
      <p:sp>
        <p:nvSpPr>
          <p:cNvPr id="4" name="Slide Number Placeholder 3">
            <a:extLst>
              <a:ext uri="{FF2B5EF4-FFF2-40B4-BE49-F238E27FC236}">
                <a16:creationId xmlns:a16="http://schemas.microsoft.com/office/drawing/2014/main" id="{2172FB49-0FE8-43E1-A6BC-053DC2BAE9B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281</a:t>
            </a:fld>
            <a:endParaRPr lang="en-US">
              <a:solidFill>
                <a:prstClr val="black">
                  <a:tint val="75000"/>
                </a:prstClr>
              </a:solidFill>
            </a:endParaRPr>
          </a:p>
        </p:txBody>
      </p:sp>
    </p:spTree>
    <p:extLst>
      <p:ext uri="{BB962C8B-B14F-4D97-AF65-F5344CB8AC3E}">
        <p14:creationId xmlns:p14="http://schemas.microsoft.com/office/powerpoint/2010/main" val="332566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arn(inVertical)">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0441B-CB37-4886-BA72-349D0634B560}"/>
              </a:ext>
            </a:extLst>
          </p:cNvPr>
          <p:cNvSpPr>
            <a:spLocks noGrp="1"/>
          </p:cNvSpPr>
          <p:nvPr>
            <p:ph type="title"/>
          </p:nvPr>
        </p:nvSpPr>
        <p:spPr>
          <a:xfrm>
            <a:off x="0" y="0"/>
            <a:ext cx="9144000" cy="533400"/>
          </a:xfrm>
        </p:spPr>
        <p:txBody>
          <a:bodyPr>
            <a:normAutofit fontScale="90000"/>
          </a:bodyPr>
          <a:lstStyle/>
          <a:p>
            <a:endParaRPr lang="en-US" b="1" dirty="0"/>
          </a:p>
        </p:txBody>
      </p:sp>
      <p:sp>
        <p:nvSpPr>
          <p:cNvPr id="3" name="Content Placeholder 2">
            <a:extLst>
              <a:ext uri="{FF2B5EF4-FFF2-40B4-BE49-F238E27FC236}">
                <a16:creationId xmlns:a16="http://schemas.microsoft.com/office/drawing/2014/main" id="{CFF23DFD-05CC-419B-ACDC-0A99E3A9D4B4}"/>
              </a:ext>
            </a:extLst>
          </p:cNvPr>
          <p:cNvSpPr>
            <a:spLocks noGrp="1"/>
          </p:cNvSpPr>
          <p:nvPr>
            <p:ph idx="1"/>
          </p:nvPr>
        </p:nvSpPr>
        <p:spPr>
          <a:xfrm>
            <a:off x="0" y="228600"/>
            <a:ext cx="9144000" cy="6492874"/>
          </a:xfrm>
        </p:spPr>
        <p:txBody>
          <a:bodyPr>
            <a:normAutofit fontScale="85000" lnSpcReduction="20000"/>
          </a:bodyPr>
          <a:lstStyle/>
          <a:p>
            <a:pPr marL="514350" indent="-514350">
              <a:buFont typeface="+mj-lt"/>
              <a:buAutoNum type="arabicParenR"/>
            </a:pPr>
            <a:r>
              <a:rPr lang="en-US" sz="3000" b="1" dirty="0"/>
              <a:t>You represent agency leadership and organizational management. </a:t>
            </a:r>
            <a:r>
              <a:rPr lang="en-US" sz="3000" dirty="0"/>
              <a:t>You are the Boss not the Buddy</a:t>
            </a:r>
          </a:p>
          <a:p>
            <a:pPr marL="514350" indent="-514350">
              <a:buFont typeface="+mj-lt"/>
              <a:buAutoNum type="arabicParenR"/>
            </a:pPr>
            <a:r>
              <a:rPr lang="en-US" sz="3000" b="1" dirty="0"/>
              <a:t>You are responsible for those under your charge.</a:t>
            </a:r>
            <a:r>
              <a:rPr lang="en-US" sz="3000" dirty="0"/>
              <a:t> It is not a </a:t>
            </a:r>
            <a:r>
              <a:rPr lang="en-US" sz="3000" u="sng" dirty="0"/>
              <a:t>Democracy</a:t>
            </a:r>
            <a:r>
              <a:rPr lang="en-US" sz="3000" dirty="0"/>
              <a:t> because you are responsible for the ultimate consequence of any decision.</a:t>
            </a:r>
          </a:p>
          <a:p>
            <a:pPr marL="0" indent="0" algn="ctr">
              <a:buNone/>
            </a:pPr>
            <a:r>
              <a:rPr lang="en-US" b="1" u="sng" dirty="0">
                <a:solidFill>
                  <a:srgbClr val="C00000"/>
                </a:solidFill>
              </a:rPr>
              <a:t>BUT</a:t>
            </a:r>
          </a:p>
          <a:p>
            <a:pPr>
              <a:buFont typeface="Wingdings" panose="05000000000000000000" pitchFamily="2" charset="2"/>
              <a:buChar char="§"/>
            </a:pPr>
            <a:r>
              <a:rPr lang="en-US" sz="3000" dirty="0"/>
              <a:t>You have an obligation and duty to provide and promote exemplary leadership with safe, effective and fair management to your people</a:t>
            </a:r>
          </a:p>
          <a:p>
            <a:pPr>
              <a:buFont typeface="Wingdings" panose="05000000000000000000" pitchFamily="2" charset="2"/>
              <a:buChar char="§"/>
            </a:pPr>
            <a:r>
              <a:rPr lang="en-US" sz="3000" dirty="0"/>
              <a:t>Central to this function is the capacity and ability to develop constant feedback loops to utilize in your decision-making process and mentor regarding those </a:t>
            </a:r>
            <a:r>
              <a:rPr lang="en-US" sz="3000" dirty="0" err="1"/>
              <a:t>decisons</a:t>
            </a:r>
            <a:endParaRPr lang="en-US" sz="3000" dirty="0"/>
          </a:p>
          <a:p>
            <a:pPr>
              <a:buFont typeface="Wingdings" panose="05000000000000000000" pitchFamily="2" charset="2"/>
              <a:buChar char="§"/>
            </a:pPr>
            <a:r>
              <a:rPr lang="en-US" sz="3000" dirty="0"/>
              <a:t>There will be times that will result in you saying no, or your decision not being in concert with such feedback</a:t>
            </a:r>
          </a:p>
          <a:p>
            <a:pPr>
              <a:buFont typeface="Wingdings" panose="05000000000000000000" pitchFamily="2" charset="2"/>
              <a:buChar char="§"/>
            </a:pPr>
            <a:r>
              <a:rPr lang="en-US" sz="3000" b="1" i="1" dirty="0"/>
              <a:t>Provide story line explanations to create vision, develop buy-in, and shape direction</a:t>
            </a:r>
          </a:p>
          <a:p>
            <a:pPr marL="0" indent="0" algn="ctr">
              <a:buNone/>
            </a:pPr>
            <a:r>
              <a:rPr lang="en-US" b="1" i="1" dirty="0">
                <a:solidFill>
                  <a:srgbClr val="C00000"/>
                </a:solidFill>
              </a:rPr>
              <a:t>This is central to a leaders relational engineering</a:t>
            </a:r>
          </a:p>
          <a:p>
            <a:pPr marL="0" indent="0" algn="ctr">
              <a:buNone/>
            </a:pPr>
            <a:endParaRPr lang="en-US" b="1" dirty="0">
              <a:solidFill>
                <a:srgbClr val="C00000"/>
              </a:solidFill>
            </a:endParaRPr>
          </a:p>
          <a:p>
            <a:pPr marL="514350" indent="-514350">
              <a:buFont typeface="+mj-lt"/>
              <a:buAutoNum type="arabicParenR"/>
            </a:pPr>
            <a:endParaRPr lang="en-US" dirty="0"/>
          </a:p>
        </p:txBody>
      </p:sp>
      <p:sp>
        <p:nvSpPr>
          <p:cNvPr id="4" name="Slide Number Placeholder 3">
            <a:extLst>
              <a:ext uri="{FF2B5EF4-FFF2-40B4-BE49-F238E27FC236}">
                <a16:creationId xmlns:a16="http://schemas.microsoft.com/office/drawing/2014/main" id="{DD7633BB-82B6-41D8-AAFD-675DA28BF23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282</a:t>
            </a:fld>
            <a:endParaRPr lang="en-US">
              <a:solidFill>
                <a:prstClr val="black">
                  <a:tint val="75000"/>
                </a:prstClr>
              </a:solidFill>
            </a:endParaRPr>
          </a:p>
        </p:txBody>
      </p:sp>
    </p:spTree>
    <p:extLst>
      <p:ext uri="{BB962C8B-B14F-4D97-AF65-F5344CB8AC3E}">
        <p14:creationId xmlns:p14="http://schemas.microsoft.com/office/powerpoint/2010/main" val="188174590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body" idx="1"/>
          </p:nvPr>
        </p:nvSpPr>
        <p:spPr>
          <a:xfrm>
            <a:off x="457200" y="96863"/>
            <a:ext cx="8229600" cy="6400800"/>
          </a:xfrm>
        </p:spPr>
        <p:txBody>
          <a:bodyPr/>
          <a:lstStyle/>
          <a:p>
            <a:pPr algn="ctr" eaLnBrk="1" hangingPunct="1">
              <a:buFont typeface="Wingdings" pitchFamily="2" charset="2"/>
              <a:buNone/>
              <a:defRPr/>
            </a:pPr>
            <a:r>
              <a:rPr lang="en-US" sz="4000" b="1" dirty="0"/>
              <a:t>“The employees run at the speed of the boss”    </a:t>
            </a:r>
          </a:p>
          <a:p>
            <a:pPr algn="ctr" eaLnBrk="1" hangingPunct="1">
              <a:buFont typeface="Wingdings" pitchFamily="2" charset="2"/>
              <a:buNone/>
              <a:defRPr/>
            </a:pPr>
            <a:r>
              <a:rPr lang="en-US" b="1" i="1" u="sng" dirty="0"/>
              <a:t>Your people are always watching you!</a:t>
            </a:r>
          </a:p>
          <a:p>
            <a:pPr algn="ctr" eaLnBrk="1" hangingPunct="1">
              <a:buFont typeface="Wingdings" pitchFamily="2" charset="2"/>
              <a:buNone/>
              <a:defRPr/>
            </a:pPr>
            <a:r>
              <a:rPr lang="en-US" b="1" i="1" u="sng" dirty="0"/>
              <a:t>Set the example, model work ethic</a:t>
            </a:r>
          </a:p>
        </p:txBody>
      </p:sp>
      <p:pic>
        <p:nvPicPr>
          <p:cNvPr id="3075" name="Picture 3" descr="C:\Users\John\AppData\Local\Microsoft\Windows\Temporary Internet Files\Content.IE5\3HZ8E7QP\Beaver-Outlin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3297263"/>
            <a:ext cx="7221538" cy="36657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79209" y="3886200"/>
            <a:ext cx="3124200" cy="1384995"/>
          </a:xfrm>
          <a:prstGeom prst="rect">
            <a:avLst/>
          </a:prstGeom>
          <a:noFill/>
        </p:spPr>
        <p:txBody>
          <a:bodyPr wrap="square" rtlCol="0">
            <a:spAutoFit/>
          </a:bodyPr>
          <a:lstStyle/>
          <a:p>
            <a:r>
              <a:rPr lang="en-US" sz="2800" b="1" i="1" dirty="0">
                <a:solidFill>
                  <a:srgbClr val="C00000"/>
                </a:solidFill>
              </a:rPr>
              <a:t>BECAUSE BEAVERS ARE WORKERS AND BUILDERS</a:t>
            </a:r>
          </a:p>
        </p:txBody>
      </p:sp>
      <p:pic>
        <p:nvPicPr>
          <p:cNvPr id="3077" name="Picture 5" descr="C:\Users\John\AppData\Local\Microsoft\Windows\Temporary Internet Files\Content.IE5\Z38R0E2J\beaver-46008_64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62" y="3271034"/>
            <a:ext cx="2393496" cy="274398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8A8D1F8B-566B-49F2-865B-EEF93E92EFE1}" type="slidenum">
              <a:rPr lang="en-US" smtClean="0">
                <a:solidFill>
                  <a:prstClr val="black">
                    <a:tint val="75000"/>
                  </a:prstClr>
                </a:solidFill>
              </a:rPr>
              <a:pPr/>
              <a:t>283</a:t>
            </a:fld>
            <a:endParaRPr lang="en-US">
              <a:solidFill>
                <a:prstClr val="black">
                  <a:tint val="75000"/>
                </a:prstClr>
              </a:solidFill>
            </a:endParaRPr>
          </a:p>
        </p:txBody>
      </p:sp>
      <p:sp>
        <p:nvSpPr>
          <p:cNvPr id="4" name="Thought Bubble: Cloud 3">
            <a:extLst>
              <a:ext uri="{FF2B5EF4-FFF2-40B4-BE49-F238E27FC236}">
                <a16:creationId xmlns:a16="http://schemas.microsoft.com/office/drawing/2014/main" id="{8EB3CFAF-C2AA-4B40-8F84-42023259E97F}"/>
              </a:ext>
            </a:extLst>
          </p:cNvPr>
          <p:cNvSpPr/>
          <p:nvPr/>
        </p:nvSpPr>
        <p:spPr>
          <a:xfrm>
            <a:off x="2840210" y="2681277"/>
            <a:ext cx="3124200" cy="794539"/>
          </a:xfrm>
          <a:prstGeom prst="cloudCallout">
            <a:avLst>
              <a:gd name="adj1" fmla="val -72327"/>
              <a:gd name="adj2" fmla="val 91057"/>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C00000"/>
                </a:solidFill>
              </a:rPr>
              <a:t>“Be a Beaver”</a:t>
            </a:r>
          </a:p>
        </p:txBody>
      </p:sp>
    </p:spTree>
    <p:extLst>
      <p:ext uri="{BB962C8B-B14F-4D97-AF65-F5344CB8AC3E}">
        <p14:creationId xmlns:p14="http://schemas.microsoft.com/office/powerpoint/2010/main" val="3099404672"/>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3E941-6C42-44D0-8484-ABF34E503374}"/>
              </a:ext>
            </a:extLst>
          </p:cNvPr>
          <p:cNvSpPr>
            <a:spLocks noGrp="1"/>
          </p:cNvSpPr>
          <p:nvPr>
            <p:ph type="title"/>
          </p:nvPr>
        </p:nvSpPr>
        <p:spPr>
          <a:xfrm>
            <a:off x="457200" y="0"/>
            <a:ext cx="8229600" cy="990600"/>
          </a:xfrm>
        </p:spPr>
        <p:txBody>
          <a:bodyPr/>
          <a:lstStyle/>
          <a:p>
            <a:r>
              <a:rPr lang="en-US" b="1" dirty="0"/>
              <a:t>Examples</a:t>
            </a:r>
          </a:p>
        </p:txBody>
      </p:sp>
      <p:sp>
        <p:nvSpPr>
          <p:cNvPr id="3" name="Content Placeholder 2">
            <a:extLst>
              <a:ext uri="{FF2B5EF4-FFF2-40B4-BE49-F238E27FC236}">
                <a16:creationId xmlns:a16="http://schemas.microsoft.com/office/drawing/2014/main" id="{65721718-59F3-467B-869A-7CC445DBCC91}"/>
              </a:ext>
            </a:extLst>
          </p:cNvPr>
          <p:cNvSpPr>
            <a:spLocks noGrp="1"/>
          </p:cNvSpPr>
          <p:nvPr>
            <p:ph idx="1"/>
          </p:nvPr>
        </p:nvSpPr>
        <p:spPr/>
        <p:txBody>
          <a:bodyPr>
            <a:normAutofit fontScale="92500" lnSpcReduction="10000"/>
          </a:bodyPr>
          <a:lstStyle/>
          <a:p>
            <a:pPr>
              <a:buFont typeface="Wingdings" panose="05000000000000000000" pitchFamily="2" charset="2"/>
              <a:buChar char="§"/>
            </a:pPr>
            <a:r>
              <a:rPr lang="en-US" dirty="0">
                <a:solidFill>
                  <a:srgbClr val="000000"/>
                </a:solidFill>
                <a:latin typeface="FreightText Pro"/>
              </a:rPr>
              <a:t>Running toward work to go the extra mile</a:t>
            </a:r>
          </a:p>
          <a:p>
            <a:pPr>
              <a:buFont typeface="Wingdings" panose="05000000000000000000" pitchFamily="2" charset="2"/>
              <a:buChar char="§"/>
            </a:pPr>
            <a:r>
              <a:rPr lang="en-US" dirty="0">
                <a:solidFill>
                  <a:srgbClr val="000000"/>
                </a:solidFill>
                <a:latin typeface="FreightText Pro"/>
              </a:rPr>
              <a:t>Demonstrating joy in your job</a:t>
            </a:r>
          </a:p>
          <a:p>
            <a:pPr>
              <a:buFont typeface="Wingdings" panose="05000000000000000000" pitchFamily="2" charset="2"/>
              <a:buChar char="§"/>
            </a:pPr>
            <a:r>
              <a:rPr lang="en-US" dirty="0">
                <a:solidFill>
                  <a:srgbClr val="000000"/>
                </a:solidFill>
                <a:latin typeface="FreightText Pro"/>
              </a:rPr>
              <a:t>Describing meaning, purpose, and optimism about the work </a:t>
            </a:r>
          </a:p>
          <a:p>
            <a:pPr>
              <a:buFont typeface="Wingdings" panose="05000000000000000000" pitchFamily="2" charset="2"/>
              <a:buChar char="§"/>
            </a:pPr>
            <a:r>
              <a:rPr lang="en-US" dirty="0">
                <a:solidFill>
                  <a:srgbClr val="000000"/>
                </a:solidFill>
                <a:latin typeface="FreightText Pro"/>
              </a:rPr>
              <a:t>S</a:t>
            </a:r>
            <a:r>
              <a:rPr lang="en-US" b="0" i="0" dirty="0">
                <a:solidFill>
                  <a:srgbClr val="000000"/>
                </a:solidFill>
                <a:effectLst/>
                <a:latin typeface="FreightText Pro"/>
              </a:rPr>
              <a:t>haring work-related knowledge</a:t>
            </a:r>
          </a:p>
          <a:p>
            <a:pPr>
              <a:buFont typeface="Wingdings" panose="05000000000000000000" pitchFamily="2" charset="2"/>
              <a:buChar char="§"/>
            </a:pPr>
            <a:r>
              <a:rPr lang="en-US" dirty="0">
                <a:solidFill>
                  <a:srgbClr val="000000"/>
                </a:solidFill>
                <a:latin typeface="FreightText Pro"/>
              </a:rPr>
              <a:t>H</a:t>
            </a:r>
            <a:r>
              <a:rPr lang="en-US" b="0" i="0" dirty="0">
                <a:solidFill>
                  <a:srgbClr val="000000"/>
                </a:solidFill>
                <a:effectLst/>
                <a:latin typeface="FreightText Pro"/>
              </a:rPr>
              <a:t>elping with work problems</a:t>
            </a:r>
          </a:p>
          <a:p>
            <a:pPr>
              <a:buFont typeface="Wingdings" panose="05000000000000000000" pitchFamily="2" charset="2"/>
              <a:buChar char="§"/>
            </a:pPr>
            <a:r>
              <a:rPr lang="en-US" dirty="0">
                <a:solidFill>
                  <a:srgbClr val="000000"/>
                </a:solidFill>
                <a:latin typeface="FreightText Pro"/>
              </a:rPr>
              <a:t>E</a:t>
            </a:r>
            <a:r>
              <a:rPr lang="en-US" b="0" i="0" dirty="0">
                <a:solidFill>
                  <a:srgbClr val="000000"/>
                </a:solidFill>
                <a:effectLst/>
                <a:latin typeface="FreightText Pro"/>
              </a:rPr>
              <a:t>xplaining a regulation or procedure</a:t>
            </a:r>
          </a:p>
          <a:p>
            <a:pPr>
              <a:buFont typeface="Wingdings" panose="05000000000000000000" pitchFamily="2" charset="2"/>
              <a:buChar char="§"/>
            </a:pPr>
            <a:r>
              <a:rPr lang="en-US" dirty="0">
                <a:solidFill>
                  <a:srgbClr val="000000"/>
                </a:solidFill>
                <a:latin typeface="FreightText Pro"/>
              </a:rPr>
              <a:t>H</a:t>
            </a:r>
            <a:r>
              <a:rPr lang="en-US" b="0" i="0" dirty="0">
                <a:solidFill>
                  <a:srgbClr val="000000"/>
                </a:solidFill>
                <a:effectLst/>
                <a:latin typeface="FreightText Pro"/>
              </a:rPr>
              <a:t>elping a subordinate or colleague after they were absent</a:t>
            </a:r>
            <a:endParaRPr lang="en-US" dirty="0"/>
          </a:p>
        </p:txBody>
      </p:sp>
      <p:sp>
        <p:nvSpPr>
          <p:cNvPr id="4" name="Slide Number Placeholder 3">
            <a:extLst>
              <a:ext uri="{FF2B5EF4-FFF2-40B4-BE49-F238E27FC236}">
                <a16:creationId xmlns:a16="http://schemas.microsoft.com/office/drawing/2014/main" id="{E9197326-C2DE-48C0-AEEC-CD8095A899E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284</a:t>
            </a:fld>
            <a:endParaRPr lang="en-US">
              <a:solidFill>
                <a:prstClr val="black">
                  <a:tint val="75000"/>
                </a:prstClr>
              </a:solidFill>
            </a:endParaRPr>
          </a:p>
        </p:txBody>
      </p:sp>
    </p:spTree>
    <p:extLst>
      <p:ext uri="{BB962C8B-B14F-4D97-AF65-F5344CB8AC3E}">
        <p14:creationId xmlns:p14="http://schemas.microsoft.com/office/powerpoint/2010/main" val="121186405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b="1" dirty="0"/>
              <a:t>Model Roles and Responsibilities Mindset</a:t>
            </a:r>
          </a:p>
        </p:txBody>
      </p:sp>
      <p:sp>
        <p:nvSpPr>
          <p:cNvPr id="3" name="Content Placeholder 2"/>
          <p:cNvSpPr>
            <a:spLocks noGrp="1"/>
          </p:cNvSpPr>
          <p:nvPr>
            <p:ph idx="1"/>
          </p:nvPr>
        </p:nvSpPr>
        <p:spPr>
          <a:xfrm>
            <a:off x="457200" y="1295400"/>
            <a:ext cx="8229600" cy="5334000"/>
          </a:xfrm>
        </p:spPr>
        <p:txBody>
          <a:bodyPr>
            <a:normAutofit fontScale="85000" lnSpcReduction="20000"/>
          </a:bodyPr>
          <a:lstStyle/>
          <a:p>
            <a:pPr marL="0" indent="0" algn="ctr">
              <a:buNone/>
            </a:pPr>
            <a:r>
              <a:rPr lang="en-US" sz="3600" b="1" dirty="0"/>
              <a:t>Teach them to ask…</a:t>
            </a:r>
          </a:p>
          <a:p>
            <a:pPr>
              <a:buFont typeface="Courier New" panose="02070309020205020404" pitchFamily="49" charset="0"/>
              <a:buChar char="o"/>
            </a:pPr>
            <a:r>
              <a:rPr lang="en-US" dirty="0"/>
              <a:t>Do I have the authority?</a:t>
            </a:r>
          </a:p>
          <a:p>
            <a:pPr>
              <a:buFont typeface="Courier New" panose="02070309020205020404" pitchFamily="49" charset="0"/>
              <a:buChar char="o"/>
            </a:pPr>
            <a:r>
              <a:rPr lang="en-US" dirty="0"/>
              <a:t>Is this my responsibility within my role?</a:t>
            </a:r>
          </a:p>
          <a:p>
            <a:pPr>
              <a:buFont typeface="Courier New" panose="02070309020205020404" pitchFamily="49" charset="0"/>
              <a:buChar char="o"/>
            </a:pPr>
            <a:r>
              <a:rPr lang="en-US" dirty="0"/>
              <a:t>I’m I the best suited to make this call?</a:t>
            </a:r>
          </a:p>
          <a:p>
            <a:pPr>
              <a:buFont typeface="Courier New" panose="02070309020205020404" pitchFamily="49" charset="0"/>
              <a:buChar char="o"/>
            </a:pPr>
            <a:r>
              <a:rPr lang="en-US" dirty="0"/>
              <a:t>Who are the other stakeholders with the same jurisdiction?</a:t>
            </a:r>
          </a:p>
          <a:p>
            <a:pPr>
              <a:buFont typeface="Courier New" panose="02070309020205020404" pitchFamily="49" charset="0"/>
              <a:buChar char="o"/>
            </a:pPr>
            <a:r>
              <a:rPr lang="en-US" dirty="0"/>
              <a:t>Is there an obligation or professional responsibility to notify to coordinate </a:t>
            </a:r>
          </a:p>
          <a:p>
            <a:pPr marL="0" indent="0">
              <a:buNone/>
            </a:pPr>
            <a:endParaRPr lang="en-US" sz="3600" dirty="0"/>
          </a:p>
          <a:p>
            <a:pPr algn="ctr">
              <a:buNone/>
              <a:defRPr/>
            </a:pPr>
            <a:r>
              <a:rPr lang="en-US" sz="4000" b="1" dirty="0">
                <a:solidFill>
                  <a:srgbClr val="C00000"/>
                </a:solidFill>
              </a:rPr>
              <a:t>“Stay in your lane.”</a:t>
            </a:r>
          </a:p>
          <a:p>
            <a:pPr algn="ctr">
              <a:buNone/>
              <a:defRPr/>
            </a:pPr>
            <a:r>
              <a:rPr lang="en-US" sz="3600" b="1" i="1" dirty="0"/>
              <a:t>How can you manage others to stay within their roles if you deviate from yours?</a:t>
            </a:r>
          </a:p>
          <a:p>
            <a:pPr algn="ctr">
              <a:buNone/>
              <a:defRPr/>
            </a:pPr>
            <a:endParaRPr lang="en-US" sz="3600" b="1" i="1" dirty="0"/>
          </a:p>
          <a:p>
            <a:pPr marL="0" indent="0">
              <a:buNone/>
            </a:pPr>
            <a:endParaRPr lang="en-US" sz="3600" b="1"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285</a:t>
            </a:fld>
            <a:endParaRPr lang="en-US">
              <a:solidFill>
                <a:prstClr val="black">
                  <a:tint val="75000"/>
                </a:prstClr>
              </a:solidFill>
            </a:endParaRPr>
          </a:p>
        </p:txBody>
      </p:sp>
    </p:spTree>
    <p:extLst>
      <p:ext uri="{BB962C8B-B14F-4D97-AF65-F5344CB8AC3E}">
        <p14:creationId xmlns:p14="http://schemas.microsoft.com/office/powerpoint/2010/main" val="4007883998"/>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a:xfrm>
            <a:off x="533400" y="152400"/>
            <a:ext cx="8229600" cy="6705600"/>
          </a:xfrm>
        </p:spPr>
        <p:txBody>
          <a:bodyPr>
            <a:normAutofit/>
          </a:bodyPr>
          <a:lstStyle/>
          <a:p>
            <a:pPr marL="0" indent="0" algn="ctr" eaLnBrk="1" hangingPunct="1">
              <a:buNone/>
              <a:defRPr/>
            </a:pPr>
            <a:r>
              <a:rPr lang="en-US" sz="4800" b="1" u="sng" dirty="0"/>
              <a:t>SUPPORT YOUR PEOPLE</a:t>
            </a:r>
          </a:p>
          <a:p>
            <a:pPr marL="0" indent="0" eaLnBrk="1" hangingPunct="1">
              <a:buNone/>
              <a:defRPr/>
            </a:pPr>
            <a:r>
              <a:rPr lang="en-US" sz="3000" dirty="0"/>
              <a:t>By Holding them accountable and making them successful in their jobs, while being empathetic toward their personal life responsibility.</a:t>
            </a:r>
          </a:p>
          <a:p>
            <a:pPr marL="0" indent="0" eaLnBrk="1" hangingPunct="1">
              <a:buNone/>
              <a:defRPr/>
            </a:pPr>
            <a:r>
              <a:rPr lang="en-US" sz="3000" b="1" i="1" dirty="0"/>
              <a:t>Support them in their burdens from the mixture of their responsibilities from work and family</a:t>
            </a:r>
          </a:p>
          <a:p>
            <a:pPr marL="0" indent="0" eaLnBrk="1" hangingPunct="1">
              <a:buNone/>
              <a:defRPr/>
            </a:pPr>
            <a:endParaRPr lang="en-US" sz="3900" b="1" i="1" dirty="0"/>
          </a:p>
          <a:p>
            <a:pPr marL="0" indent="0" eaLnBrk="1" hangingPunct="1">
              <a:buNone/>
              <a:defRPr/>
            </a:pPr>
            <a:r>
              <a:rPr lang="en-US" sz="2800" b="1" i="1" dirty="0"/>
              <a:t>FORMULA: Factor in…</a:t>
            </a:r>
          </a:p>
          <a:p>
            <a:pPr marL="0" indent="0" eaLnBrk="1" hangingPunct="1">
              <a:buNone/>
              <a:defRPr/>
            </a:pPr>
            <a:r>
              <a:rPr lang="en-US" sz="2800" dirty="0"/>
              <a:t> </a:t>
            </a:r>
            <a:r>
              <a:rPr lang="en-US" sz="2800" b="1" u="sng" dirty="0">
                <a:solidFill>
                  <a:srgbClr val="C00000"/>
                </a:solidFill>
              </a:rPr>
              <a:t>“THE PRAGMATIC BALANCE” </a:t>
            </a:r>
            <a:r>
              <a:rPr lang="en-US" sz="2800" b="1" dirty="0">
                <a:solidFill>
                  <a:srgbClr val="C00000"/>
                </a:solidFill>
              </a:rPr>
              <a:t>BETWEEN   </a:t>
            </a:r>
          </a:p>
          <a:p>
            <a:pPr marL="0" indent="0" eaLnBrk="1" hangingPunct="1">
              <a:buNone/>
              <a:defRPr/>
            </a:pPr>
            <a:r>
              <a:rPr lang="en-US" sz="2800" b="1" dirty="0">
                <a:solidFill>
                  <a:srgbClr val="C00000"/>
                </a:solidFill>
              </a:rPr>
              <a:t>    MISSION AND PERSON AND LEAN    </a:t>
            </a:r>
          </a:p>
          <a:p>
            <a:pPr marL="0" indent="0" eaLnBrk="1" hangingPunct="1">
              <a:buNone/>
              <a:defRPr/>
            </a:pPr>
            <a:r>
              <a:rPr lang="en-US" sz="2800" b="1" dirty="0">
                <a:solidFill>
                  <a:srgbClr val="C00000"/>
                </a:solidFill>
              </a:rPr>
              <a:t>    TOWARD THE PERSON</a:t>
            </a:r>
          </a:p>
        </p:txBody>
      </p:sp>
      <p:pic>
        <p:nvPicPr>
          <p:cNvPr id="1028" name="Picture 4" descr="C:\Users\John\AppData\Local\Microsoft\Windows\Temporary Internet Files\Content.IE5\Z38R0E2J\scales-303388_64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6941" y="3657600"/>
            <a:ext cx="2350859" cy="2209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286</a:t>
            </a:fld>
            <a:endParaRPr lang="en-US">
              <a:solidFill>
                <a:prstClr val="black">
                  <a:tint val="75000"/>
                </a:prstClr>
              </a:solidFill>
            </a:endParaRPr>
          </a:p>
        </p:txBody>
      </p:sp>
    </p:spTree>
    <p:extLst>
      <p:ext uri="{BB962C8B-B14F-4D97-AF65-F5344CB8AC3E}">
        <p14:creationId xmlns:p14="http://schemas.microsoft.com/office/powerpoint/2010/main" val="51883376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75EA-370F-45CE-B9BC-1E04763F5F88}"/>
              </a:ext>
            </a:extLst>
          </p:cNvPr>
          <p:cNvSpPr>
            <a:spLocks noGrp="1"/>
          </p:cNvSpPr>
          <p:nvPr>
            <p:ph type="title"/>
          </p:nvPr>
        </p:nvSpPr>
        <p:spPr>
          <a:xfrm>
            <a:off x="0" y="0"/>
            <a:ext cx="9170894" cy="1143000"/>
          </a:xfrm>
        </p:spPr>
        <p:txBody>
          <a:bodyPr>
            <a:normAutofit/>
          </a:bodyPr>
          <a:lstStyle/>
          <a:p>
            <a:r>
              <a:rPr lang="en-US" b="1" dirty="0"/>
              <a:t>Empathetic Leadership Perspective</a:t>
            </a:r>
          </a:p>
        </p:txBody>
      </p:sp>
      <p:sp>
        <p:nvSpPr>
          <p:cNvPr id="3" name="Content Placeholder 2">
            <a:extLst>
              <a:ext uri="{FF2B5EF4-FFF2-40B4-BE49-F238E27FC236}">
                <a16:creationId xmlns:a16="http://schemas.microsoft.com/office/drawing/2014/main" id="{D598C9F7-1199-4FD3-B567-D0F8F60BFB51}"/>
              </a:ext>
            </a:extLst>
          </p:cNvPr>
          <p:cNvSpPr>
            <a:spLocks noGrp="1"/>
          </p:cNvSpPr>
          <p:nvPr>
            <p:ph idx="1"/>
          </p:nvPr>
        </p:nvSpPr>
        <p:spPr>
          <a:xfrm>
            <a:off x="26894" y="1143000"/>
            <a:ext cx="9144000" cy="5715000"/>
          </a:xfrm>
        </p:spPr>
        <p:txBody>
          <a:bodyPr>
            <a:noAutofit/>
          </a:bodyPr>
          <a:lstStyle/>
          <a:p>
            <a:pPr algn="l">
              <a:buFont typeface="Wingdings" panose="05000000000000000000" pitchFamily="2" charset="2"/>
              <a:buChar char="§"/>
            </a:pPr>
            <a:r>
              <a:rPr lang="en-US" sz="2800" dirty="0"/>
              <a:t>O</a:t>
            </a:r>
            <a:r>
              <a:rPr lang="en-US" sz="2800" b="0" i="0" dirty="0">
                <a:effectLst/>
              </a:rPr>
              <a:t>ne in four employees say work-life balance is the number one reason they would job hunt   </a:t>
            </a:r>
          </a:p>
          <a:p>
            <a:pPr marL="0" indent="0" algn="l">
              <a:buNone/>
            </a:pPr>
            <a:r>
              <a:rPr lang="en-US" sz="2800" dirty="0"/>
              <a:t>                                        </a:t>
            </a:r>
            <a:r>
              <a:rPr lang="en-US" sz="2400" dirty="0"/>
              <a:t>W</a:t>
            </a:r>
            <a:r>
              <a:rPr lang="en-US" sz="2400" b="0" i="0" dirty="0">
                <a:effectLst/>
              </a:rPr>
              <a:t>orkforce </a:t>
            </a:r>
            <a:r>
              <a:rPr lang="en-US" sz="2400" dirty="0"/>
              <a:t>A</a:t>
            </a:r>
            <a:r>
              <a:rPr lang="en-US" sz="2400" b="0" i="0" dirty="0">
                <a:effectLst/>
              </a:rPr>
              <a:t>chievers Institute Study (2021)</a:t>
            </a:r>
            <a:endParaRPr lang="en-US" sz="2400" dirty="0"/>
          </a:p>
          <a:p>
            <a:pPr algn="l">
              <a:buFont typeface="Wingdings" panose="05000000000000000000" pitchFamily="2" charset="2"/>
              <a:buChar char="§"/>
            </a:pPr>
            <a:r>
              <a:rPr lang="en-US" sz="2800" b="0" i="0" dirty="0">
                <a:effectLst/>
              </a:rPr>
              <a:t>Leaders can intentionally create a culture where empathy, compassion and respect are central to the way we engage with each other </a:t>
            </a:r>
            <a:r>
              <a:rPr lang="en-US" sz="2400" b="0" i="0" dirty="0">
                <a:effectLst/>
              </a:rPr>
              <a:t> </a:t>
            </a:r>
            <a:r>
              <a:rPr lang="en-US" sz="2400" dirty="0"/>
              <a:t>                                               </a:t>
            </a:r>
            <a:r>
              <a:rPr lang="en-US" sz="2400" b="0" i="0" dirty="0">
                <a:effectLst/>
              </a:rPr>
              <a:t>Myles, (2014)</a:t>
            </a:r>
            <a:endParaRPr lang="en-US" sz="2400" dirty="0"/>
          </a:p>
          <a:p>
            <a:pPr algn="l">
              <a:buFont typeface="Wingdings" panose="05000000000000000000" pitchFamily="2" charset="2"/>
              <a:buChar char="§"/>
            </a:pPr>
            <a:r>
              <a:rPr lang="en-US" sz="2800" b="0" i="0" dirty="0">
                <a:effectLst/>
              </a:rPr>
              <a:t>Seeing employees as whole people with responsibilities and obligations outside of work is a prerequisite for empathetic leadership                                </a:t>
            </a:r>
            <a:r>
              <a:rPr lang="en-US" sz="2400" b="0" i="0" dirty="0">
                <a:effectLst/>
              </a:rPr>
              <a:t>Kruse, (2021)</a:t>
            </a:r>
            <a:endParaRPr lang="en-US" sz="2400" dirty="0"/>
          </a:p>
          <a:p>
            <a:pPr algn="l">
              <a:buFont typeface="Wingdings" panose="05000000000000000000" pitchFamily="2" charset="2"/>
              <a:buChar char="§"/>
            </a:pPr>
            <a:r>
              <a:rPr lang="en-US" sz="2800" b="1" i="0" dirty="0">
                <a:solidFill>
                  <a:srgbClr val="C00000"/>
                </a:solidFill>
                <a:effectLst/>
              </a:rPr>
              <a:t>Expectations might need to shift, flexibility might need to be given, communication might need to be heightened</a:t>
            </a:r>
          </a:p>
          <a:p>
            <a:pPr marL="0" indent="0">
              <a:buNone/>
            </a:pPr>
            <a:br>
              <a:rPr lang="en-US" sz="2800" dirty="0"/>
            </a:br>
            <a:endParaRPr lang="en-US" sz="2800" dirty="0"/>
          </a:p>
        </p:txBody>
      </p:sp>
      <p:sp>
        <p:nvSpPr>
          <p:cNvPr id="4" name="Slide Number Placeholder 3">
            <a:extLst>
              <a:ext uri="{FF2B5EF4-FFF2-40B4-BE49-F238E27FC236}">
                <a16:creationId xmlns:a16="http://schemas.microsoft.com/office/drawing/2014/main" id="{6AD99710-9520-40F6-B3CD-A11A08CAA40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287</a:t>
            </a:fld>
            <a:endParaRPr lang="en-US">
              <a:solidFill>
                <a:prstClr val="black">
                  <a:tint val="75000"/>
                </a:prstClr>
              </a:solidFill>
            </a:endParaRPr>
          </a:p>
        </p:txBody>
      </p:sp>
    </p:spTree>
    <p:extLst>
      <p:ext uri="{BB962C8B-B14F-4D97-AF65-F5344CB8AC3E}">
        <p14:creationId xmlns:p14="http://schemas.microsoft.com/office/powerpoint/2010/main" val="3703783203"/>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4928"/>
            <a:ext cx="8229600" cy="693054"/>
          </a:xfrm>
        </p:spPr>
        <p:txBody>
          <a:bodyPr>
            <a:normAutofit fontScale="90000"/>
          </a:bodyPr>
          <a:lstStyle/>
          <a:p>
            <a:r>
              <a:rPr lang="en-US" b="1" dirty="0"/>
              <a:t>PRAGMATIC BALANCE EVALUATION</a:t>
            </a:r>
          </a:p>
        </p:txBody>
      </p:sp>
      <p:sp>
        <p:nvSpPr>
          <p:cNvPr id="4" name="Rectangle 3"/>
          <p:cNvSpPr/>
          <p:nvPr/>
        </p:nvSpPr>
        <p:spPr>
          <a:xfrm>
            <a:off x="2517058" y="2153265"/>
            <a:ext cx="4267200" cy="33921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flipV="1">
            <a:off x="2514600" y="2153265"/>
            <a:ext cx="4267200" cy="3315929"/>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98174" y="2356544"/>
            <a:ext cx="2589276" cy="1077218"/>
          </a:xfrm>
          <a:prstGeom prst="rect">
            <a:avLst/>
          </a:prstGeom>
          <a:noFill/>
        </p:spPr>
        <p:txBody>
          <a:bodyPr wrap="square" rtlCol="0">
            <a:spAutoFit/>
          </a:bodyPr>
          <a:lstStyle/>
          <a:p>
            <a:r>
              <a:rPr lang="en-US" sz="3200" b="1" dirty="0">
                <a:solidFill>
                  <a:srgbClr val="C00000"/>
                </a:solidFill>
              </a:rPr>
              <a:t>The Practice and Patterns</a:t>
            </a:r>
          </a:p>
        </p:txBody>
      </p:sp>
      <p:sp>
        <p:nvSpPr>
          <p:cNvPr id="9" name="TextBox 8"/>
          <p:cNvSpPr txBox="1"/>
          <p:nvPr/>
        </p:nvSpPr>
        <p:spPr>
          <a:xfrm>
            <a:off x="4191000" y="4419600"/>
            <a:ext cx="2362200" cy="584775"/>
          </a:xfrm>
          <a:prstGeom prst="rect">
            <a:avLst/>
          </a:prstGeom>
          <a:noFill/>
        </p:spPr>
        <p:txBody>
          <a:bodyPr wrap="square" rtlCol="0">
            <a:spAutoFit/>
          </a:bodyPr>
          <a:lstStyle/>
          <a:p>
            <a:r>
              <a:rPr lang="en-US" sz="3200" b="1" dirty="0">
                <a:solidFill>
                  <a:srgbClr val="C00000"/>
                </a:solidFill>
              </a:rPr>
              <a:t>The Context</a:t>
            </a:r>
          </a:p>
        </p:txBody>
      </p:sp>
      <p:sp>
        <p:nvSpPr>
          <p:cNvPr id="11" name="TextBox 10"/>
          <p:cNvSpPr txBox="1"/>
          <p:nvPr/>
        </p:nvSpPr>
        <p:spPr>
          <a:xfrm>
            <a:off x="990600" y="1460211"/>
            <a:ext cx="7391400" cy="646331"/>
          </a:xfrm>
          <a:prstGeom prst="rect">
            <a:avLst/>
          </a:prstGeom>
          <a:noFill/>
        </p:spPr>
        <p:txBody>
          <a:bodyPr wrap="square" rtlCol="0">
            <a:spAutoFit/>
          </a:bodyPr>
          <a:lstStyle/>
          <a:p>
            <a:r>
              <a:rPr lang="en-US" sz="3200" b="1" dirty="0"/>
              <a:t>             </a:t>
            </a:r>
            <a:r>
              <a:rPr lang="en-US" sz="3600" b="1" i="1" dirty="0"/>
              <a:t>RULES/ETHICS/FAIRNESS</a:t>
            </a:r>
          </a:p>
        </p:txBody>
      </p:sp>
      <p:cxnSp>
        <p:nvCxnSpPr>
          <p:cNvPr id="10" name="Straight Connector 9"/>
          <p:cNvCxnSpPr/>
          <p:nvPr/>
        </p:nvCxnSpPr>
        <p:spPr>
          <a:xfrm flipV="1">
            <a:off x="2517058" y="2153266"/>
            <a:ext cx="4264742" cy="3315928"/>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C:\Users\John\AppData\Local\Microsoft\Windows\Temporary Internet Files\Content.IE5\Z38R0E2J\scales-303388_64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3424238"/>
            <a:ext cx="1181100" cy="8429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ohn\AppData\Local\Microsoft\Windows\Temporary Internet Files\Content.IE5\YGAFRWDP\spacer[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7" y="3424237"/>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John\AppData\Local\Microsoft\Windows\Temporary Internet Files\Content.IE5\YGAFRWDP\spacer[1].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43437" y="3919537"/>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8A8D1F8B-566B-49F2-865B-EEF93E92EFE1}" type="slidenum">
              <a:rPr lang="en-US" smtClean="0">
                <a:solidFill>
                  <a:prstClr val="black">
                    <a:tint val="75000"/>
                  </a:prstClr>
                </a:solidFill>
              </a:rPr>
              <a:pPr/>
              <a:t>288</a:t>
            </a:fld>
            <a:endParaRPr lang="en-US">
              <a:solidFill>
                <a:prstClr val="black">
                  <a:tint val="75000"/>
                </a:prstClr>
              </a:solidFill>
            </a:endParaRPr>
          </a:p>
        </p:txBody>
      </p:sp>
      <p:sp>
        <p:nvSpPr>
          <p:cNvPr id="5" name="TextBox 4">
            <a:extLst>
              <a:ext uri="{FF2B5EF4-FFF2-40B4-BE49-F238E27FC236}">
                <a16:creationId xmlns:a16="http://schemas.microsoft.com/office/drawing/2014/main" id="{17DDB79E-89FB-437C-9BBA-AC1E176E8855}"/>
              </a:ext>
            </a:extLst>
          </p:cNvPr>
          <p:cNvSpPr txBox="1"/>
          <p:nvPr/>
        </p:nvSpPr>
        <p:spPr>
          <a:xfrm>
            <a:off x="152400" y="5815331"/>
            <a:ext cx="8991600" cy="523220"/>
          </a:xfrm>
          <a:prstGeom prst="rect">
            <a:avLst/>
          </a:prstGeom>
          <a:noFill/>
        </p:spPr>
        <p:txBody>
          <a:bodyPr wrap="square" rtlCol="0">
            <a:spAutoFit/>
          </a:bodyPr>
          <a:lstStyle/>
          <a:p>
            <a:r>
              <a:rPr lang="en-US" sz="2800" b="1" i="1" dirty="0">
                <a:solidFill>
                  <a:srgbClr val="C00000"/>
                </a:solidFill>
              </a:rPr>
              <a:t>The Perspective of Empathy and Duty to Problem Adoption</a:t>
            </a:r>
          </a:p>
        </p:txBody>
      </p:sp>
      <p:sp>
        <p:nvSpPr>
          <p:cNvPr id="7" name="TextBox 6">
            <a:extLst>
              <a:ext uri="{FF2B5EF4-FFF2-40B4-BE49-F238E27FC236}">
                <a16:creationId xmlns:a16="http://schemas.microsoft.com/office/drawing/2014/main" id="{459049F5-5C41-4DF8-BCD1-4149FCFF089A}"/>
              </a:ext>
            </a:extLst>
          </p:cNvPr>
          <p:cNvSpPr txBox="1"/>
          <p:nvPr/>
        </p:nvSpPr>
        <p:spPr>
          <a:xfrm>
            <a:off x="2781300" y="3733800"/>
            <a:ext cx="1371600" cy="400110"/>
          </a:xfrm>
          <a:prstGeom prst="rect">
            <a:avLst/>
          </a:prstGeom>
          <a:noFill/>
        </p:spPr>
        <p:txBody>
          <a:bodyPr wrap="square" rtlCol="0">
            <a:spAutoFit/>
          </a:bodyPr>
          <a:lstStyle/>
          <a:p>
            <a:r>
              <a:rPr lang="en-US" sz="2000" b="1" i="1" dirty="0">
                <a:solidFill>
                  <a:schemeClr val="tx2">
                    <a:lumMod val="75000"/>
                  </a:schemeClr>
                </a:solidFill>
              </a:rPr>
              <a:t>Operations</a:t>
            </a:r>
          </a:p>
        </p:txBody>
      </p:sp>
      <p:sp>
        <p:nvSpPr>
          <p:cNvPr id="12" name="TextBox 11">
            <a:extLst>
              <a:ext uri="{FF2B5EF4-FFF2-40B4-BE49-F238E27FC236}">
                <a16:creationId xmlns:a16="http://schemas.microsoft.com/office/drawing/2014/main" id="{6E1E22D6-994A-4D97-B2BB-CBB95A00A20D}"/>
              </a:ext>
            </a:extLst>
          </p:cNvPr>
          <p:cNvSpPr txBox="1"/>
          <p:nvPr/>
        </p:nvSpPr>
        <p:spPr>
          <a:xfrm>
            <a:off x="5372100" y="4073463"/>
            <a:ext cx="1090387" cy="400110"/>
          </a:xfrm>
          <a:prstGeom prst="rect">
            <a:avLst/>
          </a:prstGeom>
          <a:noFill/>
        </p:spPr>
        <p:txBody>
          <a:bodyPr wrap="square" rtlCol="0">
            <a:spAutoFit/>
          </a:bodyPr>
          <a:lstStyle/>
          <a:p>
            <a:r>
              <a:rPr lang="en-US" sz="2000" b="1" i="1" dirty="0">
                <a:solidFill>
                  <a:schemeClr val="tx2">
                    <a:lumMod val="75000"/>
                  </a:schemeClr>
                </a:solidFill>
              </a:rPr>
              <a:t>Person</a:t>
            </a:r>
          </a:p>
        </p:txBody>
      </p:sp>
    </p:spTree>
    <p:extLst>
      <p:ext uri="{BB962C8B-B14F-4D97-AF65-F5344CB8AC3E}">
        <p14:creationId xmlns:p14="http://schemas.microsoft.com/office/powerpoint/2010/main" val="280134948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828800"/>
            <a:ext cx="8610600" cy="5105400"/>
          </a:xfrm>
        </p:spPr>
        <p:txBody>
          <a:bodyPr>
            <a:noAutofit/>
          </a:bodyPr>
          <a:lstStyle/>
          <a:p>
            <a:pPr marL="0" indent="0" algn="ctr">
              <a:buFont typeface="Wingdings" pitchFamily="2" charset="2"/>
              <a:buNone/>
              <a:defRPr/>
            </a:pPr>
            <a:r>
              <a:rPr lang="en-US" sz="2800" b="1" u="sng" dirty="0">
                <a:solidFill>
                  <a:srgbClr val="C00000"/>
                </a:solidFill>
              </a:rPr>
              <a:t>THE VALUE OF PROBLEM ADOPTION</a:t>
            </a:r>
          </a:p>
          <a:p>
            <a:pPr>
              <a:buFont typeface="Wingdings" panose="05000000000000000000" pitchFamily="2" charset="2"/>
              <a:buChar char="§"/>
              <a:defRPr/>
            </a:pPr>
            <a:r>
              <a:rPr lang="en-US" sz="2800" dirty="0"/>
              <a:t>Demonstrates care and sincerity</a:t>
            </a:r>
          </a:p>
          <a:p>
            <a:pPr>
              <a:buFont typeface="Wingdings" panose="05000000000000000000" pitchFamily="2" charset="2"/>
              <a:buChar char="§"/>
              <a:defRPr/>
            </a:pPr>
            <a:r>
              <a:rPr lang="en-US" sz="2800" dirty="0"/>
              <a:t>Develops trust and relationship</a:t>
            </a:r>
          </a:p>
          <a:p>
            <a:pPr>
              <a:buFont typeface="Wingdings" panose="05000000000000000000" pitchFamily="2" charset="2"/>
              <a:buChar char="§"/>
              <a:defRPr/>
            </a:pPr>
            <a:r>
              <a:rPr lang="en-US" sz="2800" dirty="0"/>
              <a:t>Fosters  communication and collaborative work </a:t>
            </a:r>
          </a:p>
          <a:p>
            <a:pPr>
              <a:buFont typeface="Wingdings" panose="05000000000000000000" pitchFamily="2" charset="2"/>
              <a:buChar char="§"/>
              <a:defRPr/>
            </a:pPr>
            <a:r>
              <a:rPr lang="en-US" sz="2800" dirty="0"/>
              <a:t>Builds credibility and influence</a:t>
            </a:r>
          </a:p>
          <a:p>
            <a:pPr>
              <a:buFont typeface="Wingdings" panose="05000000000000000000" pitchFamily="2" charset="2"/>
              <a:buChar char="§"/>
              <a:defRPr/>
            </a:pPr>
            <a:r>
              <a:rPr lang="en-US" sz="2800" dirty="0"/>
              <a:t>Promotes chances for better results</a:t>
            </a:r>
          </a:p>
          <a:p>
            <a:pPr>
              <a:buFont typeface="Wingdings" panose="05000000000000000000" pitchFamily="2" charset="2"/>
              <a:buChar char="§"/>
              <a:defRPr/>
            </a:pPr>
            <a:r>
              <a:rPr lang="en-US" sz="2800" dirty="0"/>
              <a:t>Provides learning  and organizational maturity while mitigating chances of  future risk</a:t>
            </a:r>
          </a:p>
          <a:p>
            <a:pPr>
              <a:buFont typeface="Wingdings" panose="05000000000000000000" pitchFamily="2" charset="2"/>
              <a:buChar char="§"/>
              <a:defRPr/>
            </a:pPr>
            <a:r>
              <a:rPr lang="en-US" sz="2800" dirty="0"/>
              <a:t>Insulates agency, management  and staff from additional problems</a:t>
            </a:r>
          </a:p>
        </p:txBody>
      </p:sp>
      <p:sp>
        <p:nvSpPr>
          <p:cNvPr id="2" name="Title 1"/>
          <p:cNvSpPr>
            <a:spLocks noGrp="1"/>
          </p:cNvSpPr>
          <p:nvPr>
            <p:ph type="title"/>
          </p:nvPr>
        </p:nvSpPr>
        <p:spPr>
          <a:xfrm>
            <a:off x="0" y="0"/>
            <a:ext cx="9144000" cy="1752600"/>
          </a:xfrm>
        </p:spPr>
        <p:txBody>
          <a:bodyPr>
            <a:normAutofit/>
          </a:bodyPr>
          <a:lstStyle/>
          <a:p>
            <a:pPr>
              <a:defRPr/>
            </a:pPr>
            <a:r>
              <a:rPr lang="en-US" b="1" dirty="0"/>
              <a:t>Problem Adoption</a:t>
            </a:r>
            <a:br>
              <a:rPr lang="en-US" sz="3600" b="1" i="1" dirty="0"/>
            </a:br>
            <a:r>
              <a:rPr lang="en-US" sz="2800" b="1" i="1" dirty="0"/>
              <a:t>Do you Adopt your subordinates' problems and make them yours?</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289</a:t>
            </a:fld>
            <a:endParaRPr lang="en-US">
              <a:solidFill>
                <a:prstClr val="black">
                  <a:tint val="75000"/>
                </a:prstClr>
              </a:solidFill>
            </a:endParaRPr>
          </a:p>
        </p:txBody>
      </p:sp>
    </p:spTree>
    <p:extLst>
      <p:ext uri="{BB962C8B-B14F-4D97-AF65-F5344CB8AC3E}">
        <p14:creationId xmlns:p14="http://schemas.microsoft.com/office/powerpoint/2010/main" val="2131204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E85B3-A098-40F6-84C8-482694E06B35}"/>
              </a:ext>
            </a:extLst>
          </p:cNvPr>
          <p:cNvSpPr>
            <a:spLocks noGrp="1"/>
          </p:cNvSpPr>
          <p:nvPr>
            <p:ph type="title"/>
          </p:nvPr>
        </p:nvSpPr>
        <p:spPr>
          <a:xfrm>
            <a:off x="0" y="1"/>
            <a:ext cx="9144000" cy="1066798"/>
          </a:xfrm>
        </p:spPr>
        <p:txBody>
          <a:bodyPr>
            <a:normAutofit/>
          </a:bodyPr>
          <a:lstStyle/>
          <a:p>
            <a:r>
              <a:rPr lang="en-US" b="1" u="sng" dirty="0"/>
              <a:t>Also, Important</a:t>
            </a:r>
          </a:p>
        </p:txBody>
      </p:sp>
      <p:sp>
        <p:nvSpPr>
          <p:cNvPr id="3" name="Content Placeholder 2">
            <a:extLst>
              <a:ext uri="{FF2B5EF4-FFF2-40B4-BE49-F238E27FC236}">
                <a16:creationId xmlns:a16="http://schemas.microsoft.com/office/drawing/2014/main" id="{527F90D9-4A98-42F3-BE63-0DDCE2736CA0}"/>
              </a:ext>
            </a:extLst>
          </p:cNvPr>
          <p:cNvSpPr>
            <a:spLocks noGrp="1"/>
          </p:cNvSpPr>
          <p:nvPr>
            <p:ph idx="1"/>
          </p:nvPr>
        </p:nvSpPr>
        <p:spPr>
          <a:xfrm>
            <a:off x="152400" y="1066800"/>
            <a:ext cx="8763000" cy="5654674"/>
          </a:xfrm>
        </p:spPr>
        <p:txBody>
          <a:bodyPr>
            <a:noAutofit/>
          </a:bodyPr>
          <a:lstStyle/>
          <a:p>
            <a:pPr>
              <a:buFont typeface="Wingdings" panose="05000000000000000000" pitchFamily="2" charset="2"/>
              <a:buChar char="§"/>
            </a:pPr>
            <a:r>
              <a:rPr lang="en-US" sz="2800" b="1" dirty="0"/>
              <a:t>Overall, police enjoy a majority public support over a long period </a:t>
            </a:r>
            <a:r>
              <a:rPr lang="en-US" sz="2800" dirty="0"/>
              <a:t>(Pew &amp; Gallup)</a:t>
            </a:r>
          </a:p>
          <a:p>
            <a:pPr>
              <a:buFont typeface="Wingdings" panose="05000000000000000000" pitchFamily="2" charset="2"/>
              <a:buChar char="§"/>
            </a:pPr>
            <a:r>
              <a:rPr lang="en-US" sz="2800" b="1" dirty="0">
                <a:solidFill>
                  <a:srgbClr val="C00000"/>
                </a:solidFill>
              </a:rPr>
              <a:t>Police and the public hold sharply different views about key aspects of policing as well as on some major policy issues facing the country (Pew, 2017)</a:t>
            </a:r>
          </a:p>
          <a:p>
            <a:pPr>
              <a:buFont typeface="Wingdings" panose="05000000000000000000" pitchFamily="2" charset="2"/>
              <a:buChar char="§"/>
            </a:pPr>
            <a:r>
              <a:rPr lang="en-US" sz="2800" dirty="0"/>
              <a:t>Faces danger and uncertainty everyday</a:t>
            </a:r>
          </a:p>
          <a:p>
            <a:pPr>
              <a:buFont typeface="Wingdings" panose="05000000000000000000" pitchFamily="2" charset="2"/>
              <a:buChar char="§"/>
            </a:pPr>
            <a:r>
              <a:rPr lang="en-US" sz="2800" dirty="0"/>
              <a:t>Manages personal stress, fatigue and cynicism everyday</a:t>
            </a:r>
          </a:p>
          <a:p>
            <a:pPr marL="0" indent="0">
              <a:buNone/>
            </a:pPr>
            <a:r>
              <a:rPr lang="en-US" sz="2800" b="1" u="sng" dirty="0">
                <a:solidFill>
                  <a:srgbClr val="C00000"/>
                </a:solidFill>
              </a:rPr>
              <a:t>MUST READ: </a:t>
            </a:r>
            <a:r>
              <a:rPr lang="en-US" sz="2400" dirty="0"/>
              <a:t>Morin, R. Parker, K. </a:t>
            </a:r>
            <a:r>
              <a:rPr lang="en-US" sz="2400" dirty="0" err="1"/>
              <a:t>Stepler</a:t>
            </a:r>
            <a:r>
              <a:rPr lang="en-US" sz="2400" dirty="0"/>
              <a:t>, R. &amp; Mercer, A.(2017). </a:t>
            </a:r>
            <a:r>
              <a:rPr lang="en-US" sz="2400" b="1" i="1" dirty="0"/>
              <a:t>Behind the Badge. PEW Research,  Social &amp; Demographic Trends</a:t>
            </a:r>
          </a:p>
          <a:p>
            <a:pPr marL="0" indent="0">
              <a:buNone/>
            </a:pPr>
            <a:r>
              <a:rPr lang="en-US" sz="2800" dirty="0">
                <a:solidFill>
                  <a:srgbClr val="0070C0"/>
                </a:solidFill>
              </a:rPr>
              <a:t>https://www.pewsocialtrends.org/2017/01/11/behind-the-badge</a:t>
            </a:r>
          </a:p>
        </p:txBody>
      </p:sp>
      <p:sp>
        <p:nvSpPr>
          <p:cNvPr id="4" name="Slide Number Placeholder 3">
            <a:extLst>
              <a:ext uri="{FF2B5EF4-FFF2-40B4-BE49-F238E27FC236}">
                <a16:creationId xmlns:a16="http://schemas.microsoft.com/office/drawing/2014/main" id="{C9DE9DC4-21B4-4E08-BA7B-E26ED6DBB1F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168629964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a:t>The Edwards Theory of Problem Adoption</a:t>
            </a:r>
          </a:p>
        </p:txBody>
      </p:sp>
      <p:sp>
        <p:nvSpPr>
          <p:cNvPr id="3" name="Content Placeholder 2"/>
          <p:cNvSpPr>
            <a:spLocks noGrp="1"/>
          </p:cNvSpPr>
          <p:nvPr>
            <p:ph idx="1"/>
          </p:nvPr>
        </p:nvSpPr>
        <p:spPr>
          <a:xfrm>
            <a:off x="457200" y="1662112"/>
            <a:ext cx="8229600" cy="4876800"/>
          </a:xfrm>
        </p:spPr>
        <p:txBody>
          <a:bodyPr>
            <a:normAutofit/>
          </a:bodyPr>
          <a:lstStyle/>
          <a:p>
            <a:pPr marL="0" indent="0">
              <a:buNone/>
            </a:pPr>
            <a:r>
              <a:rPr lang="en-US" dirty="0"/>
              <a:t>“When a subordinate has a </a:t>
            </a:r>
            <a:r>
              <a:rPr lang="en-US" b="1" dirty="0">
                <a:solidFill>
                  <a:srgbClr val="C00000"/>
                </a:solidFill>
              </a:rPr>
              <a:t>“LEGITIMATE” </a:t>
            </a:r>
            <a:r>
              <a:rPr lang="en-US" dirty="0"/>
              <a:t>problem </a:t>
            </a:r>
            <a:r>
              <a:rPr lang="en-US" b="1" dirty="0"/>
              <a:t>identified through their perspective </a:t>
            </a:r>
            <a:r>
              <a:rPr lang="en-US" dirty="0"/>
              <a:t>and </a:t>
            </a:r>
            <a:r>
              <a:rPr lang="en-US" b="1" dirty="0"/>
              <a:t>in concert with moral, legal and ethical principles, within the scope of professional standards and policy and affecting or potentially affecting the work unit</a:t>
            </a:r>
            <a:r>
              <a:rPr lang="en-US" dirty="0"/>
              <a:t>, the supervisor should adopt the problem to solve on behalf of the subordinate.”</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290</a:t>
            </a:fld>
            <a:endParaRPr lang="en-US">
              <a:solidFill>
                <a:prstClr val="black">
                  <a:tint val="75000"/>
                </a:prstClr>
              </a:solidFill>
            </a:endParaRPr>
          </a:p>
        </p:txBody>
      </p:sp>
    </p:spTree>
    <p:extLst>
      <p:ext uri="{BB962C8B-B14F-4D97-AF65-F5344CB8AC3E}">
        <p14:creationId xmlns:p14="http://schemas.microsoft.com/office/powerpoint/2010/main" val="236855956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b="1" dirty="0"/>
              <a:t>Rationale for the Adoption</a:t>
            </a:r>
          </a:p>
        </p:txBody>
      </p:sp>
      <p:sp>
        <p:nvSpPr>
          <p:cNvPr id="3" name="Content Placeholder 2"/>
          <p:cNvSpPr>
            <a:spLocks noGrp="1"/>
          </p:cNvSpPr>
          <p:nvPr>
            <p:ph idx="1"/>
          </p:nvPr>
        </p:nvSpPr>
        <p:spPr>
          <a:xfrm>
            <a:off x="457200" y="1219200"/>
            <a:ext cx="8229600" cy="5486400"/>
          </a:xfrm>
        </p:spPr>
        <p:txBody>
          <a:bodyPr>
            <a:normAutofit/>
          </a:bodyPr>
          <a:lstStyle/>
          <a:p>
            <a:pPr marL="514350" indent="-514350">
              <a:buFont typeface="+mj-lt"/>
              <a:buAutoNum type="arabicPeriod"/>
            </a:pPr>
            <a:r>
              <a:rPr lang="en-US" u="sng" dirty="0">
                <a:solidFill>
                  <a:srgbClr val="C00000"/>
                </a:solidFill>
              </a:rPr>
              <a:t>Its your </a:t>
            </a:r>
            <a:r>
              <a:rPr lang="en-US" b="1" u="sng" dirty="0">
                <a:solidFill>
                  <a:srgbClr val="C00000"/>
                </a:solidFill>
              </a:rPr>
              <a:t>JOB</a:t>
            </a:r>
          </a:p>
          <a:p>
            <a:pPr marL="514350" indent="-514350">
              <a:buFont typeface="+mj-lt"/>
              <a:buAutoNum type="arabicPeriod"/>
            </a:pPr>
            <a:r>
              <a:rPr lang="en-US" sz="2800" dirty="0"/>
              <a:t>If it’s your problem, instead of their problem you will frame it as such, and work harder to   solve it.</a:t>
            </a:r>
          </a:p>
          <a:p>
            <a:pPr marL="514350" indent="-514350">
              <a:buFont typeface="+mj-lt"/>
              <a:buAutoNum type="arabicPeriod"/>
            </a:pPr>
            <a:r>
              <a:rPr lang="en-US" sz="2800" dirty="0"/>
              <a:t>The subordinate will recognize and appreciate the efforts of the supervisor, and such will build credibility (for the boss doing their job as they see it) and develop relational currency because it was done for them </a:t>
            </a:r>
          </a:p>
          <a:p>
            <a:pPr marL="514350" indent="-514350">
              <a:buFont typeface="+mj-lt"/>
              <a:buAutoNum type="arabicPeriod"/>
            </a:pPr>
            <a:r>
              <a:rPr lang="en-US" sz="2800" b="1" dirty="0">
                <a:solidFill>
                  <a:srgbClr val="C00000"/>
                </a:solidFill>
              </a:rPr>
              <a:t>Benefits to the organization as a whole</a:t>
            </a:r>
          </a:p>
          <a:p>
            <a:pPr marL="0" indent="0" algn="ctr">
              <a:buNone/>
            </a:pPr>
            <a:r>
              <a:rPr lang="en-US" sz="2800" b="1" i="1" dirty="0"/>
              <a:t>Deposits emotional currency into your people’s accounts that you may later need to draw on</a:t>
            </a:r>
          </a:p>
          <a:p>
            <a:pPr marL="0" indent="0">
              <a:buNone/>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291</a:t>
            </a:fld>
            <a:endParaRPr lang="en-US">
              <a:solidFill>
                <a:prstClr val="black">
                  <a:tint val="75000"/>
                </a:prstClr>
              </a:solidFill>
            </a:endParaRPr>
          </a:p>
        </p:txBody>
      </p:sp>
    </p:spTree>
    <p:extLst>
      <p:ext uri="{BB962C8B-B14F-4D97-AF65-F5344CB8AC3E}">
        <p14:creationId xmlns:p14="http://schemas.microsoft.com/office/powerpoint/2010/main" val="406598280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C90E4-34F5-4D47-A323-27012E3B603D}"/>
              </a:ext>
            </a:extLst>
          </p:cNvPr>
          <p:cNvSpPr>
            <a:spLocks noGrp="1"/>
          </p:cNvSpPr>
          <p:nvPr>
            <p:ph type="title"/>
          </p:nvPr>
        </p:nvSpPr>
        <p:spPr>
          <a:xfrm>
            <a:off x="0" y="304800"/>
            <a:ext cx="9144000" cy="1295400"/>
          </a:xfrm>
        </p:spPr>
        <p:txBody>
          <a:bodyPr>
            <a:normAutofit fontScale="90000"/>
          </a:bodyPr>
          <a:lstStyle/>
          <a:p>
            <a:r>
              <a:rPr lang="en-US" b="1" dirty="0"/>
              <a:t>Dedicated Priorities</a:t>
            </a:r>
            <a:br>
              <a:rPr lang="en-US" b="1" dirty="0"/>
            </a:br>
            <a:r>
              <a:rPr lang="en-US" sz="3100" b="1" dirty="0"/>
              <a:t>Do you proactively plan and devote the time (up-front) to shape the future for your people?</a:t>
            </a:r>
          </a:p>
        </p:txBody>
      </p:sp>
      <p:sp>
        <p:nvSpPr>
          <p:cNvPr id="3" name="Content Placeholder 2">
            <a:extLst>
              <a:ext uri="{FF2B5EF4-FFF2-40B4-BE49-F238E27FC236}">
                <a16:creationId xmlns:a16="http://schemas.microsoft.com/office/drawing/2014/main" id="{AA8B36A4-C4F0-45D7-8CC8-07BF9E2EF96A}"/>
              </a:ext>
            </a:extLst>
          </p:cNvPr>
          <p:cNvSpPr>
            <a:spLocks noGrp="1"/>
          </p:cNvSpPr>
          <p:nvPr>
            <p:ph idx="1"/>
          </p:nvPr>
        </p:nvSpPr>
        <p:spPr>
          <a:xfrm>
            <a:off x="228600" y="2133600"/>
            <a:ext cx="8763000" cy="4724400"/>
          </a:xfrm>
        </p:spPr>
        <p:txBody>
          <a:bodyPr>
            <a:normAutofit/>
          </a:bodyPr>
          <a:lstStyle/>
          <a:p>
            <a:pPr marL="0" indent="0">
              <a:buNone/>
            </a:pPr>
            <a:r>
              <a:rPr lang="en-US" b="1" i="1" dirty="0">
                <a:solidFill>
                  <a:srgbClr val="C00000"/>
                </a:solidFill>
                <a:latin typeface="+mj-lt"/>
              </a:rPr>
              <a:t>When you Identify an issue regarding your people:</a:t>
            </a:r>
          </a:p>
          <a:p>
            <a:pPr>
              <a:buFont typeface="Wingdings" panose="05000000000000000000" pitchFamily="2" charset="2"/>
              <a:buChar char="§"/>
            </a:pPr>
            <a:r>
              <a:rPr lang="en-US" sz="2800" dirty="0">
                <a:solidFill>
                  <a:srgbClr val="000000"/>
                </a:solidFill>
                <a:latin typeface="+mj-lt"/>
              </a:rPr>
              <a:t>Work backwards from your goal to find the resources, develop a plan, and create a means to achieve that goal if practicable and possible</a:t>
            </a:r>
          </a:p>
          <a:p>
            <a:pPr>
              <a:buFont typeface="Wingdings" panose="05000000000000000000" pitchFamily="2" charset="2"/>
              <a:buChar char="§"/>
            </a:pPr>
            <a:r>
              <a:rPr lang="en-US" sz="2800" dirty="0">
                <a:solidFill>
                  <a:srgbClr val="000000"/>
                </a:solidFill>
                <a:latin typeface="+mj-lt"/>
              </a:rPr>
              <a:t>Proactively press forward with your efforts keeping them on the “front burner” where they are a focus and narrowly tailored toward completion in a timely and meaningful fashion</a:t>
            </a:r>
          </a:p>
          <a:p>
            <a:pPr marL="0" indent="0" algn="ctr">
              <a:buNone/>
            </a:pPr>
            <a:r>
              <a:rPr lang="en-US" sz="2800" b="1" i="1" u="sng" dirty="0">
                <a:solidFill>
                  <a:srgbClr val="C00000"/>
                </a:solidFill>
                <a:latin typeface="+mj-lt"/>
              </a:rPr>
              <a:t>Promise little, deliver a lot</a:t>
            </a:r>
          </a:p>
        </p:txBody>
      </p:sp>
      <p:sp>
        <p:nvSpPr>
          <p:cNvPr id="4" name="Slide Number Placeholder 3">
            <a:extLst>
              <a:ext uri="{FF2B5EF4-FFF2-40B4-BE49-F238E27FC236}">
                <a16:creationId xmlns:a16="http://schemas.microsoft.com/office/drawing/2014/main" id="{5FE63483-FB6B-4C8D-9DB1-278430101DE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292</a:t>
            </a:fld>
            <a:endParaRPr lang="en-US">
              <a:solidFill>
                <a:prstClr val="black">
                  <a:tint val="75000"/>
                </a:prstClr>
              </a:solidFill>
            </a:endParaRPr>
          </a:p>
        </p:txBody>
      </p:sp>
    </p:spTree>
    <p:extLst>
      <p:ext uri="{BB962C8B-B14F-4D97-AF65-F5344CB8AC3E}">
        <p14:creationId xmlns:p14="http://schemas.microsoft.com/office/powerpoint/2010/main" val="2882047257"/>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DB48D-030F-4375-9D97-B06509D251B5}"/>
              </a:ext>
            </a:extLst>
          </p:cNvPr>
          <p:cNvSpPr>
            <a:spLocks noGrp="1"/>
          </p:cNvSpPr>
          <p:nvPr>
            <p:ph type="title"/>
          </p:nvPr>
        </p:nvSpPr>
        <p:spPr>
          <a:xfrm>
            <a:off x="457200" y="136525"/>
            <a:ext cx="8229600" cy="1539875"/>
          </a:xfrm>
        </p:spPr>
        <p:txBody>
          <a:bodyPr>
            <a:noAutofit/>
          </a:bodyPr>
          <a:lstStyle/>
          <a:p>
            <a:r>
              <a:rPr lang="en-US" sz="3600" b="1" dirty="0"/>
              <a:t>Develop opportunities for exposure for your people to the people of magnitude:</a:t>
            </a:r>
            <a:br>
              <a:rPr lang="en-US" sz="3600" b="1" dirty="0"/>
            </a:br>
            <a:endParaRPr lang="en-US" sz="3600" dirty="0"/>
          </a:p>
        </p:txBody>
      </p:sp>
      <p:sp>
        <p:nvSpPr>
          <p:cNvPr id="3" name="Content Placeholder 2">
            <a:extLst>
              <a:ext uri="{FF2B5EF4-FFF2-40B4-BE49-F238E27FC236}">
                <a16:creationId xmlns:a16="http://schemas.microsoft.com/office/drawing/2014/main" id="{99124610-6EB4-4D5B-A71C-B7C44E7A59FE}"/>
              </a:ext>
            </a:extLst>
          </p:cNvPr>
          <p:cNvSpPr>
            <a:spLocks noGrp="1"/>
          </p:cNvSpPr>
          <p:nvPr>
            <p:ph idx="1"/>
          </p:nvPr>
        </p:nvSpPr>
        <p:spPr>
          <a:xfrm>
            <a:off x="0" y="1447800"/>
            <a:ext cx="9144000" cy="5273675"/>
          </a:xfrm>
        </p:spPr>
        <p:txBody>
          <a:bodyPr>
            <a:normAutofit/>
          </a:bodyPr>
          <a:lstStyle/>
          <a:p>
            <a:pPr marL="0" indent="0">
              <a:buNone/>
            </a:pPr>
            <a:r>
              <a:rPr lang="en-US" sz="2800" b="1" dirty="0">
                <a:solidFill>
                  <a:srgbClr val="C00000"/>
                </a:solidFill>
              </a:rPr>
              <a:t>First Rule: </a:t>
            </a:r>
            <a:r>
              <a:rPr lang="en-US" sz="2800" b="1" dirty="0"/>
              <a:t>Demonstrate sincere joy and pride in your subordinates when they accomplish something</a:t>
            </a:r>
          </a:p>
          <a:p>
            <a:pPr marL="0" indent="0">
              <a:buNone/>
            </a:pPr>
            <a:r>
              <a:rPr lang="en-US" sz="2800" b="1" dirty="0">
                <a:solidFill>
                  <a:srgbClr val="C00000"/>
                </a:solidFill>
              </a:rPr>
              <a:t>Second Rule: </a:t>
            </a:r>
            <a:r>
              <a:rPr lang="en-US" sz="2800" b="1" dirty="0"/>
              <a:t>Take responsibility when things go wrong, NEVER BLAME</a:t>
            </a:r>
          </a:p>
          <a:p>
            <a:pPr>
              <a:buFont typeface="Courier New" panose="02070309020205020404" pitchFamily="49" charset="0"/>
              <a:buChar char="o"/>
            </a:pPr>
            <a:r>
              <a:rPr lang="en-US" sz="2800" b="1" dirty="0">
                <a:solidFill>
                  <a:srgbClr val="C00000"/>
                </a:solidFill>
              </a:rPr>
              <a:t>Give Subordinates Credit</a:t>
            </a:r>
            <a:r>
              <a:rPr lang="en-US" sz="2800" dirty="0"/>
              <a:t>/</a:t>
            </a:r>
            <a:r>
              <a:rPr lang="en-US" sz="2800" b="1" dirty="0"/>
              <a:t>Never take credit</a:t>
            </a:r>
          </a:p>
          <a:p>
            <a:pPr>
              <a:buFont typeface="Courier New" panose="02070309020205020404" pitchFamily="49" charset="0"/>
              <a:buChar char="o"/>
            </a:pPr>
            <a:r>
              <a:rPr lang="en-US" sz="2800" b="1" dirty="0">
                <a:solidFill>
                  <a:srgbClr val="C00000"/>
                </a:solidFill>
              </a:rPr>
              <a:t>Highlight their ideas</a:t>
            </a:r>
            <a:r>
              <a:rPr lang="en-US" sz="2800" dirty="0"/>
              <a:t>/</a:t>
            </a:r>
            <a:r>
              <a:rPr lang="en-US" sz="2800" b="1" dirty="0"/>
              <a:t>Never steal them</a:t>
            </a:r>
          </a:p>
          <a:p>
            <a:pPr>
              <a:buFont typeface="Courier New" panose="02070309020205020404" pitchFamily="49" charset="0"/>
              <a:buChar char="o"/>
            </a:pPr>
            <a:r>
              <a:rPr lang="en-US" sz="2800" b="1" dirty="0">
                <a:solidFill>
                  <a:srgbClr val="C00000"/>
                </a:solidFill>
              </a:rPr>
              <a:t>Promote their talents</a:t>
            </a:r>
            <a:r>
              <a:rPr lang="en-US" sz="2800" dirty="0"/>
              <a:t>/</a:t>
            </a:r>
            <a:r>
              <a:rPr lang="en-US" sz="2800" b="1" dirty="0"/>
              <a:t>Never hide them </a:t>
            </a:r>
          </a:p>
          <a:p>
            <a:pPr>
              <a:buFont typeface="Courier New" panose="02070309020205020404" pitchFamily="49" charset="0"/>
              <a:buChar char="o"/>
            </a:pPr>
            <a:r>
              <a:rPr lang="en-US" sz="2800" b="1" dirty="0">
                <a:solidFill>
                  <a:srgbClr val="C00000"/>
                </a:solidFill>
              </a:rPr>
              <a:t>Praise their efforts</a:t>
            </a:r>
            <a:r>
              <a:rPr lang="en-US" sz="2800" dirty="0"/>
              <a:t>/</a:t>
            </a:r>
            <a:r>
              <a:rPr lang="en-US" sz="2800" b="1" dirty="0"/>
              <a:t>Use specific articulation to highlight performance and result </a:t>
            </a:r>
          </a:p>
          <a:p>
            <a:pPr marL="0" indent="0">
              <a:buNone/>
            </a:pPr>
            <a:endParaRPr lang="en-US" sz="2800" b="1" dirty="0"/>
          </a:p>
          <a:p>
            <a:pPr marL="0" indent="0">
              <a:buNone/>
            </a:pPr>
            <a:endParaRPr lang="en-US" dirty="0"/>
          </a:p>
        </p:txBody>
      </p:sp>
      <p:sp>
        <p:nvSpPr>
          <p:cNvPr id="4" name="Slide Number Placeholder 3">
            <a:extLst>
              <a:ext uri="{FF2B5EF4-FFF2-40B4-BE49-F238E27FC236}">
                <a16:creationId xmlns:a16="http://schemas.microsoft.com/office/drawing/2014/main" id="{01088623-63B8-4F53-8D8F-D2EFD3467AD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293</a:t>
            </a:fld>
            <a:endParaRPr lang="en-US">
              <a:solidFill>
                <a:prstClr val="black">
                  <a:tint val="75000"/>
                </a:prstClr>
              </a:solidFill>
            </a:endParaRPr>
          </a:p>
        </p:txBody>
      </p:sp>
    </p:spTree>
    <p:extLst>
      <p:ext uri="{BB962C8B-B14F-4D97-AF65-F5344CB8AC3E}">
        <p14:creationId xmlns:p14="http://schemas.microsoft.com/office/powerpoint/2010/main" val="158659326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body" idx="1"/>
          </p:nvPr>
        </p:nvSpPr>
        <p:spPr>
          <a:xfrm>
            <a:off x="457200" y="1371600"/>
            <a:ext cx="8229600" cy="5334000"/>
          </a:xfrm>
        </p:spPr>
        <p:txBody>
          <a:bodyPr>
            <a:normAutofit/>
          </a:bodyPr>
          <a:lstStyle/>
          <a:p>
            <a:pPr algn="ctr" eaLnBrk="1" hangingPunct="1">
              <a:lnSpc>
                <a:spcPct val="90000"/>
              </a:lnSpc>
              <a:buFont typeface="Wingdings" pitchFamily="2" charset="2"/>
              <a:buNone/>
              <a:defRPr/>
            </a:pPr>
            <a:endParaRPr lang="en-US" sz="3800" dirty="0"/>
          </a:p>
          <a:p>
            <a:pPr algn="ctr" eaLnBrk="1" hangingPunct="1">
              <a:lnSpc>
                <a:spcPct val="90000"/>
              </a:lnSpc>
              <a:buFont typeface="Wingdings" pitchFamily="2" charset="2"/>
              <a:buNone/>
              <a:defRPr/>
            </a:pPr>
            <a:endParaRPr lang="en-US" sz="3800" dirty="0"/>
          </a:p>
          <a:p>
            <a:pPr algn="ctr" eaLnBrk="1" hangingPunct="1">
              <a:lnSpc>
                <a:spcPct val="90000"/>
              </a:lnSpc>
              <a:buFont typeface="Wingdings" pitchFamily="2" charset="2"/>
              <a:buNone/>
              <a:defRPr/>
            </a:pPr>
            <a:r>
              <a:rPr lang="en-US" sz="3800" b="1" i="1" dirty="0"/>
              <a:t>It </a:t>
            </a:r>
            <a:r>
              <a:rPr lang="en-US" sz="3800" b="1" i="1" dirty="0" err="1"/>
              <a:t>ain’t</a:t>
            </a:r>
            <a:r>
              <a:rPr lang="en-US" sz="3800" b="1" i="1" dirty="0"/>
              <a:t> about you!</a:t>
            </a:r>
          </a:p>
          <a:p>
            <a:pPr algn="ctr" eaLnBrk="1" hangingPunct="1">
              <a:lnSpc>
                <a:spcPct val="90000"/>
              </a:lnSpc>
              <a:buFont typeface="Wingdings" pitchFamily="2" charset="2"/>
              <a:buNone/>
              <a:defRPr/>
            </a:pPr>
            <a:r>
              <a:rPr lang="en-US" sz="3000" dirty="0"/>
              <a:t>Build people, grow people, and make them better than you.</a:t>
            </a:r>
          </a:p>
          <a:p>
            <a:pPr algn="ctr">
              <a:lnSpc>
                <a:spcPct val="90000"/>
              </a:lnSpc>
              <a:buNone/>
              <a:defRPr/>
            </a:pPr>
            <a:r>
              <a:rPr lang="en-US" sz="4000" b="1" dirty="0">
                <a:solidFill>
                  <a:srgbClr val="C00000"/>
                </a:solidFill>
              </a:rPr>
              <a:t>EGO + AMBITION = SELF-CENTERED IGNORANCE</a:t>
            </a:r>
            <a:endParaRPr lang="en-US" sz="3800" dirty="0"/>
          </a:p>
          <a:p>
            <a:pPr algn="ctr" eaLnBrk="1" hangingPunct="1">
              <a:lnSpc>
                <a:spcPct val="90000"/>
              </a:lnSpc>
              <a:buFont typeface="Wingdings" pitchFamily="2" charset="2"/>
              <a:buNone/>
              <a:defRPr/>
            </a:pPr>
            <a:r>
              <a:rPr lang="en-US" sz="3500" dirty="0"/>
              <a:t>Purpose and organization over self-interest “Be loyal to the cause - not self.”</a:t>
            </a:r>
          </a:p>
        </p:txBody>
      </p:sp>
      <p:pic>
        <p:nvPicPr>
          <p:cNvPr id="9218" name="Picture 2" descr="C:\Users\John\AppData\Local\Microsoft\Windows\Temporary Internet Files\Content.IE5\YGAFRWDP\ego[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152400"/>
            <a:ext cx="3352800" cy="220980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294</a:t>
            </a:fld>
            <a:endParaRPr lang="en-US">
              <a:solidFill>
                <a:prstClr val="black">
                  <a:tint val="75000"/>
                </a:prstClr>
              </a:solidFill>
            </a:endParaRPr>
          </a:p>
        </p:txBody>
      </p:sp>
    </p:spTree>
    <p:extLst>
      <p:ext uri="{BB962C8B-B14F-4D97-AF65-F5344CB8AC3E}">
        <p14:creationId xmlns:p14="http://schemas.microsoft.com/office/powerpoint/2010/main" val="156967144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rrowheads="1"/>
          </p:cNvSpPr>
          <p:nvPr>
            <p:ph type="title"/>
          </p:nvPr>
        </p:nvSpPr>
        <p:spPr>
          <a:xfrm>
            <a:off x="457200" y="0"/>
            <a:ext cx="8229600" cy="609600"/>
          </a:xfrm>
        </p:spPr>
        <p:txBody>
          <a:bodyPr>
            <a:normAutofit fontScale="90000"/>
          </a:bodyPr>
          <a:lstStyle/>
          <a:p>
            <a:pPr eaLnBrk="1" hangingPunct="1">
              <a:defRPr/>
            </a:pPr>
            <a:r>
              <a:rPr lang="en-US" b="1" u="sng" dirty="0"/>
              <a:t>Motives</a:t>
            </a:r>
          </a:p>
        </p:txBody>
      </p:sp>
      <p:sp>
        <p:nvSpPr>
          <p:cNvPr id="83971" name="Rectangle 3"/>
          <p:cNvSpPr>
            <a:spLocks noGrp="1" noChangeArrowheads="1"/>
          </p:cNvSpPr>
          <p:nvPr>
            <p:ph type="body" idx="1"/>
          </p:nvPr>
        </p:nvSpPr>
        <p:spPr>
          <a:xfrm>
            <a:off x="228600" y="838200"/>
            <a:ext cx="8686800" cy="6172200"/>
          </a:xfrm>
        </p:spPr>
        <p:txBody>
          <a:bodyPr>
            <a:noAutofit/>
          </a:bodyPr>
          <a:lstStyle/>
          <a:p>
            <a:pPr algn="ctr" eaLnBrk="1" hangingPunct="1">
              <a:buFont typeface="Wingdings" pitchFamily="2" charset="2"/>
              <a:buNone/>
              <a:defRPr/>
            </a:pPr>
            <a:r>
              <a:rPr lang="en-US" dirty="0"/>
              <a:t>You can’t hide, distinguish, or cover up your motives.</a:t>
            </a:r>
          </a:p>
          <a:p>
            <a:pPr algn="ctr" eaLnBrk="1" hangingPunct="1">
              <a:buFont typeface="Wingdings" pitchFamily="2" charset="2"/>
              <a:buNone/>
              <a:defRPr/>
            </a:pPr>
            <a:r>
              <a:rPr lang="en-US" dirty="0"/>
              <a:t>Words, non-verbal’s, actions, and conduct patterns will reveal them.</a:t>
            </a:r>
          </a:p>
          <a:p>
            <a:pPr algn="ctr" eaLnBrk="1" hangingPunct="1">
              <a:buFont typeface="Wingdings" pitchFamily="2" charset="2"/>
              <a:buNone/>
              <a:defRPr/>
            </a:pPr>
            <a:r>
              <a:rPr lang="en-US" dirty="0"/>
              <a:t>You broadcast cues that generate from your affections (emotions) and translate into signals</a:t>
            </a:r>
          </a:p>
          <a:p>
            <a:pPr algn="ctr" eaLnBrk="1" hangingPunct="1">
              <a:buFont typeface="Wingdings" pitchFamily="2" charset="2"/>
              <a:buNone/>
              <a:defRPr/>
            </a:pPr>
            <a:r>
              <a:rPr lang="en-US" b="1" dirty="0">
                <a:solidFill>
                  <a:srgbClr val="C00000"/>
                </a:solidFill>
              </a:rPr>
              <a:t>Maintain genuine, authentic, credible, professional, responsible </a:t>
            </a:r>
          </a:p>
          <a:p>
            <a:pPr algn="ctr" eaLnBrk="1" hangingPunct="1">
              <a:buFont typeface="Wingdings" pitchFamily="2" charset="2"/>
              <a:buNone/>
              <a:defRPr/>
            </a:pPr>
            <a:r>
              <a:rPr lang="en-US" b="1" dirty="0">
                <a:solidFill>
                  <a:srgbClr val="C00000"/>
                </a:solidFill>
              </a:rPr>
              <a:t>“non-selfish” motives. No hidden agenda</a:t>
            </a:r>
          </a:p>
          <a:p>
            <a:pPr algn="ctr" eaLnBrk="1" hangingPunct="1">
              <a:buFont typeface="Wingdings" pitchFamily="2" charset="2"/>
              <a:buNone/>
              <a:defRPr/>
            </a:pPr>
            <a:r>
              <a:rPr lang="en-US" b="1" dirty="0">
                <a:solidFill>
                  <a:srgbClr val="C00000"/>
                </a:solidFill>
              </a:rPr>
              <a:t>The higher duty - not about you!</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295</a:t>
            </a:fld>
            <a:endParaRPr lang="en-US">
              <a:solidFill>
                <a:prstClr val="black">
                  <a:tint val="75000"/>
                </a:prstClr>
              </a:solidFill>
            </a:endParaRPr>
          </a:p>
        </p:txBody>
      </p:sp>
    </p:spTree>
    <p:extLst>
      <p:ext uri="{BB962C8B-B14F-4D97-AF65-F5344CB8AC3E}">
        <p14:creationId xmlns:p14="http://schemas.microsoft.com/office/powerpoint/2010/main" val="238814205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a:xfrm>
            <a:off x="152400" y="685799"/>
            <a:ext cx="8839200" cy="6035675"/>
          </a:xfrm>
        </p:spPr>
        <p:txBody>
          <a:bodyPr>
            <a:normAutofit lnSpcReduction="10000"/>
          </a:bodyPr>
          <a:lstStyle/>
          <a:p>
            <a:pPr eaLnBrk="1" hangingPunct="1">
              <a:buFont typeface="Wingdings" panose="05000000000000000000" pitchFamily="2" charset="2"/>
              <a:buChar char="§"/>
              <a:defRPr/>
            </a:pPr>
            <a:r>
              <a:rPr lang="en-US" sz="2800" b="1" dirty="0"/>
              <a:t>People can see when a Commander is all about him or herself…“Positioning for their boss’ eye.”</a:t>
            </a:r>
          </a:p>
          <a:p>
            <a:pPr eaLnBrk="1" hangingPunct="1">
              <a:buFont typeface="Wingdings" panose="05000000000000000000" pitchFamily="2" charset="2"/>
              <a:buChar char="§"/>
              <a:defRPr/>
            </a:pPr>
            <a:r>
              <a:rPr lang="en-US" sz="2800" dirty="0"/>
              <a:t>Whether the motive is “hopes for a future promotion” or “tail coverage” for themselves, when the Commander’s priority is “themselves,” the people will know it and act accordingly.</a:t>
            </a:r>
          </a:p>
          <a:p>
            <a:pPr eaLnBrk="1" hangingPunct="1">
              <a:buFont typeface="Wingdings" panose="05000000000000000000" pitchFamily="2" charset="2"/>
              <a:buChar char="§"/>
              <a:defRPr/>
            </a:pPr>
            <a:r>
              <a:rPr lang="en-US" sz="2800" dirty="0"/>
              <a:t>However, if the Commander is all about the mission and the people doing it</a:t>
            </a:r>
          </a:p>
          <a:p>
            <a:pPr eaLnBrk="1" hangingPunct="1">
              <a:buFont typeface="Wingdings" panose="05000000000000000000" pitchFamily="2" charset="2"/>
              <a:buChar char="§"/>
              <a:defRPr/>
            </a:pPr>
            <a:r>
              <a:rPr lang="en-US" sz="2800" dirty="0"/>
              <a:t>If the Boss actively supports their people in the job, never taking credit, but giving it to their people</a:t>
            </a:r>
          </a:p>
          <a:p>
            <a:pPr eaLnBrk="1" hangingPunct="1">
              <a:buFont typeface="Wingdings" panose="05000000000000000000" pitchFamily="2" charset="2"/>
              <a:buChar char="§"/>
              <a:defRPr/>
            </a:pPr>
            <a:r>
              <a:rPr lang="en-US" sz="2800" dirty="0"/>
              <a:t>When the Boss never blames people but takes responsibility</a:t>
            </a:r>
          </a:p>
          <a:p>
            <a:pPr algn="ctr">
              <a:buNone/>
              <a:defRPr/>
            </a:pPr>
            <a:r>
              <a:rPr lang="en-US" sz="2800" b="1" dirty="0">
                <a:solidFill>
                  <a:srgbClr val="C00000"/>
                </a:solidFill>
              </a:rPr>
              <a:t>Then subordinates will “die” for their boss!</a:t>
            </a:r>
          </a:p>
          <a:p>
            <a:pPr eaLnBrk="1" hangingPunct="1">
              <a:buFont typeface="Wingdings" panose="05000000000000000000" pitchFamily="2" charset="2"/>
              <a:buChar char="§"/>
              <a:defRPr/>
            </a:pPr>
            <a:endParaRPr lang="en-US" sz="2800"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296</a:t>
            </a:fld>
            <a:endParaRPr lang="en-US">
              <a:solidFill>
                <a:prstClr val="black">
                  <a:tint val="75000"/>
                </a:prstClr>
              </a:solidFill>
            </a:endParaRPr>
          </a:p>
        </p:txBody>
      </p:sp>
    </p:spTree>
    <p:extLst>
      <p:ext uri="{BB962C8B-B14F-4D97-AF65-F5344CB8AC3E}">
        <p14:creationId xmlns:p14="http://schemas.microsoft.com/office/powerpoint/2010/main" val="138350038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14657-3FF8-468D-ABB2-20F2D963F8CE}"/>
              </a:ext>
            </a:extLst>
          </p:cNvPr>
          <p:cNvSpPr>
            <a:spLocks noGrp="1"/>
          </p:cNvSpPr>
          <p:nvPr>
            <p:ph type="title"/>
          </p:nvPr>
        </p:nvSpPr>
        <p:spPr>
          <a:xfrm>
            <a:off x="628650" y="86711"/>
            <a:ext cx="7886700" cy="1418896"/>
          </a:xfrm>
        </p:spPr>
        <p:txBody>
          <a:bodyPr/>
          <a:lstStyle/>
          <a:p>
            <a:pPr algn="ctr"/>
            <a:r>
              <a:rPr lang="en-US" b="1" dirty="0">
                <a:latin typeface="+mn-lt"/>
              </a:rPr>
              <a:t>Suitcase Supervisors</a:t>
            </a:r>
          </a:p>
        </p:txBody>
      </p:sp>
      <p:sp>
        <p:nvSpPr>
          <p:cNvPr id="3" name="Content Placeholder 2">
            <a:extLst>
              <a:ext uri="{FF2B5EF4-FFF2-40B4-BE49-F238E27FC236}">
                <a16:creationId xmlns:a16="http://schemas.microsoft.com/office/drawing/2014/main" id="{2C50FF7E-0237-449C-84C6-B2D335E59183}"/>
              </a:ext>
            </a:extLst>
          </p:cNvPr>
          <p:cNvSpPr>
            <a:spLocks noGrp="1"/>
          </p:cNvSpPr>
          <p:nvPr>
            <p:ph idx="1"/>
          </p:nvPr>
        </p:nvSpPr>
        <p:spPr>
          <a:xfrm>
            <a:off x="628650" y="1671145"/>
            <a:ext cx="7886700" cy="4505818"/>
          </a:xfrm>
        </p:spPr>
        <p:txBody>
          <a:bodyPr>
            <a:normAutofit fontScale="92500" lnSpcReduction="20000"/>
          </a:bodyPr>
          <a:lstStyle/>
          <a:p>
            <a:pPr algn="l">
              <a:buFont typeface="Wingdings" panose="05000000000000000000" pitchFamily="2" charset="2"/>
              <a:buChar char="§"/>
            </a:pPr>
            <a:r>
              <a:rPr lang="en-US" b="1" dirty="0"/>
              <a:t>Steppingstone</a:t>
            </a:r>
            <a:r>
              <a:rPr lang="en-US" b="1" i="0" dirty="0">
                <a:effectLst/>
              </a:rPr>
              <a:t> mindset </a:t>
            </a:r>
            <a:r>
              <a:rPr lang="en-US" b="0" i="0" dirty="0">
                <a:effectLst/>
              </a:rPr>
              <a:t>(focus on their next assignment or promotion)</a:t>
            </a:r>
          </a:p>
          <a:p>
            <a:pPr algn="l">
              <a:buFont typeface="Wingdings" panose="05000000000000000000" pitchFamily="2" charset="2"/>
              <a:buChar char="§"/>
            </a:pPr>
            <a:r>
              <a:rPr lang="en-US" b="1" i="0" dirty="0">
                <a:effectLst/>
              </a:rPr>
              <a:t>No ownership in office </a:t>
            </a:r>
            <a:r>
              <a:rPr lang="en-US" b="0" i="0" dirty="0">
                <a:effectLst/>
              </a:rPr>
              <a:t>(lack of sacrifice for or buy-in to their office)</a:t>
            </a:r>
          </a:p>
          <a:p>
            <a:pPr algn="l">
              <a:buFont typeface="Wingdings" panose="05000000000000000000" pitchFamily="2" charset="2"/>
              <a:buChar char="§"/>
            </a:pPr>
            <a:r>
              <a:rPr lang="en-US" b="1" i="0" dirty="0">
                <a:effectLst/>
              </a:rPr>
              <a:t>No investment in future outcomes </a:t>
            </a:r>
            <a:r>
              <a:rPr lang="en-US" b="0" i="0" dirty="0">
                <a:effectLst/>
              </a:rPr>
              <a:t>(decisions rooted in their self concerns over the good of office, loss of investment and sense of pride in </a:t>
            </a:r>
            <a:r>
              <a:rPr lang="en-US" dirty="0"/>
              <a:t>the </a:t>
            </a:r>
            <a:r>
              <a:rPr lang="en-US" b="0" i="0" dirty="0">
                <a:effectLst/>
              </a:rPr>
              <a:t>office)</a:t>
            </a:r>
          </a:p>
          <a:p>
            <a:pPr algn="l">
              <a:buFont typeface="Wingdings" panose="05000000000000000000" pitchFamily="2" charset="2"/>
              <a:buChar char="§"/>
            </a:pPr>
            <a:r>
              <a:rPr lang="en-US" b="1" dirty="0"/>
              <a:t>L</a:t>
            </a:r>
            <a:r>
              <a:rPr lang="en-US" b="1" i="0" dirty="0">
                <a:effectLst/>
              </a:rPr>
              <a:t>oss of authentic leadership </a:t>
            </a:r>
          </a:p>
          <a:p>
            <a:pPr marL="0" indent="0">
              <a:buNone/>
            </a:pPr>
            <a:br>
              <a:rPr lang="en-US" dirty="0"/>
            </a:br>
            <a:endParaRPr lang="en-US" dirty="0"/>
          </a:p>
        </p:txBody>
      </p:sp>
    </p:spTree>
    <p:extLst>
      <p:ext uri="{BB962C8B-B14F-4D97-AF65-F5344CB8AC3E}">
        <p14:creationId xmlns:p14="http://schemas.microsoft.com/office/powerpoint/2010/main" val="1804010140"/>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a:xfrm>
            <a:off x="457200" y="0"/>
            <a:ext cx="8229600" cy="990600"/>
          </a:xfrm>
        </p:spPr>
        <p:txBody>
          <a:bodyPr/>
          <a:lstStyle/>
          <a:p>
            <a:pPr eaLnBrk="1" hangingPunct="1">
              <a:defRPr/>
            </a:pPr>
            <a:r>
              <a:rPr lang="en-US" b="1" u="sng" dirty="0"/>
              <a:t>Accountability</a:t>
            </a:r>
          </a:p>
        </p:txBody>
      </p:sp>
      <p:sp>
        <p:nvSpPr>
          <p:cNvPr id="86019" name="Rectangle 3"/>
          <p:cNvSpPr>
            <a:spLocks noGrp="1" noChangeArrowheads="1"/>
          </p:cNvSpPr>
          <p:nvPr>
            <p:ph type="body" idx="1"/>
          </p:nvPr>
        </p:nvSpPr>
        <p:spPr>
          <a:xfrm>
            <a:off x="457200" y="990600"/>
            <a:ext cx="8305800" cy="5867400"/>
          </a:xfrm>
        </p:spPr>
        <p:txBody>
          <a:bodyPr>
            <a:normAutofit/>
          </a:bodyPr>
          <a:lstStyle/>
          <a:p>
            <a:pPr algn="ctr" eaLnBrk="1" hangingPunct="1">
              <a:buFont typeface="Wingdings" pitchFamily="2" charset="2"/>
              <a:buNone/>
              <a:defRPr/>
            </a:pPr>
            <a:r>
              <a:rPr lang="en-US" sz="3600" dirty="0"/>
              <a:t>You are the Commander. You are responsible for </a:t>
            </a:r>
            <a:r>
              <a:rPr lang="en-US" sz="3600" b="1" dirty="0"/>
              <a:t>what occurs or does not occur.</a:t>
            </a:r>
          </a:p>
          <a:p>
            <a:pPr algn="ctr" eaLnBrk="1" hangingPunct="1">
              <a:buFont typeface="Wingdings" pitchFamily="2" charset="2"/>
              <a:buNone/>
              <a:defRPr/>
            </a:pPr>
            <a:endParaRPr lang="en-US" sz="3600" dirty="0"/>
          </a:p>
          <a:p>
            <a:pPr algn="ctr" eaLnBrk="1" hangingPunct="1">
              <a:buFont typeface="Wingdings" pitchFamily="2" charset="2"/>
              <a:buNone/>
              <a:defRPr/>
            </a:pPr>
            <a:r>
              <a:rPr lang="en-US" sz="3600" dirty="0"/>
              <a:t>Have the courage and fortitude to </a:t>
            </a:r>
          </a:p>
          <a:p>
            <a:pPr algn="ctr" eaLnBrk="1" hangingPunct="1">
              <a:buFont typeface="Wingdings" pitchFamily="2" charset="2"/>
              <a:buNone/>
              <a:defRPr/>
            </a:pPr>
            <a:r>
              <a:rPr lang="en-US" sz="3600" b="1" dirty="0"/>
              <a:t>“</a:t>
            </a:r>
            <a:r>
              <a:rPr lang="en-US" sz="3600" b="1" u="sng" dirty="0"/>
              <a:t>take responsibility.</a:t>
            </a:r>
            <a:r>
              <a:rPr lang="en-US" sz="3600" b="1" dirty="0"/>
              <a:t>”</a:t>
            </a:r>
          </a:p>
          <a:p>
            <a:pPr algn="ctr" eaLnBrk="1" hangingPunct="1">
              <a:buFont typeface="Wingdings" pitchFamily="2" charset="2"/>
              <a:buNone/>
              <a:defRPr/>
            </a:pPr>
            <a:endParaRPr lang="en-US" sz="3600" dirty="0"/>
          </a:p>
          <a:p>
            <a:pPr algn="ctr" eaLnBrk="1" hangingPunct="1">
              <a:buFont typeface="Wingdings" pitchFamily="2" charset="2"/>
              <a:buNone/>
              <a:defRPr/>
            </a:pPr>
            <a:r>
              <a:rPr lang="en-US" sz="3600" b="1" u="sng" dirty="0">
                <a:solidFill>
                  <a:srgbClr val="C00000"/>
                </a:solidFill>
              </a:rPr>
              <a:t>You will always be held accountable.</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298</a:t>
            </a:fld>
            <a:endParaRPr lang="en-US">
              <a:solidFill>
                <a:prstClr val="black">
                  <a:tint val="75000"/>
                </a:prstClr>
              </a:solidFill>
            </a:endParaRPr>
          </a:p>
        </p:txBody>
      </p:sp>
    </p:spTree>
    <p:extLst>
      <p:ext uri="{BB962C8B-B14F-4D97-AF65-F5344CB8AC3E}">
        <p14:creationId xmlns:p14="http://schemas.microsoft.com/office/powerpoint/2010/main" val="2442314964"/>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p:txBody>
          <a:bodyPr/>
          <a:lstStyle/>
          <a:p>
            <a:pPr eaLnBrk="1" hangingPunct="1">
              <a:defRPr/>
            </a:pPr>
            <a:r>
              <a:rPr lang="en-US" b="1" u="sng" dirty="0"/>
              <a:t>Walking the walk</a:t>
            </a:r>
          </a:p>
        </p:txBody>
      </p:sp>
      <p:sp>
        <p:nvSpPr>
          <p:cNvPr id="87043" name="Rectangle 3"/>
          <p:cNvSpPr>
            <a:spLocks noGrp="1" noChangeArrowheads="1"/>
          </p:cNvSpPr>
          <p:nvPr>
            <p:ph type="body" idx="1"/>
          </p:nvPr>
        </p:nvSpPr>
        <p:spPr>
          <a:xfrm>
            <a:off x="457200" y="1600200"/>
            <a:ext cx="8229600" cy="5105400"/>
          </a:xfrm>
        </p:spPr>
        <p:txBody>
          <a:bodyPr>
            <a:normAutofit lnSpcReduction="10000"/>
          </a:bodyPr>
          <a:lstStyle/>
          <a:p>
            <a:pPr algn="ctr" eaLnBrk="1" hangingPunct="1">
              <a:lnSpc>
                <a:spcPct val="90000"/>
              </a:lnSpc>
              <a:buFont typeface="Wingdings" pitchFamily="2" charset="2"/>
              <a:buNone/>
              <a:defRPr/>
            </a:pPr>
            <a:r>
              <a:rPr lang="en-US" dirty="0"/>
              <a:t>The rules apply to you </a:t>
            </a:r>
            <a:r>
              <a:rPr lang="en-US" u="sng" dirty="0"/>
              <a:t>more</a:t>
            </a:r>
            <a:r>
              <a:rPr lang="en-US" dirty="0"/>
              <a:t>.</a:t>
            </a:r>
          </a:p>
          <a:p>
            <a:pPr algn="ctr" eaLnBrk="1" hangingPunct="1">
              <a:lnSpc>
                <a:spcPct val="90000"/>
              </a:lnSpc>
              <a:buFont typeface="Wingdings" pitchFamily="2" charset="2"/>
              <a:buNone/>
              <a:defRPr/>
            </a:pPr>
            <a:endParaRPr lang="en-US" dirty="0"/>
          </a:p>
          <a:p>
            <a:pPr algn="ctr" eaLnBrk="1" hangingPunct="1">
              <a:lnSpc>
                <a:spcPct val="90000"/>
              </a:lnSpc>
              <a:buFont typeface="Wingdings" pitchFamily="2" charset="2"/>
              <a:buNone/>
              <a:defRPr/>
            </a:pPr>
            <a:r>
              <a:rPr lang="en-US" b="1" dirty="0">
                <a:solidFill>
                  <a:srgbClr val="C00000"/>
                </a:solidFill>
              </a:rPr>
              <a:t>“Do as I say not as I do” is a recipe for disaster </a:t>
            </a:r>
          </a:p>
          <a:p>
            <a:pPr algn="ctr" eaLnBrk="1" hangingPunct="1">
              <a:lnSpc>
                <a:spcPct val="90000"/>
              </a:lnSpc>
              <a:buFont typeface="Wingdings" pitchFamily="2" charset="2"/>
              <a:buNone/>
              <a:defRPr/>
            </a:pPr>
            <a:endParaRPr lang="en-US" b="1" dirty="0"/>
          </a:p>
          <a:p>
            <a:pPr algn="ctr" eaLnBrk="1" hangingPunct="1">
              <a:lnSpc>
                <a:spcPct val="90000"/>
              </a:lnSpc>
              <a:buFont typeface="Wingdings" pitchFamily="2" charset="2"/>
              <a:buNone/>
              <a:defRPr/>
            </a:pPr>
            <a:r>
              <a:rPr lang="en-US" b="1" u="sng" dirty="0"/>
              <a:t>Follow the rules.</a:t>
            </a:r>
          </a:p>
          <a:p>
            <a:pPr algn="ctr" eaLnBrk="1" hangingPunct="1">
              <a:lnSpc>
                <a:spcPct val="90000"/>
              </a:lnSpc>
              <a:buFont typeface="Wingdings" pitchFamily="2" charset="2"/>
              <a:buNone/>
              <a:defRPr/>
            </a:pPr>
            <a:r>
              <a:rPr lang="en-US" b="1" u="sng" dirty="0"/>
              <a:t>Model the ethical and professional conduct</a:t>
            </a:r>
          </a:p>
          <a:p>
            <a:pPr algn="ctr" eaLnBrk="1" hangingPunct="1">
              <a:lnSpc>
                <a:spcPct val="90000"/>
              </a:lnSpc>
              <a:buFont typeface="Wingdings" pitchFamily="2" charset="2"/>
              <a:buNone/>
              <a:defRPr/>
            </a:pPr>
            <a:r>
              <a:rPr lang="en-US" b="1" u="sng" dirty="0"/>
              <a:t>Respect the rules.</a:t>
            </a:r>
          </a:p>
          <a:p>
            <a:pPr algn="ctr" eaLnBrk="1" hangingPunct="1">
              <a:lnSpc>
                <a:spcPct val="90000"/>
              </a:lnSpc>
              <a:buFont typeface="Wingdings" pitchFamily="2" charset="2"/>
              <a:buNone/>
              <a:defRPr/>
            </a:pPr>
            <a:endParaRPr lang="en-US" u="sng" dirty="0"/>
          </a:p>
          <a:p>
            <a:pPr algn="ctr" eaLnBrk="1" hangingPunct="1">
              <a:lnSpc>
                <a:spcPct val="90000"/>
              </a:lnSpc>
              <a:buFont typeface="Wingdings" pitchFamily="2" charset="2"/>
              <a:buNone/>
              <a:defRPr/>
            </a:pPr>
            <a:r>
              <a:rPr lang="en-US" dirty="0"/>
              <a:t>“Zero tolerance for unprofessional conduct.”</a:t>
            </a:r>
          </a:p>
          <a:p>
            <a:pPr algn="ctr" eaLnBrk="1" hangingPunct="1">
              <a:lnSpc>
                <a:spcPct val="90000"/>
              </a:lnSpc>
              <a:buFont typeface="Wingdings" pitchFamily="2" charset="2"/>
              <a:buNone/>
              <a:defRPr/>
            </a:pPr>
            <a:r>
              <a:rPr lang="en-US" dirty="0"/>
              <a:t>“Create a professional culture in the work unit.”</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299</a:t>
            </a:fld>
            <a:endParaRPr lang="en-US">
              <a:solidFill>
                <a:prstClr val="black">
                  <a:tint val="75000"/>
                </a:prstClr>
              </a:solidFill>
            </a:endParaRPr>
          </a:p>
        </p:txBody>
      </p:sp>
    </p:spTree>
    <p:extLst>
      <p:ext uri="{BB962C8B-B14F-4D97-AF65-F5344CB8AC3E}">
        <p14:creationId xmlns:p14="http://schemas.microsoft.com/office/powerpoint/2010/main" val="4086398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28FFF-ACF5-4DE6-B45A-A7BC640F92ED}"/>
              </a:ext>
            </a:extLst>
          </p:cNvPr>
          <p:cNvSpPr>
            <a:spLocks noGrp="1"/>
          </p:cNvSpPr>
          <p:nvPr>
            <p:ph type="title"/>
          </p:nvPr>
        </p:nvSpPr>
        <p:spPr>
          <a:xfrm>
            <a:off x="0" y="381000"/>
            <a:ext cx="9144000" cy="1219200"/>
          </a:xfrm>
        </p:spPr>
        <p:txBody>
          <a:bodyPr>
            <a:noAutofit/>
          </a:bodyPr>
          <a:lstStyle/>
          <a:p>
            <a:br>
              <a:rPr lang="en-US" sz="3600" b="1" dirty="0">
                <a:effectLst/>
                <a:latin typeface="Calibri" panose="020F0502020204030204" pitchFamily="34" charset="0"/>
                <a:ea typeface="Calibri" panose="020F0502020204030204" pitchFamily="34" charset="0"/>
                <a:cs typeface="Times New Roman" panose="02020603050405020304" pitchFamily="18" charset="0"/>
              </a:rPr>
            </a:br>
            <a:r>
              <a:rPr lang="en-US"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Sense making is about contextual rationality</a:t>
            </a:r>
            <a:br>
              <a:rPr lang="en-US" sz="3600" b="1"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effectLst/>
                <a:latin typeface="Calibri" panose="020F0502020204030204" pitchFamily="34" charset="0"/>
                <a:ea typeface="Calibri" panose="020F0502020204030204" pitchFamily="34" charset="0"/>
                <a:cs typeface="Times New Roman" panose="02020603050405020304" pitchFamily="18" charset="0"/>
              </a:rPr>
              <a:t>Karl Weick, 1996</a:t>
            </a:r>
            <a:br>
              <a:rPr lang="en-US" sz="3600" b="1" dirty="0">
                <a:effectLst/>
                <a:latin typeface="Calibri" panose="020F0502020204030204" pitchFamily="34" charset="0"/>
                <a:ea typeface="Calibri" panose="020F0502020204030204" pitchFamily="34" charset="0"/>
                <a:cs typeface="Times New Roman" panose="02020603050405020304" pitchFamily="18" charset="0"/>
              </a:rPr>
            </a:br>
            <a:endParaRPr lang="en-US" sz="3600" b="1" dirty="0"/>
          </a:p>
        </p:txBody>
      </p:sp>
      <p:sp>
        <p:nvSpPr>
          <p:cNvPr id="3" name="Content Placeholder 2">
            <a:extLst>
              <a:ext uri="{FF2B5EF4-FFF2-40B4-BE49-F238E27FC236}">
                <a16:creationId xmlns:a16="http://schemas.microsoft.com/office/drawing/2014/main" id="{9460A50A-2ADA-4B0F-BD01-0D19AAEF9BFD}"/>
              </a:ext>
            </a:extLst>
          </p:cNvPr>
          <p:cNvSpPr>
            <a:spLocks noGrp="1"/>
          </p:cNvSpPr>
          <p:nvPr>
            <p:ph idx="1"/>
          </p:nvPr>
        </p:nvSpPr>
        <p:spPr>
          <a:xfrm>
            <a:off x="533400" y="2057400"/>
            <a:ext cx="8153400" cy="4664075"/>
          </a:xfrm>
        </p:spPr>
        <p:txBody>
          <a:bodyPr>
            <a:normAutofit/>
          </a:bodyPr>
          <a:lstStyle/>
          <a:p>
            <a:pPr marL="0" indent="0">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To point the way to safety in the face of surprise, leaders today need to develop resilient groups that are capable of four things: </a:t>
            </a:r>
          </a:p>
          <a:p>
            <a:pPr>
              <a:buFont typeface="Wingdings" panose="05000000000000000000" pitchFamily="2"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I</a:t>
            </a:r>
            <a:r>
              <a:rPr lang="en-US" sz="2800" dirty="0">
                <a:effectLst/>
                <a:latin typeface="Calibri" panose="020F0502020204030204" pitchFamily="34" charset="0"/>
                <a:ea typeface="Calibri" panose="020F0502020204030204" pitchFamily="34" charset="0"/>
                <a:cs typeface="Times New Roman" panose="02020603050405020304" pitchFamily="18" charset="0"/>
              </a:rPr>
              <a:t>mprovisation</a:t>
            </a:r>
          </a:p>
          <a:p>
            <a:pPr>
              <a:buFont typeface="Wingdings" panose="05000000000000000000" pitchFamily="2"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Wisdom</a:t>
            </a:r>
          </a:p>
          <a:p>
            <a:pPr>
              <a:buFont typeface="Wingdings" panose="05000000000000000000" pitchFamily="2"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R</a:t>
            </a:r>
            <a:r>
              <a:rPr lang="en-US" sz="2800" dirty="0">
                <a:effectLst/>
                <a:latin typeface="Calibri" panose="020F0502020204030204" pitchFamily="34" charset="0"/>
                <a:ea typeface="Calibri" panose="020F0502020204030204" pitchFamily="34" charset="0"/>
                <a:cs typeface="Times New Roman" panose="02020603050405020304" pitchFamily="18" charset="0"/>
              </a:rPr>
              <a:t>espectful interaction</a:t>
            </a:r>
          </a:p>
          <a:p>
            <a:pPr>
              <a:buFont typeface="Wingdings" panose="05000000000000000000" pitchFamily="2"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C</a:t>
            </a:r>
            <a:r>
              <a:rPr lang="en-US" sz="2800" dirty="0">
                <a:effectLst/>
                <a:latin typeface="Calibri" panose="020F0502020204030204" pitchFamily="34" charset="0"/>
                <a:ea typeface="Calibri" panose="020F0502020204030204" pitchFamily="34" charset="0"/>
                <a:cs typeface="Times New Roman" panose="02020603050405020304" pitchFamily="18" charset="0"/>
              </a:rPr>
              <a:t>ommunication</a:t>
            </a:r>
          </a:p>
        </p:txBody>
      </p:sp>
      <p:sp>
        <p:nvSpPr>
          <p:cNvPr id="4" name="Slide Number Placeholder 3">
            <a:extLst>
              <a:ext uri="{FF2B5EF4-FFF2-40B4-BE49-F238E27FC236}">
                <a16:creationId xmlns:a16="http://schemas.microsoft.com/office/drawing/2014/main" id="{61B4785F-2B0A-46A4-9488-1D5CB3F7C58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1570850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447800"/>
          </a:xfrm>
        </p:spPr>
        <p:txBody>
          <a:bodyPr>
            <a:normAutofit/>
          </a:bodyPr>
          <a:lstStyle/>
          <a:p>
            <a:r>
              <a:rPr lang="en-US" sz="3600" b="1" dirty="0"/>
              <a:t>Leadership must constantly be prepared to deal with the dynamic issues of…</a:t>
            </a:r>
          </a:p>
        </p:txBody>
      </p:sp>
      <p:sp>
        <p:nvSpPr>
          <p:cNvPr id="3" name="Content Placeholder 2"/>
          <p:cNvSpPr>
            <a:spLocks noGrp="1"/>
          </p:cNvSpPr>
          <p:nvPr>
            <p:ph idx="1"/>
          </p:nvPr>
        </p:nvSpPr>
        <p:spPr>
          <a:xfrm>
            <a:off x="457200" y="1524000"/>
            <a:ext cx="8229600" cy="5334000"/>
          </a:xfrm>
        </p:spPr>
        <p:txBody>
          <a:bodyPr>
            <a:normAutofit/>
          </a:bodyPr>
          <a:lstStyle/>
          <a:p>
            <a:pPr>
              <a:buFont typeface="Wingdings" panose="05000000000000000000" pitchFamily="2" charset="2"/>
              <a:buChar char="§"/>
            </a:pPr>
            <a:r>
              <a:rPr lang="en-US" b="1" dirty="0"/>
              <a:t>Perspective </a:t>
            </a:r>
            <a:r>
              <a:rPr lang="en-US" dirty="0"/>
              <a:t>(attitude toward or way of regarding something; a point of view)</a:t>
            </a:r>
          </a:p>
          <a:p>
            <a:pPr>
              <a:buFont typeface="Wingdings" panose="05000000000000000000" pitchFamily="2" charset="2"/>
              <a:buChar char="§"/>
            </a:pPr>
            <a:r>
              <a:rPr lang="en-US" b="1" dirty="0"/>
              <a:t>Context</a:t>
            </a:r>
            <a:r>
              <a:rPr lang="en-US" dirty="0"/>
              <a:t> (seeing how and why all the issues fit together within a pattern of circumstances)</a:t>
            </a:r>
          </a:p>
          <a:p>
            <a:pPr>
              <a:buFont typeface="Wingdings" panose="05000000000000000000" pitchFamily="2" charset="2"/>
              <a:buChar char="§"/>
            </a:pPr>
            <a:r>
              <a:rPr lang="en-US" b="1" dirty="0"/>
              <a:t>Facts </a:t>
            </a:r>
            <a:r>
              <a:rPr lang="en-US" dirty="0"/>
              <a:t>(what truly exists or happens)</a:t>
            </a:r>
            <a:endParaRPr lang="en-US" b="1" dirty="0"/>
          </a:p>
          <a:p>
            <a:pPr marL="0" indent="0">
              <a:buNone/>
            </a:pPr>
            <a:r>
              <a:rPr lang="en-US" b="1" dirty="0">
                <a:solidFill>
                  <a:srgbClr val="C00000"/>
                </a:solidFill>
              </a:rPr>
              <a:t>  = Perception </a:t>
            </a:r>
            <a:r>
              <a:rPr lang="en-US" dirty="0">
                <a:solidFill>
                  <a:srgbClr val="C00000"/>
                </a:solidFill>
              </a:rPr>
              <a:t>(the way someone thinks  </a:t>
            </a:r>
            <a:br>
              <a:rPr lang="en-US" dirty="0">
                <a:solidFill>
                  <a:srgbClr val="C00000"/>
                </a:solidFill>
              </a:rPr>
            </a:br>
            <a:r>
              <a:rPr lang="en-US" dirty="0">
                <a:solidFill>
                  <a:srgbClr val="C00000"/>
                </a:solidFill>
              </a:rPr>
              <a:t>       about or understands something)</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2476276987"/>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219199"/>
          </a:xfrm>
        </p:spPr>
        <p:txBody>
          <a:bodyPr>
            <a:normAutofit fontScale="90000"/>
          </a:bodyPr>
          <a:lstStyle/>
          <a:p>
            <a:pPr algn="ctr"/>
            <a:r>
              <a:rPr lang="en-US" b="1" dirty="0"/>
              <a:t>An Example: make it a priority not to be late…</a:t>
            </a:r>
          </a:p>
        </p:txBody>
      </p:sp>
      <p:sp>
        <p:nvSpPr>
          <p:cNvPr id="3" name="Content Placeholder 2"/>
          <p:cNvSpPr>
            <a:spLocks noGrp="1"/>
          </p:cNvSpPr>
          <p:nvPr>
            <p:ph idx="1"/>
          </p:nvPr>
        </p:nvSpPr>
        <p:spPr>
          <a:xfrm>
            <a:off x="628650" y="1371600"/>
            <a:ext cx="7886700" cy="5486400"/>
          </a:xfrm>
        </p:spPr>
        <p:txBody>
          <a:bodyPr>
            <a:noAutofit/>
          </a:bodyPr>
          <a:lstStyle/>
          <a:p>
            <a:pPr>
              <a:buFont typeface="Wingdings" panose="05000000000000000000" pitchFamily="2" charset="2"/>
              <a:buChar char="§"/>
            </a:pPr>
            <a:r>
              <a:rPr lang="en-US" dirty="0"/>
              <a:t>It promotes disrespect</a:t>
            </a:r>
          </a:p>
          <a:p>
            <a:pPr>
              <a:buFont typeface="Wingdings" panose="05000000000000000000" pitchFamily="2" charset="2"/>
              <a:buChar char="§"/>
            </a:pPr>
            <a:r>
              <a:rPr lang="en-US" dirty="0"/>
              <a:t>It demonstrates carelessness</a:t>
            </a:r>
          </a:p>
          <a:p>
            <a:pPr>
              <a:buFont typeface="Wingdings" panose="05000000000000000000" pitchFamily="2" charset="2"/>
              <a:buChar char="§"/>
            </a:pPr>
            <a:r>
              <a:rPr lang="en-US" dirty="0"/>
              <a:t>It signals others that they are not important to you</a:t>
            </a:r>
          </a:p>
          <a:p>
            <a:pPr>
              <a:buFont typeface="Wingdings" panose="05000000000000000000" pitchFamily="2" charset="2"/>
              <a:buChar char="§"/>
            </a:pPr>
            <a:r>
              <a:rPr lang="en-US" dirty="0"/>
              <a:t>It signals to others the meeting or subject matter is not important to you</a:t>
            </a:r>
          </a:p>
          <a:p>
            <a:pPr>
              <a:buFont typeface="Wingdings" panose="05000000000000000000" pitchFamily="2" charset="2"/>
              <a:buChar char="§"/>
            </a:pPr>
            <a:r>
              <a:rPr lang="en-US" dirty="0"/>
              <a:t>It destroys your opportunity to role model for those under your command and set the standard to enforce</a:t>
            </a:r>
          </a:p>
        </p:txBody>
      </p:sp>
      <p:sp>
        <p:nvSpPr>
          <p:cNvPr id="4" name="Slide Number Placeholder 3">
            <a:extLst>
              <a:ext uri="{FF2B5EF4-FFF2-40B4-BE49-F238E27FC236}">
                <a16:creationId xmlns:a16="http://schemas.microsoft.com/office/drawing/2014/main" id="{B1ADA991-3C13-4EC5-8F1A-74463753325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300</a:t>
            </a:fld>
            <a:endParaRPr lang="en-US">
              <a:solidFill>
                <a:prstClr val="black">
                  <a:tint val="75000"/>
                </a:prstClr>
              </a:solidFill>
            </a:endParaRPr>
          </a:p>
        </p:txBody>
      </p:sp>
    </p:spTree>
    <p:extLst>
      <p:ext uri="{BB962C8B-B14F-4D97-AF65-F5344CB8AC3E}">
        <p14:creationId xmlns:p14="http://schemas.microsoft.com/office/powerpoint/2010/main" val="2412665737"/>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body" idx="1"/>
          </p:nvPr>
        </p:nvSpPr>
        <p:spPr>
          <a:xfrm>
            <a:off x="457200" y="1066800"/>
            <a:ext cx="8229600" cy="4572000"/>
          </a:xfrm>
        </p:spPr>
        <p:txBody>
          <a:bodyPr/>
          <a:lstStyle/>
          <a:p>
            <a:pPr algn="ctr" eaLnBrk="1" hangingPunct="1">
              <a:buFont typeface="Wingdings" pitchFamily="2" charset="2"/>
              <a:buNone/>
              <a:defRPr/>
            </a:pPr>
            <a:r>
              <a:rPr lang="en-US" sz="3600" dirty="0"/>
              <a:t>The Commander must stay above the red line and hold everyone else accountable to stay above the red line.</a:t>
            </a:r>
          </a:p>
          <a:p>
            <a:pPr algn="ctr" eaLnBrk="1" hangingPunct="1">
              <a:buFont typeface="Wingdings" pitchFamily="2" charset="2"/>
              <a:buNone/>
              <a:defRPr/>
            </a:pPr>
            <a:endParaRPr lang="en-US" sz="3600" dirty="0"/>
          </a:p>
          <a:p>
            <a:pPr algn="ctr" eaLnBrk="1" hangingPunct="1">
              <a:buFont typeface="Wingdings" pitchFamily="2" charset="2"/>
              <a:buNone/>
              <a:defRPr/>
            </a:pPr>
            <a:r>
              <a:rPr lang="en-US" sz="3600" dirty="0"/>
              <a:t>As a result, the “culture” of the work unit will be to respect those “red line standards.”</a:t>
            </a:r>
          </a:p>
        </p:txBody>
      </p:sp>
      <p:cxnSp>
        <p:nvCxnSpPr>
          <p:cNvPr id="3" name="Straight Connector 2"/>
          <p:cNvCxnSpPr>
            <a:stCxn id="88066" idx="1"/>
            <a:endCxn id="88066" idx="3"/>
          </p:cNvCxnSpPr>
          <p:nvPr/>
        </p:nvCxnSpPr>
        <p:spPr>
          <a:xfrm>
            <a:off x="457200" y="3352800"/>
            <a:ext cx="8229600" cy="0"/>
          </a:xfrm>
          <a:prstGeom prst="line">
            <a:avLst/>
          </a:prstGeom>
          <a:ln w="762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301</a:t>
            </a:fld>
            <a:endParaRPr lang="en-US">
              <a:solidFill>
                <a:prstClr val="black">
                  <a:tint val="75000"/>
                </a:prstClr>
              </a:solidFill>
            </a:endParaRPr>
          </a:p>
        </p:txBody>
      </p:sp>
      <p:cxnSp>
        <p:nvCxnSpPr>
          <p:cNvPr id="6" name="Straight Connector 5">
            <a:extLst>
              <a:ext uri="{FF2B5EF4-FFF2-40B4-BE49-F238E27FC236}">
                <a16:creationId xmlns:a16="http://schemas.microsoft.com/office/drawing/2014/main" id="{81190D28-9AE8-48D8-B191-3A9AA66C9D1A}"/>
              </a:ext>
            </a:extLst>
          </p:cNvPr>
          <p:cNvCxnSpPr/>
          <p:nvPr/>
        </p:nvCxnSpPr>
        <p:spPr>
          <a:xfrm>
            <a:off x="2362200" y="3429000"/>
            <a:ext cx="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12B48E0C-2D8B-4306-AE74-F78814DB6CDE}"/>
              </a:ext>
            </a:extLst>
          </p:cNvPr>
          <p:cNvCxnSpPr/>
          <p:nvPr/>
        </p:nvCxnSpPr>
        <p:spPr>
          <a:xfrm>
            <a:off x="2362200" y="32766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78FC18-C7C0-4634-877F-80750D1D5943}"/>
              </a:ext>
            </a:extLst>
          </p:cNvPr>
          <p:cNvCxnSpPr/>
          <p:nvPr/>
        </p:nvCxnSpPr>
        <p:spPr>
          <a:xfrm>
            <a:off x="2209800" y="32766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066B2E5-AA23-4C07-9010-684C6340A464}"/>
              </a:ext>
            </a:extLst>
          </p:cNvPr>
          <p:cNvCxnSpPr/>
          <p:nvPr/>
        </p:nvCxnSpPr>
        <p:spPr>
          <a:xfrm>
            <a:off x="685800" y="33528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AE890A1-61A8-4024-B9E6-BF486870D45A}"/>
              </a:ext>
            </a:extLst>
          </p:cNvPr>
          <p:cNvCxnSpPr/>
          <p:nvPr/>
        </p:nvCxnSpPr>
        <p:spPr>
          <a:xfrm>
            <a:off x="1371600" y="3352800"/>
            <a:ext cx="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43385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3893C-255B-4BAD-8CE0-0C54B78B5340}"/>
              </a:ext>
            </a:extLst>
          </p:cNvPr>
          <p:cNvSpPr>
            <a:spLocks noGrp="1"/>
          </p:cNvSpPr>
          <p:nvPr>
            <p:ph type="title"/>
          </p:nvPr>
        </p:nvSpPr>
        <p:spPr>
          <a:xfrm>
            <a:off x="76200" y="381000"/>
            <a:ext cx="8991600" cy="1889125"/>
          </a:xfrm>
        </p:spPr>
        <p:txBody>
          <a:bodyPr>
            <a:normAutofit fontScale="90000"/>
          </a:bodyPr>
          <a:lstStyle/>
          <a:p>
            <a:r>
              <a:rPr lang="en-US" b="1" i="0" dirty="0">
                <a:solidFill>
                  <a:srgbClr val="222222"/>
                </a:solidFill>
                <a:effectLst/>
                <a:latin typeface="Calibri" panose="020F0502020204030204" pitchFamily="34" charset="0"/>
                <a:cs typeface="Calibri" panose="020F0502020204030204" pitchFamily="34" charset="0"/>
              </a:rPr>
              <a:t>Managers need to ensure a Supervisor is always on call to respond immediately to crisis </a:t>
            </a:r>
            <a:br>
              <a:rPr lang="en-US" b="1" i="0" dirty="0">
                <a:solidFill>
                  <a:srgbClr val="222222"/>
                </a:solidFill>
                <a:effectLst/>
                <a:latin typeface="Calibri" panose="020F0502020204030204" pitchFamily="34" charset="0"/>
                <a:cs typeface="Calibri" panose="020F0502020204030204" pitchFamily="34" charset="0"/>
              </a:rPr>
            </a:br>
            <a:endParaRPr lang="en-US"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B38879A-D304-40EC-9CE8-BD746DA7D806}"/>
              </a:ext>
            </a:extLst>
          </p:cNvPr>
          <p:cNvSpPr>
            <a:spLocks noGrp="1"/>
          </p:cNvSpPr>
          <p:nvPr>
            <p:ph idx="1"/>
          </p:nvPr>
        </p:nvSpPr>
        <p:spPr>
          <a:xfrm>
            <a:off x="457200" y="2362200"/>
            <a:ext cx="8229600" cy="4267200"/>
          </a:xfrm>
        </p:spPr>
        <p:txBody>
          <a:bodyPr/>
          <a:lstStyle/>
          <a:p>
            <a:pPr algn="l">
              <a:buFont typeface="Wingdings" panose="05000000000000000000" pitchFamily="2" charset="2"/>
              <a:buChar char="§"/>
            </a:pPr>
            <a:r>
              <a:rPr lang="en-US" sz="2800" b="1" i="0" dirty="0">
                <a:solidFill>
                  <a:srgbClr val="222222"/>
                </a:solidFill>
                <a:effectLst/>
                <a:latin typeface="Arial" panose="020B0604020202020204" pitchFamily="34" charset="0"/>
              </a:rPr>
              <a:t>Available</a:t>
            </a:r>
            <a:r>
              <a:rPr lang="en-US" sz="2800" b="0" i="0" dirty="0">
                <a:solidFill>
                  <a:srgbClr val="222222"/>
                </a:solidFill>
                <a:effectLst/>
                <a:latin typeface="Arial" panose="020B0604020202020204" pitchFamily="34" charset="0"/>
              </a:rPr>
              <a:t> (ensure subordinates have immediate assistance and on scene access if needed)</a:t>
            </a:r>
          </a:p>
          <a:p>
            <a:pPr algn="l">
              <a:buFont typeface="Wingdings" panose="05000000000000000000" pitchFamily="2" charset="2"/>
              <a:buChar char="§"/>
            </a:pPr>
            <a:r>
              <a:rPr lang="en-US" sz="2800" b="1" i="0" dirty="0">
                <a:solidFill>
                  <a:srgbClr val="222222"/>
                </a:solidFill>
                <a:effectLst/>
                <a:latin typeface="Arial" panose="020B0604020202020204" pitchFamily="34" charset="0"/>
              </a:rPr>
              <a:t>Involved </a:t>
            </a:r>
            <a:r>
              <a:rPr lang="en-US" sz="2800" b="0" i="0" dirty="0">
                <a:solidFill>
                  <a:srgbClr val="222222"/>
                </a:solidFill>
                <a:effectLst/>
                <a:latin typeface="Arial" panose="020B0604020202020204" pitchFamily="34" charset="0"/>
              </a:rPr>
              <a:t>(aware, curious, and mentoring)</a:t>
            </a:r>
          </a:p>
          <a:p>
            <a:pPr algn="l">
              <a:buFont typeface="Wingdings" panose="05000000000000000000" pitchFamily="2" charset="2"/>
              <a:buChar char="§"/>
            </a:pPr>
            <a:r>
              <a:rPr lang="en-US" sz="2800" b="1" i="0" dirty="0">
                <a:solidFill>
                  <a:srgbClr val="222222"/>
                </a:solidFill>
                <a:effectLst/>
                <a:latin typeface="Arial" panose="020B0604020202020204" pitchFamily="34" charset="0"/>
              </a:rPr>
              <a:t>Restrained</a:t>
            </a:r>
            <a:r>
              <a:rPr lang="en-US" sz="2800" b="0" i="0" dirty="0">
                <a:solidFill>
                  <a:srgbClr val="222222"/>
                </a:solidFill>
                <a:effectLst/>
                <a:latin typeface="Arial" panose="020B0604020202020204" pitchFamily="34" charset="0"/>
              </a:rPr>
              <a:t> (empowerment to subordinates)</a:t>
            </a:r>
          </a:p>
          <a:p>
            <a:pPr algn="l">
              <a:buFont typeface="Wingdings" panose="05000000000000000000" pitchFamily="2" charset="2"/>
              <a:buChar char="§"/>
            </a:pPr>
            <a:r>
              <a:rPr lang="en-US" sz="2800" b="1" dirty="0">
                <a:solidFill>
                  <a:srgbClr val="222222"/>
                </a:solidFill>
                <a:latin typeface="Arial" panose="020B0604020202020204" pitchFamily="34" charset="0"/>
              </a:rPr>
              <a:t>Connected</a:t>
            </a:r>
            <a:r>
              <a:rPr lang="en-US" sz="2800" b="1" i="0" dirty="0">
                <a:solidFill>
                  <a:srgbClr val="222222"/>
                </a:solidFill>
                <a:effectLst/>
                <a:latin typeface="Arial" panose="020B0604020202020204" pitchFamily="34" charset="0"/>
              </a:rPr>
              <a:t> </a:t>
            </a:r>
            <a:r>
              <a:rPr lang="en-US" sz="2800" b="0" i="0" dirty="0">
                <a:solidFill>
                  <a:srgbClr val="222222"/>
                </a:solidFill>
                <a:effectLst/>
                <a:latin typeface="Arial" panose="020B0604020202020204" pitchFamily="34" charset="0"/>
              </a:rPr>
              <a:t>(establish feedback loops and incorporate oversight)</a:t>
            </a:r>
          </a:p>
          <a:p>
            <a:pPr algn="l">
              <a:buFont typeface="Wingdings" panose="05000000000000000000" pitchFamily="2" charset="2"/>
              <a:buChar char="§"/>
            </a:pPr>
            <a:r>
              <a:rPr lang="en-US" sz="2800" b="1" i="0" dirty="0">
                <a:solidFill>
                  <a:srgbClr val="222222"/>
                </a:solidFill>
                <a:effectLst/>
                <a:latin typeface="Arial" panose="020B0604020202020204" pitchFamily="34" charset="0"/>
              </a:rPr>
              <a:t>Growth and Development oriented</a:t>
            </a:r>
            <a:r>
              <a:rPr lang="en-US" b="1" i="0" dirty="0">
                <a:solidFill>
                  <a:srgbClr val="222222"/>
                </a:solidFill>
                <a:effectLst/>
                <a:latin typeface="Arial" panose="020B0604020202020204" pitchFamily="34" charset="0"/>
              </a:rPr>
              <a:t> </a:t>
            </a:r>
          </a:p>
          <a:p>
            <a:endParaRPr lang="en-US" dirty="0"/>
          </a:p>
        </p:txBody>
      </p:sp>
      <p:sp>
        <p:nvSpPr>
          <p:cNvPr id="4" name="Slide Number Placeholder 3">
            <a:extLst>
              <a:ext uri="{FF2B5EF4-FFF2-40B4-BE49-F238E27FC236}">
                <a16:creationId xmlns:a16="http://schemas.microsoft.com/office/drawing/2014/main" id="{E84D2A87-2F36-46BC-A98F-8CB1BB0F8B8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302</a:t>
            </a:fld>
            <a:endParaRPr lang="en-US">
              <a:solidFill>
                <a:prstClr val="black">
                  <a:tint val="75000"/>
                </a:prstClr>
              </a:solidFill>
            </a:endParaRPr>
          </a:p>
        </p:txBody>
      </p:sp>
    </p:spTree>
    <p:extLst>
      <p:ext uri="{BB962C8B-B14F-4D97-AF65-F5344CB8AC3E}">
        <p14:creationId xmlns:p14="http://schemas.microsoft.com/office/powerpoint/2010/main" val="2567631119"/>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a:xfrm>
            <a:off x="457200" y="152400"/>
            <a:ext cx="8229600" cy="6705600"/>
          </a:xfrm>
        </p:spPr>
        <p:txBody>
          <a:bodyPr>
            <a:normAutofit/>
          </a:bodyPr>
          <a:lstStyle/>
          <a:p>
            <a:pPr algn="ctr" eaLnBrk="1" hangingPunct="1">
              <a:buFont typeface="Wingdings" pitchFamily="2" charset="2"/>
              <a:buNone/>
              <a:defRPr/>
            </a:pPr>
            <a:r>
              <a:rPr lang="en-US" sz="4800" b="1" dirty="0"/>
              <a:t>“You are the boss, not the buddy.”</a:t>
            </a:r>
          </a:p>
          <a:p>
            <a:pPr algn="ctr" eaLnBrk="1" hangingPunct="1">
              <a:buFont typeface="Wingdings" pitchFamily="2" charset="2"/>
              <a:buNone/>
              <a:defRPr/>
            </a:pPr>
            <a:r>
              <a:rPr lang="en-US" sz="2800" dirty="0"/>
              <a:t>You're not one of the “boys” or “Girls” anymore…</a:t>
            </a:r>
            <a:endParaRPr lang="en-US" sz="2800" b="1" dirty="0"/>
          </a:p>
          <a:p>
            <a:pPr algn="ctr" eaLnBrk="1" hangingPunct="1">
              <a:buFont typeface="Wingdings" pitchFamily="2" charset="2"/>
              <a:buNone/>
              <a:defRPr/>
            </a:pPr>
            <a:r>
              <a:rPr lang="en-US" sz="2800" dirty="0"/>
              <a:t> No jokes </a:t>
            </a:r>
            <a:r>
              <a:rPr lang="en-US" sz="2800" b="1" dirty="0"/>
              <a:t>on</a:t>
            </a:r>
            <a:r>
              <a:rPr lang="en-US" sz="2800" dirty="0"/>
              <a:t> people.</a:t>
            </a:r>
          </a:p>
          <a:p>
            <a:pPr algn="ctr" eaLnBrk="1" hangingPunct="1">
              <a:buFont typeface="Wingdings" pitchFamily="2" charset="2"/>
              <a:buNone/>
              <a:defRPr/>
            </a:pPr>
            <a:r>
              <a:rPr lang="en-US" sz="2800" dirty="0"/>
              <a:t>No tricks </a:t>
            </a:r>
            <a:r>
              <a:rPr lang="en-US" sz="2800" b="1" dirty="0"/>
              <a:t>on</a:t>
            </a:r>
            <a:r>
              <a:rPr lang="en-US" sz="2800" dirty="0"/>
              <a:t> people.</a:t>
            </a:r>
          </a:p>
          <a:p>
            <a:pPr algn="ctr" eaLnBrk="1" hangingPunct="1">
              <a:buFont typeface="Wingdings" pitchFamily="2" charset="2"/>
              <a:buNone/>
              <a:defRPr/>
            </a:pPr>
            <a:r>
              <a:rPr lang="en-US" sz="2800" dirty="0"/>
              <a:t>No playing with people’s minds.</a:t>
            </a:r>
          </a:p>
          <a:p>
            <a:pPr algn="ctr" eaLnBrk="1" hangingPunct="1">
              <a:buFont typeface="Wingdings" pitchFamily="2" charset="2"/>
              <a:buNone/>
              <a:defRPr/>
            </a:pPr>
            <a:r>
              <a:rPr lang="en-US" sz="2800" b="1" dirty="0">
                <a:solidFill>
                  <a:srgbClr val="C00000"/>
                </a:solidFill>
              </a:rPr>
              <a:t>They see you different and hold you to a different standard</a:t>
            </a:r>
          </a:p>
          <a:p>
            <a:pPr algn="ctr" eaLnBrk="1" hangingPunct="1">
              <a:buFont typeface="Wingdings" pitchFamily="2" charset="2"/>
              <a:buNone/>
              <a:defRPr/>
            </a:pPr>
            <a:endParaRPr lang="en-US" sz="3800"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303</a:t>
            </a:fld>
            <a:endParaRPr lang="en-US">
              <a:solidFill>
                <a:prstClr val="black">
                  <a:tint val="75000"/>
                </a:prstClr>
              </a:solidFill>
            </a:endParaRPr>
          </a:p>
        </p:txBody>
      </p:sp>
    </p:spTree>
    <p:extLst>
      <p:ext uri="{BB962C8B-B14F-4D97-AF65-F5344CB8AC3E}">
        <p14:creationId xmlns:p14="http://schemas.microsoft.com/office/powerpoint/2010/main" val="289630755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1"/>
          </p:nvPr>
        </p:nvSpPr>
        <p:spPr>
          <a:xfrm>
            <a:off x="457200" y="1143000"/>
            <a:ext cx="8229600" cy="4191000"/>
          </a:xfrm>
        </p:spPr>
        <p:txBody>
          <a:bodyPr>
            <a:normAutofit/>
          </a:bodyPr>
          <a:lstStyle/>
          <a:p>
            <a:pPr algn="ctr" eaLnBrk="1" hangingPunct="1">
              <a:buFont typeface="Wingdings" pitchFamily="2" charset="2"/>
              <a:buNone/>
              <a:defRPr/>
            </a:pPr>
            <a:r>
              <a:rPr lang="en-US" dirty="0"/>
              <a:t>Its good to create and participate in wholesome good humor - but not </a:t>
            </a:r>
            <a:r>
              <a:rPr lang="en-US" u="sng" dirty="0"/>
              <a:t>on</a:t>
            </a:r>
            <a:r>
              <a:rPr lang="en-US" dirty="0"/>
              <a:t> or </a:t>
            </a:r>
            <a:r>
              <a:rPr lang="en-US" u="sng" dirty="0"/>
              <a:t>about</a:t>
            </a:r>
            <a:r>
              <a:rPr lang="en-US" dirty="0"/>
              <a:t> those under your charge.</a:t>
            </a:r>
          </a:p>
          <a:p>
            <a:pPr algn="ctr" eaLnBrk="1" hangingPunct="1">
              <a:buFont typeface="Wingdings" pitchFamily="2" charset="2"/>
              <a:buNone/>
              <a:defRPr/>
            </a:pPr>
            <a:endParaRPr lang="en-US" dirty="0"/>
          </a:p>
          <a:p>
            <a:pPr algn="ctr" eaLnBrk="1" hangingPunct="1">
              <a:buFont typeface="Wingdings" pitchFamily="2" charset="2"/>
              <a:buNone/>
              <a:defRPr/>
            </a:pPr>
            <a:r>
              <a:rPr lang="en-US" dirty="0"/>
              <a:t>A laugh is a </a:t>
            </a:r>
            <a:r>
              <a:rPr lang="en-US" u="sng" dirty="0"/>
              <a:t>productive</a:t>
            </a:r>
            <a:r>
              <a:rPr lang="en-US" dirty="0"/>
              <a:t> tool for a comfortable atmosphere in a work unit.</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304</a:t>
            </a:fld>
            <a:endParaRPr lang="en-US">
              <a:solidFill>
                <a:prstClr val="black">
                  <a:tint val="75000"/>
                </a:prstClr>
              </a:solidFill>
            </a:endParaRPr>
          </a:p>
        </p:txBody>
      </p:sp>
    </p:spTree>
    <p:extLst>
      <p:ext uri="{BB962C8B-B14F-4D97-AF65-F5344CB8AC3E}">
        <p14:creationId xmlns:p14="http://schemas.microsoft.com/office/powerpoint/2010/main" val="14633182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body" idx="1"/>
          </p:nvPr>
        </p:nvSpPr>
        <p:spPr>
          <a:xfrm>
            <a:off x="475129" y="145489"/>
            <a:ext cx="8229600" cy="6575985"/>
          </a:xfrm>
        </p:spPr>
        <p:txBody>
          <a:bodyPr>
            <a:normAutofit lnSpcReduction="10000"/>
          </a:bodyPr>
          <a:lstStyle/>
          <a:p>
            <a:pPr algn="ctr" eaLnBrk="1" hangingPunct="1">
              <a:buFont typeface="Wingdings" pitchFamily="2" charset="2"/>
              <a:buNone/>
              <a:defRPr/>
            </a:pPr>
            <a:r>
              <a:rPr lang="en-US" sz="4000" b="1" dirty="0">
                <a:solidFill>
                  <a:srgbClr val="C00000"/>
                </a:solidFill>
              </a:rPr>
              <a:t>Think with your </a:t>
            </a:r>
            <a:r>
              <a:rPr lang="en-US" sz="4000" b="1" u="sng" dirty="0">
                <a:solidFill>
                  <a:srgbClr val="C00000"/>
                </a:solidFill>
              </a:rPr>
              <a:t>head </a:t>
            </a:r>
            <a:r>
              <a:rPr lang="en-US" sz="4000" b="1" dirty="0">
                <a:solidFill>
                  <a:srgbClr val="C00000"/>
                </a:solidFill>
              </a:rPr>
              <a:t>not your </a:t>
            </a:r>
            <a:r>
              <a:rPr lang="en-US" sz="4000" b="1" u="sng" dirty="0">
                <a:solidFill>
                  <a:srgbClr val="C00000"/>
                </a:solidFill>
              </a:rPr>
              <a:t>heart</a:t>
            </a:r>
          </a:p>
          <a:p>
            <a:pPr eaLnBrk="1" hangingPunct="1">
              <a:buFont typeface="Wingdings" panose="05000000000000000000" pitchFamily="2" charset="2"/>
              <a:buChar char="§"/>
              <a:defRPr/>
            </a:pPr>
            <a:r>
              <a:rPr lang="en-US" sz="2800" dirty="0"/>
              <a:t>A sharp tongue response, rude answer, or sarcasm toward a subordinate will create a huge issue. </a:t>
            </a:r>
          </a:p>
          <a:p>
            <a:pPr eaLnBrk="1" hangingPunct="1">
              <a:buFont typeface="Wingdings" pitchFamily="2" charset="2"/>
              <a:buNone/>
              <a:defRPr/>
            </a:pPr>
            <a:r>
              <a:rPr lang="en-US" sz="2800" b="1" dirty="0"/>
              <a:t>    You are the boss - act like it!</a:t>
            </a:r>
          </a:p>
          <a:p>
            <a:pPr eaLnBrk="1" hangingPunct="1">
              <a:buFont typeface="Wingdings" panose="05000000000000000000" pitchFamily="2" charset="2"/>
              <a:buChar char="§"/>
              <a:defRPr/>
            </a:pPr>
            <a:r>
              <a:rPr lang="en-US" sz="2800" i="1" dirty="0">
                <a:solidFill>
                  <a:srgbClr val="C00000"/>
                </a:solidFill>
              </a:rPr>
              <a:t>Temper and tailor your directions </a:t>
            </a:r>
          </a:p>
          <a:p>
            <a:pPr marL="0" indent="0" eaLnBrk="1" hangingPunct="1">
              <a:buNone/>
              <a:defRPr/>
            </a:pPr>
            <a:r>
              <a:rPr lang="en-US" sz="2800" i="1" dirty="0">
                <a:solidFill>
                  <a:srgbClr val="C00000"/>
                </a:solidFill>
              </a:rPr>
              <a:t>     and responses to subordinates </a:t>
            </a:r>
          </a:p>
          <a:p>
            <a:pPr marL="0" indent="0" eaLnBrk="1" hangingPunct="1">
              <a:buNone/>
              <a:defRPr/>
            </a:pPr>
            <a:r>
              <a:rPr lang="en-US" sz="2800" i="1" dirty="0">
                <a:solidFill>
                  <a:srgbClr val="C00000"/>
                </a:solidFill>
              </a:rPr>
              <a:t>     appropriately</a:t>
            </a:r>
          </a:p>
          <a:p>
            <a:pPr algn="ctr" eaLnBrk="1" hangingPunct="1">
              <a:buFont typeface="Wingdings" pitchFamily="2" charset="2"/>
              <a:buNone/>
              <a:defRPr/>
            </a:pPr>
            <a:endParaRPr lang="en-US" sz="2800" b="1" i="1" dirty="0"/>
          </a:p>
          <a:p>
            <a:pPr algn="ctr" eaLnBrk="1" hangingPunct="1">
              <a:buFont typeface="Wingdings" pitchFamily="2" charset="2"/>
              <a:buNone/>
              <a:defRPr/>
            </a:pPr>
            <a:endParaRPr lang="en-US" sz="2800" b="1" i="1" dirty="0"/>
          </a:p>
          <a:p>
            <a:pPr algn="ctr" eaLnBrk="1" hangingPunct="1">
              <a:buFont typeface="Wingdings" pitchFamily="2" charset="2"/>
              <a:buNone/>
              <a:defRPr/>
            </a:pPr>
            <a:r>
              <a:rPr lang="en-US" sz="2800" b="1" i="1" dirty="0"/>
              <a:t>Many contemporary internal affairs cases begin as a result of a supervisor who cannot control his or her mouth</a:t>
            </a:r>
          </a:p>
          <a:p>
            <a:pPr algn="ctr" eaLnBrk="1" hangingPunct="1">
              <a:buFont typeface="Wingdings" pitchFamily="2" charset="2"/>
              <a:buNone/>
              <a:defRPr/>
            </a:pPr>
            <a:r>
              <a:rPr lang="en-US" sz="2800" b="1" dirty="0"/>
              <a:t>WORDS MATTER!!!</a:t>
            </a:r>
          </a:p>
          <a:p>
            <a:pPr algn="ctr" eaLnBrk="1" hangingPunct="1">
              <a:buFont typeface="Wingdings" pitchFamily="2" charset="2"/>
              <a:buNone/>
              <a:defRPr/>
            </a:pPr>
            <a:r>
              <a:rPr lang="en-US" sz="2800" b="1" u="sng" dirty="0"/>
              <a:t>You can’t take back what you have already said…</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305</a:t>
            </a:fld>
            <a:endParaRPr lang="en-US">
              <a:solidFill>
                <a:prstClr val="black">
                  <a:tint val="75000"/>
                </a:prstClr>
              </a:solidFill>
            </a:endParaRPr>
          </a:p>
        </p:txBody>
      </p:sp>
      <p:pic>
        <p:nvPicPr>
          <p:cNvPr id="3" name="Picture 2">
            <a:extLst>
              <a:ext uri="{FF2B5EF4-FFF2-40B4-BE49-F238E27FC236}">
                <a16:creationId xmlns:a16="http://schemas.microsoft.com/office/drawing/2014/main" id="{5D50068C-E624-443D-9EAD-C9BF0B4CF116}"/>
              </a:ext>
            </a:extLst>
          </p:cNvPr>
          <p:cNvPicPr>
            <a:picLocks noChangeAspect="1"/>
          </p:cNvPicPr>
          <p:nvPr/>
        </p:nvPicPr>
        <p:blipFill>
          <a:blip r:embed="rId2"/>
          <a:stretch>
            <a:fillRect/>
          </a:stretch>
        </p:blipFill>
        <p:spPr>
          <a:xfrm>
            <a:off x="6248401" y="1600200"/>
            <a:ext cx="2590800" cy="2819400"/>
          </a:xfrm>
          <a:prstGeom prst="rect">
            <a:avLst/>
          </a:prstGeom>
        </p:spPr>
      </p:pic>
    </p:spTree>
    <p:extLst>
      <p:ext uri="{BB962C8B-B14F-4D97-AF65-F5344CB8AC3E}">
        <p14:creationId xmlns:p14="http://schemas.microsoft.com/office/powerpoint/2010/main" val="3525684079"/>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b="1" dirty="0">
                <a:solidFill>
                  <a:srgbClr val="C00000"/>
                </a:solidFill>
              </a:rPr>
              <a:t>We do not live in a Vacuum</a:t>
            </a:r>
            <a:br>
              <a:rPr lang="en-US" b="1" dirty="0">
                <a:solidFill>
                  <a:srgbClr val="C00000"/>
                </a:solidFill>
              </a:rPr>
            </a:br>
            <a:r>
              <a:rPr lang="en-US" sz="3100" b="1" dirty="0">
                <a:solidFill>
                  <a:srgbClr val="C00000"/>
                </a:solidFill>
              </a:rPr>
              <a:t>We live in a real world of human interaction and fate </a:t>
            </a:r>
          </a:p>
        </p:txBody>
      </p:sp>
      <p:sp>
        <p:nvSpPr>
          <p:cNvPr id="3" name="Content Placeholder 2"/>
          <p:cNvSpPr>
            <a:spLocks noGrp="1"/>
          </p:cNvSpPr>
          <p:nvPr>
            <p:ph idx="1"/>
          </p:nvPr>
        </p:nvSpPr>
        <p:spPr>
          <a:xfrm>
            <a:off x="457200" y="1219200"/>
            <a:ext cx="8229600" cy="5638800"/>
          </a:xfrm>
        </p:spPr>
        <p:txBody>
          <a:bodyPr>
            <a:normAutofit/>
          </a:bodyPr>
          <a:lstStyle/>
          <a:p>
            <a:pPr marL="0" indent="0">
              <a:buNone/>
            </a:pPr>
            <a:r>
              <a:rPr lang="en-US" sz="2800" b="1" dirty="0"/>
              <a:t>Domestic Issues and Financial Issues are natural occurrences in our craft…</a:t>
            </a:r>
          </a:p>
          <a:p>
            <a:pPr>
              <a:buFont typeface="Wingdings" panose="05000000000000000000" pitchFamily="2" charset="2"/>
              <a:buChar char="§"/>
            </a:pPr>
            <a:r>
              <a:rPr lang="en-US" sz="2800" dirty="0"/>
              <a:t>From troubled relationships to secondary employment issues all must be evaluated through an empathetic and pragmatic lens.</a:t>
            </a:r>
          </a:p>
          <a:p>
            <a:pPr>
              <a:buFont typeface="Wingdings" panose="05000000000000000000" pitchFamily="2" charset="2"/>
              <a:buChar char="§"/>
            </a:pPr>
            <a:r>
              <a:rPr lang="en-US" sz="2800" dirty="0"/>
              <a:t>Management must incorporate guidance from policy, grounded in objectivity and motivated toward improving the employee's situation </a:t>
            </a:r>
            <a:r>
              <a:rPr lang="en-US" sz="2800" u="sng" dirty="0"/>
              <a:t>if possible</a:t>
            </a:r>
            <a:r>
              <a:rPr lang="en-US" sz="2800" dirty="0"/>
              <a:t>.</a:t>
            </a:r>
          </a:p>
          <a:p>
            <a:pPr marL="0" indent="0">
              <a:buNone/>
            </a:pPr>
            <a:endParaRPr lang="en-US" sz="3600"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306</a:t>
            </a:fld>
            <a:endParaRPr lang="en-US">
              <a:solidFill>
                <a:prstClr val="black">
                  <a:tint val="75000"/>
                </a:prstClr>
              </a:solidFill>
            </a:endParaRPr>
          </a:p>
        </p:txBody>
      </p:sp>
    </p:spTree>
    <p:extLst>
      <p:ext uri="{BB962C8B-B14F-4D97-AF65-F5344CB8AC3E}">
        <p14:creationId xmlns:p14="http://schemas.microsoft.com/office/powerpoint/2010/main" val="444586073"/>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C72CE-1D9F-4F3F-BF7F-8E908C64BBBE}"/>
              </a:ext>
            </a:extLst>
          </p:cNvPr>
          <p:cNvSpPr>
            <a:spLocks noGrp="1"/>
          </p:cNvSpPr>
          <p:nvPr>
            <p:ph type="title"/>
          </p:nvPr>
        </p:nvSpPr>
        <p:spPr>
          <a:xfrm>
            <a:off x="457200" y="1"/>
            <a:ext cx="8229600" cy="1143000"/>
          </a:xfrm>
        </p:spPr>
        <p:txBody>
          <a:bodyPr>
            <a:normAutofit/>
          </a:bodyPr>
          <a:lstStyle/>
          <a:p>
            <a:r>
              <a:rPr lang="en-US" b="1" dirty="0"/>
              <a:t>Work versus Homelife Dilemma</a:t>
            </a:r>
          </a:p>
        </p:txBody>
      </p:sp>
      <p:sp>
        <p:nvSpPr>
          <p:cNvPr id="3" name="Content Placeholder 2">
            <a:extLst>
              <a:ext uri="{FF2B5EF4-FFF2-40B4-BE49-F238E27FC236}">
                <a16:creationId xmlns:a16="http://schemas.microsoft.com/office/drawing/2014/main" id="{AFC07B66-5214-43ED-BE40-85CA98E9EF03}"/>
              </a:ext>
            </a:extLst>
          </p:cNvPr>
          <p:cNvSpPr>
            <a:spLocks noGrp="1"/>
          </p:cNvSpPr>
          <p:nvPr>
            <p:ph idx="1"/>
          </p:nvPr>
        </p:nvSpPr>
        <p:spPr>
          <a:xfrm>
            <a:off x="152400" y="1219200"/>
            <a:ext cx="8763000" cy="5638800"/>
          </a:xfrm>
        </p:spPr>
        <p:txBody>
          <a:bodyPr>
            <a:normAutofit lnSpcReduction="10000"/>
          </a:bodyPr>
          <a:lstStyle/>
          <a:p>
            <a:pPr>
              <a:buFont typeface="Wingdings" panose="05000000000000000000" pitchFamily="2" charset="2"/>
              <a:buChar char="§"/>
            </a:pPr>
            <a:r>
              <a:rPr lang="en-US" sz="2800" b="1" dirty="0"/>
              <a:t>Work interference with personal life (WIPL)</a:t>
            </a:r>
            <a:br>
              <a:rPr lang="en-US" sz="2800" b="1" dirty="0"/>
            </a:br>
            <a:r>
              <a:rPr lang="en-US" sz="2800" b="1" dirty="0"/>
              <a:t>                                                      </a:t>
            </a:r>
            <a:r>
              <a:rPr lang="en-US" sz="2400" dirty="0" err="1"/>
              <a:t>Gim</a:t>
            </a:r>
            <a:r>
              <a:rPr lang="en-US" sz="2400" dirty="0"/>
              <a:t> &amp; </a:t>
            </a:r>
            <a:r>
              <a:rPr lang="en-US" sz="2400" dirty="0" err="1"/>
              <a:t>Ramayah</a:t>
            </a:r>
            <a:r>
              <a:rPr lang="en-US" sz="2400" dirty="0"/>
              <a:t>, (2019)</a:t>
            </a:r>
          </a:p>
          <a:p>
            <a:pPr>
              <a:buFont typeface="Wingdings" panose="05000000000000000000" pitchFamily="2" charset="2"/>
              <a:buChar char="§"/>
            </a:pPr>
            <a:r>
              <a:rPr lang="en-US" sz="2800" dirty="0"/>
              <a:t>Be alert to the boundary conditions where work engagement can become detrimental: those conditions where overly engaging work ends up ‘swallowing’ an employee’s personal life.</a:t>
            </a:r>
          </a:p>
          <a:p>
            <a:pPr>
              <a:buFont typeface="Wingdings" panose="05000000000000000000" pitchFamily="2" charset="2"/>
              <a:buChar char="§"/>
            </a:pPr>
            <a:r>
              <a:rPr lang="en-US" sz="2800" dirty="0"/>
              <a:t>The line between work engagement and the work family interface is a thin one</a:t>
            </a:r>
          </a:p>
          <a:p>
            <a:pPr>
              <a:buFont typeface="Wingdings" panose="05000000000000000000" pitchFamily="2" charset="2"/>
              <a:buChar char="§"/>
            </a:pPr>
            <a:r>
              <a:rPr lang="en-US" sz="2800" b="1" dirty="0">
                <a:solidFill>
                  <a:srgbClr val="C00000"/>
                </a:solidFill>
              </a:rPr>
              <a:t>Leaders should reflect on where their organization’s focus lies, considering all related benefits and costs, in terms of employee energy and mental resources, in the short as well as the long run</a:t>
            </a:r>
            <a:r>
              <a:rPr lang="en-US" sz="2800" dirty="0"/>
              <a:t>. </a:t>
            </a:r>
          </a:p>
          <a:p>
            <a:pPr marL="0" indent="0">
              <a:buNone/>
            </a:pPr>
            <a:r>
              <a:rPr lang="en-US" sz="2800" dirty="0"/>
              <a:t>                                                   </a:t>
            </a:r>
            <a:r>
              <a:rPr lang="en-US" sz="2400" dirty="0"/>
              <a:t>Byrne and </a:t>
            </a:r>
            <a:r>
              <a:rPr lang="en-US" sz="2400" dirty="0" err="1"/>
              <a:t>Canato</a:t>
            </a:r>
            <a:r>
              <a:rPr lang="en-US" sz="2400" dirty="0"/>
              <a:t>, (2017)</a:t>
            </a:r>
          </a:p>
          <a:p>
            <a:pPr>
              <a:buFont typeface="Wingdings" panose="05000000000000000000" pitchFamily="2" charset="2"/>
              <a:buChar char="§"/>
            </a:pPr>
            <a:endParaRPr lang="en-US" sz="2800" dirty="0"/>
          </a:p>
        </p:txBody>
      </p:sp>
      <p:sp>
        <p:nvSpPr>
          <p:cNvPr id="4" name="Slide Number Placeholder 3">
            <a:extLst>
              <a:ext uri="{FF2B5EF4-FFF2-40B4-BE49-F238E27FC236}">
                <a16:creationId xmlns:a16="http://schemas.microsoft.com/office/drawing/2014/main" id="{7455EAC1-D206-4EFA-B689-E66C56BC977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307</a:t>
            </a:fld>
            <a:endParaRPr lang="en-US">
              <a:solidFill>
                <a:prstClr val="black">
                  <a:tint val="75000"/>
                </a:prstClr>
              </a:solidFill>
            </a:endParaRPr>
          </a:p>
        </p:txBody>
      </p:sp>
    </p:spTree>
    <p:extLst>
      <p:ext uri="{BB962C8B-B14F-4D97-AF65-F5344CB8AC3E}">
        <p14:creationId xmlns:p14="http://schemas.microsoft.com/office/powerpoint/2010/main" val="3371032833"/>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rrowheads="1"/>
          </p:cNvSpPr>
          <p:nvPr>
            <p:ph type="title"/>
          </p:nvPr>
        </p:nvSpPr>
        <p:spPr>
          <a:xfrm>
            <a:off x="457200" y="381000"/>
            <a:ext cx="8229600" cy="685800"/>
          </a:xfrm>
        </p:spPr>
        <p:txBody>
          <a:bodyPr>
            <a:normAutofit fontScale="90000"/>
          </a:bodyPr>
          <a:lstStyle/>
          <a:p>
            <a:pPr eaLnBrk="1" hangingPunct="1">
              <a:defRPr/>
            </a:pPr>
            <a:r>
              <a:rPr lang="en-US" b="1" u="sng" dirty="0"/>
              <a:t>Be sensitive </a:t>
            </a:r>
            <a:br>
              <a:rPr lang="en-US" b="1" dirty="0"/>
            </a:br>
            <a:endParaRPr lang="en-US" b="1" u="sng" dirty="0"/>
          </a:p>
        </p:txBody>
      </p:sp>
      <p:sp>
        <p:nvSpPr>
          <p:cNvPr id="93187" name="Rectangle 3"/>
          <p:cNvSpPr>
            <a:spLocks noGrp="1" noChangeArrowheads="1"/>
          </p:cNvSpPr>
          <p:nvPr>
            <p:ph type="body" idx="1"/>
          </p:nvPr>
        </p:nvSpPr>
        <p:spPr>
          <a:xfrm>
            <a:off x="457200" y="990600"/>
            <a:ext cx="8229600" cy="5715000"/>
          </a:xfrm>
        </p:spPr>
        <p:txBody>
          <a:bodyPr>
            <a:normAutofit/>
          </a:bodyPr>
          <a:lstStyle/>
          <a:p>
            <a:pPr algn="ctr" eaLnBrk="1" hangingPunct="1">
              <a:buFont typeface="Wingdings" pitchFamily="2" charset="2"/>
              <a:buNone/>
              <a:defRPr/>
            </a:pPr>
            <a:r>
              <a:rPr lang="en-US" sz="2800" b="1" dirty="0"/>
              <a:t>Hints, suggestions, or innuendos are the functional equivalent of orders when coming from the boss.</a:t>
            </a:r>
          </a:p>
          <a:p>
            <a:pPr algn="ctr" eaLnBrk="1" hangingPunct="1">
              <a:buFont typeface="Wingdings" pitchFamily="2" charset="2"/>
              <a:buNone/>
              <a:defRPr/>
            </a:pPr>
            <a:r>
              <a:rPr lang="en-US" sz="2800" b="1" i="1" dirty="0">
                <a:solidFill>
                  <a:srgbClr val="C00000"/>
                </a:solidFill>
              </a:rPr>
              <a:t>“Will no one rid me of this meddlesome priest”</a:t>
            </a:r>
          </a:p>
          <a:p>
            <a:pPr algn="ctr" eaLnBrk="1" hangingPunct="1">
              <a:buFont typeface="Wingdings" pitchFamily="2" charset="2"/>
              <a:buNone/>
              <a:defRPr/>
            </a:pPr>
            <a:r>
              <a:rPr lang="en-US" sz="2600" i="1" dirty="0">
                <a:solidFill>
                  <a:srgbClr val="C00000"/>
                </a:solidFill>
              </a:rPr>
              <a:t>--- Henry the 8</a:t>
            </a:r>
            <a:r>
              <a:rPr lang="en-US" sz="2600" i="1" baseline="30000" dirty="0">
                <a:solidFill>
                  <a:srgbClr val="C00000"/>
                </a:solidFill>
              </a:rPr>
              <a:t>th</a:t>
            </a:r>
            <a:r>
              <a:rPr lang="en-US" sz="2600" i="1" dirty="0">
                <a:solidFill>
                  <a:srgbClr val="C00000"/>
                </a:solidFill>
              </a:rPr>
              <a:t> regarding Thomas Becket</a:t>
            </a:r>
          </a:p>
          <a:p>
            <a:pPr eaLnBrk="1" hangingPunct="1">
              <a:buFont typeface="Wingdings" panose="05000000000000000000" pitchFamily="2" charset="2"/>
              <a:buChar char="§"/>
              <a:defRPr/>
            </a:pPr>
            <a:r>
              <a:rPr lang="en-US" sz="2800" dirty="0"/>
              <a:t>From soliciting a $10 donation, fundraising to a wedding gift, to who should do a particular extra curricular activity.</a:t>
            </a:r>
          </a:p>
          <a:p>
            <a:pPr eaLnBrk="1" hangingPunct="1">
              <a:buFont typeface="Wingdings" panose="05000000000000000000" pitchFamily="2" charset="2"/>
              <a:buChar char="§"/>
              <a:defRPr/>
            </a:pPr>
            <a:r>
              <a:rPr lang="en-US" sz="2800" dirty="0"/>
              <a:t>Outreach and Consent, before dictating office fellowships, parties or social gatherings or better outline the perimeters and delegate </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308</a:t>
            </a:fld>
            <a:endParaRPr lang="en-US">
              <a:solidFill>
                <a:prstClr val="black">
                  <a:tint val="75000"/>
                </a:prstClr>
              </a:solidFill>
            </a:endParaRPr>
          </a:p>
        </p:txBody>
      </p:sp>
    </p:spTree>
    <p:extLst>
      <p:ext uri="{BB962C8B-B14F-4D97-AF65-F5344CB8AC3E}">
        <p14:creationId xmlns:p14="http://schemas.microsoft.com/office/powerpoint/2010/main" val="330829184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457200" y="838200"/>
            <a:ext cx="8229600" cy="6019800"/>
          </a:xfrm>
        </p:spPr>
        <p:txBody>
          <a:bodyPr>
            <a:normAutofit/>
          </a:bodyPr>
          <a:lstStyle/>
          <a:p>
            <a:pPr algn="ctr" eaLnBrk="1" hangingPunct="1">
              <a:buFont typeface="Wingdings" pitchFamily="2" charset="2"/>
              <a:buNone/>
              <a:defRPr/>
            </a:pPr>
            <a:r>
              <a:rPr lang="en-US" sz="2800" dirty="0"/>
              <a:t>When you are wrong… </a:t>
            </a:r>
            <a:r>
              <a:rPr lang="en-US" sz="2800" b="1" u="sng" dirty="0">
                <a:solidFill>
                  <a:srgbClr val="C00000"/>
                </a:solidFill>
              </a:rPr>
              <a:t>ADMIT IT!</a:t>
            </a:r>
          </a:p>
          <a:p>
            <a:pPr algn="ctr" eaLnBrk="1" hangingPunct="1">
              <a:buFont typeface="Wingdings" pitchFamily="2" charset="2"/>
              <a:buNone/>
              <a:defRPr/>
            </a:pPr>
            <a:endParaRPr lang="en-US" sz="2800" b="1" dirty="0">
              <a:solidFill>
                <a:schemeClr val="hlink"/>
              </a:solidFill>
            </a:endParaRPr>
          </a:p>
          <a:p>
            <a:pPr algn="ctr" eaLnBrk="1" hangingPunct="1">
              <a:buFont typeface="Wingdings" pitchFamily="2" charset="2"/>
              <a:buNone/>
              <a:defRPr/>
            </a:pPr>
            <a:r>
              <a:rPr lang="en-US" sz="2800" dirty="0"/>
              <a:t>Take responsibility and apologize if such is required.</a:t>
            </a:r>
          </a:p>
          <a:p>
            <a:pPr algn="ctr" eaLnBrk="1" hangingPunct="1">
              <a:buFont typeface="Wingdings" pitchFamily="2" charset="2"/>
              <a:buNone/>
              <a:defRPr/>
            </a:pPr>
            <a:r>
              <a:rPr lang="en-US" sz="2800" b="1" u="sng" dirty="0">
                <a:solidFill>
                  <a:srgbClr val="C00000"/>
                </a:solidFill>
              </a:rPr>
              <a:t>An Apology Needs to Be Framed and Viewed as Growth</a:t>
            </a:r>
          </a:p>
          <a:p>
            <a:pPr algn="ctr" eaLnBrk="1" hangingPunct="1">
              <a:buFont typeface="Wingdings" pitchFamily="2" charset="2"/>
              <a:buNone/>
              <a:defRPr/>
            </a:pPr>
            <a:r>
              <a:rPr lang="en-US" sz="2800" dirty="0"/>
              <a:t>Take the appropriate steps to learn from problems/mistakes, then </a:t>
            </a:r>
            <a:r>
              <a:rPr lang="en-US" sz="2800" u="sng" dirty="0">
                <a:solidFill>
                  <a:srgbClr val="C00000"/>
                </a:solidFill>
              </a:rPr>
              <a:t>“</a:t>
            </a:r>
            <a:r>
              <a:rPr lang="en-US" sz="2800" b="1" u="sng" dirty="0">
                <a:solidFill>
                  <a:srgbClr val="C00000"/>
                </a:solidFill>
              </a:rPr>
              <a:t>FIX”</a:t>
            </a:r>
            <a:r>
              <a:rPr lang="en-US" sz="2800" u="sng" dirty="0">
                <a:solidFill>
                  <a:srgbClr val="C00000"/>
                </a:solidFill>
              </a:rPr>
              <a:t> </a:t>
            </a:r>
            <a:r>
              <a:rPr lang="en-US" sz="2800" dirty="0"/>
              <a:t>them “upfront” in a “proactive” and transparent fashion.</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309</a:t>
            </a:fld>
            <a:endParaRPr lang="en-US">
              <a:solidFill>
                <a:prstClr val="black">
                  <a:tint val="75000"/>
                </a:prstClr>
              </a:solidFill>
            </a:endParaRPr>
          </a:p>
        </p:txBody>
      </p:sp>
    </p:spTree>
    <p:extLst>
      <p:ext uri="{BB962C8B-B14F-4D97-AF65-F5344CB8AC3E}">
        <p14:creationId xmlns:p14="http://schemas.microsoft.com/office/powerpoint/2010/main" val="1844984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B2483-81F8-4274-9364-E95C7594C76E}"/>
              </a:ext>
            </a:extLst>
          </p:cNvPr>
          <p:cNvSpPr>
            <a:spLocks noGrp="1"/>
          </p:cNvSpPr>
          <p:nvPr>
            <p:ph type="title"/>
          </p:nvPr>
        </p:nvSpPr>
        <p:spPr>
          <a:xfrm>
            <a:off x="152400" y="0"/>
            <a:ext cx="8839200" cy="1551352"/>
          </a:xfrm>
        </p:spPr>
        <p:txBody>
          <a:bodyPr>
            <a:normAutofit/>
          </a:bodyPr>
          <a:lstStyle/>
          <a:p>
            <a:pPr algn="ctr"/>
            <a:r>
              <a:rPr lang="en-US" sz="4000" b="1" dirty="0"/>
              <a:t>Police learn how to behave and what to think from other police officers</a:t>
            </a:r>
          </a:p>
        </p:txBody>
      </p:sp>
      <p:sp>
        <p:nvSpPr>
          <p:cNvPr id="3" name="Content Placeholder 2">
            <a:extLst>
              <a:ext uri="{FF2B5EF4-FFF2-40B4-BE49-F238E27FC236}">
                <a16:creationId xmlns:a16="http://schemas.microsoft.com/office/drawing/2014/main" id="{479EF895-3423-4268-BE96-4FD67700149C}"/>
              </a:ext>
            </a:extLst>
          </p:cNvPr>
          <p:cNvSpPr>
            <a:spLocks noGrp="1"/>
          </p:cNvSpPr>
          <p:nvPr>
            <p:ph idx="1"/>
          </p:nvPr>
        </p:nvSpPr>
        <p:spPr>
          <a:xfrm>
            <a:off x="296091" y="1551352"/>
            <a:ext cx="8577943" cy="5041037"/>
          </a:xfrm>
        </p:spPr>
        <p:txBody>
          <a:bodyPr>
            <a:normAutofit fontScale="85000" lnSpcReduction="10000"/>
          </a:bodyPr>
          <a:lstStyle/>
          <a:p>
            <a:pPr>
              <a:buFont typeface="Wingdings" panose="05000000000000000000" pitchFamily="2" charset="2"/>
              <a:buChar char="§"/>
            </a:pPr>
            <a:r>
              <a:rPr lang="en-US" b="1" dirty="0"/>
              <a:t>Subculture: </a:t>
            </a:r>
            <a:r>
              <a:rPr lang="en-US" dirty="0"/>
              <a:t>People who form a unique group with a given type culture </a:t>
            </a:r>
          </a:p>
          <a:p>
            <a:pPr>
              <a:buFont typeface="Wingdings" panose="05000000000000000000" pitchFamily="2" charset="2"/>
              <a:buChar char="§"/>
            </a:pPr>
            <a:r>
              <a:rPr lang="en-US" b="1" dirty="0"/>
              <a:t>The difference from culture </a:t>
            </a:r>
            <a:r>
              <a:rPr lang="en-US" dirty="0"/>
              <a:t>is that while sharing many values and beliefs of the larger culture, they also have a separate and distinct set of values that set them apart</a:t>
            </a:r>
          </a:p>
          <a:p>
            <a:pPr>
              <a:buFont typeface="Wingdings" panose="05000000000000000000" pitchFamily="2" charset="2"/>
              <a:buChar char="§"/>
            </a:pPr>
            <a:r>
              <a:rPr lang="en-US" dirty="0"/>
              <a:t>The police selection process produces conformity in ideology, appearance and conduct</a:t>
            </a:r>
          </a:p>
          <a:p>
            <a:pPr>
              <a:buFont typeface="Wingdings" panose="05000000000000000000" pitchFamily="2" charset="2"/>
              <a:buChar char="§"/>
            </a:pPr>
            <a:r>
              <a:rPr lang="en-US" dirty="0"/>
              <a:t>The homogenous group of police recruits experience formal socialization when they enter the police academy</a:t>
            </a:r>
          </a:p>
          <a:p>
            <a:pPr>
              <a:buFont typeface="Wingdings" panose="05000000000000000000" pitchFamily="2" charset="2"/>
              <a:buChar char="§"/>
            </a:pPr>
            <a:r>
              <a:rPr lang="en-US" dirty="0"/>
              <a:t>Much of the material presented to the recruits by other officer trainers serves to reinforce the existing police view of the world </a:t>
            </a:r>
          </a:p>
        </p:txBody>
      </p:sp>
    </p:spTree>
    <p:extLst>
      <p:ext uri="{BB962C8B-B14F-4D97-AF65-F5344CB8AC3E}">
        <p14:creationId xmlns:p14="http://schemas.microsoft.com/office/powerpoint/2010/main" val="63281822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600" b="1" dirty="0"/>
              <a:t>Six Key Components to an Apology</a:t>
            </a:r>
            <a:br>
              <a:rPr lang="en-US" sz="2000" dirty="0"/>
            </a:br>
            <a:r>
              <a:rPr lang="en-US" sz="2800" dirty="0"/>
              <a:t>Roy </a:t>
            </a:r>
            <a:r>
              <a:rPr lang="en-US" sz="2800" dirty="0" err="1"/>
              <a:t>Lewicki</a:t>
            </a:r>
            <a:r>
              <a:rPr lang="en-US" sz="2800" dirty="0"/>
              <a:t>,  Ohio State University</a:t>
            </a:r>
          </a:p>
        </p:txBody>
      </p:sp>
      <p:sp>
        <p:nvSpPr>
          <p:cNvPr id="3" name="Content Placeholder 2"/>
          <p:cNvSpPr>
            <a:spLocks noGrp="1"/>
          </p:cNvSpPr>
          <p:nvPr>
            <p:ph idx="1"/>
          </p:nvPr>
        </p:nvSpPr>
        <p:spPr>
          <a:xfrm>
            <a:off x="457200" y="1371600"/>
            <a:ext cx="8229600" cy="5486400"/>
          </a:xfrm>
        </p:spPr>
        <p:txBody>
          <a:bodyPr>
            <a:normAutofit/>
          </a:bodyPr>
          <a:lstStyle/>
          <a:p>
            <a:pPr marL="0" indent="0">
              <a:buNone/>
            </a:pPr>
            <a:r>
              <a:rPr lang="en-US" sz="2800" dirty="0"/>
              <a:t>1. Expression of regret</a:t>
            </a:r>
          </a:p>
          <a:p>
            <a:pPr marL="0" indent="0">
              <a:buNone/>
            </a:pPr>
            <a:r>
              <a:rPr lang="en-US" sz="2800" dirty="0"/>
              <a:t>2. Explanation of what went wrong</a:t>
            </a:r>
          </a:p>
          <a:p>
            <a:pPr marL="0" indent="0">
              <a:buNone/>
            </a:pPr>
            <a:r>
              <a:rPr lang="en-US" sz="2800" dirty="0"/>
              <a:t>3. Acknowledgment of responsibility</a:t>
            </a:r>
          </a:p>
          <a:p>
            <a:pPr marL="0" indent="0">
              <a:buNone/>
            </a:pPr>
            <a:r>
              <a:rPr lang="en-US" sz="2800" dirty="0"/>
              <a:t>4. Declaration of repentance</a:t>
            </a:r>
          </a:p>
          <a:p>
            <a:pPr marL="0" indent="0">
              <a:buNone/>
            </a:pPr>
            <a:r>
              <a:rPr lang="en-US" sz="2800" dirty="0"/>
              <a:t>5. Offer of repair</a:t>
            </a:r>
          </a:p>
          <a:p>
            <a:pPr marL="0" indent="0">
              <a:buNone/>
            </a:pPr>
            <a:r>
              <a:rPr lang="en-US" sz="2800" dirty="0"/>
              <a:t>6. Request for forgiveness</a:t>
            </a:r>
          </a:p>
          <a:p>
            <a:pPr marL="0" indent="0">
              <a:buNone/>
            </a:pPr>
            <a:r>
              <a:rPr lang="en-US" sz="2800" b="1" dirty="0">
                <a:solidFill>
                  <a:srgbClr val="C00000"/>
                </a:solidFill>
              </a:rPr>
              <a:t>The first most important component is an acknowledgement of responsibility. Say it is your fault, that you made a mistake, the second was an offer of repair.</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310</a:t>
            </a:fld>
            <a:endParaRPr lang="en-US">
              <a:solidFill>
                <a:prstClr val="black">
                  <a:tint val="75000"/>
                </a:prstClr>
              </a:solidFill>
            </a:endParaRPr>
          </a:p>
        </p:txBody>
      </p:sp>
    </p:spTree>
    <p:extLst>
      <p:ext uri="{BB962C8B-B14F-4D97-AF65-F5344CB8AC3E}">
        <p14:creationId xmlns:p14="http://schemas.microsoft.com/office/powerpoint/2010/main" val="338873111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body" idx="1"/>
          </p:nvPr>
        </p:nvSpPr>
        <p:spPr>
          <a:xfrm>
            <a:off x="403412" y="136525"/>
            <a:ext cx="8229600" cy="6453815"/>
          </a:xfrm>
        </p:spPr>
        <p:txBody>
          <a:bodyPr>
            <a:normAutofit/>
          </a:bodyPr>
          <a:lstStyle/>
          <a:p>
            <a:pPr algn="ctr" eaLnBrk="1" hangingPunct="1">
              <a:buFont typeface="Wingdings" pitchFamily="2" charset="2"/>
              <a:buNone/>
              <a:defRPr/>
            </a:pPr>
            <a:endParaRPr lang="en-US" sz="2800" i="1" dirty="0"/>
          </a:p>
          <a:p>
            <a:pPr algn="ctr">
              <a:buNone/>
              <a:defRPr/>
            </a:pPr>
            <a:r>
              <a:rPr lang="en-US" sz="3600" b="1" dirty="0">
                <a:solidFill>
                  <a:srgbClr val="C00000"/>
                </a:solidFill>
                <a:latin typeface="arial"/>
              </a:rPr>
              <a:t>Supervisors never have the right to hold a grudge!!!</a:t>
            </a:r>
            <a:endParaRPr lang="en-US" sz="2800" i="1" dirty="0"/>
          </a:p>
          <a:p>
            <a:pPr algn="ctr" eaLnBrk="1" hangingPunct="1">
              <a:buFont typeface="Wingdings" pitchFamily="2" charset="2"/>
              <a:buNone/>
              <a:defRPr/>
            </a:pPr>
            <a:r>
              <a:rPr lang="en-US" sz="2800" i="1" dirty="0"/>
              <a:t>Demonstrate </a:t>
            </a:r>
            <a:r>
              <a:rPr lang="en-US" sz="2800" b="1" i="1" dirty="0">
                <a:solidFill>
                  <a:srgbClr val="C00000"/>
                </a:solidFill>
              </a:rPr>
              <a:t>forgiveness</a:t>
            </a:r>
            <a:r>
              <a:rPr lang="en-US" sz="2800" i="1" dirty="0"/>
              <a:t>, temperance, sincerity, care, and concern.</a:t>
            </a:r>
          </a:p>
          <a:p>
            <a:pPr>
              <a:buFont typeface="Wingdings" panose="05000000000000000000" pitchFamily="2" charset="2"/>
              <a:buChar char="§"/>
              <a:defRPr/>
            </a:pPr>
            <a:r>
              <a:rPr lang="en-US" sz="2800" dirty="0"/>
              <a:t>Don’t alienate yourself and others</a:t>
            </a:r>
          </a:p>
          <a:p>
            <a:pPr>
              <a:buFont typeface="Wingdings" panose="05000000000000000000" pitchFamily="2" charset="2"/>
              <a:buChar char="§"/>
              <a:defRPr/>
            </a:pPr>
            <a:r>
              <a:rPr lang="en-US" sz="2800" dirty="0"/>
              <a:t>Don’t give your power away to another to haunt you</a:t>
            </a:r>
          </a:p>
          <a:p>
            <a:pPr>
              <a:buFont typeface="Wingdings" panose="05000000000000000000" pitchFamily="2" charset="2"/>
              <a:buChar char="§"/>
              <a:defRPr/>
            </a:pPr>
            <a:r>
              <a:rPr lang="en-US" sz="2800" dirty="0"/>
              <a:t>Don’t set your agency, others and yourself up for lost opportunities</a:t>
            </a:r>
          </a:p>
          <a:p>
            <a:pPr>
              <a:buNone/>
              <a:defRPr/>
            </a:pPr>
            <a:r>
              <a:rPr lang="en-US" b="1" i="1" dirty="0">
                <a:solidFill>
                  <a:srgbClr val="C00000"/>
                </a:solidFill>
                <a:latin typeface="arial"/>
              </a:rPr>
              <a:t>When its over…its </a:t>
            </a:r>
            <a:r>
              <a:rPr lang="en-US" b="1" i="1" u="sng" dirty="0">
                <a:solidFill>
                  <a:srgbClr val="C00000"/>
                </a:solidFill>
                <a:latin typeface="arial"/>
              </a:rPr>
              <a:t>OVER!!!</a:t>
            </a:r>
          </a:p>
          <a:p>
            <a:pPr>
              <a:buNone/>
              <a:defRPr/>
            </a:pPr>
            <a:r>
              <a:rPr lang="en-US" sz="2000" dirty="0"/>
              <a:t>Cao, Van der Wal, &amp; Taris,(2021). When work </a:t>
            </a:r>
          </a:p>
          <a:p>
            <a:pPr>
              <a:buNone/>
              <a:defRPr/>
            </a:pPr>
            <a:r>
              <a:rPr lang="en-US" sz="2000" dirty="0"/>
              <a:t>relationships matter: Interpersonal</a:t>
            </a:r>
          </a:p>
          <a:p>
            <a:pPr>
              <a:buNone/>
              <a:defRPr/>
            </a:pPr>
            <a:r>
              <a:rPr lang="en-US" sz="2000" dirty="0"/>
              <a:t> forgiveness and work outcomes </a:t>
            </a:r>
            <a:endParaRPr lang="en-US" sz="2000" b="1" i="1" u="sng" dirty="0">
              <a:solidFill>
                <a:srgbClr val="C00000"/>
              </a:solidFill>
              <a:latin typeface="arial"/>
            </a:endParaRPr>
          </a:p>
        </p:txBody>
      </p:sp>
      <p:pic>
        <p:nvPicPr>
          <p:cNvPr id="58372" name="Picture 4" descr="C:\Users\John\AppData\Local\Microsoft\Windows\Temporary Internet Files\Content.IE5\32Y4CX2G\184644_medium[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0747" y="4971120"/>
            <a:ext cx="1413145" cy="1407645"/>
          </a:xfrm>
          <a:prstGeom prst="rect">
            <a:avLst/>
          </a:prstGeom>
          <a:noFill/>
          <a:extLst>
            <a:ext uri="{909E8E84-426E-40DD-AFC4-6F175D3DCCD1}">
              <a14:hiddenFill xmlns:a14="http://schemas.microsoft.com/office/drawing/2010/main">
                <a:solidFill>
                  <a:srgbClr val="FFFFFF"/>
                </a:solidFill>
              </a14:hiddenFill>
            </a:ext>
          </a:extLst>
        </p:spPr>
      </p:pic>
      <p:pic>
        <p:nvPicPr>
          <p:cNvPr id="58373" name="Picture 5" descr="C:\Users\John\AppData\Local\Microsoft\Windows\Temporary Internet Files\Content.IE5\3HZ8E7QP\No_sign_Right.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9825" y="4759544"/>
            <a:ext cx="2034988" cy="183079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311</a:t>
            </a:fld>
            <a:endParaRPr lang="en-US" dirty="0">
              <a:solidFill>
                <a:prstClr val="black">
                  <a:tint val="75000"/>
                </a:prstClr>
              </a:solidFill>
            </a:endParaRPr>
          </a:p>
        </p:txBody>
      </p:sp>
    </p:spTree>
    <p:extLst>
      <p:ext uri="{BB962C8B-B14F-4D97-AF65-F5344CB8AC3E}">
        <p14:creationId xmlns:p14="http://schemas.microsoft.com/office/powerpoint/2010/main" val="355588938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2AF23-EA00-4709-92F1-C1291CA1454A}"/>
              </a:ext>
            </a:extLst>
          </p:cNvPr>
          <p:cNvSpPr>
            <a:spLocks noGrp="1"/>
          </p:cNvSpPr>
          <p:nvPr>
            <p:ph type="title"/>
          </p:nvPr>
        </p:nvSpPr>
        <p:spPr>
          <a:xfrm>
            <a:off x="0" y="0"/>
            <a:ext cx="9144000" cy="2286000"/>
          </a:xfrm>
        </p:spPr>
        <p:txBody>
          <a:bodyPr>
            <a:noAutofit/>
          </a:bodyPr>
          <a:lstStyle/>
          <a:p>
            <a:r>
              <a:rPr lang="en-US" sz="3200" b="1" dirty="0"/>
              <a:t>Studies have found that there are a number of benefits to forgiveness experienced by employees and organizations, these include:</a:t>
            </a:r>
            <a:br>
              <a:rPr lang="en-US" sz="3200" b="1" dirty="0"/>
            </a:br>
            <a:r>
              <a:rPr lang="nl-NL" sz="2400" dirty="0"/>
              <a:t>Cao, van der Wal &amp; Taris, (2021)</a:t>
            </a:r>
            <a:endParaRPr lang="en-US" sz="2400" b="1" dirty="0"/>
          </a:p>
        </p:txBody>
      </p:sp>
      <p:sp>
        <p:nvSpPr>
          <p:cNvPr id="3" name="Content Placeholder 2">
            <a:extLst>
              <a:ext uri="{FF2B5EF4-FFF2-40B4-BE49-F238E27FC236}">
                <a16:creationId xmlns:a16="http://schemas.microsoft.com/office/drawing/2014/main" id="{849C3C92-0556-4DB8-9147-BCC090887BF9}"/>
              </a:ext>
            </a:extLst>
          </p:cNvPr>
          <p:cNvSpPr>
            <a:spLocks noGrp="1"/>
          </p:cNvSpPr>
          <p:nvPr>
            <p:ph idx="1"/>
          </p:nvPr>
        </p:nvSpPr>
        <p:spPr>
          <a:xfrm>
            <a:off x="152400" y="2133600"/>
            <a:ext cx="8763000" cy="4419600"/>
          </a:xfrm>
        </p:spPr>
        <p:txBody>
          <a:bodyPr>
            <a:normAutofit/>
          </a:bodyPr>
          <a:lstStyle/>
          <a:p>
            <a:pPr>
              <a:buFont typeface="Wingdings" panose="05000000000000000000" pitchFamily="2" charset="2"/>
              <a:buChar char="§"/>
            </a:pPr>
            <a:r>
              <a:rPr lang="en-US" sz="2800" dirty="0"/>
              <a:t>Reduced stress</a:t>
            </a:r>
          </a:p>
          <a:p>
            <a:pPr>
              <a:buFont typeface="Wingdings" panose="05000000000000000000" pitchFamily="2" charset="2"/>
              <a:buChar char="§"/>
            </a:pPr>
            <a:r>
              <a:rPr lang="en-US" sz="2800" dirty="0"/>
              <a:t>Less tension in co-worker relationships</a:t>
            </a:r>
          </a:p>
          <a:p>
            <a:pPr>
              <a:buFont typeface="Wingdings" panose="05000000000000000000" pitchFamily="2" charset="2"/>
              <a:buChar char="§"/>
            </a:pPr>
            <a:r>
              <a:rPr lang="en-US" sz="2800" dirty="0"/>
              <a:t>Enhanced psychological well-being • Better physical health</a:t>
            </a:r>
          </a:p>
          <a:p>
            <a:pPr>
              <a:buFont typeface="Wingdings" panose="05000000000000000000" pitchFamily="2" charset="2"/>
              <a:buChar char="§"/>
            </a:pPr>
            <a:r>
              <a:rPr lang="en-US" sz="2800" dirty="0"/>
              <a:t>Higher relationship satisfaction</a:t>
            </a:r>
          </a:p>
          <a:p>
            <a:pPr>
              <a:buFont typeface="Wingdings" panose="05000000000000000000" pitchFamily="2" charset="2"/>
              <a:buChar char="§"/>
            </a:pPr>
            <a:r>
              <a:rPr lang="en-US" sz="2800" dirty="0"/>
              <a:t>Increased emotional, cognitive and relational stability</a:t>
            </a:r>
          </a:p>
          <a:p>
            <a:pPr marL="0" indent="0" algn="ctr">
              <a:buNone/>
            </a:pPr>
            <a:r>
              <a:rPr lang="en-US" sz="2800" b="1" dirty="0">
                <a:solidFill>
                  <a:srgbClr val="C00000"/>
                </a:solidFill>
              </a:rPr>
              <a:t>Forgiveness produce favorable work outcomes, like higher job satisfaction and work engagement, along with reduced instances of burnout</a:t>
            </a:r>
          </a:p>
          <a:p>
            <a:pPr marL="0" indent="0">
              <a:buNone/>
            </a:pPr>
            <a:endParaRPr lang="en-US" sz="2800" dirty="0"/>
          </a:p>
        </p:txBody>
      </p:sp>
      <p:sp>
        <p:nvSpPr>
          <p:cNvPr id="4" name="Slide Number Placeholder 3">
            <a:extLst>
              <a:ext uri="{FF2B5EF4-FFF2-40B4-BE49-F238E27FC236}">
                <a16:creationId xmlns:a16="http://schemas.microsoft.com/office/drawing/2014/main" id="{DDC34C69-56B6-4A41-9C50-45BC98B8DB97}"/>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312</a:t>
            </a:fld>
            <a:endParaRPr lang="en-US">
              <a:solidFill>
                <a:prstClr val="black">
                  <a:tint val="75000"/>
                </a:prstClr>
              </a:solidFill>
            </a:endParaRPr>
          </a:p>
        </p:txBody>
      </p:sp>
    </p:spTree>
    <p:extLst>
      <p:ext uri="{BB962C8B-B14F-4D97-AF65-F5344CB8AC3E}">
        <p14:creationId xmlns:p14="http://schemas.microsoft.com/office/powerpoint/2010/main" val="654846495"/>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rrowheads="1"/>
          </p:cNvSpPr>
          <p:nvPr>
            <p:ph type="title"/>
          </p:nvPr>
        </p:nvSpPr>
        <p:spPr>
          <a:xfrm>
            <a:off x="457200" y="304800"/>
            <a:ext cx="8229600" cy="2286000"/>
          </a:xfrm>
        </p:spPr>
        <p:txBody>
          <a:bodyPr/>
          <a:lstStyle/>
          <a:p>
            <a:pPr eaLnBrk="1" hangingPunct="1">
              <a:defRPr/>
            </a:pPr>
            <a:r>
              <a:rPr lang="en-US" sz="4600" b="1" dirty="0"/>
              <a:t>Remember…</a:t>
            </a:r>
          </a:p>
        </p:txBody>
      </p:sp>
      <p:sp>
        <p:nvSpPr>
          <p:cNvPr id="116739" name="Rectangle 3"/>
          <p:cNvSpPr>
            <a:spLocks noGrp="1" noChangeArrowheads="1"/>
          </p:cNvSpPr>
          <p:nvPr>
            <p:ph type="body" idx="1"/>
          </p:nvPr>
        </p:nvSpPr>
        <p:spPr>
          <a:xfrm>
            <a:off x="533400" y="2057399"/>
            <a:ext cx="8229600" cy="3200401"/>
          </a:xfrm>
        </p:spPr>
        <p:txBody>
          <a:bodyPr/>
          <a:lstStyle/>
          <a:p>
            <a:pPr algn="ctr" eaLnBrk="1" hangingPunct="1">
              <a:buFont typeface="Wingdings" pitchFamily="2" charset="2"/>
              <a:buNone/>
              <a:defRPr/>
            </a:pPr>
            <a:r>
              <a:rPr lang="en-US" sz="3800" dirty="0"/>
              <a:t>Just because you have made it into management or supervision does not mean that you are smarter than your subordinates.</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313</a:t>
            </a:fld>
            <a:endParaRPr lang="en-US" dirty="0">
              <a:solidFill>
                <a:prstClr val="black">
                  <a:tint val="75000"/>
                </a:prstClr>
              </a:solidFill>
            </a:endParaRPr>
          </a:p>
        </p:txBody>
      </p:sp>
    </p:spTree>
    <p:extLst>
      <p:ext uri="{BB962C8B-B14F-4D97-AF65-F5344CB8AC3E}">
        <p14:creationId xmlns:p14="http://schemas.microsoft.com/office/powerpoint/2010/main" val="2650782213"/>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b="1" dirty="0"/>
              <a:t>The Research</a:t>
            </a:r>
          </a:p>
        </p:txBody>
      </p:sp>
      <p:sp>
        <p:nvSpPr>
          <p:cNvPr id="3" name="Content Placeholder 2"/>
          <p:cNvSpPr>
            <a:spLocks noGrp="1"/>
          </p:cNvSpPr>
          <p:nvPr>
            <p:ph idx="1"/>
          </p:nvPr>
        </p:nvSpPr>
        <p:spPr>
          <a:xfrm>
            <a:off x="457200" y="762000"/>
            <a:ext cx="8229600" cy="5791200"/>
          </a:xfrm>
        </p:spPr>
        <p:txBody>
          <a:bodyPr/>
          <a:lstStyle/>
          <a:p>
            <a:pPr marL="0" indent="0">
              <a:buNone/>
            </a:pPr>
            <a:r>
              <a:rPr lang="en-US" dirty="0"/>
              <a:t>Many studies have found that the transformational leader is more effective, has higher rates of employee satisfaction, and maintains higher levels of group performance. A common theme of behavior observed and integral of a transformational leader’s character is their social and emotional intelligence.</a:t>
            </a:r>
          </a:p>
          <a:p>
            <a:endParaRPr lang="en-US" dirty="0"/>
          </a:p>
        </p:txBody>
      </p:sp>
      <p:pic>
        <p:nvPicPr>
          <p:cNvPr id="12290" name="Picture 2" descr="C:\Users\John\AppData\Local\Microsoft\Windows\Temporary Internet Files\Content.IE5\YGAFRWDP\science_scientificmethod[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4343399"/>
            <a:ext cx="479107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John\AppData\Local\Microsoft\Windows\Temporary Internet Files\Content.IE5\3HZ8E7QP\research[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971" y="4495800"/>
            <a:ext cx="1952625" cy="2047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314</a:t>
            </a:fld>
            <a:endParaRPr lang="en-US">
              <a:solidFill>
                <a:prstClr val="black">
                  <a:tint val="75000"/>
                </a:prstClr>
              </a:solidFill>
            </a:endParaRPr>
          </a:p>
        </p:txBody>
      </p:sp>
    </p:spTree>
    <p:extLst>
      <p:ext uri="{BB962C8B-B14F-4D97-AF65-F5344CB8AC3E}">
        <p14:creationId xmlns:p14="http://schemas.microsoft.com/office/powerpoint/2010/main" val="1915981685"/>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19200"/>
          </a:xfrm>
        </p:spPr>
        <p:txBody>
          <a:bodyPr>
            <a:normAutofit fontScale="90000"/>
          </a:bodyPr>
          <a:lstStyle/>
          <a:p>
            <a:r>
              <a:rPr lang="en-US" sz="3600" b="1" dirty="0"/>
              <a:t>Police Leadership: A Systematic Review of the Literature</a:t>
            </a:r>
            <a:br>
              <a:rPr lang="en-US" sz="3600" b="1" dirty="0"/>
            </a:br>
            <a:r>
              <a:rPr lang="en-US" sz="2400" dirty="0"/>
              <a:t>Mitchell Pearson-Goff and Victoria Herrington </a:t>
            </a:r>
            <a:br>
              <a:rPr lang="en-US" sz="2400" dirty="0"/>
            </a:br>
            <a:r>
              <a:rPr lang="en-US" sz="2800" dirty="0"/>
              <a:t>Policing, Volume 8, Number 1, pp. 14–26 (2013)</a:t>
            </a:r>
            <a:br>
              <a:rPr lang="en-US" sz="2800" dirty="0"/>
            </a:br>
            <a:endParaRPr lang="en-US" sz="2800" dirty="0"/>
          </a:p>
        </p:txBody>
      </p:sp>
      <p:sp>
        <p:nvSpPr>
          <p:cNvPr id="3" name="Content Placeholder 2"/>
          <p:cNvSpPr>
            <a:spLocks noGrp="1"/>
          </p:cNvSpPr>
          <p:nvPr>
            <p:ph idx="1"/>
          </p:nvPr>
        </p:nvSpPr>
        <p:spPr>
          <a:xfrm>
            <a:off x="457200" y="1828800"/>
            <a:ext cx="8229600" cy="4953000"/>
          </a:xfrm>
        </p:spPr>
        <p:txBody>
          <a:bodyPr>
            <a:normAutofit lnSpcReduction="10000"/>
          </a:bodyPr>
          <a:lstStyle/>
          <a:p>
            <a:pPr marL="0" indent="0">
              <a:buNone/>
            </a:pPr>
            <a:r>
              <a:rPr lang="en-US" dirty="0"/>
              <a:t>Emerged as important fo</a:t>
            </a:r>
            <a:r>
              <a:rPr lang="en-US" b="1" dirty="0"/>
              <a:t>r </a:t>
            </a:r>
            <a:r>
              <a:rPr lang="en-US" dirty="0"/>
              <a:t>leadership: ethical behavior, trustworthiness, legitimacy, being a role model, communication, decision making, and critical, creative, and strategic thinking ability.</a:t>
            </a:r>
          </a:p>
          <a:p>
            <a:pPr marL="0" indent="0">
              <a:buNone/>
            </a:pPr>
            <a:r>
              <a:rPr lang="en-US" b="1" dirty="0">
                <a:solidFill>
                  <a:srgbClr val="C00000"/>
                </a:solidFill>
              </a:rPr>
              <a:t>Five key activities emerged as important for leaders to engage in: creating a shared vision, engendering organizational commitment, caring for subordinates, driving and managing change, and problem solving. </a:t>
            </a:r>
          </a:p>
          <a:p>
            <a:pPr marL="0" indent="0">
              <a:buNone/>
            </a:pPr>
            <a:endParaRPr lang="en-US" dirty="0"/>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315</a:t>
            </a:fld>
            <a:endParaRPr lang="en-US">
              <a:solidFill>
                <a:prstClr val="black">
                  <a:tint val="75000"/>
                </a:prstClr>
              </a:solidFill>
            </a:endParaRPr>
          </a:p>
        </p:txBody>
      </p:sp>
    </p:spTree>
    <p:extLst>
      <p:ext uri="{BB962C8B-B14F-4D97-AF65-F5344CB8AC3E}">
        <p14:creationId xmlns:p14="http://schemas.microsoft.com/office/powerpoint/2010/main" val="1170262682"/>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229600" cy="6019800"/>
          </a:xfrm>
        </p:spPr>
        <p:txBody>
          <a:bodyPr>
            <a:noAutofit/>
          </a:bodyPr>
          <a:lstStyle/>
          <a:p>
            <a:pPr marL="0" indent="0" algn="ctr">
              <a:buNone/>
            </a:pPr>
            <a:r>
              <a:rPr lang="en-US" b="1" dirty="0"/>
              <a:t>A study by Vito, Suresh, and Richards published in, “Policing - An International Journal of Police Strategies and Management” in 2011</a:t>
            </a:r>
            <a:endParaRPr lang="en-US" sz="3600" b="1" dirty="0"/>
          </a:p>
          <a:p>
            <a:pPr marL="0" indent="0">
              <a:buNone/>
            </a:pPr>
            <a:endParaRPr lang="en-US" sz="2800" b="1" u="sng" dirty="0"/>
          </a:p>
          <a:p>
            <a:pPr marL="0" indent="0">
              <a:buNone/>
            </a:pPr>
            <a:r>
              <a:rPr lang="en-US" sz="2800" b="1" u="sng" dirty="0"/>
              <a:t>Surveyed the opinions of 126 police mangers in 26 states </a:t>
            </a:r>
            <a:r>
              <a:rPr lang="en-US" sz="2800" dirty="0"/>
              <a:t>regarding their ideal leadership style given the choices from servant, autocratic, and laissez-faire leadership styles. </a:t>
            </a:r>
            <a:r>
              <a:rPr lang="en-US" sz="2800" b="1" dirty="0">
                <a:solidFill>
                  <a:srgbClr val="C00000"/>
                </a:solidFill>
              </a:rPr>
              <a:t>The study revealed a strong preference for servant leadership, rejecting the autocratic and laissez-fare</a:t>
            </a:r>
          </a:p>
          <a:p>
            <a:pPr marL="0" indent="0">
              <a:buNone/>
            </a:pPr>
            <a:endParaRPr lang="en-US" sz="3600"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316</a:t>
            </a:fld>
            <a:endParaRPr lang="en-US">
              <a:solidFill>
                <a:prstClr val="black">
                  <a:tint val="75000"/>
                </a:prstClr>
              </a:solidFill>
            </a:endParaRPr>
          </a:p>
        </p:txBody>
      </p:sp>
    </p:spTree>
    <p:extLst>
      <p:ext uri="{BB962C8B-B14F-4D97-AF65-F5344CB8AC3E}">
        <p14:creationId xmlns:p14="http://schemas.microsoft.com/office/powerpoint/2010/main" val="1996137366"/>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447800"/>
          </a:xfrm>
        </p:spPr>
        <p:txBody>
          <a:bodyPr>
            <a:noAutofit/>
          </a:bodyPr>
          <a:lstStyle/>
          <a:p>
            <a:r>
              <a:rPr lang="en-US" sz="3200" b="1" dirty="0">
                <a:solidFill>
                  <a:prstClr val="black"/>
                </a:solidFill>
                <a:ea typeface="+mn-ea"/>
                <a:cs typeface="+mn-cs"/>
              </a:rPr>
              <a:t>Dr. Joseph A. </a:t>
            </a:r>
            <a:r>
              <a:rPr lang="en-US" sz="3200" b="1" i="1" dirty="0"/>
              <a:t>Schafer, completed a similar survey (FBI NA) that found the following traits of </a:t>
            </a:r>
            <a:r>
              <a:rPr lang="en-US" sz="3200" b="1" i="1" u="sng" dirty="0"/>
              <a:t>effective</a:t>
            </a:r>
            <a:r>
              <a:rPr lang="en-US" sz="3200" b="1" i="1" dirty="0"/>
              <a:t> leaders: </a:t>
            </a:r>
            <a:br>
              <a:rPr lang="en-US" sz="3200" b="1" i="1" dirty="0"/>
            </a:br>
            <a:endParaRPr lang="en-US" sz="3200" b="1" i="1" dirty="0"/>
          </a:p>
        </p:txBody>
      </p:sp>
      <p:sp>
        <p:nvSpPr>
          <p:cNvPr id="3" name="Content Placeholder 2"/>
          <p:cNvSpPr>
            <a:spLocks noGrp="1"/>
          </p:cNvSpPr>
          <p:nvPr>
            <p:ph idx="1"/>
          </p:nvPr>
        </p:nvSpPr>
        <p:spPr>
          <a:xfrm>
            <a:off x="457200" y="1676400"/>
            <a:ext cx="8229600" cy="4953000"/>
          </a:xfrm>
        </p:spPr>
        <p:txBody>
          <a:bodyPr>
            <a:normAutofit lnSpcReduction="10000"/>
          </a:bodyPr>
          <a:lstStyle/>
          <a:p>
            <a:pPr lvl="0">
              <a:buFont typeface="Wingdings" panose="05000000000000000000" pitchFamily="2" charset="2"/>
              <a:buChar char="§"/>
            </a:pPr>
            <a:r>
              <a:rPr lang="en-US" sz="3000" dirty="0"/>
              <a:t>Set a proper example and demonstrate trustworthiness.</a:t>
            </a:r>
          </a:p>
          <a:p>
            <a:pPr lvl="0">
              <a:buFont typeface="Wingdings" panose="05000000000000000000" pitchFamily="2" charset="2"/>
              <a:buChar char="§"/>
            </a:pPr>
            <a:r>
              <a:rPr lang="en-US" sz="3000" dirty="0"/>
              <a:t>Consider input from others.</a:t>
            </a:r>
          </a:p>
          <a:p>
            <a:pPr lvl="0">
              <a:buFont typeface="Wingdings" panose="05000000000000000000" pitchFamily="2" charset="2"/>
              <a:buChar char="§"/>
            </a:pPr>
            <a:r>
              <a:rPr lang="en-US" sz="3000" dirty="0"/>
              <a:t>Accept responsibility and admit mistakes.</a:t>
            </a:r>
          </a:p>
          <a:p>
            <a:pPr lvl="0">
              <a:buFont typeface="Wingdings" panose="05000000000000000000" pitchFamily="2" charset="2"/>
              <a:buChar char="§"/>
            </a:pPr>
            <a:r>
              <a:rPr lang="en-US" sz="3000" dirty="0"/>
              <a:t>Make informed decisions based on appropriate research and study.</a:t>
            </a:r>
          </a:p>
          <a:p>
            <a:pPr lvl="0">
              <a:buFont typeface="Wingdings" panose="05000000000000000000" pitchFamily="2" charset="2"/>
              <a:buChar char="§"/>
            </a:pPr>
            <a:r>
              <a:rPr lang="en-US" sz="3000" dirty="0"/>
              <a:t>Treat all employees fairly and with dignity.</a:t>
            </a:r>
          </a:p>
          <a:p>
            <a:pPr lvl="0">
              <a:buFont typeface="Wingdings" panose="05000000000000000000" pitchFamily="2" charset="2"/>
              <a:buChar char="§"/>
            </a:pPr>
            <a:r>
              <a:rPr lang="en-US" sz="3000" dirty="0"/>
              <a:t>Allow subordinates to handle duties commensurate with their skills and authority level. </a:t>
            </a:r>
          </a:p>
          <a:p>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317</a:t>
            </a:fld>
            <a:endParaRPr lang="en-US">
              <a:solidFill>
                <a:prstClr val="black">
                  <a:tint val="75000"/>
                </a:prstClr>
              </a:solidFill>
            </a:endParaRPr>
          </a:p>
        </p:txBody>
      </p:sp>
    </p:spTree>
    <p:extLst>
      <p:ext uri="{BB962C8B-B14F-4D97-AF65-F5344CB8AC3E}">
        <p14:creationId xmlns:p14="http://schemas.microsoft.com/office/powerpoint/2010/main" val="30460277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A748-AC4E-4975-AEFA-DC5CA1667645}"/>
              </a:ext>
            </a:extLst>
          </p:cNvPr>
          <p:cNvSpPr>
            <a:spLocks noGrp="1"/>
          </p:cNvSpPr>
          <p:nvPr>
            <p:ph type="title"/>
          </p:nvPr>
        </p:nvSpPr>
        <p:spPr/>
        <p:txBody>
          <a:bodyPr>
            <a:normAutofit fontScale="90000"/>
          </a:bodyPr>
          <a:lstStyle/>
          <a:p>
            <a:r>
              <a:rPr lang="en-US" b="1" dirty="0"/>
              <a:t>Traits of Effective Leaders</a:t>
            </a:r>
            <a:br>
              <a:rPr lang="en-US" dirty="0"/>
            </a:br>
            <a:r>
              <a:rPr lang="en-US" sz="2700" dirty="0"/>
              <a:t>Biggers, (2021)</a:t>
            </a:r>
          </a:p>
        </p:txBody>
      </p:sp>
      <p:sp>
        <p:nvSpPr>
          <p:cNvPr id="3" name="Content Placeholder 2">
            <a:extLst>
              <a:ext uri="{FF2B5EF4-FFF2-40B4-BE49-F238E27FC236}">
                <a16:creationId xmlns:a16="http://schemas.microsoft.com/office/drawing/2014/main" id="{379755C9-05B2-4480-83F1-8F2CC65363DE}"/>
              </a:ext>
            </a:extLst>
          </p:cNvPr>
          <p:cNvSpPr>
            <a:spLocks noGrp="1"/>
          </p:cNvSpPr>
          <p:nvPr>
            <p:ph idx="1"/>
          </p:nvPr>
        </p:nvSpPr>
        <p:spPr>
          <a:xfrm>
            <a:off x="-1772" y="1701283"/>
            <a:ext cx="9067800" cy="5121275"/>
          </a:xfrm>
        </p:spPr>
        <p:txBody>
          <a:bodyPr>
            <a:normAutofit/>
          </a:bodyPr>
          <a:lstStyle/>
          <a:p>
            <a:pPr>
              <a:buFont typeface="Wingdings" panose="05000000000000000000" pitchFamily="2" charset="2"/>
              <a:buChar char="§"/>
            </a:pPr>
            <a:r>
              <a:rPr lang="en-US" sz="2800" dirty="0"/>
              <a:t>Being risk-open and pursuing new opportunities and ideas from followers, which promotes an enterprising work culture</a:t>
            </a:r>
          </a:p>
          <a:p>
            <a:pPr>
              <a:buFont typeface="Wingdings" panose="05000000000000000000" pitchFamily="2" charset="2"/>
              <a:buChar char="§"/>
            </a:pPr>
            <a:r>
              <a:rPr lang="en-US" sz="2800" dirty="0"/>
              <a:t>Delegating tasks and spreading power downwards throughout the organization</a:t>
            </a:r>
          </a:p>
          <a:p>
            <a:pPr>
              <a:buFont typeface="Wingdings" panose="05000000000000000000" pitchFamily="2" charset="2"/>
              <a:buChar char="§"/>
            </a:pPr>
            <a:r>
              <a:rPr lang="en-US" sz="2800" dirty="0"/>
              <a:t>Making decisions with other leaders democratically and based on evidence as a team, combining strengths, while lessening the negative impacts of their weaknesses</a:t>
            </a:r>
          </a:p>
          <a:p>
            <a:pPr>
              <a:buFont typeface="Wingdings" panose="05000000000000000000" pitchFamily="2" charset="2"/>
              <a:buChar char="§"/>
            </a:pPr>
            <a:r>
              <a:rPr lang="en-US" sz="2800" dirty="0"/>
              <a:t>Setting challenging goals for followers and expecting excellence to encourage improvement</a:t>
            </a:r>
          </a:p>
        </p:txBody>
      </p:sp>
      <p:sp>
        <p:nvSpPr>
          <p:cNvPr id="4" name="Slide Number Placeholder 3">
            <a:extLst>
              <a:ext uri="{FF2B5EF4-FFF2-40B4-BE49-F238E27FC236}">
                <a16:creationId xmlns:a16="http://schemas.microsoft.com/office/drawing/2014/main" id="{FF143858-AD76-439A-AFAC-347C618591F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318</a:t>
            </a:fld>
            <a:endParaRPr lang="en-US">
              <a:solidFill>
                <a:prstClr val="black">
                  <a:tint val="75000"/>
                </a:prstClr>
              </a:solidFill>
            </a:endParaRPr>
          </a:p>
        </p:txBody>
      </p:sp>
    </p:spTree>
    <p:extLst>
      <p:ext uri="{BB962C8B-B14F-4D97-AF65-F5344CB8AC3E}">
        <p14:creationId xmlns:p14="http://schemas.microsoft.com/office/powerpoint/2010/main" val="534178337"/>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08A97-A2F3-4702-B659-0AE1E89FF2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363CC0-6ED7-4CAC-83C5-D38F30458162}"/>
              </a:ext>
            </a:extLst>
          </p:cNvPr>
          <p:cNvSpPr>
            <a:spLocks noGrp="1"/>
          </p:cNvSpPr>
          <p:nvPr>
            <p:ph idx="1"/>
          </p:nvPr>
        </p:nvSpPr>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Mentoring followers by providing social support and training them to become leaders, as well as helping them grow professionally and personally</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Asking followers for their opinions and ideas before making decision</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Encouraging followers to assume more control over their work and to play a more active role in their own career development</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 set of empowering personal beliefs and a vision that fits the organization's needs</a:t>
            </a:r>
          </a:p>
          <a:p>
            <a:pPr marL="0" indent="0">
              <a:buNone/>
            </a:pPr>
            <a:endParaRPr lang="en-US" dirty="0"/>
          </a:p>
        </p:txBody>
      </p:sp>
      <p:sp>
        <p:nvSpPr>
          <p:cNvPr id="4" name="Slide Number Placeholder 3">
            <a:extLst>
              <a:ext uri="{FF2B5EF4-FFF2-40B4-BE49-F238E27FC236}">
                <a16:creationId xmlns:a16="http://schemas.microsoft.com/office/drawing/2014/main" id="{DAF78F56-AD4D-4F3E-9DDA-762B7E4C8FB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319</a:t>
            </a:fld>
            <a:endParaRPr lang="en-US">
              <a:solidFill>
                <a:prstClr val="black">
                  <a:tint val="75000"/>
                </a:prstClr>
              </a:solidFill>
            </a:endParaRPr>
          </a:p>
        </p:txBody>
      </p:sp>
    </p:spTree>
    <p:extLst>
      <p:ext uri="{BB962C8B-B14F-4D97-AF65-F5344CB8AC3E}">
        <p14:creationId xmlns:p14="http://schemas.microsoft.com/office/powerpoint/2010/main" val="233004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B4E9-819E-48B2-814C-381965ED6CF9}"/>
              </a:ext>
            </a:extLst>
          </p:cNvPr>
          <p:cNvSpPr>
            <a:spLocks noGrp="1"/>
          </p:cNvSpPr>
          <p:nvPr>
            <p:ph type="title"/>
          </p:nvPr>
        </p:nvSpPr>
        <p:spPr>
          <a:xfrm>
            <a:off x="100668" y="1"/>
            <a:ext cx="8942664" cy="533400"/>
          </a:xfrm>
        </p:spPr>
        <p:txBody>
          <a:bodyPr>
            <a:normAutofit fontScale="90000"/>
          </a:bodyPr>
          <a:lstStyle/>
          <a:p>
            <a:pPr algn="ctr"/>
            <a:endParaRPr lang="en-US" sz="3200" b="1" dirty="0">
              <a:latin typeface="+mn-lt"/>
            </a:endParaRPr>
          </a:p>
        </p:txBody>
      </p:sp>
      <p:sp>
        <p:nvSpPr>
          <p:cNvPr id="3" name="Content Placeholder 2">
            <a:extLst>
              <a:ext uri="{FF2B5EF4-FFF2-40B4-BE49-F238E27FC236}">
                <a16:creationId xmlns:a16="http://schemas.microsoft.com/office/drawing/2014/main" id="{877A5B67-CC67-4DBE-94F2-5B8E3C6EF0D0}"/>
              </a:ext>
            </a:extLst>
          </p:cNvPr>
          <p:cNvSpPr>
            <a:spLocks noGrp="1"/>
          </p:cNvSpPr>
          <p:nvPr>
            <p:ph idx="1"/>
          </p:nvPr>
        </p:nvSpPr>
        <p:spPr>
          <a:xfrm>
            <a:off x="100668" y="152400"/>
            <a:ext cx="8890932" cy="6609127"/>
          </a:xfrm>
        </p:spPr>
        <p:txBody>
          <a:bodyPr>
            <a:normAutofit/>
          </a:bodyPr>
          <a:lstStyle/>
          <a:p>
            <a:pPr marL="0" indent="0" algn="ctr">
              <a:buNone/>
            </a:pPr>
            <a:r>
              <a:rPr lang="en-US" sz="3600" b="1" dirty="0">
                <a:solidFill>
                  <a:srgbClr val="C00000"/>
                </a:solidFill>
              </a:rPr>
              <a:t>So, how much of the problem is defined by the fact we are:</a:t>
            </a:r>
          </a:p>
          <a:p>
            <a:pPr marL="0" indent="0" algn="ctr">
              <a:buNone/>
            </a:pPr>
            <a:r>
              <a:rPr lang="en-US" sz="3600" b="1" i="1" u="sng" dirty="0">
                <a:solidFill>
                  <a:srgbClr val="C00000"/>
                </a:solidFill>
              </a:rPr>
              <a:t>HUMAN BEINGS</a:t>
            </a:r>
          </a:p>
          <a:p>
            <a:pPr>
              <a:buFont typeface="Wingdings" panose="05000000000000000000" pitchFamily="2" charset="2"/>
              <a:buChar char="§"/>
            </a:pPr>
            <a:r>
              <a:rPr lang="en-US" sz="2800" dirty="0"/>
              <a:t>We lack self-awareness, objectivity, values, and self-discipline </a:t>
            </a:r>
          </a:p>
          <a:p>
            <a:pPr>
              <a:buFont typeface="Wingdings" panose="05000000000000000000" pitchFamily="2" charset="2"/>
              <a:buChar char="§"/>
            </a:pPr>
            <a:r>
              <a:rPr lang="en-US" sz="2800" dirty="0"/>
              <a:t>The fact that often, we may be our own worst enemy and we suffer from our own bias, incompetence, lack of training, poor supervision, mentorship, and oversight</a:t>
            </a:r>
          </a:p>
          <a:p>
            <a:pPr>
              <a:buFont typeface="Wingdings" panose="05000000000000000000" pitchFamily="2" charset="2"/>
              <a:buChar char="§"/>
            </a:pPr>
            <a:r>
              <a:rPr lang="en-US" sz="2800" dirty="0"/>
              <a:t>We don’t observe, study, research, and learn regarding the operational realities around us</a:t>
            </a:r>
          </a:p>
          <a:p>
            <a:pPr>
              <a:buFont typeface="Wingdings" panose="05000000000000000000" pitchFamily="2" charset="2"/>
              <a:buChar char="§"/>
            </a:pPr>
            <a:r>
              <a:rPr lang="en-US" sz="2800" b="1" dirty="0"/>
              <a:t>We don’t develop, set, manage, sustain the proper Culture and hold ourselves and everyone else accountable to it </a:t>
            </a:r>
          </a:p>
          <a:p>
            <a:pPr marL="0" indent="0">
              <a:buNone/>
            </a:pPr>
            <a:endParaRPr lang="en-US" dirty="0"/>
          </a:p>
        </p:txBody>
      </p:sp>
    </p:spTree>
    <p:extLst>
      <p:ext uri="{BB962C8B-B14F-4D97-AF65-F5344CB8AC3E}">
        <p14:creationId xmlns:p14="http://schemas.microsoft.com/office/powerpoint/2010/main" val="1873340178"/>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1295400"/>
          </a:xfrm>
        </p:spPr>
        <p:txBody>
          <a:bodyPr>
            <a:noAutofit/>
          </a:bodyPr>
          <a:lstStyle/>
          <a:p>
            <a:r>
              <a:rPr lang="en-US" sz="4000" b="1" dirty="0"/>
              <a:t>Traits and habits that were common among the </a:t>
            </a:r>
            <a:r>
              <a:rPr lang="en-US" sz="4000" b="1" u="sng" dirty="0"/>
              <a:t>ineffective</a:t>
            </a:r>
            <a:r>
              <a:rPr lang="en-US" sz="4000" b="1" u="sng" dirty="0">
                <a:solidFill>
                  <a:srgbClr val="C00000"/>
                </a:solidFill>
              </a:rPr>
              <a:t> </a:t>
            </a:r>
            <a:r>
              <a:rPr lang="en-US" sz="4000" b="1" dirty="0"/>
              <a:t>leadership</a:t>
            </a:r>
            <a:endParaRPr lang="en-US" sz="4000" b="1" i="1" dirty="0"/>
          </a:p>
        </p:txBody>
      </p:sp>
      <p:sp>
        <p:nvSpPr>
          <p:cNvPr id="8" name="Text Placeholder 7"/>
          <p:cNvSpPr>
            <a:spLocks noGrp="1"/>
          </p:cNvSpPr>
          <p:nvPr>
            <p:ph type="body" idx="1"/>
          </p:nvPr>
        </p:nvSpPr>
        <p:spPr>
          <a:xfrm>
            <a:off x="457200" y="1219199"/>
            <a:ext cx="4040188" cy="838201"/>
          </a:xfrm>
        </p:spPr>
        <p:txBody>
          <a:bodyPr>
            <a:noAutofit/>
          </a:bodyPr>
          <a:lstStyle/>
          <a:p>
            <a:r>
              <a:rPr lang="en-US" sz="3200" dirty="0"/>
              <a:t>ACTS OF COMMISSION</a:t>
            </a:r>
          </a:p>
        </p:txBody>
      </p:sp>
      <p:sp>
        <p:nvSpPr>
          <p:cNvPr id="9" name="Content Placeholder 8"/>
          <p:cNvSpPr>
            <a:spLocks noGrp="1"/>
          </p:cNvSpPr>
          <p:nvPr>
            <p:ph sz="half" idx="2"/>
          </p:nvPr>
        </p:nvSpPr>
        <p:spPr>
          <a:xfrm>
            <a:off x="457200" y="2174874"/>
            <a:ext cx="4040188" cy="4302125"/>
          </a:xfrm>
        </p:spPr>
        <p:txBody>
          <a:bodyPr>
            <a:noAutofit/>
          </a:bodyPr>
          <a:lstStyle/>
          <a:p>
            <a:pPr>
              <a:buFont typeface="Wingdings" pitchFamily="2" charset="2"/>
              <a:buChar char="§"/>
            </a:pPr>
            <a:r>
              <a:rPr lang="en-US" sz="3200" dirty="0"/>
              <a:t>Focus on self over</a:t>
            </a:r>
          </a:p>
          <a:p>
            <a:pPr>
              <a:buNone/>
            </a:pPr>
            <a:r>
              <a:rPr lang="en-US" sz="3200" dirty="0"/>
              <a:t>    others</a:t>
            </a:r>
          </a:p>
          <a:p>
            <a:pPr>
              <a:buFont typeface="Wingdings" pitchFamily="2" charset="2"/>
              <a:buChar char="§"/>
            </a:pPr>
            <a:r>
              <a:rPr lang="en-US" sz="3200" dirty="0"/>
              <a:t>Ego/arrogance </a:t>
            </a:r>
          </a:p>
          <a:p>
            <a:pPr>
              <a:buFont typeface="Wingdings" pitchFamily="2" charset="2"/>
              <a:buChar char="§"/>
            </a:pPr>
            <a:r>
              <a:rPr lang="en-US" sz="3200" dirty="0"/>
              <a:t>Closed mindedness</a:t>
            </a:r>
          </a:p>
          <a:p>
            <a:pPr>
              <a:buFont typeface="Wingdings" pitchFamily="2" charset="2"/>
              <a:buChar char="§"/>
            </a:pPr>
            <a:r>
              <a:rPr lang="en-US" sz="3200" dirty="0"/>
              <a:t>Micro-management</a:t>
            </a:r>
          </a:p>
          <a:p>
            <a:pPr>
              <a:buFont typeface="Wingdings" pitchFamily="2" charset="2"/>
              <a:buChar char="§"/>
            </a:pPr>
            <a:r>
              <a:rPr lang="en-US" sz="3200" dirty="0"/>
              <a:t>Capriciousness</a:t>
            </a:r>
          </a:p>
        </p:txBody>
      </p:sp>
      <p:sp>
        <p:nvSpPr>
          <p:cNvPr id="10" name="Text Placeholder 9"/>
          <p:cNvSpPr>
            <a:spLocks noGrp="1"/>
          </p:cNvSpPr>
          <p:nvPr>
            <p:ph type="body" sz="quarter" idx="3"/>
          </p:nvPr>
        </p:nvSpPr>
        <p:spPr>
          <a:xfrm>
            <a:off x="4572000" y="990600"/>
            <a:ext cx="4114801" cy="1066800"/>
          </a:xfrm>
        </p:spPr>
        <p:txBody>
          <a:bodyPr>
            <a:normAutofit/>
          </a:bodyPr>
          <a:lstStyle/>
          <a:p>
            <a:r>
              <a:rPr lang="en-US" sz="3200" dirty="0"/>
              <a:t>ACTS OF OMISSION</a:t>
            </a:r>
          </a:p>
        </p:txBody>
      </p:sp>
      <p:sp>
        <p:nvSpPr>
          <p:cNvPr id="11" name="Content Placeholder 10"/>
          <p:cNvSpPr>
            <a:spLocks noGrp="1"/>
          </p:cNvSpPr>
          <p:nvPr>
            <p:ph sz="quarter" idx="4"/>
          </p:nvPr>
        </p:nvSpPr>
        <p:spPr/>
        <p:txBody>
          <a:bodyPr>
            <a:normAutofit lnSpcReduction="10000"/>
          </a:bodyPr>
          <a:lstStyle/>
          <a:p>
            <a:pPr>
              <a:buFont typeface="Wingdings" pitchFamily="2" charset="2"/>
              <a:buChar char="§"/>
            </a:pPr>
            <a:r>
              <a:rPr lang="en-US" sz="3200" dirty="0"/>
              <a:t>Poor work ethic</a:t>
            </a:r>
          </a:p>
          <a:p>
            <a:pPr>
              <a:buFont typeface="Wingdings" pitchFamily="2" charset="2"/>
              <a:buChar char="§"/>
            </a:pPr>
            <a:r>
              <a:rPr lang="en-US" sz="3200" dirty="0"/>
              <a:t>Failure to act</a:t>
            </a:r>
          </a:p>
          <a:p>
            <a:pPr>
              <a:buFont typeface="Wingdings" pitchFamily="2" charset="2"/>
              <a:buChar char="§"/>
            </a:pPr>
            <a:r>
              <a:rPr lang="en-US" sz="3200" dirty="0"/>
              <a:t>Ineffective</a:t>
            </a:r>
          </a:p>
          <a:p>
            <a:pPr>
              <a:buNone/>
            </a:pPr>
            <a:r>
              <a:rPr lang="en-US" sz="3200" dirty="0"/>
              <a:t>    communication</a:t>
            </a:r>
          </a:p>
          <a:p>
            <a:pPr>
              <a:buFont typeface="Wingdings" pitchFamily="2" charset="2"/>
              <a:buChar char="§"/>
            </a:pPr>
            <a:r>
              <a:rPr lang="en-US" sz="3200" dirty="0"/>
              <a:t>Lack of interpersonal</a:t>
            </a:r>
          </a:p>
          <a:p>
            <a:pPr>
              <a:buNone/>
            </a:pPr>
            <a:r>
              <a:rPr lang="en-US" sz="3200" dirty="0"/>
              <a:t>    skills</a:t>
            </a:r>
          </a:p>
          <a:p>
            <a:pPr>
              <a:buFont typeface="Wingdings" pitchFamily="2" charset="2"/>
              <a:buChar char="§"/>
            </a:pPr>
            <a:r>
              <a:rPr lang="en-US" sz="3200" dirty="0"/>
              <a:t>Lack of integrity</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320</a:t>
            </a:fld>
            <a:endParaRPr lang="en-US">
              <a:solidFill>
                <a:prstClr val="black">
                  <a:tint val="75000"/>
                </a:prstClr>
              </a:solidFill>
            </a:endParaRPr>
          </a:p>
        </p:txBody>
      </p:sp>
      <p:sp>
        <p:nvSpPr>
          <p:cNvPr id="3" name="TextBox 2">
            <a:extLst>
              <a:ext uri="{FF2B5EF4-FFF2-40B4-BE49-F238E27FC236}">
                <a16:creationId xmlns:a16="http://schemas.microsoft.com/office/drawing/2014/main" id="{A02D6EC3-31E5-4BC5-A8D1-F1E57C37E2E7}"/>
              </a:ext>
            </a:extLst>
          </p:cNvPr>
          <p:cNvSpPr txBox="1"/>
          <p:nvPr/>
        </p:nvSpPr>
        <p:spPr>
          <a:xfrm>
            <a:off x="4645024" y="6019800"/>
            <a:ext cx="4346576" cy="523220"/>
          </a:xfrm>
          <a:prstGeom prst="rect">
            <a:avLst/>
          </a:prstGeom>
          <a:noFill/>
        </p:spPr>
        <p:txBody>
          <a:bodyPr wrap="square" rtlCol="0">
            <a:spAutoFit/>
          </a:bodyPr>
          <a:lstStyle/>
          <a:p>
            <a:r>
              <a:rPr lang="en-US" sz="2800" dirty="0"/>
              <a:t>                           </a:t>
            </a:r>
            <a:r>
              <a:rPr lang="en-US" sz="2400" dirty="0"/>
              <a:t>(Schafer, 2010)</a:t>
            </a:r>
          </a:p>
        </p:txBody>
      </p:sp>
    </p:spTree>
    <p:extLst>
      <p:ext uri="{BB962C8B-B14F-4D97-AF65-F5344CB8AC3E}">
        <p14:creationId xmlns:p14="http://schemas.microsoft.com/office/powerpoint/2010/main" val="1992773502"/>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0BE6-DF4F-47C4-82E0-F2E95BB26D24}"/>
              </a:ext>
            </a:extLst>
          </p:cNvPr>
          <p:cNvSpPr>
            <a:spLocks noGrp="1"/>
          </p:cNvSpPr>
          <p:nvPr>
            <p:ph type="title"/>
          </p:nvPr>
        </p:nvSpPr>
        <p:spPr>
          <a:xfrm>
            <a:off x="0" y="304800"/>
            <a:ext cx="9144000" cy="1112838"/>
          </a:xfrm>
        </p:spPr>
        <p:txBody>
          <a:bodyPr>
            <a:noAutofit/>
          </a:bodyPr>
          <a:lstStyle/>
          <a:p>
            <a:r>
              <a:rPr lang="en-US" sz="4000" b="1" dirty="0"/>
              <a:t>Most common characteristics of bad leaders include:</a:t>
            </a:r>
            <a:br>
              <a:rPr lang="en-US" sz="4000" b="1" dirty="0"/>
            </a:br>
            <a:r>
              <a:rPr lang="en-US" sz="2400" dirty="0"/>
              <a:t>Bigger, S. (2021)</a:t>
            </a:r>
          </a:p>
        </p:txBody>
      </p:sp>
      <p:sp>
        <p:nvSpPr>
          <p:cNvPr id="3" name="Content Placeholder 2">
            <a:extLst>
              <a:ext uri="{FF2B5EF4-FFF2-40B4-BE49-F238E27FC236}">
                <a16:creationId xmlns:a16="http://schemas.microsoft.com/office/drawing/2014/main" id="{6BE5C484-D8D8-463A-9EA0-0B4D049AF48D}"/>
              </a:ext>
            </a:extLst>
          </p:cNvPr>
          <p:cNvSpPr>
            <a:spLocks noGrp="1"/>
          </p:cNvSpPr>
          <p:nvPr>
            <p:ph idx="1"/>
          </p:nvPr>
        </p:nvSpPr>
        <p:spPr>
          <a:xfrm>
            <a:off x="0" y="1981200"/>
            <a:ext cx="9144000" cy="4740275"/>
          </a:xfrm>
        </p:spPr>
        <p:txBody>
          <a:bodyPr>
            <a:noAutofit/>
          </a:bodyPr>
          <a:lstStyle/>
          <a:p>
            <a:pPr>
              <a:buFont typeface="Wingdings" panose="05000000000000000000" pitchFamily="2" charset="2"/>
              <a:buChar char="§"/>
            </a:pPr>
            <a:r>
              <a:rPr lang="en-US" sz="2800" dirty="0"/>
              <a:t>A lack of empathy or connection with followers</a:t>
            </a:r>
          </a:p>
          <a:p>
            <a:pPr>
              <a:buFont typeface="Wingdings" panose="05000000000000000000" pitchFamily="2" charset="2"/>
              <a:buChar char="§"/>
            </a:pPr>
            <a:r>
              <a:rPr lang="en-US" sz="2800" dirty="0"/>
              <a:t>Obsession with gaining and increasing personal power, rather than having a focus on making the organization better</a:t>
            </a:r>
          </a:p>
          <a:p>
            <a:pPr>
              <a:buFont typeface="Wingdings" panose="05000000000000000000" pitchFamily="2" charset="2"/>
              <a:buChar char="§"/>
            </a:pPr>
            <a:r>
              <a:rPr lang="en-US" sz="2800" dirty="0"/>
              <a:t>Bullying co-workers and followers</a:t>
            </a:r>
          </a:p>
          <a:p>
            <a:pPr>
              <a:buFont typeface="Wingdings" panose="05000000000000000000" pitchFamily="2" charset="2"/>
              <a:buChar char="§"/>
            </a:pPr>
            <a:r>
              <a:rPr lang="en-US" sz="2800" dirty="0"/>
              <a:t>Favoritism</a:t>
            </a:r>
          </a:p>
          <a:p>
            <a:pPr>
              <a:buFont typeface="Wingdings" panose="05000000000000000000" pitchFamily="2" charset="2"/>
              <a:buChar char="§"/>
            </a:pPr>
            <a:r>
              <a:rPr lang="en-US" sz="2800" dirty="0"/>
              <a:t>Criticizing colleagues and peers who are considered to be threats to their status or position</a:t>
            </a:r>
          </a:p>
        </p:txBody>
      </p:sp>
      <p:sp>
        <p:nvSpPr>
          <p:cNvPr id="4" name="Slide Number Placeholder 3">
            <a:extLst>
              <a:ext uri="{FF2B5EF4-FFF2-40B4-BE49-F238E27FC236}">
                <a16:creationId xmlns:a16="http://schemas.microsoft.com/office/drawing/2014/main" id="{E8414C4B-A1FA-4E64-8C0E-1D188074C8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4575912"/>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11D2F-8FE2-4D94-B081-9CE2A569A00A}"/>
              </a:ext>
            </a:extLst>
          </p:cNvPr>
          <p:cNvSpPr>
            <a:spLocks noGrp="1"/>
          </p:cNvSpPr>
          <p:nvPr>
            <p:ph type="title"/>
          </p:nvPr>
        </p:nvSpPr>
        <p:spPr>
          <a:xfrm>
            <a:off x="457200" y="274638"/>
            <a:ext cx="8229600" cy="868362"/>
          </a:xfrm>
        </p:spPr>
        <p:txBody>
          <a:bodyPr/>
          <a:lstStyle/>
          <a:p>
            <a:endParaRPr lang="en-US" dirty="0"/>
          </a:p>
        </p:txBody>
      </p:sp>
      <p:sp>
        <p:nvSpPr>
          <p:cNvPr id="3" name="Content Placeholder 2">
            <a:extLst>
              <a:ext uri="{FF2B5EF4-FFF2-40B4-BE49-F238E27FC236}">
                <a16:creationId xmlns:a16="http://schemas.microsoft.com/office/drawing/2014/main" id="{9C09ACF7-E1AD-44E2-9773-4517FD70DB67}"/>
              </a:ext>
            </a:extLst>
          </p:cNvPr>
          <p:cNvSpPr>
            <a:spLocks noGrp="1"/>
          </p:cNvSpPr>
          <p:nvPr>
            <p:ph idx="1"/>
          </p:nvPr>
        </p:nvSpPr>
        <p:spPr>
          <a:xfrm>
            <a:off x="457200" y="1371600"/>
            <a:ext cx="8229600" cy="4754563"/>
          </a:xfrm>
        </p:spPr>
        <p:txBody>
          <a:body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Using power and threats to get people to do things</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Refusing to engage properly in teamwork or consult with others before making decisions</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High levels of risk-aversion that causes the organization to miss opportunities for growth</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Lack of trust in delegation, that keeps the organization from operating quickly and efficiently</a:t>
            </a:r>
          </a:p>
          <a:p>
            <a:pPr marL="0" indent="0">
              <a:buNone/>
            </a:pPr>
            <a:endParaRPr lang="en-US" dirty="0"/>
          </a:p>
        </p:txBody>
      </p:sp>
      <p:sp>
        <p:nvSpPr>
          <p:cNvPr id="4" name="Slide Number Placeholder 3">
            <a:extLst>
              <a:ext uri="{FF2B5EF4-FFF2-40B4-BE49-F238E27FC236}">
                <a16:creationId xmlns:a16="http://schemas.microsoft.com/office/drawing/2014/main" id="{0024C166-E86A-48A7-9F74-53561E0507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2119606"/>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AE73-E1BE-BB82-AB4B-21115BAC9A84}"/>
              </a:ext>
            </a:extLst>
          </p:cNvPr>
          <p:cNvSpPr>
            <a:spLocks noGrp="1"/>
          </p:cNvSpPr>
          <p:nvPr>
            <p:ph type="title"/>
          </p:nvPr>
        </p:nvSpPr>
        <p:spPr>
          <a:xfrm>
            <a:off x="76200" y="0"/>
            <a:ext cx="9067800" cy="1489166"/>
          </a:xfrm>
        </p:spPr>
        <p:txBody>
          <a:bodyPr>
            <a:normAutofit fontScale="90000"/>
          </a:bodyPr>
          <a:lstStyle/>
          <a:p>
            <a:r>
              <a:rPr lang="en-US" sz="3600" b="1" dirty="0"/>
              <a:t>The Moral Injury of Ineffective Police Leadership: A Perspective</a:t>
            </a:r>
            <a:br>
              <a:rPr lang="en-US" sz="1800" dirty="0"/>
            </a:br>
            <a:r>
              <a:rPr lang="en-US" sz="2400" dirty="0"/>
              <a:t>Simmons-Beauchamp &amp; Sharpe, (2022)</a:t>
            </a:r>
          </a:p>
        </p:txBody>
      </p:sp>
      <p:sp>
        <p:nvSpPr>
          <p:cNvPr id="3" name="Content Placeholder 2">
            <a:extLst>
              <a:ext uri="{FF2B5EF4-FFF2-40B4-BE49-F238E27FC236}">
                <a16:creationId xmlns:a16="http://schemas.microsoft.com/office/drawing/2014/main" id="{2D9BBB7D-C532-A194-F95B-7D9659B9EFFF}"/>
              </a:ext>
            </a:extLst>
          </p:cNvPr>
          <p:cNvSpPr>
            <a:spLocks noGrp="1"/>
          </p:cNvSpPr>
          <p:nvPr>
            <p:ph idx="1"/>
          </p:nvPr>
        </p:nvSpPr>
        <p:spPr>
          <a:xfrm>
            <a:off x="152400" y="1489166"/>
            <a:ext cx="8839200" cy="4636997"/>
          </a:xfrm>
        </p:spPr>
        <p:txBody>
          <a:bodyPr>
            <a:noAutofit/>
          </a:bodyPr>
          <a:lstStyle/>
          <a:p>
            <a:pPr>
              <a:buFont typeface="Wingdings" panose="05000000000000000000" pitchFamily="2" charset="2"/>
              <a:buChar char="§"/>
            </a:pPr>
            <a:r>
              <a:rPr lang="en-US" sz="2800" b="1" i="0" dirty="0">
                <a:solidFill>
                  <a:srgbClr val="C00000"/>
                </a:solidFill>
                <a:effectLst/>
                <a:latin typeface="Calibri" panose="020F0502020204030204" pitchFamily="34" charset="0"/>
                <a:cs typeface="Calibri" panose="020F0502020204030204" pitchFamily="34" charset="0"/>
              </a:rPr>
              <a:t>Ineffective police leadership is characterized by inconsistency, moral ambiguity, lack of support, oppression, and self-serving agendas</a:t>
            </a:r>
          </a:p>
          <a:p>
            <a:pPr>
              <a:buFont typeface="Wingdings" panose="05000000000000000000" pitchFamily="2" charset="2"/>
              <a:buChar char="§"/>
            </a:pPr>
            <a:r>
              <a:rPr lang="en-US" sz="2800" b="0" i="0" dirty="0">
                <a:effectLst/>
                <a:latin typeface="Calibri" panose="020F0502020204030204" pitchFamily="34" charset="0"/>
                <a:cs typeface="Calibri" panose="020F0502020204030204" pitchFamily="34" charset="0"/>
              </a:rPr>
              <a:t>The pervasiveness of ineffective leadership is further experienced in the paramilitary context of police culture where orders and rank are expected to be followed</a:t>
            </a:r>
          </a:p>
          <a:p>
            <a:pPr>
              <a:buFont typeface="Wingdings" panose="05000000000000000000" pitchFamily="2" charset="2"/>
              <a:buChar char="§"/>
            </a:pPr>
            <a:r>
              <a:rPr lang="en-US" sz="2800" b="0" i="0" dirty="0">
                <a:effectLst/>
                <a:latin typeface="Calibri" panose="020F0502020204030204" pitchFamily="34" charset="0"/>
                <a:cs typeface="Calibri" panose="020F0502020204030204" pitchFamily="34" charset="0"/>
              </a:rPr>
              <a:t>Communities require police to be well to effectively address public safety</a:t>
            </a:r>
          </a:p>
          <a:p>
            <a:pPr>
              <a:buFont typeface="Wingdings" panose="05000000000000000000" pitchFamily="2" charset="2"/>
              <a:buChar char="§"/>
            </a:pPr>
            <a:r>
              <a:rPr lang="en-US" sz="2800" b="0" i="0" dirty="0">
                <a:effectLst/>
                <a:latin typeface="Calibri" panose="020F0502020204030204" pitchFamily="34" charset="0"/>
                <a:cs typeface="Calibri" panose="020F0502020204030204" pitchFamily="34" charset="0"/>
              </a:rPr>
              <a:t>It is critically important that police leadership be aware of what impacts their officers’ mental health while creating and supporting psychologically safe workplaces.</a:t>
            </a:r>
            <a:endParaRPr lang="en-US" sz="28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7878B1F1-825A-5B4E-260A-72869F7ED51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323</a:t>
            </a:fld>
            <a:endParaRPr lang="en-US">
              <a:solidFill>
                <a:prstClr val="black">
                  <a:tint val="75000"/>
                </a:prstClr>
              </a:solidFill>
            </a:endParaRPr>
          </a:p>
        </p:txBody>
      </p:sp>
    </p:spTree>
    <p:extLst>
      <p:ext uri="{BB962C8B-B14F-4D97-AF65-F5344CB8AC3E}">
        <p14:creationId xmlns:p14="http://schemas.microsoft.com/office/powerpoint/2010/main" val="9144154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908175"/>
          </a:xfrm>
        </p:spPr>
        <p:txBody>
          <a:bodyPr>
            <a:normAutofit/>
          </a:bodyPr>
          <a:lstStyle/>
          <a:p>
            <a:pPr>
              <a:defRPr/>
            </a:pPr>
            <a:r>
              <a:rPr lang="en-US" sz="3600" b="1" dirty="0"/>
              <a:t>Officer Safety and wellbeing are huge issues in leadership and can broadly be defined under five categories</a:t>
            </a:r>
          </a:p>
        </p:txBody>
      </p:sp>
      <p:sp>
        <p:nvSpPr>
          <p:cNvPr id="4" name="Rectangle 3"/>
          <p:cNvSpPr/>
          <p:nvPr/>
        </p:nvSpPr>
        <p:spPr>
          <a:xfrm>
            <a:off x="228600" y="2667000"/>
            <a:ext cx="8001000" cy="2831544"/>
          </a:xfrm>
          <a:prstGeom prst="rect">
            <a:avLst/>
          </a:prstGeom>
        </p:spPr>
        <p:txBody>
          <a:bodyPr wrap="square">
            <a:spAutoFit/>
          </a:bodyPr>
          <a:lstStyle/>
          <a:p>
            <a:pPr>
              <a:defRPr/>
            </a:pPr>
            <a:endParaRPr lang="en-US" dirty="0">
              <a:solidFill>
                <a:srgbClr val="C0504D">
                  <a:lumMod val="75000"/>
                </a:srgbClr>
              </a:solidFill>
            </a:endParaRPr>
          </a:p>
          <a:p>
            <a:pPr marL="571500" indent="-571500">
              <a:buFont typeface="Wingdings" panose="05000000000000000000" pitchFamily="2" charset="2"/>
              <a:buChar char="§"/>
              <a:defRPr/>
            </a:pPr>
            <a:r>
              <a:rPr lang="en-US" sz="3200" b="1" dirty="0">
                <a:solidFill>
                  <a:srgbClr val="C00000"/>
                </a:solidFill>
              </a:rPr>
              <a:t>Stress and Fatigue</a:t>
            </a:r>
          </a:p>
          <a:p>
            <a:pPr marL="571500" indent="-571500">
              <a:buFont typeface="Wingdings" panose="05000000000000000000" pitchFamily="2" charset="2"/>
              <a:buChar char="§"/>
              <a:defRPr/>
            </a:pPr>
            <a:r>
              <a:rPr lang="en-US" sz="3200" dirty="0">
                <a:solidFill>
                  <a:prstClr val="black"/>
                </a:solidFill>
              </a:rPr>
              <a:t>Vehicle Operation </a:t>
            </a:r>
          </a:p>
          <a:p>
            <a:pPr marL="571500" indent="-571500">
              <a:buFont typeface="Wingdings" panose="05000000000000000000" pitchFamily="2" charset="2"/>
              <a:buChar char="§"/>
              <a:defRPr/>
            </a:pPr>
            <a:r>
              <a:rPr lang="en-US" sz="3200" dirty="0">
                <a:solidFill>
                  <a:prstClr val="black"/>
                </a:solidFill>
              </a:rPr>
              <a:t>Operational and Emergency Responses</a:t>
            </a:r>
          </a:p>
          <a:p>
            <a:pPr marL="571500" indent="-571500">
              <a:buFont typeface="Wingdings" panose="05000000000000000000" pitchFamily="2" charset="2"/>
              <a:buChar char="§"/>
              <a:defRPr/>
            </a:pPr>
            <a:r>
              <a:rPr lang="en-US" sz="3200" dirty="0">
                <a:solidFill>
                  <a:prstClr val="black"/>
                </a:solidFill>
              </a:rPr>
              <a:t>Training </a:t>
            </a:r>
          </a:p>
          <a:p>
            <a:pPr marL="571500" indent="-571500">
              <a:buFont typeface="Wingdings" panose="05000000000000000000" pitchFamily="2" charset="2"/>
              <a:buChar char="§"/>
              <a:defRPr/>
            </a:pPr>
            <a:r>
              <a:rPr lang="en-US" sz="3200" dirty="0">
                <a:solidFill>
                  <a:prstClr val="black"/>
                </a:solidFill>
              </a:rPr>
              <a:t>Mental and Physical Health Wellness </a:t>
            </a:r>
          </a:p>
        </p:txBody>
      </p:sp>
      <p:sp>
        <p:nvSpPr>
          <p:cNvPr id="3" name="Slide Number Placeholder 2"/>
          <p:cNvSpPr>
            <a:spLocks noGrp="1"/>
          </p:cNvSpPr>
          <p:nvPr>
            <p:ph type="sldNum" sz="quarter" idx="12"/>
          </p:nvPr>
        </p:nvSpPr>
        <p:spPr/>
        <p:txBody>
          <a:bodyPr/>
          <a:lstStyle/>
          <a:p>
            <a:fld id="{8A8D1F8B-566B-49F2-865B-EEF93E92EFE1}" type="slidenum">
              <a:rPr lang="en-US" smtClean="0">
                <a:solidFill>
                  <a:prstClr val="black">
                    <a:tint val="75000"/>
                  </a:prstClr>
                </a:solidFill>
              </a:rPr>
              <a:pPr/>
              <a:t>324</a:t>
            </a:fld>
            <a:endParaRPr lang="en-US">
              <a:solidFill>
                <a:prstClr val="black">
                  <a:tint val="75000"/>
                </a:prstClr>
              </a:solidFill>
            </a:endParaRPr>
          </a:p>
        </p:txBody>
      </p:sp>
      <p:pic>
        <p:nvPicPr>
          <p:cNvPr id="6" name="Picture 5">
            <a:extLst>
              <a:ext uri="{FF2B5EF4-FFF2-40B4-BE49-F238E27FC236}">
                <a16:creationId xmlns:a16="http://schemas.microsoft.com/office/drawing/2014/main" id="{B76EFF11-654C-4896-BD37-538075A2EAFE}"/>
              </a:ext>
            </a:extLst>
          </p:cNvPr>
          <p:cNvPicPr>
            <a:picLocks noChangeAspect="1"/>
          </p:cNvPicPr>
          <p:nvPr/>
        </p:nvPicPr>
        <p:blipFill>
          <a:blip r:embed="rId2"/>
          <a:stretch>
            <a:fillRect/>
          </a:stretch>
        </p:blipFill>
        <p:spPr>
          <a:xfrm>
            <a:off x="7481418" y="2039620"/>
            <a:ext cx="1567331" cy="3675380"/>
          </a:xfrm>
          <a:prstGeom prst="rect">
            <a:avLst/>
          </a:prstGeom>
        </p:spPr>
      </p:pic>
    </p:spTree>
    <p:extLst>
      <p:ext uri="{BB962C8B-B14F-4D97-AF65-F5344CB8AC3E}">
        <p14:creationId xmlns:p14="http://schemas.microsoft.com/office/powerpoint/2010/main" val="2947600451"/>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4000" b="1" i="1" dirty="0"/>
              <a:t>The Chemistry of Stress</a:t>
            </a:r>
            <a:br>
              <a:rPr lang="en-US" dirty="0"/>
            </a:br>
            <a:r>
              <a:rPr lang="en-US" sz="2700" dirty="0"/>
              <a:t>Dr. Daniel Goleman and Dr. Richard Boyatzis </a:t>
            </a:r>
            <a:br>
              <a:rPr lang="en-US" sz="2700" dirty="0"/>
            </a:br>
            <a:r>
              <a:rPr lang="en-US" sz="2700" b="1" i="1" dirty="0"/>
              <a:t>Harvard Business Review </a:t>
            </a:r>
          </a:p>
        </p:txBody>
      </p:sp>
      <p:sp>
        <p:nvSpPr>
          <p:cNvPr id="3" name="Content Placeholder 2"/>
          <p:cNvSpPr>
            <a:spLocks noGrp="1"/>
          </p:cNvSpPr>
          <p:nvPr>
            <p:ph idx="1"/>
          </p:nvPr>
        </p:nvSpPr>
        <p:spPr>
          <a:xfrm>
            <a:off x="152400" y="1417638"/>
            <a:ext cx="8839200" cy="5440362"/>
          </a:xfrm>
        </p:spPr>
        <p:txBody>
          <a:bodyPr>
            <a:normAutofit fontScale="85000" lnSpcReduction="10000"/>
          </a:bodyPr>
          <a:lstStyle/>
          <a:p>
            <a:pPr>
              <a:buFont typeface="Wingdings" panose="05000000000000000000" pitchFamily="2" charset="2"/>
              <a:buChar char="§"/>
            </a:pPr>
            <a:r>
              <a:rPr lang="en-US" dirty="0"/>
              <a:t>When people are under stress, surges in the stress hormones adrenaline and cortisol strongly affect their reasoning and cognition</a:t>
            </a:r>
          </a:p>
          <a:p>
            <a:pPr>
              <a:buFont typeface="Wingdings" panose="05000000000000000000" pitchFamily="2" charset="2"/>
              <a:buChar char="§"/>
            </a:pPr>
            <a:r>
              <a:rPr lang="en-US" dirty="0"/>
              <a:t>Attention fixates on threat from the boss rather than the work at hand and memory, planning, and creativity go out the window</a:t>
            </a:r>
          </a:p>
          <a:p>
            <a:pPr>
              <a:buFont typeface="Wingdings" panose="05000000000000000000" pitchFamily="2" charset="2"/>
              <a:buChar char="§"/>
            </a:pPr>
            <a:r>
              <a:rPr lang="en-US" dirty="0"/>
              <a:t>Poorly delivered criticism and displays of anger by leaders are common triggers of hormonal surges</a:t>
            </a:r>
          </a:p>
          <a:p>
            <a:pPr>
              <a:buFont typeface="Wingdings" panose="05000000000000000000" pitchFamily="2" charset="2"/>
              <a:buChar char="§"/>
            </a:pPr>
            <a:r>
              <a:rPr lang="en-US" dirty="0"/>
              <a:t>Research demonstrates that when someone who is very important to a person expresses contempt or disgust toward that person, stress triggers an explosion of stress hormones and a spike in heart rate </a:t>
            </a:r>
          </a:p>
          <a:p>
            <a:pPr>
              <a:buFont typeface="Wingdings" panose="05000000000000000000" pitchFamily="2" charset="2"/>
              <a:buChar char="§"/>
            </a:pPr>
            <a:r>
              <a:rPr lang="en-US" dirty="0"/>
              <a:t>Leaders are not immune to the contagion of stress </a:t>
            </a:r>
          </a:p>
          <a:p>
            <a:pPr>
              <a:buFont typeface="Wingdings" panose="05000000000000000000" pitchFamily="2" charset="2"/>
              <a:buChar char="§"/>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325</a:t>
            </a:fld>
            <a:endParaRPr lang="en-US" dirty="0">
              <a:solidFill>
                <a:prstClr val="black">
                  <a:tint val="75000"/>
                </a:prstClr>
              </a:solidFill>
            </a:endParaRPr>
          </a:p>
        </p:txBody>
      </p:sp>
    </p:spTree>
    <p:extLst>
      <p:ext uri="{BB962C8B-B14F-4D97-AF65-F5344CB8AC3E}">
        <p14:creationId xmlns:p14="http://schemas.microsoft.com/office/powerpoint/2010/main" val="250529593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a:bodyPr>
          <a:lstStyle/>
          <a:p>
            <a:r>
              <a:rPr lang="en-US" sz="2800" b="1" dirty="0"/>
              <a:t>Focus upon occupational stress and how it can adversely impact workplace environment and performance.</a:t>
            </a:r>
          </a:p>
        </p:txBody>
      </p:sp>
      <p:sp>
        <p:nvSpPr>
          <p:cNvPr id="3" name="Content Placeholder 2"/>
          <p:cNvSpPr>
            <a:spLocks noGrp="1"/>
          </p:cNvSpPr>
          <p:nvPr>
            <p:ph idx="1"/>
          </p:nvPr>
        </p:nvSpPr>
        <p:spPr>
          <a:xfrm>
            <a:off x="152400" y="1219200"/>
            <a:ext cx="8839200" cy="5638800"/>
          </a:xfrm>
        </p:spPr>
        <p:txBody>
          <a:bodyPr>
            <a:normAutofit/>
          </a:bodyPr>
          <a:lstStyle/>
          <a:p>
            <a:pPr marL="0" indent="0">
              <a:buNone/>
            </a:pPr>
            <a:r>
              <a:rPr lang="en-US" sz="2800" dirty="0"/>
              <a:t>Study after study has found the primary stressors for police officers are not the external pressures or dangers of the job, </a:t>
            </a:r>
            <a:r>
              <a:rPr lang="en-US" sz="2800" u="sng" dirty="0"/>
              <a:t>but rather the exerted internally from within the organization and administration</a:t>
            </a:r>
          </a:p>
          <a:p>
            <a:pPr>
              <a:buFont typeface="Wingdings" panose="05000000000000000000" pitchFamily="2" charset="2"/>
              <a:buChar char="§"/>
            </a:pPr>
            <a:r>
              <a:rPr lang="en-US" sz="2800" dirty="0"/>
              <a:t>Stress occurs when demands are placed upon an individual that exceed that individual’s capacity to deal with it</a:t>
            </a:r>
          </a:p>
          <a:p>
            <a:pPr>
              <a:buFont typeface="Wingdings" panose="05000000000000000000" pitchFamily="2" charset="2"/>
              <a:buChar char="§"/>
            </a:pPr>
            <a:r>
              <a:rPr lang="en-US" sz="2800" dirty="0"/>
              <a:t>Stress intensifies when the individual lacks the means to avoid, alter, or control those demands</a:t>
            </a:r>
          </a:p>
          <a:p>
            <a:pPr>
              <a:buFont typeface="Wingdings" panose="05000000000000000000" pitchFamily="2" charset="2"/>
              <a:buChar char="§"/>
            </a:pPr>
            <a:r>
              <a:rPr lang="en-US" sz="2800" b="1" dirty="0">
                <a:solidFill>
                  <a:srgbClr val="C00000"/>
                </a:solidFill>
              </a:rPr>
              <a:t>The less control employees have over what they are expected to do and the outcome of their efforts, the more likely they are to experience significant stress</a:t>
            </a:r>
          </a:p>
          <a:p>
            <a:pPr marL="0" indent="0">
              <a:buNone/>
            </a:pPr>
            <a:endParaRPr lang="en-US" sz="2800" b="1" dirty="0">
              <a:solidFill>
                <a:srgbClr val="C00000"/>
              </a:solidFill>
            </a:endParaRP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326</a:t>
            </a:fld>
            <a:endParaRPr lang="en-US">
              <a:solidFill>
                <a:prstClr val="black">
                  <a:tint val="75000"/>
                </a:prstClr>
              </a:solidFill>
            </a:endParaRPr>
          </a:p>
        </p:txBody>
      </p:sp>
    </p:spTree>
    <p:extLst>
      <p:ext uri="{BB962C8B-B14F-4D97-AF65-F5344CB8AC3E}">
        <p14:creationId xmlns:p14="http://schemas.microsoft.com/office/powerpoint/2010/main" val="428294032"/>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142D6-325E-4CED-BE00-772F65349EF5}"/>
              </a:ext>
            </a:extLst>
          </p:cNvPr>
          <p:cNvSpPr>
            <a:spLocks noGrp="1"/>
          </p:cNvSpPr>
          <p:nvPr>
            <p:ph type="title"/>
          </p:nvPr>
        </p:nvSpPr>
        <p:spPr>
          <a:xfrm>
            <a:off x="457200" y="136525"/>
            <a:ext cx="8229600" cy="396875"/>
          </a:xfrm>
        </p:spPr>
        <p:txBody>
          <a:bodyPr>
            <a:noAutofit/>
          </a:bodyPr>
          <a:lstStyle/>
          <a:p>
            <a:endParaRPr lang="en-US" sz="3600" dirty="0"/>
          </a:p>
        </p:txBody>
      </p:sp>
      <p:sp>
        <p:nvSpPr>
          <p:cNvPr id="3" name="Content Placeholder 2">
            <a:extLst>
              <a:ext uri="{FF2B5EF4-FFF2-40B4-BE49-F238E27FC236}">
                <a16:creationId xmlns:a16="http://schemas.microsoft.com/office/drawing/2014/main" id="{CDD24970-8A91-40B9-AD23-F59A8E854939}"/>
              </a:ext>
            </a:extLst>
          </p:cNvPr>
          <p:cNvSpPr>
            <a:spLocks noGrp="1"/>
          </p:cNvSpPr>
          <p:nvPr>
            <p:ph idx="1"/>
          </p:nvPr>
        </p:nvSpPr>
        <p:spPr>
          <a:xfrm>
            <a:off x="457200" y="761999"/>
            <a:ext cx="8229600" cy="5793325"/>
          </a:xfrm>
        </p:spPr>
        <p:txBody>
          <a:bodyPr>
            <a:normAutofit/>
          </a:bodyPr>
          <a:lstStyle/>
          <a:p>
            <a:pPr>
              <a:buFont typeface="Wingdings" panose="05000000000000000000" pitchFamily="2" charset="2"/>
              <a:buChar char="§"/>
            </a:pPr>
            <a:r>
              <a:rPr lang="en-US" sz="2800" b="1" dirty="0">
                <a:solidFill>
                  <a:srgbClr val="C00000"/>
                </a:solidFill>
              </a:rPr>
              <a:t>Unsupportive management systems cause officers to experience stress due to a lack of control</a:t>
            </a:r>
            <a:endParaRPr lang="en-US" sz="2800" dirty="0"/>
          </a:p>
          <a:p>
            <a:pPr>
              <a:buFont typeface="Wingdings" panose="05000000000000000000" pitchFamily="2" charset="2"/>
              <a:buChar char="§"/>
            </a:pPr>
            <a:r>
              <a:rPr lang="en-US" sz="2800" dirty="0"/>
              <a:t>Study results indicate that officer’s perception of stress, induced by the traditional organization</a:t>
            </a:r>
          </a:p>
          <a:p>
            <a:pPr>
              <a:buFont typeface="Wingdings" panose="05000000000000000000" pitchFamily="2" charset="2"/>
              <a:buChar char="§"/>
            </a:pPr>
            <a:r>
              <a:rPr lang="en-US" sz="2800" dirty="0"/>
              <a:t>Could be reduced by leaders adapting and implementing employee participative management practices</a:t>
            </a:r>
          </a:p>
          <a:p>
            <a:pPr>
              <a:buFont typeface="Wingdings" panose="05000000000000000000" pitchFamily="2" charset="2"/>
              <a:buChar char="§"/>
            </a:pPr>
            <a:r>
              <a:rPr lang="en-US" sz="2800" dirty="0"/>
              <a:t>That is far more detrimental than traditionally perceived stressors. </a:t>
            </a:r>
          </a:p>
          <a:p>
            <a:pPr marL="0" indent="0">
              <a:buNone/>
            </a:pPr>
            <a:endParaRPr lang="en-US" sz="2400" dirty="0"/>
          </a:p>
          <a:p>
            <a:pPr marL="0" indent="0">
              <a:buNone/>
            </a:pPr>
            <a:r>
              <a:rPr lang="en-US" sz="2400" dirty="0"/>
              <a:t>                                                 Stinchcombe, (2004), Shane, (2008)</a:t>
            </a:r>
          </a:p>
          <a:p>
            <a:pPr marL="0" indent="0">
              <a:buNone/>
            </a:pPr>
            <a:endParaRPr lang="en-US" dirty="0"/>
          </a:p>
        </p:txBody>
      </p:sp>
      <p:sp>
        <p:nvSpPr>
          <p:cNvPr id="4" name="Slide Number Placeholder 3">
            <a:extLst>
              <a:ext uri="{FF2B5EF4-FFF2-40B4-BE49-F238E27FC236}">
                <a16:creationId xmlns:a16="http://schemas.microsoft.com/office/drawing/2014/main" id="{AA8C2F06-4D5C-49B5-8115-85FE2EA1E287}"/>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327</a:t>
            </a:fld>
            <a:endParaRPr lang="en-US">
              <a:solidFill>
                <a:prstClr val="black">
                  <a:tint val="75000"/>
                </a:prstClr>
              </a:solidFill>
            </a:endParaRPr>
          </a:p>
        </p:txBody>
      </p:sp>
    </p:spTree>
    <p:extLst>
      <p:ext uri="{BB962C8B-B14F-4D97-AF65-F5344CB8AC3E}">
        <p14:creationId xmlns:p14="http://schemas.microsoft.com/office/powerpoint/2010/main" val="57384217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pPr eaLnBrk="1" hangingPunct="1">
              <a:defRPr/>
            </a:pPr>
            <a:r>
              <a:rPr lang="en-US" b="1" dirty="0"/>
              <a:t>Issues with Stress in the workplace upon the commander</a:t>
            </a:r>
          </a:p>
        </p:txBody>
      </p:sp>
      <p:sp>
        <p:nvSpPr>
          <p:cNvPr id="3" name="Content Placeholder 2"/>
          <p:cNvSpPr>
            <a:spLocks noGrp="1"/>
          </p:cNvSpPr>
          <p:nvPr>
            <p:ph idx="1"/>
          </p:nvPr>
        </p:nvSpPr>
        <p:spPr>
          <a:xfrm>
            <a:off x="457200" y="1295400"/>
            <a:ext cx="8229600" cy="5562600"/>
          </a:xfrm>
        </p:spPr>
        <p:txBody>
          <a:bodyPr>
            <a:normAutofit fontScale="92500"/>
          </a:bodyPr>
          <a:lstStyle/>
          <a:p>
            <a:pPr eaLnBrk="1" hangingPunct="1">
              <a:buFont typeface="Wingdings" pitchFamily="2" charset="2"/>
              <a:buNone/>
              <a:defRPr/>
            </a:pPr>
            <a:r>
              <a:rPr lang="en-US" dirty="0"/>
              <a:t>Many police managers experience health problems, both physiological and emotional</a:t>
            </a:r>
          </a:p>
          <a:p>
            <a:pPr eaLnBrk="1" hangingPunct="1">
              <a:buFont typeface="Wingdings" pitchFamily="2" charset="2"/>
              <a:buNone/>
              <a:defRPr/>
            </a:pPr>
            <a:r>
              <a:rPr lang="en-US" dirty="0"/>
              <a:t>Command brings forth a variety of new stressors:</a:t>
            </a:r>
          </a:p>
          <a:p>
            <a:pPr eaLnBrk="1" hangingPunct="1">
              <a:defRPr/>
            </a:pPr>
            <a:r>
              <a:rPr lang="en-US" dirty="0"/>
              <a:t>Office Politics</a:t>
            </a:r>
          </a:p>
          <a:p>
            <a:pPr eaLnBrk="1" hangingPunct="1">
              <a:defRPr/>
            </a:pPr>
            <a:r>
              <a:rPr lang="en-US" dirty="0"/>
              <a:t>Deadlines</a:t>
            </a:r>
          </a:p>
          <a:p>
            <a:pPr eaLnBrk="1" hangingPunct="1">
              <a:defRPr/>
            </a:pPr>
            <a:r>
              <a:rPr lang="en-US" dirty="0"/>
              <a:t>Budget Constraints</a:t>
            </a:r>
          </a:p>
          <a:p>
            <a:pPr eaLnBrk="1" hangingPunct="1">
              <a:defRPr/>
            </a:pPr>
            <a:r>
              <a:rPr lang="en-US" dirty="0"/>
              <a:t>Performance Appraisals</a:t>
            </a:r>
          </a:p>
          <a:p>
            <a:pPr eaLnBrk="1" hangingPunct="1">
              <a:defRPr/>
            </a:pPr>
            <a:r>
              <a:rPr lang="en-US" dirty="0"/>
              <a:t>Grievances</a:t>
            </a:r>
          </a:p>
          <a:p>
            <a:pPr eaLnBrk="1" hangingPunct="1">
              <a:defRPr/>
            </a:pPr>
            <a:r>
              <a:rPr lang="en-US" dirty="0"/>
              <a:t>Disciplinary Actions</a:t>
            </a:r>
          </a:p>
          <a:p>
            <a:pPr marL="0" indent="0" algn="ctr" eaLnBrk="1" hangingPunct="1">
              <a:buNone/>
              <a:defRPr/>
            </a:pPr>
            <a:r>
              <a:rPr lang="en-US" b="1" i="1" dirty="0">
                <a:solidFill>
                  <a:srgbClr val="C00000"/>
                </a:solidFill>
              </a:rPr>
              <a:t>Personnel problems really cause stress </a:t>
            </a:r>
          </a:p>
          <a:p>
            <a:pPr eaLnBrk="1" hangingPunct="1">
              <a:defRPr/>
            </a:pPr>
            <a:endParaRPr lang="en-US" b="1" i="1"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328</a:t>
            </a:fld>
            <a:endParaRPr lang="en-US">
              <a:solidFill>
                <a:prstClr val="black">
                  <a:tint val="75000"/>
                </a:prstClr>
              </a:solidFill>
            </a:endParaRPr>
          </a:p>
        </p:txBody>
      </p:sp>
    </p:spTree>
    <p:extLst>
      <p:ext uri="{BB962C8B-B14F-4D97-AF65-F5344CB8AC3E}">
        <p14:creationId xmlns:p14="http://schemas.microsoft.com/office/powerpoint/2010/main" val="145897420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C9042-22AF-4FF3-9561-9B9D2A25227B}"/>
              </a:ext>
            </a:extLst>
          </p:cNvPr>
          <p:cNvSpPr>
            <a:spLocks noGrp="1"/>
          </p:cNvSpPr>
          <p:nvPr>
            <p:ph type="title"/>
          </p:nvPr>
        </p:nvSpPr>
        <p:spPr>
          <a:xfrm>
            <a:off x="457200" y="76200"/>
            <a:ext cx="8229600" cy="685800"/>
          </a:xfrm>
        </p:spPr>
        <p:txBody>
          <a:bodyPr>
            <a:normAutofit fontScale="90000"/>
          </a:bodyPr>
          <a:lstStyle/>
          <a:p>
            <a:r>
              <a:rPr lang="en-US" b="1" dirty="0">
                <a:solidFill>
                  <a:srgbClr val="C00000"/>
                </a:solidFill>
              </a:rPr>
              <a:t>Stress Contagion </a:t>
            </a:r>
          </a:p>
        </p:txBody>
      </p:sp>
      <p:sp>
        <p:nvSpPr>
          <p:cNvPr id="3" name="Content Placeholder 2">
            <a:extLst>
              <a:ext uri="{FF2B5EF4-FFF2-40B4-BE49-F238E27FC236}">
                <a16:creationId xmlns:a16="http://schemas.microsoft.com/office/drawing/2014/main" id="{E58BF21A-DBE5-4171-9AB9-5D4E6804112B}"/>
              </a:ext>
            </a:extLst>
          </p:cNvPr>
          <p:cNvSpPr>
            <a:spLocks noGrp="1"/>
          </p:cNvSpPr>
          <p:nvPr>
            <p:ph idx="1"/>
          </p:nvPr>
        </p:nvSpPr>
        <p:spPr>
          <a:xfrm>
            <a:off x="457200" y="914400"/>
            <a:ext cx="8229600" cy="5211763"/>
          </a:xfrm>
        </p:spPr>
        <p:txBody>
          <a:bodyPr/>
          <a:lstStyle/>
          <a:p>
            <a:pPr marL="0" indent="0">
              <a:buNone/>
            </a:pPr>
            <a:r>
              <a:rPr lang="en-US" sz="2800" dirty="0"/>
              <a:t>Often, leaders do not understand how their behavior can lower employee job satisfaction and contribute to higher stress levels in their subordinates</a:t>
            </a:r>
          </a:p>
          <a:p>
            <a:pPr marL="0" indent="0">
              <a:buNone/>
            </a:pPr>
            <a:r>
              <a:rPr lang="en-US" sz="2800" b="1" i="1" dirty="0"/>
              <a:t>Like an infection it rolls downhill and adversely impacts:</a:t>
            </a:r>
          </a:p>
          <a:p>
            <a:pPr>
              <a:buFont typeface="Wingdings" panose="05000000000000000000" pitchFamily="2" charset="2"/>
              <a:buChar char="§"/>
            </a:pPr>
            <a:r>
              <a:rPr lang="en-US" sz="2800" dirty="0"/>
              <a:t>Officers’ physical and mental health</a:t>
            </a:r>
          </a:p>
          <a:p>
            <a:pPr>
              <a:buFont typeface="Wingdings" panose="05000000000000000000" pitchFamily="2" charset="2"/>
              <a:buChar char="§"/>
            </a:pPr>
            <a:r>
              <a:rPr lang="en-US" sz="2800" dirty="0"/>
              <a:t>Quality of their personal/family life</a:t>
            </a:r>
          </a:p>
          <a:p>
            <a:pPr>
              <a:buFont typeface="Wingdings" panose="05000000000000000000" pitchFamily="2" charset="2"/>
              <a:buChar char="§"/>
            </a:pPr>
            <a:r>
              <a:rPr lang="en-US" sz="2800" dirty="0"/>
              <a:t>Work performance</a:t>
            </a:r>
          </a:p>
          <a:p>
            <a:pPr>
              <a:buFont typeface="Wingdings" panose="05000000000000000000" pitchFamily="2" charset="2"/>
              <a:buChar char="§"/>
            </a:pPr>
            <a:r>
              <a:rPr lang="en-US" sz="2800" dirty="0"/>
              <a:t>Professional behavior </a:t>
            </a:r>
          </a:p>
        </p:txBody>
      </p:sp>
      <p:sp>
        <p:nvSpPr>
          <p:cNvPr id="4" name="Slide Number Placeholder 3">
            <a:extLst>
              <a:ext uri="{FF2B5EF4-FFF2-40B4-BE49-F238E27FC236}">
                <a16:creationId xmlns:a16="http://schemas.microsoft.com/office/drawing/2014/main" id="{A29B65B8-1908-418D-871C-666A90B48E4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329</a:t>
            </a:fld>
            <a:endParaRPr lang="en-US">
              <a:solidFill>
                <a:prstClr val="black">
                  <a:tint val="75000"/>
                </a:prstClr>
              </a:solidFill>
            </a:endParaRPr>
          </a:p>
        </p:txBody>
      </p:sp>
    </p:spTree>
    <p:extLst>
      <p:ext uri="{BB962C8B-B14F-4D97-AF65-F5344CB8AC3E}">
        <p14:creationId xmlns:p14="http://schemas.microsoft.com/office/powerpoint/2010/main" val="2493381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7092-82DA-4DB5-82BA-2C402C83E235}"/>
              </a:ext>
            </a:extLst>
          </p:cNvPr>
          <p:cNvSpPr>
            <a:spLocks noGrp="1"/>
          </p:cNvSpPr>
          <p:nvPr>
            <p:ph type="title"/>
          </p:nvPr>
        </p:nvSpPr>
        <p:spPr>
          <a:xfrm>
            <a:off x="0" y="147012"/>
            <a:ext cx="9144000" cy="1325563"/>
          </a:xfrm>
        </p:spPr>
        <p:txBody>
          <a:bodyPr>
            <a:normAutofit fontScale="90000"/>
          </a:bodyPr>
          <a:lstStyle/>
          <a:p>
            <a:pPr algn="ctr"/>
            <a:r>
              <a:rPr lang="en-US" sz="3200" b="1" dirty="0">
                <a:latin typeface="Calibri" panose="020F0502020204030204" pitchFamily="34" charset="0"/>
                <a:cs typeface="Calibri" panose="020F0502020204030204" pitchFamily="34" charset="0"/>
              </a:rPr>
              <a:t>Criminality in Context: The Psychological Foundations of Criminal Justice Reform</a:t>
            </a:r>
            <a:br>
              <a:rPr lang="en-US" sz="3200" b="1" dirty="0">
                <a:latin typeface="Calibri" panose="020F0502020204030204" pitchFamily="34" charset="0"/>
                <a:cs typeface="Calibri" panose="020F0502020204030204" pitchFamily="34" charset="0"/>
              </a:rPr>
            </a:br>
            <a:r>
              <a:rPr lang="en-US" sz="2000" b="1" i="0" dirty="0">
                <a:solidFill>
                  <a:srgbClr val="222222"/>
                </a:solidFill>
                <a:effectLst/>
                <a:latin typeface="Calibri" panose="020F0502020204030204" pitchFamily="34" charset="0"/>
                <a:cs typeface="Calibri" panose="020F0502020204030204" pitchFamily="34" charset="0"/>
              </a:rPr>
              <a:t> </a:t>
            </a:r>
            <a:r>
              <a:rPr lang="en-US" sz="2400" i="0" dirty="0">
                <a:solidFill>
                  <a:srgbClr val="222222"/>
                </a:solidFill>
                <a:effectLst/>
                <a:latin typeface="Calibri" panose="020F0502020204030204" pitchFamily="34" charset="0"/>
                <a:cs typeface="Calibri" panose="020F0502020204030204" pitchFamily="34" charset="0"/>
              </a:rPr>
              <a:t>Haney, 2020 </a:t>
            </a:r>
            <a:endParaRPr lang="en-US" sz="24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FD29E0BB-5F13-4FE6-B9D8-A098B43DC39C}"/>
              </a:ext>
            </a:extLst>
          </p:cNvPr>
          <p:cNvSpPr>
            <a:spLocks noGrp="1"/>
          </p:cNvSpPr>
          <p:nvPr>
            <p:ph idx="1"/>
          </p:nvPr>
        </p:nvSpPr>
        <p:spPr>
          <a:xfrm>
            <a:off x="152400" y="1472575"/>
            <a:ext cx="8839200" cy="4746333"/>
          </a:xfrm>
        </p:spPr>
        <p:txBody>
          <a:bodyPr>
            <a:noAutofit/>
          </a:bodyPr>
          <a:lstStyle/>
          <a:p>
            <a:pPr>
              <a:buFont typeface="Wingdings" panose="05000000000000000000" pitchFamily="2" charset="2"/>
              <a:buChar char="§"/>
            </a:pPr>
            <a:r>
              <a:rPr lang="en-US" sz="2800" dirty="0"/>
              <a:t>P</a:t>
            </a:r>
            <a:r>
              <a:rPr lang="en-US" sz="2800" b="0" i="0" dirty="0">
                <a:effectLst/>
              </a:rPr>
              <a:t>overty and racism are major structural factors that contribute to crime</a:t>
            </a:r>
            <a:endParaRPr lang="en-US" sz="2800" b="0" i="0" dirty="0">
              <a:effectLst/>
              <a:cs typeface="Calibri" panose="020F0502020204030204" pitchFamily="34" charset="0"/>
            </a:endParaRPr>
          </a:p>
          <a:p>
            <a:pPr>
              <a:buFont typeface="Wingdings" panose="05000000000000000000" pitchFamily="2" charset="2"/>
              <a:buChar char="§"/>
            </a:pPr>
            <a:r>
              <a:rPr lang="en-US" sz="2800" b="0" i="0" dirty="0">
                <a:effectLst/>
                <a:cs typeface="Calibri" panose="020F0502020204030204" pitchFamily="34" charset="0"/>
              </a:rPr>
              <a:t>Because race and poverty are so deeply intertwined in our society, people of color are more likely to confront these challenges</a:t>
            </a:r>
            <a:endParaRPr lang="en-US" sz="2800" dirty="0">
              <a:cs typeface="Calibri" panose="020F0502020204030204" pitchFamily="34" charset="0"/>
            </a:endParaRPr>
          </a:p>
          <a:p>
            <a:pPr>
              <a:buFont typeface="Wingdings" panose="05000000000000000000" pitchFamily="2" charset="2"/>
              <a:buChar char="§"/>
            </a:pPr>
            <a:r>
              <a:rPr lang="en-US" sz="2800" b="0" i="0" dirty="0">
                <a:effectLst/>
              </a:rPr>
              <a:t>Addressing the terrible consequences of poverty and economic inequality is important in its own right, but also should be seen as advancing the goal of crime prevention</a:t>
            </a:r>
          </a:p>
          <a:p>
            <a:pPr>
              <a:buFont typeface="Wingdings" panose="05000000000000000000" pitchFamily="2" charset="2"/>
              <a:buChar char="§"/>
            </a:pPr>
            <a:r>
              <a:rPr lang="en-US" sz="2800" b="0" i="0" dirty="0">
                <a:effectLst/>
              </a:rPr>
              <a:t>Kerner Report 1968</a:t>
            </a:r>
          </a:p>
          <a:p>
            <a:pPr>
              <a:buFont typeface="Wingdings" panose="05000000000000000000" pitchFamily="2" charset="2"/>
              <a:buChar char="§"/>
            </a:pPr>
            <a:r>
              <a:rPr lang="en-US" sz="2800" b="1" i="0" dirty="0">
                <a:solidFill>
                  <a:srgbClr val="C00000"/>
                </a:solidFill>
                <a:effectLst/>
              </a:rPr>
              <a:t>Reducing crime and poverty are part of the same social justice agenda</a:t>
            </a:r>
            <a:endParaRPr lang="en-US" sz="2800" b="1" dirty="0">
              <a:solidFill>
                <a:srgbClr val="C00000"/>
              </a:solidFill>
            </a:endParaRPr>
          </a:p>
        </p:txBody>
      </p:sp>
    </p:spTree>
    <p:extLst>
      <p:ext uri="{BB962C8B-B14F-4D97-AF65-F5344CB8AC3E}">
        <p14:creationId xmlns:p14="http://schemas.microsoft.com/office/powerpoint/2010/main" val="370923062"/>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25E-00B7-9DDC-D790-E1A2DB7FF326}"/>
              </a:ext>
            </a:extLst>
          </p:cNvPr>
          <p:cNvSpPr>
            <a:spLocks noGrp="1"/>
          </p:cNvSpPr>
          <p:nvPr>
            <p:ph type="title"/>
          </p:nvPr>
        </p:nvSpPr>
        <p:spPr>
          <a:xfrm>
            <a:off x="0" y="1"/>
            <a:ext cx="9144000" cy="838199"/>
          </a:xfrm>
        </p:spPr>
        <p:txBody>
          <a:bodyPr>
            <a:normAutofit fontScale="90000"/>
          </a:bodyPr>
          <a:lstStyle/>
          <a:p>
            <a:pPr marL="0" indent="0"/>
            <a:br>
              <a:rPr lang="en-US" sz="4400" b="1" dirty="0"/>
            </a:br>
            <a:br>
              <a:rPr lang="en-US" sz="4400" b="1" dirty="0"/>
            </a:br>
            <a:r>
              <a:rPr lang="en-US" sz="4000" b="1" dirty="0"/>
              <a:t>Supervisor Strategies for Managing Employee Stress</a:t>
            </a:r>
            <a:br>
              <a:rPr lang="en-US" sz="4000" b="1" dirty="0"/>
            </a:br>
            <a:r>
              <a:rPr lang="en-US" sz="2700" dirty="0" err="1"/>
              <a:t>Jimmieson</a:t>
            </a:r>
            <a:r>
              <a:rPr lang="en-US" sz="2700" dirty="0"/>
              <a:t> et al, (2021)</a:t>
            </a:r>
            <a:br>
              <a:rPr lang="en-US" sz="2700" dirty="0"/>
            </a:br>
            <a:br>
              <a:rPr lang="en-US" sz="2700" dirty="0"/>
            </a:br>
            <a:endParaRPr lang="en-US" sz="2700" dirty="0"/>
          </a:p>
        </p:txBody>
      </p:sp>
      <p:sp>
        <p:nvSpPr>
          <p:cNvPr id="3" name="Content Placeholder 2">
            <a:extLst>
              <a:ext uri="{FF2B5EF4-FFF2-40B4-BE49-F238E27FC236}">
                <a16:creationId xmlns:a16="http://schemas.microsoft.com/office/drawing/2014/main" id="{75D26924-8DCB-12AC-F494-2F399CA18290}"/>
              </a:ext>
            </a:extLst>
          </p:cNvPr>
          <p:cNvSpPr>
            <a:spLocks noGrp="1"/>
          </p:cNvSpPr>
          <p:nvPr>
            <p:ph idx="1"/>
          </p:nvPr>
        </p:nvSpPr>
        <p:spPr>
          <a:xfrm>
            <a:off x="152400" y="1447800"/>
            <a:ext cx="8839200" cy="5135562"/>
          </a:xfrm>
        </p:spPr>
        <p:txBody>
          <a:bodyPr>
            <a:normAutofit fontScale="92500" lnSpcReduction="20000"/>
          </a:bodyPr>
          <a:lstStyle/>
          <a:p>
            <a:pPr>
              <a:buFont typeface="Wingdings" panose="05000000000000000000" pitchFamily="2" charset="2"/>
              <a:buChar char="§"/>
            </a:pPr>
            <a:r>
              <a:rPr lang="en-US" b="1" dirty="0"/>
              <a:t>Problem Identification</a:t>
            </a:r>
          </a:p>
          <a:p>
            <a:pPr>
              <a:buFont typeface="Courier New" panose="02070309020205020404" pitchFamily="49" charset="0"/>
              <a:buChar char="o"/>
            </a:pPr>
            <a:r>
              <a:rPr lang="en-US" dirty="0"/>
              <a:t>Gathering Information and maintaining continuous communication</a:t>
            </a:r>
          </a:p>
          <a:p>
            <a:pPr>
              <a:buFont typeface="Wingdings" panose="05000000000000000000" pitchFamily="2" charset="2"/>
              <a:buChar char="§"/>
            </a:pPr>
            <a:r>
              <a:rPr lang="en-US" b="1" dirty="0"/>
              <a:t>Execution of the immediate problem</a:t>
            </a:r>
          </a:p>
          <a:p>
            <a:pPr>
              <a:buFont typeface="Courier New" panose="02070309020205020404" pitchFamily="49" charset="0"/>
              <a:buChar char="o"/>
            </a:pPr>
            <a:r>
              <a:rPr lang="en-US" dirty="0"/>
              <a:t>Providing instrumental support</a:t>
            </a:r>
          </a:p>
          <a:p>
            <a:pPr>
              <a:buFont typeface="Courier New" panose="02070309020205020404" pitchFamily="49" charset="0"/>
              <a:buChar char="o"/>
            </a:pPr>
            <a:r>
              <a:rPr lang="en-US" dirty="0"/>
              <a:t>Reducing stressors via job design principles</a:t>
            </a:r>
          </a:p>
          <a:p>
            <a:pPr>
              <a:buFont typeface="Courier New" panose="02070309020205020404" pitchFamily="49" charset="0"/>
              <a:buChar char="o"/>
            </a:pPr>
            <a:r>
              <a:rPr lang="en-US" dirty="0"/>
              <a:t>Offering flexible hours</a:t>
            </a:r>
          </a:p>
          <a:p>
            <a:pPr>
              <a:buFont typeface="Courier New" panose="02070309020205020404" pitchFamily="49" charset="0"/>
              <a:buChar char="o"/>
            </a:pPr>
            <a:r>
              <a:rPr lang="en-US" dirty="0"/>
              <a:t>Managing workload</a:t>
            </a:r>
          </a:p>
          <a:p>
            <a:pPr>
              <a:buFont typeface="Courier New" panose="02070309020205020404" pitchFamily="49" charset="0"/>
              <a:buChar char="o"/>
            </a:pPr>
            <a:r>
              <a:rPr lang="en-US" dirty="0"/>
              <a:t>Mediation</a:t>
            </a:r>
          </a:p>
          <a:p>
            <a:pPr>
              <a:buFont typeface="Courier New" panose="02070309020205020404" pitchFamily="49" charset="0"/>
              <a:buChar char="o"/>
            </a:pPr>
            <a:r>
              <a:rPr lang="en-US" dirty="0"/>
              <a:t>Providing resources to ensure task completion </a:t>
            </a:r>
          </a:p>
          <a:p>
            <a:pPr>
              <a:buFont typeface="Courier New" panose="02070309020205020404" pitchFamily="49" charset="0"/>
              <a:buChar char="o"/>
            </a:pPr>
            <a:r>
              <a:rPr lang="en-US" dirty="0"/>
              <a:t>Informing external parties</a:t>
            </a:r>
          </a:p>
          <a:p>
            <a:pPr>
              <a:buFont typeface="Courier New" panose="02070309020205020404" pitchFamily="49" charset="0"/>
              <a:buChar char="o"/>
            </a:pPr>
            <a:endParaRPr lang="en-US" dirty="0"/>
          </a:p>
        </p:txBody>
      </p:sp>
      <p:sp>
        <p:nvSpPr>
          <p:cNvPr id="4" name="Slide Number Placeholder 3">
            <a:extLst>
              <a:ext uri="{FF2B5EF4-FFF2-40B4-BE49-F238E27FC236}">
                <a16:creationId xmlns:a16="http://schemas.microsoft.com/office/drawing/2014/main" id="{7D04CF23-F607-EF5F-8721-D4821B852CE4}"/>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330</a:t>
            </a:fld>
            <a:endParaRPr lang="en-US">
              <a:solidFill>
                <a:prstClr val="black">
                  <a:tint val="75000"/>
                </a:prstClr>
              </a:solidFill>
            </a:endParaRPr>
          </a:p>
        </p:txBody>
      </p:sp>
    </p:spTree>
    <p:extLst>
      <p:ext uri="{BB962C8B-B14F-4D97-AF65-F5344CB8AC3E}">
        <p14:creationId xmlns:p14="http://schemas.microsoft.com/office/powerpoint/2010/main" val="2540416096"/>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18FF9-CFC0-5BE5-C6B0-82F94E7399D1}"/>
              </a:ext>
            </a:extLst>
          </p:cNvPr>
          <p:cNvSpPr>
            <a:spLocks noGrp="1"/>
          </p:cNvSpPr>
          <p:nvPr>
            <p:ph type="title"/>
          </p:nvPr>
        </p:nvSpPr>
        <p:spPr>
          <a:xfrm>
            <a:off x="457200" y="0"/>
            <a:ext cx="8229600" cy="1365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D1AFC73E-026D-0B97-9B6C-0E4E1C9F7742}"/>
              </a:ext>
            </a:extLst>
          </p:cNvPr>
          <p:cNvSpPr>
            <a:spLocks noGrp="1"/>
          </p:cNvSpPr>
          <p:nvPr>
            <p:ph idx="1"/>
          </p:nvPr>
        </p:nvSpPr>
        <p:spPr>
          <a:xfrm>
            <a:off x="0" y="533400"/>
            <a:ext cx="8991600" cy="6096000"/>
          </a:xfrm>
        </p:spPr>
        <p:txBody>
          <a:bodyPr/>
          <a:lstStyle/>
          <a:p>
            <a:pPr>
              <a:buFont typeface="Wingdings" panose="05000000000000000000" pitchFamily="2" charset="2"/>
              <a:buChar char="§"/>
            </a:pPr>
            <a:r>
              <a:rPr lang="en-US" sz="2800" b="1" dirty="0"/>
              <a:t>Coping assistance</a:t>
            </a:r>
          </a:p>
          <a:p>
            <a:pPr>
              <a:buFont typeface="Courier New" panose="02070309020205020404" pitchFamily="49" charset="0"/>
              <a:buChar char="o"/>
            </a:pPr>
            <a:r>
              <a:rPr lang="en-US" sz="2800" dirty="0"/>
              <a:t>Offering emotional support</a:t>
            </a:r>
          </a:p>
          <a:p>
            <a:pPr>
              <a:buFont typeface="Courier New" panose="02070309020205020404" pitchFamily="49" charset="0"/>
              <a:buChar char="o"/>
            </a:pPr>
            <a:r>
              <a:rPr lang="en-US" sz="2800" dirty="0"/>
              <a:t>Connecting employees to organizational resources </a:t>
            </a:r>
          </a:p>
          <a:p>
            <a:pPr>
              <a:buFont typeface="Courier New" panose="02070309020205020404" pitchFamily="49" charset="0"/>
              <a:buChar char="o"/>
            </a:pPr>
            <a:r>
              <a:rPr lang="en-US" sz="2800" dirty="0"/>
              <a:t>Helping stressed employees to reappraise </a:t>
            </a:r>
          </a:p>
          <a:p>
            <a:pPr>
              <a:buFont typeface="Wingdings" panose="05000000000000000000" pitchFamily="2" charset="2"/>
              <a:buChar char="§"/>
            </a:pPr>
            <a:r>
              <a:rPr lang="en-US" sz="2800" b="1" dirty="0"/>
              <a:t>Follow-up and evaluation</a:t>
            </a:r>
          </a:p>
          <a:p>
            <a:pPr>
              <a:buFont typeface="Courier New" panose="02070309020205020404" pitchFamily="49" charset="0"/>
              <a:buChar char="o"/>
            </a:pPr>
            <a:r>
              <a:rPr lang="en-US" sz="2800" dirty="0"/>
              <a:t>Monitoring and follow-up with stressed employees</a:t>
            </a:r>
          </a:p>
          <a:p>
            <a:pPr>
              <a:buFont typeface="Wingdings" panose="05000000000000000000" pitchFamily="2" charset="2"/>
              <a:buChar char="§"/>
            </a:pPr>
            <a:r>
              <a:rPr lang="en-US" sz="2800" b="1" dirty="0"/>
              <a:t>Prevention</a:t>
            </a:r>
          </a:p>
          <a:p>
            <a:pPr>
              <a:buFont typeface="Courier New" panose="02070309020205020404" pitchFamily="49" charset="0"/>
              <a:buChar char="o"/>
            </a:pPr>
            <a:r>
              <a:rPr lang="en-US" sz="2800" dirty="0"/>
              <a:t>Tailoring to the needs of the individual</a:t>
            </a:r>
          </a:p>
          <a:p>
            <a:pPr>
              <a:buFont typeface="Courier New" panose="02070309020205020404" pitchFamily="49" charset="0"/>
              <a:buChar char="o"/>
            </a:pPr>
            <a:r>
              <a:rPr lang="en-US" sz="2800" dirty="0"/>
              <a:t>Managing role expectations to prevent employee stress</a:t>
            </a:r>
          </a:p>
          <a:p>
            <a:pPr>
              <a:buFont typeface="Courier New" panose="02070309020205020404" pitchFamily="49" charset="0"/>
              <a:buChar char="o"/>
            </a:pPr>
            <a:r>
              <a:rPr lang="en-US" sz="2800" dirty="0"/>
              <a:t>Encourage healthy lifestyle</a:t>
            </a:r>
          </a:p>
          <a:p>
            <a:pPr>
              <a:buFont typeface="Courier New" panose="02070309020205020404" pitchFamily="49" charset="0"/>
              <a:buChar char="o"/>
            </a:pPr>
            <a:r>
              <a:rPr lang="en-US" sz="2800" dirty="0"/>
              <a:t>Facilitate growth and development</a:t>
            </a:r>
          </a:p>
        </p:txBody>
      </p:sp>
      <p:sp>
        <p:nvSpPr>
          <p:cNvPr id="4" name="Slide Number Placeholder 3">
            <a:extLst>
              <a:ext uri="{FF2B5EF4-FFF2-40B4-BE49-F238E27FC236}">
                <a16:creationId xmlns:a16="http://schemas.microsoft.com/office/drawing/2014/main" id="{A534F833-4E26-8E66-BFCA-70396AD08FD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331</a:t>
            </a:fld>
            <a:endParaRPr lang="en-US">
              <a:solidFill>
                <a:prstClr val="black">
                  <a:tint val="75000"/>
                </a:prstClr>
              </a:solidFill>
            </a:endParaRPr>
          </a:p>
        </p:txBody>
      </p:sp>
    </p:spTree>
    <p:extLst>
      <p:ext uri="{BB962C8B-B14F-4D97-AF65-F5344CB8AC3E}">
        <p14:creationId xmlns:p14="http://schemas.microsoft.com/office/powerpoint/2010/main" val="2670915494"/>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C204E-609D-6FC2-A126-466E0AE4BF10}"/>
              </a:ext>
            </a:extLst>
          </p:cNvPr>
          <p:cNvSpPr>
            <a:spLocks noGrp="1"/>
          </p:cNvSpPr>
          <p:nvPr>
            <p:ph type="title"/>
          </p:nvPr>
        </p:nvSpPr>
        <p:spPr>
          <a:xfrm>
            <a:off x="457200" y="274638"/>
            <a:ext cx="8229600" cy="45719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049E9607-0F64-9E73-F424-8352C77C821A}"/>
              </a:ext>
            </a:extLst>
          </p:cNvPr>
          <p:cNvSpPr>
            <a:spLocks noGrp="1"/>
          </p:cNvSpPr>
          <p:nvPr>
            <p:ph idx="1"/>
          </p:nvPr>
        </p:nvSpPr>
        <p:spPr>
          <a:xfrm>
            <a:off x="457200" y="1066800"/>
            <a:ext cx="8229600" cy="5059363"/>
          </a:xfrm>
        </p:spPr>
        <p:txBody>
          <a:bodyPr>
            <a:normAutofit/>
          </a:bodyPr>
          <a:lstStyle/>
          <a:p>
            <a:pPr>
              <a:buFont typeface="Wingdings" panose="05000000000000000000" pitchFamily="2" charset="2"/>
              <a:buChar char="§"/>
            </a:pPr>
            <a:r>
              <a:rPr lang="en-US" sz="2800" b="1" dirty="0"/>
              <a:t>Organizational Culture</a:t>
            </a:r>
          </a:p>
          <a:p>
            <a:pPr>
              <a:buFont typeface="Courier New" panose="02070309020205020404" pitchFamily="49" charset="0"/>
              <a:buChar char="o"/>
            </a:pPr>
            <a:r>
              <a:rPr lang="en-US" sz="2800" dirty="0"/>
              <a:t>Fostering an open and transparent culture</a:t>
            </a:r>
          </a:p>
          <a:p>
            <a:pPr>
              <a:buFont typeface="Courier New" panose="02070309020205020404" pitchFamily="49" charset="0"/>
              <a:buChar char="o"/>
            </a:pPr>
            <a:r>
              <a:rPr lang="en-US" sz="2800" dirty="0"/>
              <a:t>Create workplace fun</a:t>
            </a:r>
          </a:p>
          <a:p>
            <a:pPr>
              <a:buFont typeface="Courier New" panose="02070309020205020404" pitchFamily="49" charset="0"/>
              <a:buChar char="o"/>
            </a:pPr>
            <a:r>
              <a:rPr lang="en-US" sz="2800" dirty="0"/>
              <a:t>Provide praise and recognition</a:t>
            </a:r>
          </a:p>
          <a:p>
            <a:pPr>
              <a:buFont typeface="Courier New" panose="02070309020205020404" pitchFamily="49" charset="0"/>
              <a:buChar char="o"/>
            </a:pPr>
            <a:endParaRPr lang="en-US" sz="2800" dirty="0"/>
          </a:p>
          <a:p>
            <a:pPr marL="0" indent="0">
              <a:buNone/>
            </a:pPr>
            <a:r>
              <a:rPr lang="en-US" sz="2800" b="1" i="1" dirty="0">
                <a:solidFill>
                  <a:srgbClr val="C00000"/>
                </a:solidFill>
              </a:rPr>
              <a:t>The findings provide context as to the environment within which supervisors must manage employee stress, as they attempt to balance the needs of the employee together with organizational demands, as well as their own role demands and personal stress</a:t>
            </a:r>
          </a:p>
        </p:txBody>
      </p:sp>
      <p:sp>
        <p:nvSpPr>
          <p:cNvPr id="4" name="Slide Number Placeholder 3">
            <a:extLst>
              <a:ext uri="{FF2B5EF4-FFF2-40B4-BE49-F238E27FC236}">
                <a16:creationId xmlns:a16="http://schemas.microsoft.com/office/drawing/2014/main" id="{A81CF6EE-31DC-A7F7-EDB6-8FE97D6157D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332</a:t>
            </a:fld>
            <a:endParaRPr lang="en-US">
              <a:solidFill>
                <a:prstClr val="black">
                  <a:tint val="75000"/>
                </a:prstClr>
              </a:solidFill>
            </a:endParaRPr>
          </a:p>
        </p:txBody>
      </p:sp>
    </p:spTree>
    <p:extLst>
      <p:ext uri="{BB962C8B-B14F-4D97-AF65-F5344CB8AC3E}">
        <p14:creationId xmlns:p14="http://schemas.microsoft.com/office/powerpoint/2010/main" val="4016391409"/>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5A436-7887-4058-AD3B-D09EF0DE7DDD}"/>
              </a:ext>
            </a:extLst>
          </p:cNvPr>
          <p:cNvSpPr>
            <a:spLocks noGrp="1"/>
          </p:cNvSpPr>
          <p:nvPr>
            <p:ph type="title"/>
          </p:nvPr>
        </p:nvSpPr>
        <p:spPr>
          <a:xfrm>
            <a:off x="0" y="76200"/>
            <a:ext cx="9144000" cy="1371600"/>
          </a:xfrm>
        </p:spPr>
        <p:txBody>
          <a:bodyPr/>
          <a:lstStyle/>
          <a:p>
            <a:r>
              <a:rPr lang="en-US" b="1" dirty="0"/>
              <a:t>Hypervigilance </a:t>
            </a:r>
          </a:p>
        </p:txBody>
      </p:sp>
      <p:sp>
        <p:nvSpPr>
          <p:cNvPr id="3" name="Content Placeholder 2">
            <a:extLst>
              <a:ext uri="{FF2B5EF4-FFF2-40B4-BE49-F238E27FC236}">
                <a16:creationId xmlns:a16="http://schemas.microsoft.com/office/drawing/2014/main" id="{6E2B8390-30F4-4A8F-9331-2B7C28D29348}"/>
              </a:ext>
            </a:extLst>
          </p:cNvPr>
          <p:cNvSpPr>
            <a:spLocks noGrp="1"/>
          </p:cNvSpPr>
          <p:nvPr>
            <p:ph idx="1"/>
          </p:nvPr>
        </p:nvSpPr>
        <p:spPr>
          <a:xfrm>
            <a:off x="76200" y="1524000"/>
            <a:ext cx="8915400" cy="5197475"/>
          </a:xfrm>
        </p:spPr>
        <p:txBody>
          <a:bodyPr>
            <a:normAutofit/>
          </a:bodyPr>
          <a:lstStyle/>
          <a:p>
            <a:pPr>
              <a:buFont typeface="Wingdings" panose="05000000000000000000" pitchFamily="2" charset="2"/>
              <a:buChar char="§"/>
            </a:pPr>
            <a:r>
              <a:rPr lang="en-US" sz="2800" b="1" dirty="0">
                <a:solidFill>
                  <a:srgbClr val="202124"/>
                </a:solidFill>
              </a:rPr>
              <a:t>H</a:t>
            </a:r>
            <a:r>
              <a:rPr lang="en-US" sz="2800" b="1" i="0" dirty="0">
                <a:solidFill>
                  <a:srgbClr val="202124"/>
                </a:solidFill>
                <a:effectLst/>
              </a:rPr>
              <a:t>ypervigilance</a:t>
            </a:r>
            <a:r>
              <a:rPr lang="en-US" sz="2800" b="0" i="0" dirty="0">
                <a:solidFill>
                  <a:srgbClr val="202124"/>
                </a:solidFill>
                <a:effectLst/>
              </a:rPr>
              <a:t> is </a:t>
            </a:r>
            <a:r>
              <a:rPr lang="en-US" sz="2800" dirty="0">
                <a:solidFill>
                  <a:srgbClr val="202124"/>
                </a:solidFill>
              </a:rPr>
              <a:t>a </a:t>
            </a:r>
            <a:r>
              <a:rPr lang="en-US" sz="2800" b="0" i="0" dirty="0">
                <a:solidFill>
                  <a:srgbClr val="202124"/>
                </a:solidFill>
                <a:effectLst/>
              </a:rPr>
              <a:t>state of increased awareness</a:t>
            </a:r>
            <a:endParaRPr lang="en-US" sz="2800" dirty="0">
              <a:solidFill>
                <a:srgbClr val="000000"/>
              </a:solidFill>
            </a:endParaRPr>
          </a:p>
          <a:p>
            <a:pPr>
              <a:buFont typeface="Wingdings" panose="05000000000000000000" pitchFamily="2" charset="2"/>
              <a:buChar char="§"/>
            </a:pPr>
            <a:r>
              <a:rPr lang="en-US" sz="2800" b="1" dirty="0">
                <a:solidFill>
                  <a:srgbClr val="C00000"/>
                </a:solidFill>
              </a:rPr>
              <a:t>H</a:t>
            </a:r>
            <a:r>
              <a:rPr lang="en-US" sz="2800" b="1" i="0" dirty="0">
                <a:solidFill>
                  <a:srgbClr val="C00000"/>
                </a:solidFill>
                <a:effectLst/>
              </a:rPr>
              <a:t>ypervigilance can be considered the first domino to be knocked over in a theory of police stress</a:t>
            </a:r>
          </a:p>
          <a:p>
            <a:pPr>
              <a:buFont typeface="Wingdings" panose="05000000000000000000" pitchFamily="2" charset="2"/>
              <a:buChar char="§"/>
            </a:pPr>
            <a:r>
              <a:rPr lang="en-US" sz="2800" dirty="0">
                <a:solidFill>
                  <a:srgbClr val="000000"/>
                </a:solidFill>
              </a:rPr>
              <a:t>Other dominos are negativity, apathy, pessimism, job insecurity, and loss of control </a:t>
            </a:r>
            <a:endParaRPr lang="en-US" sz="2800" b="0" i="0" dirty="0">
              <a:solidFill>
                <a:srgbClr val="000000"/>
              </a:solidFill>
              <a:effectLst/>
            </a:endParaRPr>
          </a:p>
          <a:p>
            <a:pPr>
              <a:buFont typeface="Wingdings" panose="05000000000000000000" pitchFamily="2" charset="2"/>
              <a:buChar char="§"/>
            </a:pPr>
            <a:r>
              <a:rPr lang="en-US" sz="2800" dirty="0"/>
              <a:t>Y</a:t>
            </a:r>
            <a:r>
              <a:rPr lang="en-US" sz="2800" b="0" i="0" dirty="0">
                <a:effectLst/>
              </a:rPr>
              <a:t>ou can invest energy in the present to cultivate new experiences that then become the seeds for your future</a:t>
            </a:r>
          </a:p>
          <a:p>
            <a:pPr>
              <a:buFont typeface="Wingdings" panose="05000000000000000000" pitchFamily="2" charset="2"/>
              <a:buChar char="§"/>
            </a:pPr>
            <a:r>
              <a:rPr lang="en-US" sz="2800" b="0" i="0" dirty="0">
                <a:effectLst/>
              </a:rPr>
              <a:t>You can cultivate or curate experiences in the now and then they become, if you practice them, they become automated enough that your brain will automatically construct them in the future</a:t>
            </a:r>
            <a:endParaRPr lang="en-US" sz="2800" dirty="0"/>
          </a:p>
          <a:p>
            <a:pPr>
              <a:buFont typeface="Wingdings" panose="05000000000000000000" pitchFamily="2" charset="2"/>
              <a:buChar char="§"/>
            </a:pPr>
            <a:endParaRPr lang="en-US" sz="2800" dirty="0"/>
          </a:p>
        </p:txBody>
      </p:sp>
      <p:sp>
        <p:nvSpPr>
          <p:cNvPr id="4" name="Slide Number Placeholder 3">
            <a:extLst>
              <a:ext uri="{FF2B5EF4-FFF2-40B4-BE49-F238E27FC236}">
                <a16:creationId xmlns:a16="http://schemas.microsoft.com/office/drawing/2014/main" id="{95CFD7C6-8B08-4338-ACEC-367AC08ADE2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333</a:t>
            </a:fld>
            <a:endParaRPr lang="en-US">
              <a:solidFill>
                <a:prstClr val="black">
                  <a:tint val="75000"/>
                </a:prstClr>
              </a:solidFill>
            </a:endParaRPr>
          </a:p>
        </p:txBody>
      </p:sp>
      <p:pic>
        <p:nvPicPr>
          <p:cNvPr id="5" name="Picture 4">
            <a:extLst>
              <a:ext uri="{FF2B5EF4-FFF2-40B4-BE49-F238E27FC236}">
                <a16:creationId xmlns:a16="http://schemas.microsoft.com/office/drawing/2014/main" id="{D8269816-6CB0-4C70-8667-40D2D413BCDD}"/>
              </a:ext>
            </a:extLst>
          </p:cNvPr>
          <p:cNvPicPr>
            <a:picLocks noChangeAspect="1"/>
          </p:cNvPicPr>
          <p:nvPr/>
        </p:nvPicPr>
        <p:blipFill>
          <a:blip r:embed="rId2"/>
          <a:stretch>
            <a:fillRect/>
          </a:stretch>
        </p:blipFill>
        <p:spPr>
          <a:xfrm>
            <a:off x="7971865" y="76200"/>
            <a:ext cx="1143000" cy="1257300"/>
          </a:xfrm>
          <a:prstGeom prst="rect">
            <a:avLst/>
          </a:prstGeom>
        </p:spPr>
      </p:pic>
      <p:pic>
        <p:nvPicPr>
          <p:cNvPr id="7" name="Picture 6">
            <a:extLst>
              <a:ext uri="{FF2B5EF4-FFF2-40B4-BE49-F238E27FC236}">
                <a16:creationId xmlns:a16="http://schemas.microsoft.com/office/drawing/2014/main" id="{7AF80060-90E0-46BD-B153-FE9F34B67C6F}"/>
              </a:ext>
            </a:extLst>
          </p:cNvPr>
          <p:cNvPicPr>
            <a:picLocks noChangeAspect="1"/>
          </p:cNvPicPr>
          <p:nvPr/>
        </p:nvPicPr>
        <p:blipFill>
          <a:blip r:embed="rId3"/>
          <a:stretch>
            <a:fillRect/>
          </a:stretch>
        </p:blipFill>
        <p:spPr>
          <a:xfrm>
            <a:off x="457201" y="62753"/>
            <a:ext cx="914400" cy="1257300"/>
          </a:xfrm>
          <a:prstGeom prst="rect">
            <a:avLst/>
          </a:prstGeom>
        </p:spPr>
      </p:pic>
      <p:sp>
        <p:nvSpPr>
          <p:cNvPr id="8" name="Arrow: Right 7">
            <a:extLst>
              <a:ext uri="{FF2B5EF4-FFF2-40B4-BE49-F238E27FC236}">
                <a16:creationId xmlns:a16="http://schemas.microsoft.com/office/drawing/2014/main" id="{506BA319-4165-497D-B8C6-AE78A2EDDC1B}"/>
              </a:ext>
            </a:extLst>
          </p:cNvPr>
          <p:cNvSpPr/>
          <p:nvPr/>
        </p:nvSpPr>
        <p:spPr>
          <a:xfrm>
            <a:off x="1371600" y="136525"/>
            <a:ext cx="6687670" cy="32067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74378"/>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89B8-0A4F-4F62-934C-FECDD8FD7B1A}"/>
              </a:ext>
            </a:extLst>
          </p:cNvPr>
          <p:cNvSpPr>
            <a:spLocks noGrp="1"/>
          </p:cNvSpPr>
          <p:nvPr>
            <p:ph type="title"/>
          </p:nvPr>
        </p:nvSpPr>
        <p:spPr/>
        <p:txBody>
          <a:bodyPr/>
          <a:lstStyle/>
          <a:p>
            <a:r>
              <a:rPr lang="en-US" b="1" dirty="0"/>
              <a:t>Tool Kit for Resilience</a:t>
            </a:r>
          </a:p>
        </p:txBody>
      </p:sp>
      <p:sp>
        <p:nvSpPr>
          <p:cNvPr id="3" name="Content Placeholder 2">
            <a:extLst>
              <a:ext uri="{FF2B5EF4-FFF2-40B4-BE49-F238E27FC236}">
                <a16:creationId xmlns:a16="http://schemas.microsoft.com/office/drawing/2014/main" id="{8979165A-4E82-4349-A243-D0F27D590F87}"/>
              </a:ext>
            </a:extLst>
          </p:cNvPr>
          <p:cNvSpPr>
            <a:spLocks noGrp="1"/>
          </p:cNvSpPr>
          <p:nvPr>
            <p:ph idx="1"/>
          </p:nvPr>
        </p:nvSpPr>
        <p:spPr/>
        <p:txBody>
          <a:bodyPr>
            <a:normAutofit lnSpcReduction="10000"/>
          </a:bodyPr>
          <a:lstStyle/>
          <a:p>
            <a:pPr>
              <a:buFont typeface="Wingdings" panose="05000000000000000000" pitchFamily="2" charset="2"/>
              <a:buChar char="§"/>
            </a:pPr>
            <a:r>
              <a:rPr lang="en-US" dirty="0"/>
              <a:t>Broaden and build</a:t>
            </a:r>
          </a:p>
          <a:p>
            <a:pPr>
              <a:buFont typeface="Wingdings" panose="05000000000000000000" pitchFamily="2" charset="2"/>
              <a:buChar char="§"/>
            </a:pPr>
            <a:r>
              <a:rPr lang="en-US" dirty="0"/>
              <a:t>Growth mindset over fixed mindset</a:t>
            </a:r>
          </a:p>
          <a:p>
            <a:pPr>
              <a:buFont typeface="Wingdings" panose="05000000000000000000" pitchFamily="2" charset="2"/>
              <a:buChar char="§"/>
            </a:pPr>
            <a:r>
              <a:rPr lang="en-US" b="1" dirty="0">
                <a:solidFill>
                  <a:srgbClr val="C00000"/>
                </a:solidFill>
              </a:rPr>
              <a:t>Gratitude from blessings</a:t>
            </a:r>
          </a:p>
          <a:p>
            <a:pPr>
              <a:buFont typeface="Wingdings" panose="05000000000000000000" pitchFamily="2" charset="2"/>
              <a:buChar char="§"/>
            </a:pPr>
            <a:r>
              <a:rPr lang="en-US" dirty="0"/>
              <a:t>Understanding meaning and acceptance  </a:t>
            </a:r>
          </a:p>
          <a:p>
            <a:pPr>
              <a:buFont typeface="Wingdings" panose="05000000000000000000" pitchFamily="2" charset="2"/>
              <a:buChar char="§"/>
            </a:pPr>
            <a:r>
              <a:rPr lang="en-US" dirty="0"/>
              <a:t>Understanding the ABC model and developing a playbook</a:t>
            </a:r>
          </a:p>
          <a:p>
            <a:pPr>
              <a:buFont typeface="Wingdings" panose="05000000000000000000" pitchFamily="2" charset="2"/>
              <a:buChar char="§"/>
            </a:pPr>
            <a:r>
              <a:rPr lang="en-US" dirty="0"/>
              <a:t>Communication skills</a:t>
            </a:r>
          </a:p>
          <a:p>
            <a:pPr>
              <a:buFont typeface="Wingdings" panose="05000000000000000000" pitchFamily="2" charset="2"/>
              <a:buChar char="§"/>
            </a:pPr>
            <a:r>
              <a:rPr lang="en-US" dirty="0"/>
              <a:t>Physical, mental, spiritual, and social fitness</a:t>
            </a:r>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E871E9DB-1B7E-47BB-8FE8-052465461C5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334</a:t>
            </a:fld>
            <a:endParaRPr lang="en-US">
              <a:solidFill>
                <a:prstClr val="black">
                  <a:tint val="75000"/>
                </a:prstClr>
              </a:solidFill>
            </a:endParaRPr>
          </a:p>
        </p:txBody>
      </p:sp>
    </p:spTree>
    <p:extLst>
      <p:ext uri="{BB962C8B-B14F-4D97-AF65-F5344CB8AC3E}">
        <p14:creationId xmlns:p14="http://schemas.microsoft.com/office/powerpoint/2010/main" val="1351093616"/>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7FF4D-693E-4C71-BF0A-846090F32B52}"/>
              </a:ext>
            </a:extLst>
          </p:cNvPr>
          <p:cNvSpPr>
            <a:spLocks noGrp="1"/>
          </p:cNvSpPr>
          <p:nvPr>
            <p:ph type="title"/>
          </p:nvPr>
        </p:nvSpPr>
        <p:spPr>
          <a:xfrm>
            <a:off x="0" y="-1"/>
            <a:ext cx="9144000" cy="1844676"/>
          </a:xfrm>
        </p:spPr>
        <p:txBody>
          <a:bodyPr>
            <a:normAutofit fontScale="90000"/>
          </a:bodyPr>
          <a:lstStyle/>
          <a:p>
            <a:r>
              <a:rPr lang="en-US" sz="3600" b="1" dirty="0"/>
              <a:t>Resilience among police officers: a critical systematic review of used concepts, measures, and predictive values of resilience</a:t>
            </a:r>
            <a:br>
              <a:rPr lang="en-US" sz="2800" b="1" dirty="0"/>
            </a:br>
            <a:r>
              <a:rPr lang="en-US" sz="2200" dirty="0"/>
              <a:t>Janssens, Van der Velden, Taris, Van </a:t>
            </a:r>
            <a:r>
              <a:rPr lang="en-US" sz="2200" dirty="0" err="1"/>
              <a:t>Veldhoven</a:t>
            </a:r>
            <a:r>
              <a:rPr lang="en-US" sz="2200" dirty="0"/>
              <a:t> &amp; Marc (2018)</a:t>
            </a:r>
            <a:endParaRPr lang="en-US" sz="2200" b="1" dirty="0"/>
          </a:p>
        </p:txBody>
      </p:sp>
      <p:sp>
        <p:nvSpPr>
          <p:cNvPr id="3" name="Content Placeholder 2">
            <a:extLst>
              <a:ext uri="{FF2B5EF4-FFF2-40B4-BE49-F238E27FC236}">
                <a16:creationId xmlns:a16="http://schemas.microsoft.com/office/drawing/2014/main" id="{E7BE65DC-B1A8-4A53-8CF9-AEF741B5C273}"/>
              </a:ext>
            </a:extLst>
          </p:cNvPr>
          <p:cNvSpPr>
            <a:spLocks noGrp="1"/>
          </p:cNvSpPr>
          <p:nvPr>
            <p:ph idx="1"/>
          </p:nvPr>
        </p:nvSpPr>
        <p:spPr>
          <a:xfrm>
            <a:off x="76200" y="1981200"/>
            <a:ext cx="8915400" cy="4876800"/>
          </a:xfrm>
        </p:spPr>
        <p:txBody>
          <a:bodyPr>
            <a:normAutofit fontScale="85000" lnSpcReduction="10000"/>
          </a:bodyPr>
          <a:lstStyle/>
          <a:p>
            <a:pPr>
              <a:buFont typeface="Wingdings" panose="05000000000000000000" pitchFamily="2" charset="2"/>
              <a:buChar char="§"/>
            </a:pPr>
            <a:r>
              <a:rPr lang="en-US" dirty="0"/>
              <a:t>Increased awareness and self-management of stress reactions </a:t>
            </a:r>
          </a:p>
          <a:p>
            <a:pPr>
              <a:buFont typeface="Wingdings" panose="05000000000000000000" pitchFamily="2" charset="2"/>
              <a:buChar char="§"/>
            </a:pPr>
            <a:r>
              <a:rPr lang="en-US" dirty="0"/>
              <a:t>Reduced distress, anger, sadness, and fatigue</a:t>
            </a:r>
          </a:p>
          <a:p>
            <a:pPr>
              <a:buFont typeface="Wingdings" panose="05000000000000000000" pitchFamily="2" charset="2"/>
              <a:buChar char="§"/>
            </a:pPr>
            <a:r>
              <a:rPr lang="en-US" dirty="0"/>
              <a:t>Reduced sleeplessness and physical stress symptoms</a:t>
            </a:r>
          </a:p>
          <a:p>
            <a:pPr>
              <a:buFont typeface="Wingdings" panose="05000000000000000000" pitchFamily="2" charset="2"/>
              <a:buChar char="§"/>
            </a:pPr>
            <a:r>
              <a:rPr lang="en-US" dirty="0"/>
              <a:t>Increased peacefulness and vitality</a:t>
            </a:r>
          </a:p>
          <a:p>
            <a:pPr>
              <a:buFont typeface="Wingdings" panose="05000000000000000000" pitchFamily="2" charset="2"/>
              <a:buChar char="§"/>
            </a:pPr>
            <a:r>
              <a:rPr lang="en-US" dirty="0"/>
              <a:t>Reduced competition, improved communication, and greater cooperation within work teams</a:t>
            </a:r>
          </a:p>
          <a:p>
            <a:pPr>
              <a:buFont typeface="Wingdings" panose="05000000000000000000" pitchFamily="2" charset="2"/>
              <a:buChar char="§"/>
            </a:pPr>
            <a:r>
              <a:rPr lang="en-US" dirty="0"/>
              <a:t>Improved work performance</a:t>
            </a:r>
          </a:p>
          <a:p>
            <a:pPr>
              <a:buFont typeface="Wingdings" panose="05000000000000000000" pitchFamily="2" charset="2"/>
              <a:buChar char="§"/>
            </a:pPr>
            <a:r>
              <a:rPr lang="en-US" dirty="0"/>
              <a:t>Greater confidence, balance, and clarity under acute stress</a:t>
            </a:r>
          </a:p>
          <a:p>
            <a:pPr>
              <a:buFont typeface="Wingdings" panose="05000000000000000000" pitchFamily="2" charset="2"/>
              <a:buChar char="§"/>
            </a:pPr>
            <a:r>
              <a:rPr lang="en-US" dirty="0"/>
              <a:t>Quicker recalibration following acute stress</a:t>
            </a:r>
          </a:p>
          <a:p>
            <a:pPr>
              <a:buFont typeface="Wingdings" panose="05000000000000000000" pitchFamily="2" charset="2"/>
              <a:buChar char="§"/>
            </a:pPr>
            <a:r>
              <a:rPr lang="en-US" dirty="0"/>
              <a:t>Improved listening and relationships with family</a:t>
            </a:r>
          </a:p>
        </p:txBody>
      </p:sp>
      <p:sp>
        <p:nvSpPr>
          <p:cNvPr id="4" name="Slide Number Placeholder 3">
            <a:extLst>
              <a:ext uri="{FF2B5EF4-FFF2-40B4-BE49-F238E27FC236}">
                <a16:creationId xmlns:a16="http://schemas.microsoft.com/office/drawing/2014/main" id="{3E13669B-BC96-4A30-A308-87D81083EB6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335</a:t>
            </a:fld>
            <a:endParaRPr lang="en-US" dirty="0">
              <a:solidFill>
                <a:prstClr val="black">
                  <a:tint val="75000"/>
                </a:prstClr>
              </a:solidFill>
            </a:endParaRPr>
          </a:p>
        </p:txBody>
      </p:sp>
    </p:spTree>
    <p:extLst>
      <p:ext uri="{BB962C8B-B14F-4D97-AF65-F5344CB8AC3E}">
        <p14:creationId xmlns:p14="http://schemas.microsoft.com/office/powerpoint/2010/main" val="2834991552"/>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457201"/>
            <a:ext cx="7772400" cy="1371600"/>
          </a:xfrm>
        </p:spPr>
        <p:txBody>
          <a:bodyPr/>
          <a:lstStyle/>
          <a:p>
            <a:pPr eaLnBrk="1" hangingPunct="1">
              <a:defRPr/>
            </a:pPr>
            <a:r>
              <a:rPr lang="en-US" b="1" dirty="0"/>
              <a:t>The Burden of Competence</a:t>
            </a:r>
          </a:p>
        </p:txBody>
      </p:sp>
      <p:pic>
        <p:nvPicPr>
          <p:cNvPr id="4098" name="Picture 2" descr="http://static.squarespace.com/static/50a4135ee4b072e097b39f24/51d74170e4b045cd478c90fb/51d74171e4b045cd478c913d/1330722859000/FoxHedge-Logo.png?format=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905000"/>
            <a:ext cx="57912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511725"/>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rmAutofit fontScale="90000"/>
          </a:bodyPr>
          <a:lstStyle/>
          <a:p>
            <a:r>
              <a:rPr lang="en-US" b="1" dirty="0"/>
              <a:t>21</a:t>
            </a:r>
            <a:r>
              <a:rPr lang="en-US" b="1" baseline="30000" dirty="0"/>
              <a:t>st</a:t>
            </a:r>
            <a:r>
              <a:rPr lang="en-US" b="1" dirty="0"/>
              <a:t> Century technologies have changed everything</a:t>
            </a:r>
          </a:p>
        </p:txBody>
      </p:sp>
      <p:sp>
        <p:nvSpPr>
          <p:cNvPr id="3" name="Content Placeholder 2"/>
          <p:cNvSpPr>
            <a:spLocks noGrp="1"/>
          </p:cNvSpPr>
          <p:nvPr>
            <p:ph idx="1"/>
          </p:nvPr>
        </p:nvSpPr>
        <p:spPr>
          <a:xfrm>
            <a:off x="457200" y="1219200"/>
            <a:ext cx="8229600" cy="5486400"/>
          </a:xfrm>
        </p:spPr>
        <p:txBody>
          <a:bodyPr>
            <a:normAutofit fontScale="92500"/>
          </a:bodyPr>
          <a:lstStyle/>
          <a:p>
            <a:pPr>
              <a:buFont typeface="Wingdings" panose="05000000000000000000" pitchFamily="2" charset="2"/>
              <a:buChar char="q"/>
            </a:pPr>
            <a:r>
              <a:rPr lang="en-US" dirty="0"/>
              <a:t>Regarding how people receive and gather information</a:t>
            </a:r>
          </a:p>
          <a:p>
            <a:pPr>
              <a:buFont typeface="Wingdings" panose="05000000000000000000" pitchFamily="2" charset="2"/>
              <a:buChar char="q"/>
            </a:pPr>
            <a:r>
              <a:rPr lang="en-US" dirty="0"/>
              <a:t>Information is real time</a:t>
            </a:r>
          </a:p>
          <a:p>
            <a:pPr>
              <a:buFont typeface="Wingdings" panose="05000000000000000000" pitchFamily="2" charset="2"/>
              <a:buChar char="q"/>
            </a:pPr>
            <a:r>
              <a:rPr lang="en-US" dirty="0"/>
              <a:t>Information is observable </a:t>
            </a:r>
          </a:p>
          <a:p>
            <a:pPr>
              <a:buFont typeface="Wingdings" panose="05000000000000000000" pitchFamily="2" charset="2"/>
              <a:buChar char="q"/>
            </a:pPr>
            <a:r>
              <a:rPr lang="en-US" dirty="0"/>
              <a:t>Information is more assessable </a:t>
            </a:r>
            <a:r>
              <a:rPr lang="en-US" b="1" dirty="0"/>
              <a:t>(good and bad)</a:t>
            </a:r>
          </a:p>
          <a:p>
            <a:pPr>
              <a:buFont typeface="Wingdings" panose="05000000000000000000" pitchFamily="2" charset="2"/>
              <a:buChar char="q"/>
            </a:pPr>
            <a:r>
              <a:rPr lang="en-US" dirty="0"/>
              <a:t>Information is more manipulated and focused </a:t>
            </a:r>
          </a:p>
          <a:p>
            <a:pPr>
              <a:buFont typeface="Wingdings" panose="05000000000000000000" pitchFamily="2" charset="2"/>
              <a:buChar char="q"/>
            </a:pPr>
            <a:r>
              <a:rPr lang="en-US" dirty="0"/>
              <a:t>Information has more value and profit production</a:t>
            </a:r>
          </a:p>
          <a:p>
            <a:pPr marL="0" indent="0">
              <a:buNone/>
            </a:pPr>
            <a:r>
              <a:rPr lang="en-US" b="1" i="1" dirty="0"/>
              <a:t>Examples: From the Arab Spring to online College courses</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337</a:t>
            </a:fld>
            <a:endParaRPr lang="en-US">
              <a:solidFill>
                <a:prstClr val="black">
                  <a:tint val="75000"/>
                </a:prstClr>
              </a:solidFill>
            </a:endParaRPr>
          </a:p>
        </p:txBody>
      </p:sp>
    </p:spTree>
    <p:extLst>
      <p:ext uri="{BB962C8B-B14F-4D97-AF65-F5344CB8AC3E}">
        <p14:creationId xmlns:p14="http://schemas.microsoft.com/office/powerpoint/2010/main" val="4142994756"/>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65125"/>
          </a:xfrm>
        </p:spPr>
        <p:txBody>
          <a:bodyPr>
            <a:normAutofit fontScale="90000"/>
          </a:bodyPr>
          <a:lstStyle/>
          <a:p>
            <a:endParaRPr lang="en-US" dirty="0"/>
          </a:p>
        </p:txBody>
      </p:sp>
      <p:sp>
        <p:nvSpPr>
          <p:cNvPr id="3" name="Content Placeholder 2"/>
          <p:cNvSpPr>
            <a:spLocks noGrp="1"/>
          </p:cNvSpPr>
          <p:nvPr>
            <p:ph idx="1"/>
          </p:nvPr>
        </p:nvSpPr>
        <p:spPr>
          <a:xfrm>
            <a:off x="457200" y="457200"/>
            <a:ext cx="8229600" cy="6400800"/>
          </a:xfrm>
        </p:spPr>
        <p:txBody>
          <a:bodyPr>
            <a:normAutofit lnSpcReduction="10000"/>
          </a:bodyPr>
          <a:lstStyle/>
          <a:p>
            <a:pPr>
              <a:buFont typeface="Wingdings" panose="05000000000000000000" pitchFamily="2" charset="2"/>
              <a:buChar char="§"/>
            </a:pPr>
            <a:r>
              <a:rPr lang="en-US" dirty="0"/>
              <a:t>A billion hours ago, modern Homo sapiens emerged</a:t>
            </a:r>
          </a:p>
          <a:p>
            <a:pPr>
              <a:buFont typeface="Wingdings" panose="05000000000000000000" pitchFamily="2" charset="2"/>
              <a:buChar char="§"/>
            </a:pPr>
            <a:r>
              <a:rPr lang="en-US" dirty="0"/>
              <a:t>A billion minutes ago, Christianity began</a:t>
            </a:r>
          </a:p>
          <a:p>
            <a:pPr>
              <a:buFont typeface="Wingdings" panose="05000000000000000000" pitchFamily="2" charset="2"/>
              <a:buChar char="§"/>
            </a:pPr>
            <a:r>
              <a:rPr lang="en-US" dirty="0"/>
              <a:t>A billion seconds ago, the IBM personal computer was released</a:t>
            </a:r>
          </a:p>
          <a:p>
            <a:pPr>
              <a:buFont typeface="Wingdings" panose="05000000000000000000" pitchFamily="2" charset="2"/>
              <a:buChar char="§"/>
            </a:pPr>
            <a:r>
              <a:rPr lang="en-US" b="1" dirty="0"/>
              <a:t>5.6 billion Google searches ago…was this morning</a:t>
            </a:r>
          </a:p>
          <a:p>
            <a:pPr marL="0" indent="0">
              <a:buNone/>
            </a:pPr>
            <a:r>
              <a:rPr lang="en-US" sz="2400" dirty="0"/>
              <a:t>                                Hal Varian, Chief Economist Google</a:t>
            </a:r>
            <a:endParaRPr lang="en-US" sz="2400" b="1" dirty="0">
              <a:solidFill>
                <a:srgbClr val="C00000"/>
              </a:solidFill>
            </a:endParaRPr>
          </a:p>
          <a:p>
            <a:pPr marL="0" indent="0">
              <a:buNone/>
            </a:pPr>
            <a:r>
              <a:rPr lang="en-US" b="1" dirty="0">
                <a:solidFill>
                  <a:srgbClr val="C00000"/>
                </a:solidFill>
              </a:rPr>
              <a:t>“The Internet is the first thing that humanity has built that humanity doesn’t understand, the largest experiment in anarchy that we have ever had.”      </a:t>
            </a:r>
            <a:r>
              <a:rPr lang="en-US" sz="2400" dirty="0"/>
              <a:t>Eric Schmidt, Former Executive Chairman </a:t>
            </a:r>
          </a:p>
          <a:p>
            <a:pPr marL="0" indent="0">
              <a:buNone/>
            </a:pPr>
            <a:r>
              <a:rPr lang="en-US" sz="2400" dirty="0"/>
              <a:t>                                  of Alphabet Inc.</a:t>
            </a:r>
          </a:p>
          <a:p>
            <a:pPr marL="0" indent="0">
              <a:buNone/>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338</a:t>
            </a:fld>
            <a:endParaRPr lang="en-US">
              <a:solidFill>
                <a:prstClr val="black">
                  <a:tint val="75000"/>
                </a:prstClr>
              </a:solidFill>
            </a:endParaRPr>
          </a:p>
        </p:txBody>
      </p:sp>
    </p:spTree>
    <p:extLst>
      <p:ext uri="{BB962C8B-B14F-4D97-AF65-F5344CB8AC3E}">
        <p14:creationId xmlns:p14="http://schemas.microsoft.com/office/powerpoint/2010/main" val="202311842"/>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fontScale="90000"/>
          </a:bodyPr>
          <a:lstStyle/>
          <a:p>
            <a:r>
              <a:rPr lang="en-US" b="1" dirty="0"/>
              <a:t>Knowledge Doubling Curve</a:t>
            </a:r>
            <a:br>
              <a:rPr lang="en-US" b="1" dirty="0"/>
            </a:br>
            <a:r>
              <a:rPr lang="en-US" sz="3200" b="1" dirty="0"/>
              <a:t>Buckminster Fuller </a:t>
            </a:r>
            <a:endParaRPr lang="en-US" b="1" dirty="0"/>
          </a:p>
        </p:txBody>
      </p:sp>
      <p:sp>
        <p:nvSpPr>
          <p:cNvPr id="3" name="Content Placeholder 2"/>
          <p:cNvSpPr>
            <a:spLocks noGrp="1"/>
          </p:cNvSpPr>
          <p:nvPr>
            <p:ph idx="1"/>
          </p:nvPr>
        </p:nvSpPr>
        <p:spPr>
          <a:xfrm>
            <a:off x="457200" y="1447800"/>
            <a:ext cx="8229600" cy="5410200"/>
          </a:xfrm>
        </p:spPr>
        <p:txBody>
          <a:bodyPr/>
          <a:lstStyle/>
          <a:p>
            <a:r>
              <a:rPr lang="en-US" sz="2800" dirty="0"/>
              <a:t>Until 1900 human knowledge doubled approx. every century</a:t>
            </a:r>
          </a:p>
          <a:p>
            <a:r>
              <a:rPr lang="en-US" sz="2800" dirty="0"/>
              <a:t>By the end of WWII every 25 years</a:t>
            </a:r>
          </a:p>
          <a:p>
            <a:r>
              <a:rPr lang="en-US" sz="2800" dirty="0"/>
              <a:t>Today, different types of knowledge have different types of growth (Nano-tech every 2 years and Clinical every 18 months)</a:t>
            </a:r>
          </a:p>
          <a:p>
            <a:r>
              <a:rPr lang="en-US" sz="2800" dirty="0"/>
              <a:t>On the average human knowledge is doubling every 13 months</a:t>
            </a:r>
          </a:p>
          <a:p>
            <a:r>
              <a:rPr lang="en-US" sz="2800" dirty="0"/>
              <a:t>The “Internet of things” will lead to the doubling of knowledge every 12 hours (IBM)</a:t>
            </a:r>
          </a:p>
          <a:p>
            <a:endParaRPr lang="en-US" dirty="0"/>
          </a:p>
          <a:p>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339</a:t>
            </a:fld>
            <a:endParaRPr lang="en-US">
              <a:solidFill>
                <a:prstClr val="black">
                  <a:tint val="75000"/>
                </a:prstClr>
              </a:solidFill>
            </a:endParaRPr>
          </a:p>
        </p:txBody>
      </p:sp>
    </p:spTree>
    <p:extLst>
      <p:ext uri="{BB962C8B-B14F-4D97-AF65-F5344CB8AC3E}">
        <p14:creationId xmlns:p14="http://schemas.microsoft.com/office/powerpoint/2010/main" val="1273093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54D0-CD08-8966-73EA-38F35BAC5FF7}"/>
              </a:ext>
            </a:extLst>
          </p:cNvPr>
          <p:cNvSpPr>
            <a:spLocks noGrp="1"/>
          </p:cNvSpPr>
          <p:nvPr>
            <p:ph type="title"/>
          </p:nvPr>
        </p:nvSpPr>
        <p:spPr>
          <a:xfrm>
            <a:off x="457200" y="274638"/>
            <a:ext cx="8229600" cy="1063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94BF0A99-7816-9EE5-E0EE-0DC5A5074210}"/>
              </a:ext>
            </a:extLst>
          </p:cNvPr>
          <p:cNvSpPr>
            <a:spLocks noGrp="1"/>
          </p:cNvSpPr>
          <p:nvPr>
            <p:ph idx="1"/>
          </p:nvPr>
        </p:nvSpPr>
        <p:spPr>
          <a:xfrm>
            <a:off x="457200" y="563562"/>
            <a:ext cx="8229600" cy="5913438"/>
          </a:xfrm>
        </p:spPr>
        <p:txBody>
          <a:bodyPr>
            <a:normAutofit/>
          </a:bodyPr>
          <a:lstStyle/>
          <a:p>
            <a:pPr>
              <a:buFont typeface="Wingdings" panose="05000000000000000000" pitchFamily="2" charset="2"/>
              <a:buChar char="§"/>
            </a:pPr>
            <a:r>
              <a:rPr lang="en-US" sz="2800" b="0" i="0" dirty="0">
                <a:solidFill>
                  <a:srgbClr val="333333"/>
                </a:solidFill>
                <a:effectLst/>
                <a:latin typeface="Calibri" panose="020F0502020204030204" pitchFamily="34" charset="0"/>
                <a:cs typeface="Calibri" panose="020F0502020204030204" pitchFamily="34" charset="0"/>
              </a:rPr>
              <a:t>Results indicate that in disadvantaged</a:t>
            </a:r>
            <a:r>
              <a:rPr lang="en-US" sz="1600" b="0" i="0" dirty="0">
                <a:solidFill>
                  <a:srgbClr val="333333"/>
                </a:solidFill>
                <a:effectLst/>
                <a:latin typeface="Open Sans" panose="020B0606030504020204" pitchFamily="34" charset="0"/>
              </a:rPr>
              <a:t> </a:t>
            </a:r>
            <a:r>
              <a:rPr lang="en-US" sz="2800" b="0" i="0" dirty="0">
                <a:solidFill>
                  <a:srgbClr val="333333"/>
                </a:solidFill>
                <a:effectLst/>
                <a:latin typeface="Calibri" panose="020F0502020204030204" pitchFamily="34" charset="0"/>
                <a:cs typeface="Calibri" panose="020F0502020204030204" pitchFamily="34" charset="0"/>
              </a:rPr>
              <a:t>neighborhoods crime reporting decreases following fatal police use of force incidents                    </a:t>
            </a:r>
            <a:r>
              <a:rPr lang="en-US" sz="2400" b="0" i="0" dirty="0">
                <a:effectLst/>
                <a:latin typeface="Calibri" panose="020F0502020204030204" pitchFamily="34" charset="0"/>
                <a:cs typeface="Calibri" panose="020F0502020204030204" pitchFamily="34" charset="0"/>
              </a:rPr>
              <a:t>Sheppard &amp; Stowell, (2022)</a:t>
            </a:r>
          </a:p>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Results indicate that the most important predictor of police shootings are levels of violent crime</a:t>
            </a:r>
          </a:p>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Violent crime rates, in turn, are significantly related to the built environment</a:t>
            </a:r>
          </a:p>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The built environment, then, has an indirect relationship to the places where police are most likely to discharge their weapon which is mediated through the violent crime rate </a:t>
            </a:r>
          </a:p>
          <a:p>
            <a:pPr marL="0" indent="0">
              <a:buNone/>
            </a:pPr>
            <a:r>
              <a:rPr lang="en-US" sz="2800" dirty="0">
                <a:solidFill>
                  <a:srgbClr val="333333"/>
                </a:solidFill>
                <a:latin typeface="Calibri" panose="020F0502020204030204" pitchFamily="34" charset="0"/>
                <a:cs typeface="Calibri" panose="020F0502020204030204" pitchFamily="34" charset="0"/>
              </a:rPr>
              <a:t>                                                </a:t>
            </a:r>
            <a:r>
              <a:rPr lang="en-US" sz="2400" b="0" i="0" dirty="0">
                <a:solidFill>
                  <a:srgbClr val="333333"/>
                </a:solidFill>
                <a:effectLst/>
                <a:latin typeface="Calibri" panose="020F0502020204030204" pitchFamily="34" charset="0"/>
                <a:cs typeface="Calibri" panose="020F0502020204030204" pitchFamily="34" charset="0"/>
              </a:rPr>
              <a:t>Keller, </a:t>
            </a:r>
            <a:r>
              <a:rPr lang="en-US" sz="2400" dirty="0">
                <a:solidFill>
                  <a:srgbClr val="333333"/>
                </a:solidFill>
                <a:latin typeface="Calibri" panose="020F0502020204030204" pitchFamily="34" charset="0"/>
                <a:cs typeface="Calibri" panose="020F0502020204030204" pitchFamily="34" charset="0"/>
              </a:rPr>
              <a:t> </a:t>
            </a:r>
            <a:r>
              <a:rPr lang="en-US" sz="2400" b="0" i="0" dirty="0">
                <a:solidFill>
                  <a:srgbClr val="333333"/>
                </a:solidFill>
                <a:effectLst/>
                <a:latin typeface="Calibri" panose="020F0502020204030204" pitchFamily="34" charset="0"/>
                <a:cs typeface="Calibri" panose="020F0502020204030204" pitchFamily="34" charset="0"/>
              </a:rPr>
              <a:t>Caplan &amp; Kennedy, (2023)</a:t>
            </a:r>
            <a:endParaRPr lang="en-US" sz="24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CECD629-54CE-45EB-A4AC-7414DD967CA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2264399532"/>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9F4D1-8AC3-49EA-8723-12C5E577166F}"/>
              </a:ext>
            </a:extLst>
          </p:cNvPr>
          <p:cNvSpPr>
            <a:spLocks noGrp="1"/>
          </p:cNvSpPr>
          <p:nvPr>
            <p:ph type="title"/>
          </p:nvPr>
        </p:nvSpPr>
        <p:spPr>
          <a:xfrm>
            <a:off x="457200" y="0"/>
            <a:ext cx="8229600" cy="1417638"/>
          </a:xfrm>
        </p:spPr>
        <p:txBody>
          <a:bodyPr>
            <a:normAutofit fontScale="90000"/>
          </a:bodyPr>
          <a:lstStyle/>
          <a:p>
            <a:r>
              <a:rPr lang="en-US" sz="3600" b="1" dirty="0"/>
              <a:t>Technologies Influence on our culture</a:t>
            </a:r>
            <a:br>
              <a:rPr lang="en-US" dirty="0"/>
            </a:br>
            <a:r>
              <a:rPr lang="en-US" sz="3600" i="1" u="sng" dirty="0">
                <a:solidFill>
                  <a:srgbClr val="C00000"/>
                </a:solidFill>
              </a:rPr>
              <a:t>We have a dysfunctional relationship with reality</a:t>
            </a:r>
          </a:p>
        </p:txBody>
      </p:sp>
      <p:sp>
        <p:nvSpPr>
          <p:cNvPr id="3" name="Content Placeholder 2">
            <a:extLst>
              <a:ext uri="{FF2B5EF4-FFF2-40B4-BE49-F238E27FC236}">
                <a16:creationId xmlns:a16="http://schemas.microsoft.com/office/drawing/2014/main" id="{435F0F1E-5620-4CE8-832A-C84394E0C9DB}"/>
              </a:ext>
            </a:extLst>
          </p:cNvPr>
          <p:cNvSpPr>
            <a:spLocks noGrp="1"/>
          </p:cNvSpPr>
          <p:nvPr>
            <p:ph idx="1"/>
          </p:nvPr>
        </p:nvSpPr>
        <p:spPr>
          <a:xfrm>
            <a:off x="457200" y="1417638"/>
            <a:ext cx="8229600" cy="5440362"/>
          </a:xfrm>
        </p:spPr>
        <p:txBody>
          <a:bodyPr>
            <a:normAutofit fontScale="92500" lnSpcReduction="20000"/>
          </a:bodyPr>
          <a:lstStyle/>
          <a:p>
            <a:pPr marL="0" indent="0">
              <a:buNone/>
            </a:pPr>
            <a:r>
              <a:rPr lang="en-US" b="1" dirty="0"/>
              <a:t>In the information age, truth and untruth exist at the same level of authority it is difficult for people to judge   </a:t>
            </a:r>
            <a:r>
              <a:rPr lang="en-US" sz="3000" dirty="0"/>
              <a:t>--Salman Rushdie</a:t>
            </a:r>
          </a:p>
          <a:p>
            <a:r>
              <a:rPr lang="en-US" dirty="0"/>
              <a:t>Speed of notifications and responses</a:t>
            </a:r>
          </a:p>
          <a:p>
            <a:r>
              <a:rPr lang="en-US" dirty="0"/>
              <a:t>Single perspectives and lack of contextual features</a:t>
            </a:r>
          </a:p>
          <a:p>
            <a:r>
              <a:rPr lang="en-US" dirty="0"/>
              <a:t>No personal interaction (relationship)</a:t>
            </a:r>
          </a:p>
          <a:p>
            <a:r>
              <a:rPr lang="en-US" dirty="0"/>
              <a:t>No filters or verifications (propaganda or rumors) </a:t>
            </a:r>
          </a:p>
          <a:p>
            <a:r>
              <a:rPr lang="en-US" dirty="0"/>
              <a:t>Ideology driven (Tribal polarization)</a:t>
            </a:r>
          </a:p>
          <a:p>
            <a:r>
              <a:rPr lang="en-US" dirty="0"/>
              <a:t>Emotionally driven  </a:t>
            </a:r>
          </a:p>
          <a:p>
            <a:r>
              <a:rPr lang="en-US" dirty="0"/>
              <a:t>Victim to the bias (confirmation, sample, etc.)</a:t>
            </a:r>
          </a:p>
          <a:p>
            <a:r>
              <a:rPr lang="en-US" dirty="0"/>
              <a:t>Mega-processing</a:t>
            </a:r>
          </a:p>
          <a:p>
            <a:pPr marL="0" indent="0">
              <a:buNone/>
            </a:pPr>
            <a:endParaRPr lang="en-US" dirty="0"/>
          </a:p>
          <a:p>
            <a:endParaRPr lang="en-US" dirty="0"/>
          </a:p>
        </p:txBody>
      </p:sp>
    </p:spTree>
    <p:extLst>
      <p:ext uri="{BB962C8B-B14F-4D97-AF65-F5344CB8AC3E}">
        <p14:creationId xmlns:p14="http://schemas.microsoft.com/office/powerpoint/2010/main" val="794834845"/>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7A43-F744-478B-95D2-D04942611965}"/>
              </a:ext>
            </a:extLst>
          </p:cNvPr>
          <p:cNvSpPr>
            <a:spLocks noGrp="1"/>
          </p:cNvSpPr>
          <p:nvPr>
            <p:ph type="title"/>
          </p:nvPr>
        </p:nvSpPr>
        <p:spPr/>
        <p:txBody>
          <a:bodyPr/>
          <a:lstStyle/>
          <a:p>
            <a:r>
              <a:rPr lang="en-US" b="1" dirty="0">
                <a:solidFill>
                  <a:srgbClr val="FF0000"/>
                </a:solidFill>
              </a:rPr>
              <a:t>Decontextualization</a:t>
            </a:r>
          </a:p>
        </p:txBody>
      </p:sp>
      <p:sp>
        <p:nvSpPr>
          <p:cNvPr id="3" name="Content Placeholder 2">
            <a:extLst>
              <a:ext uri="{FF2B5EF4-FFF2-40B4-BE49-F238E27FC236}">
                <a16:creationId xmlns:a16="http://schemas.microsoft.com/office/drawing/2014/main" id="{808B201C-13FB-46B6-9774-BDD0DBC29B41}"/>
              </a:ext>
            </a:extLst>
          </p:cNvPr>
          <p:cNvSpPr>
            <a:spLocks noGrp="1"/>
          </p:cNvSpPr>
          <p:nvPr>
            <p:ph idx="1"/>
          </p:nvPr>
        </p:nvSpPr>
        <p:spPr>
          <a:xfrm>
            <a:off x="0" y="1600200"/>
            <a:ext cx="9144000" cy="5121275"/>
          </a:xfrm>
        </p:spPr>
        <p:txBody>
          <a:bodyPr>
            <a:normAutofit fontScale="85000" lnSpcReduction="20000"/>
          </a:bodyPr>
          <a:lstStyle/>
          <a:p>
            <a:pPr marL="0" indent="0">
              <a:buNone/>
            </a:pPr>
            <a:r>
              <a:rPr lang="en-US" sz="3300" b="1" dirty="0"/>
              <a:t>When things are viewed from a single subjective perspective, absent any objective evaluation from the totality of all the facts and circumstances. Then reduced to a simple proposition from a very contextual, complex, and complicated situation.</a:t>
            </a:r>
          </a:p>
          <a:p>
            <a:pPr marL="0" indent="0">
              <a:buNone/>
            </a:pPr>
            <a:endParaRPr lang="en-US" sz="3300" dirty="0"/>
          </a:p>
          <a:p>
            <a:pPr marL="0" indent="0">
              <a:buNone/>
            </a:pPr>
            <a:r>
              <a:rPr lang="en-US" sz="3300" b="1" i="1" dirty="0"/>
              <a:t>Three contributing factors for this phenomenon:</a:t>
            </a:r>
          </a:p>
          <a:p>
            <a:pPr>
              <a:buFont typeface="Wingdings" panose="05000000000000000000" pitchFamily="2" charset="2"/>
              <a:buChar char="§"/>
            </a:pPr>
            <a:r>
              <a:rPr lang="en-US" sz="3300" dirty="0"/>
              <a:t>Lack of specificity</a:t>
            </a:r>
          </a:p>
          <a:p>
            <a:pPr>
              <a:buFont typeface="Wingdings" panose="05000000000000000000" pitchFamily="2" charset="2"/>
              <a:buChar char="§"/>
            </a:pPr>
            <a:r>
              <a:rPr lang="en-US" sz="3300" dirty="0"/>
              <a:t>Advocacy over objectivity (Not taking enough time to form thoughtful questions)</a:t>
            </a:r>
          </a:p>
          <a:p>
            <a:pPr>
              <a:buFont typeface="Wingdings" panose="05000000000000000000" pitchFamily="2" charset="2"/>
              <a:buChar char="§"/>
            </a:pPr>
            <a:r>
              <a:rPr lang="en-US" sz="3300" dirty="0"/>
              <a:t>Our biases (Confirmation, sample, and group think)</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B4514A4B-5E35-4198-B5C7-651E4D2DC23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341</a:t>
            </a:fld>
            <a:endParaRPr lang="en-US">
              <a:solidFill>
                <a:prstClr val="black">
                  <a:tint val="75000"/>
                </a:prstClr>
              </a:solidFill>
            </a:endParaRPr>
          </a:p>
        </p:txBody>
      </p:sp>
    </p:spTree>
    <p:extLst>
      <p:ext uri="{BB962C8B-B14F-4D97-AF65-F5344CB8AC3E}">
        <p14:creationId xmlns:p14="http://schemas.microsoft.com/office/powerpoint/2010/main" val="1946274231"/>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FA1A7-ECB8-6B19-4FD0-D94B6575589E}"/>
              </a:ext>
            </a:extLst>
          </p:cNvPr>
          <p:cNvSpPr>
            <a:spLocks noGrp="1"/>
          </p:cNvSpPr>
          <p:nvPr>
            <p:ph type="title"/>
          </p:nvPr>
        </p:nvSpPr>
        <p:spPr>
          <a:xfrm>
            <a:off x="152400" y="136524"/>
            <a:ext cx="8839200" cy="2378076"/>
          </a:xfrm>
        </p:spPr>
        <p:txBody>
          <a:bodyPr>
            <a:noAutofit/>
          </a:bodyPr>
          <a:lstStyle/>
          <a:p>
            <a:r>
              <a:rPr lang="en-US" sz="3200" b="1" dirty="0">
                <a:solidFill>
                  <a:srgbClr val="000000"/>
                </a:solidFill>
                <a:latin typeface="benton-sans"/>
              </a:rPr>
              <a:t>W</a:t>
            </a:r>
            <a:r>
              <a:rPr lang="en-US" sz="3200" b="1" i="0" dirty="0">
                <a:solidFill>
                  <a:srgbClr val="000000"/>
                </a:solidFill>
                <a:effectLst/>
                <a:latin typeface="benton-sans"/>
              </a:rPr>
              <a:t>hen inaccurate or wrong information is repeated, </a:t>
            </a:r>
            <a:r>
              <a:rPr lang="en-US" sz="3200" b="1" i="1" dirty="0">
                <a:solidFill>
                  <a:srgbClr val="000000"/>
                </a:solidFill>
                <a:effectLst/>
                <a:latin typeface="benton-sans"/>
              </a:rPr>
              <a:t>an illusion of truth</a:t>
            </a:r>
            <a:r>
              <a:rPr lang="en-US" sz="3200" b="1" i="0" dirty="0">
                <a:solidFill>
                  <a:srgbClr val="000000"/>
                </a:solidFill>
                <a:effectLst/>
                <a:latin typeface="benton-sans"/>
              </a:rPr>
              <a:t> occurs:</a:t>
            </a:r>
            <a:br>
              <a:rPr lang="en-US" sz="3200" b="1" i="0" dirty="0">
                <a:solidFill>
                  <a:srgbClr val="000000"/>
                </a:solidFill>
                <a:effectLst/>
                <a:latin typeface="benton-sans"/>
              </a:rPr>
            </a:br>
            <a:r>
              <a:rPr lang="en-US" sz="3200" b="1" i="0" dirty="0">
                <a:solidFill>
                  <a:srgbClr val="000000"/>
                </a:solidFill>
                <a:effectLst/>
                <a:latin typeface="benton-sans"/>
              </a:rPr>
              <a:t> </a:t>
            </a:r>
            <a:r>
              <a:rPr lang="en-US" sz="3200" i="0" dirty="0">
                <a:solidFill>
                  <a:srgbClr val="000000"/>
                </a:solidFill>
                <a:effectLst/>
                <a:latin typeface="benton-sans"/>
              </a:rPr>
              <a:t>People believe repeated information to be true — even when it is not.</a:t>
            </a:r>
            <a:br>
              <a:rPr lang="en-US" sz="3200" i="0" dirty="0">
                <a:solidFill>
                  <a:srgbClr val="000000"/>
                </a:solidFill>
                <a:effectLst/>
                <a:latin typeface="benton-sans"/>
              </a:rPr>
            </a:br>
            <a:r>
              <a:rPr lang="en-US" sz="2400" i="0" dirty="0">
                <a:solidFill>
                  <a:srgbClr val="000000"/>
                </a:solidFill>
                <a:effectLst/>
                <a:latin typeface="benton-sans"/>
              </a:rPr>
              <a:t>MIT Sloan (2022) and </a:t>
            </a:r>
            <a:r>
              <a:rPr lang="en-US" sz="2400" i="0" dirty="0" err="1">
                <a:solidFill>
                  <a:srgbClr val="000000"/>
                </a:solidFill>
                <a:effectLst/>
                <a:latin typeface="Calibri" panose="020F0502020204030204" pitchFamily="34" charset="0"/>
                <a:cs typeface="Calibri" panose="020F0502020204030204" pitchFamily="34" charset="0"/>
              </a:rPr>
              <a:t>Unkelbach</a:t>
            </a:r>
            <a:r>
              <a:rPr lang="en-US" sz="2400" i="0" dirty="0">
                <a:solidFill>
                  <a:srgbClr val="000000"/>
                </a:solidFill>
                <a:effectLst/>
                <a:latin typeface="Calibri" panose="020F0502020204030204" pitchFamily="34" charset="0"/>
                <a:cs typeface="Calibri" panose="020F0502020204030204" pitchFamily="34" charset="0"/>
              </a:rPr>
              <a:t>, Koch, Silva, et al., (2019)</a:t>
            </a:r>
            <a:endParaRPr lang="en-US" sz="24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EE29CEFC-ADB5-6F92-E152-863ECDA1C991}"/>
              </a:ext>
            </a:extLst>
          </p:cNvPr>
          <p:cNvSpPr>
            <a:spLocks noGrp="1"/>
          </p:cNvSpPr>
          <p:nvPr>
            <p:ph idx="1"/>
          </p:nvPr>
        </p:nvSpPr>
        <p:spPr>
          <a:xfrm>
            <a:off x="76200" y="2667000"/>
            <a:ext cx="8915400" cy="4054475"/>
          </a:xfrm>
        </p:spPr>
        <p:txBody>
          <a:bodyPr>
            <a:normAutofit/>
          </a:bodyPr>
          <a:lstStyle/>
          <a:p>
            <a:pPr>
              <a:buFont typeface="Wingdings" panose="05000000000000000000" pitchFamily="2" charset="2"/>
              <a:buChar char="§"/>
            </a:pPr>
            <a:r>
              <a:rPr lang="en-US" sz="2800" b="0" i="0" dirty="0">
                <a:solidFill>
                  <a:srgbClr val="000000"/>
                </a:solidFill>
                <a:effectLst/>
                <a:latin typeface="Calibri" panose="020F0502020204030204" pitchFamily="34" charset="0"/>
                <a:cs typeface="Calibri" panose="020F0502020204030204" pitchFamily="34" charset="0"/>
              </a:rPr>
              <a:t>Misinformation, regardless of whether it was mistakenly passed along or shared with ill intent, obstructs good decision-making</a:t>
            </a:r>
          </a:p>
          <a:p>
            <a:pPr>
              <a:buFont typeface="Wingdings" panose="05000000000000000000" pitchFamily="2" charset="2"/>
              <a:buChar char="§"/>
            </a:pPr>
            <a:r>
              <a:rPr lang="en-US" sz="2800" b="0" i="0" dirty="0">
                <a:solidFill>
                  <a:srgbClr val="000000"/>
                </a:solidFill>
                <a:effectLst/>
                <a:latin typeface="Calibri" panose="020F0502020204030204" pitchFamily="34" charset="0"/>
                <a:cs typeface="Calibri" panose="020F0502020204030204" pitchFamily="34" charset="0"/>
              </a:rPr>
              <a:t>We have a tendency to perceive repeated information as more believable than information we hear for the first time, regardless of whether the information is in fact true</a:t>
            </a:r>
          </a:p>
          <a:p>
            <a:pPr>
              <a:buFont typeface="Wingdings" panose="05000000000000000000" pitchFamily="2" charset="2"/>
              <a:buChar char="§"/>
            </a:pPr>
            <a:r>
              <a:rPr lang="en-US" sz="2800" dirty="0">
                <a:solidFill>
                  <a:srgbClr val="000000"/>
                </a:solidFill>
                <a:latin typeface="Calibri" panose="020F0502020204030204" pitchFamily="34" charset="0"/>
                <a:cs typeface="Calibri" panose="020F0502020204030204" pitchFamily="34" charset="0"/>
              </a:rPr>
              <a:t>R</a:t>
            </a:r>
            <a:r>
              <a:rPr lang="en-US" sz="2800" b="0" i="0" dirty="0">
                <a:solidFill>
                  <a:srgbClr val="000000"/>
                </a:solidFill>
                <a:effectLst/>
                <a:latin typeface="Calibri" panose="020F0502020204030204" pitchFamily="34" charset="0"/>
                <a:cs typeface="Calibri" panose="020F0502020204030204" pitchFamily="34" charset="0"/>
              </a:rPr>
              <a:t>epeating false information can create at least an </a:t>
            </a:r>
            <a:r>
              <a:rPr lang="en-US" sz="2800" b="0" i="1" dirty="0">
                <a:solidFill>
                  <a:srgbClr val="000000"/>
                </a:solidFill>
                <a:effectLst/>
                <a:latin typeface="Calibri" panose="020F0502020204030204" pitchFamily="34" charset="0"/>
                <a:cs typeface="Calibri" panose="020F0502020204030204" pitchFamily="34" charset="0"/>
              </a:rPr>
              <a:t>illusion</a:t>
            </a:r>
            <a:r>
              <a:rPr lang="en-US" sz="2800" b="0" i="0" dirty="0">
                <a:solidFill>
                  <a:srgbClr val="000000"/>
                </a:solidFill>
                <a:effectLst/>
                <a:latin typeface="Calibri" panose="020F0502020204030204" pitchFamily="34" charset="0"/>
                <a:cs typeface="Calibri" panose="020F0502020204030204" pitchFamily="34" charset="0"/>
              </a:rPr>
              <a:t> of truth </a:t>
            </a:r>
          </a:p>
          <a:p>
            <a:pPr>
              <a:buFont typeface="Wingdings" panose="05000000000000000000" pitchFamily="2" charset="2"/>
              <a:buChar char="§"/>
            </a:pPr>
            <a:endParaRPr lang="en-US" sz="2800" dirty="0"/>
          </a:p>
        </p:txBody>
      </p:sp>
      <p:sp>
        <p:nvSpPr>
          <p:cNvPr id="4" name="Slide Number Placeholder 3">
            <a:extLst>
              <a:ext uri="{FF2B5EF4-FFF2-40B4-BE49-F238E27FC236}">
                <a16:creationId xmlns:a16="http://schemas.microsoft.com/office/drawing/2014/main" id="{43CD6D5B-CF0B-B8BA-FBA8-AC54A176CB7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342</a:t>
            </a:fld>
            <a:endParaRPr lang="en-US">
              <a:solidFill>
                <a:prstClr val="black">
                  <a:tint val="75000"/>
                </a:prstClr>
              </a:solidFill>
            </a:endParaRPr>
          </a:p>
        </p:txBody>
      </p:sp>
    </p:spTree>
    <p:extLst>
      <p:ext uri="{BB962C8B-B14F-4D97-AF65-F5344CB8AC3E}">
        <p14:creationId xmlns:p14="http://schemas.microsoft.com/office/powerpoint/2010/main" val="3602774907"/>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3A944-A8FE-F31C-8F92-10826E5254FF}"/>
              </a:ext>
            </a:extLst>
          </p:cNvPr>
          <p:cNvSpPr>
            <a:spLocks noGrp="1"/>
          </p:cNvSpPr>
          <p:nvPr>
            <p:ph type="title"/>
          </p:nvPr>
        </p:nvSpPr>
        <p:spPr>
          <a:xfrm>
            <a:off x="152400" y="0"/>
            <a:ext cx="8839200" cy="1905000"/>
          </a:xfrm>
        </p:spPr>
        <p:txBody>
          <a:bodyPr>
            <a:noAutofit/>
          </a:bodyPr>
          <a:lstStyle/>
          <a:p>
            <a:r>
              <a:rPr lang="en-US" sz="3200" b="1" dirty="0">
                <a:solidFill>
                  <a:srgbClr val="000000"/>
                </a:solidFill>
                <a:latin typeface="benton-sans"/>
              </a:rPr>
              <a:t>F</a:t>
            </a:r>
            <a:r>
              <a:rPr lang="en-US" sz="3200" b="1" i="0" dirty="0">
                <a:solidFill>
                  <a:srgbClr val="000000"/>
                </a:solidFill>
                <a:effectLst/>
                <a:latin typeface="benton-sans"/>
              </a:rPr>
              <a:t>our strategies that can improve the likelihood that leaders and their teams will base their decisions on credible information</a:t>
            </a:r>
            <a:endParaRPr lang="en-US" sz="3200" b="1" dirty="0"/>
          </a:p>
        </p:txBody>
      </p:sp>
      <p:sp>
        <p:nvSpPr>
          <p:cNvPr id="3" name="Content Placeholder 2">
            <a:extLst>
              <a:ext uri="{FF2B5EF4-FFF2-40B4-BE49-F238E27FC236}">
                <a16:creationId xmlns:a16="http://schemas.microsoft.com/office/drawing/2014/main" id="{D846E012-B4AD-DA31-4364-57592EE9A5A7}"/>
              </a:ext>
            </a:extLst>
          </p:cNvPr>
          <p:cNvSpPr>
            <a:spLocks noGrp="1"/>
          </p:cNvSpPr>
          <p:nvPr>
            <p:ph idx="1"/>
          </p:nvPr>
        </p:nvSpPr>
        <p:spPr>
          <a:xfrm>
            <a:off x="76200" y="2209800"/>
            <a:ext cx="8915400" cy="4419600"/>
          </a:xfrm>
        </p:spPr>
        <p:txBody>
          <a:bodyPr>
            <a:normAutofit lnSpcReduction="10000"/>
          </a:bodyPr>
          <a:lstStyle/>
          <a:p>
            <a:pPr>
              <a:buFont typeface="Wingdings" panose="05000000000000000000" pitchFamily="2" charset="2"/>
              <a:buChar char="§"/>
            </a:pPr>
            <a:r>
              <a:rPr lang="en-US" sz="2800" b="1" dirty="0"/>
              <a:t>Avoid the bias blind spot: </a:t>
            </a:r>
            <a:r>
              <a:rPr lang="en-US" sz="2800" dirty="0"/>
              <a:t>where people believe that biases cloud other people’s actions but not their own</a:t>
            </a:r>
          </a:p>
          <a:p>
            <a:pPr>
              <a:buFont typeface="Wingdings" panose="05000000000000000000" pitchFamily="2" charset="2"/>
              <a:buChar char="§"/>
            </a:pPr>
            <a:r>
              <a:rPr lang="en-US" sz="2800" b="1" dirty="0"/>
              <a:t>Avoid epistemic bubbles: </a:t>
            </a:r>
            <a:r>
              <a:rPr lang="en-US" sz="2800" dirty="0"/>
              <a:t>teams reflecting diverse perspectives outperform more homogeneous groups even when the latter have members with higher individual abilities on average</a:t>
            </a:r>
          </a:p>
          <a:p>
            <a:pPr>
              <a:buFont typeface="Wingdings" panose="05000000000000000000" pitchFamily="2" charset="2"/>
              <a:buChar char="§"/>
            </a:pPr>
            <a:r>
              <a:rPr lang="en-US" sz="2800" b="1" i="0" dirty="0">
                <a:solidFill>
                  <a:srgbClr val="000000"/>
                </a:solidFill>
                <a:effectLst/>
                <a:latin typeface="Calibri" panose="020F0502020204030204" pitchFamily="34" charset="0"/>
                <a:cs typeface="Calibri" panose="020F0502020204030204" pitchFamily="34" charset="0"/>
              </a:rPr>
              <a:t>Question facts and assumptions: </a:t>
            </a:r>
            <a:r>
              <a:rPr lang="en-US" sz="2800" b="0" i="0" dirty="0">
                <a:solidFill>
                  <a:srgbClr val="000000"/>
                </a:solidFill>
                <a:effectLst/>
                <a:latin typeface="Calibri" panose="020F0502020204030204" pitchFamily="34" charset="0"/>
                <a:cs typeface="Calibri" panose="020F0502020204030204" pitchFamily="34" charset="0"/>
              </a:rPr>
              <a:t>Developing an internal fact-checking and external fact-checking practice</a:t>
            </a:r>
          </a:p>
          <a:p>
            <a:pPr>
              <a:buFont typeface="Wingdings" panose="05000000000000000000" pitchFamily="2" charset="2"/>
              <a:buChar char="§"/>
            </a:pPr>
            <a:r>
              <a:rPr lang="en-US" sz="2800" b="1" i="0" dirty="0">
                <a:solidFill>
                  <a:srgbClr val="000000"/>
                </a:solidFill>
                <a:effectLst/>
                <a:latin typeface="Calibri" panose="020F0502020204030204" pitchFamily="34" charset="0"/>
                <a:cs typeface="Calibri" panose="020F0502020204030204" pitchFamily="34" charset="0"/>
              </a:rPr>
              <a:t>Nudge the truth: </a:t>
            </a:r>
            <a:r>
              <a:rPr lang="en-US" sz="2800" i="0" dirty="0">
                <a:solidFill>
                  <a:srgbClr val="000000"/>
                </a:solidFill>
                <a:effectLst/>
                <a:latin typeface="Calibri" panose="020F0502020204030204" pitchFamily="34" charset="0"/>
                <a:cs typeface="Calibri" panose="020F0502020204030204" pitchFamily="34" charset="0"/>
              </a:rPr>
              <a:t>managers should be prepared to respond with facts and repetition, repetition, repetition</a:t>
            </a:r>
          </a:p>
          <a:p>
            <a:pPr>
              <a:buFont typeface="Wingdings" panose="05000000000000000000" pitchFamily="2" charset="2"/>
              <a:buChar char="§"/>
            </a:pPr>
            <a:endParaRPr lang="en-US" sz="2800" dirty="0"/>
          </a:p>
        </p:txBody>
      </p:sp>
      <p:sp>
        <p:nvSpPr>
          <p:cNvPr id="4" name="Slide Number Placeholder 3">
            <a:extLst>
              <a:ext uri="{FF2B5EF4-FFF2-40B4-BE49-F238E27FC236}">
                <a16:creationId xmlns:a16="http://schemas.microsoft.com/office/drawing/2014/main" id="{F324FC14-4F67-7369-5DA0-EB2210F534C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343</a:t>
            </a:fld>
            <a:endParaRPr lang="en-US">
              <a:solidFill>
                <a:prstClr val="black">
                  <a:tint val="75000"/>
                </a:prstClr>
              </a:solidFill>
            </a:endParaRPr>
          </a:p>
        </p:txBody>
      </p:sp>
    </p:spTree>
    <p:extLst>
      <p:ext uri="{BB962C8B-B14F-4D97-AF65-F5344CB8AC3E}">
        <p14:creationId xmlns:p14="http://schemas.microsoft.com/office/powerpoint/2010/main" val="4230502750"/>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D11A1-69E2-489A-93C6-3D0AA0391A45}"/>
              </a:ext>
            </a:extLst>
          </p:cNvPr>
          <p:cNvSpPr>
            <a:spLocks noGrp="1"/>
          </p:cNvSpPr>
          <p:nvPr>
            <p:ph type="title"/>
          </p:nvPr>
        </p:nvSpPr>
        <p:spPr>
          <a:xfrm>
            <a:off x="457200" y="0"/>
            <a:ext cx="8229600" cy="609600"/>
          </a:xfrm>
        </p:spPr>
        <p:txBody>
          <a:bodyPr>
            <a:noAutofit/>
          </a:bodyPr>
          <a:lstStyle/>
          <a:p>
            <a:r>
              <a:rPr lang="en-US" sz="4000" b="1" dirty="0"/>
              <a:t>OUR VUCA WORLD</a:t>
            </a:r>
          </a:p>
        </p:txBody>
      </p:sp>
      <p:graphicFrame>
        <p:nvGraphicFramePr>
          <p:cNvPr id="4" name="Content Placeholder 3">
            <a:extLst>
              <a:ext uri="{FF2B5EF4-FFF2-40B4-BE49-F238E27FC236}">
                <a16:creationId xmlns:a16="http://schemas.microsoft.com/office/drawing/2014/main" id="{DC725E2E-EEE0-42BC-99AB-FE921817347E}"/>
              </a:ext>
            </a:extLst>
          </p:cNvPr>
          <p:cNvGraphicFramePr>
            <a:graphicFrameLocks noGrp="1"/>
          </p:cNvGraphicFramePr>
          <p:nvPr>
            <p:ph idx="1"/>
          </p:nvPr>
        </p:nvGraphicFramePr>
        <p:xfrm>
          <a:off x="457200" y="914400"/>
          <a:ext cx="82296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72150D2E-5E5C-4F27-965E-D5DDB95F4352}"/>
              </a:ext>
            </a:extLst>
          </p:cNvPr>
          <p:cNvSpPr/>
          <p:nvPr/>
        </p:nvSpPr>
        <p:spPr>
          <a:xfrm>
            <a:off x="228600" y="1293717"/>
            <a:ext cx="1981200" cy="914400"/>
          </a:xfrm>
          <a:prstGeom prst="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Volatility</a:t>
            </a:r>
          </a:p>
        </p:txBody>
      </p:sp>
      <p:sp>
        <p:nvSpPr>
          <p:cNvPr id="6" name="Rectangle 5">
            <a:extLst>
              <a:ext uri="{FF2B5EF4-FFF2-40B4-BE49-F238E27FC236}">
                <a16:creationId xmlns:a16="http://schemas.microsoft.com/office/drawing/2014/main" id="{C0A70BC4-0402-45D6-8334-7BDF206029E3}"/>
              </a:ext>
            </a:extLst>
          </p:cNvPr>
          <p:cNvSpPr/>
          <p:nvPr/>
        </p:nvSpPr>
        <p:spPr>
          <a:xfrm>
            <a:off x="228600" y="2514600"/>
            <a:ext cx="1981200" cy="914400"/>
          </a:xfrm>
          <a:prstGeom prst="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Uncertainty</a:t>
            </a:r>
          </a:p>
        </p:txBody>
      </p:sp>
      <p:sp>
        <p:nvSpPr>
          <p:cNvPr id="7" name="Rectangle 6">
            <a:extLst>
              <a:ext uri="{FF2B5EF4-FFF2-40B4-BE49-F238E27FC236}">
                <a16:creationId xmlns:a16="http://schemas.microsoft.com/office/drawing/2014/main" id="{5EF589A3-456D-4EE4-9CEB-4760D34400E3}"/>
              </a:ext>
            </a:extLst>
          </p:cNvPr>
          <p:cNvSpPr/>
          <p:nvPr/>
        </p:nvSpPr>
        <p:spPr>
          <a:xfrm>
            <a:off x="228600" y="3735483"/>
            <a:ext cx="1978152" cy="914400"/>
          </a:xfrm>
          <a:prstGeom prst="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Complexity</a:t>
            </a:r>
          </a:p>
        </p:txBody>
      </p:sp>
      <p:sp>
        <p:nvSpPr>
          <p:cNvPr id="8" name="Rectangle 7">
            <a:extLst>
              <a:ext uri="{FF2B5EF4-FFF2-40B4-BE49-F238E27FC236}">
                <a16:creationId xmlns:a16="http://schemas.microsoft.com/office/drawing/2014/main" id="{3B0612BF-17FA-4010-A489-C72ED970DE47}"/>
              </a:ext>
            </a:extLst>
          </p:cNvPr>
          <p:cNvSpPr/>
          <p:nvPr/>
        </p:nvSpPr>
        <p:spPr>
          <a:xfrm>
            <a:off x="228600" y="4956366"/>
            <a:ext cx="1981200" cy="912717"/>
          </a:xfrm>
          <a:prstGeom prst="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Ambiguity</a:t>
            </a:r>
          </a:p>
        </p:txBody>
      </p:sp>
      <p:sp>
        <p:nvSpPr>
          <p:cNvPr id="9" name="Rectangle 8">
            <a:extLst>
              <a:ext uri="{FF2B5EF4-FFF2-40B4-BE49-F238E27FC236}">
                <a16:creationId xmlns:a16="http://schemas.microsoft.com/office/drawing/2014/main" id="{08D270BF-0BA7-4937-B314-C67E3EEFFBBC}"/>
              </a:ext>
            </a:extLst>
          </p:cNvPr>
          <p:cNvSpPr/>
          <p:nvPr/>
        </p:nvSpPr>
        <p:spPr>
          <a:xfrm>
            <a:off x="2308860" y="1293717"/>
            <a:ext cx="1970532" cy="96742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Nature, Dynamics and Speed of Change</a:t>
            </a:r>
            <a:r>
              <a:rPr lang="en-US" dirty="0"/>
              <a:t>,</a:t>
            </a:r>
          </a:p>
        </p:txBody>
      </p:sp>
      <p:sp>
        <p:nvSpPr>
          <p:cNvPr id="10" name="Rectangle 9">
            <a:extLst>
              <a:ext uri="{FF2B5EF4-FFF2-40B4-BE49-F238E27FC236}">
                <a16:creationId xmlns:a16="http://schemas.microsoft.com/office/drawing/2014/main" id="{73E0349E-F710-427F-8986-01932A5C5515}"/>
              </a:ext>
            </a:extLst>
          </p:cNvPr>
          <p:cNvSpPr/>
          <p:nvPr/>
        </p:nvSpPr>
        <p:spPr>
          <a:xfrm>
            <a:off x="2308860" y="2551017"/>
            <a:ext cx="1981200" cy="9144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Unpredictable due to Unknown Contexts</a:t>
            </a:r>
          </a:p>
        </p:txBody>
      </p:sp>
      <p:sp>
        <p:nvSpPr>
          <p:cNvPr id="11" name="Rectangle 10">
            <a:extLst>
              <a:ext uri="{FF2B5EF4-FFF2-40B4-BE49-F238E27FC236}">
                <a16:creationId xmlns:a16="http://schemas.microsoft.com/office/drawing/2014/main" id="{12000ECD-2260-48FD-A775-A44667F88F52}"/>
              </a:ext>
            </a:extLst>
          </p:cNvPr>
          <p:cNvSpPr/>
          <p:nvPr/>
        </p:nvSpPr>
        <p:spPr>
          <a:xfrm>
            <a:off x="2324100" y="3733800"/>
            <a:ext cx="2031492" cy="9144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Intricacy, depth of Involvement, and Interrelationships</a:t>
            </a:r>
          </a:p>
        </p:txBody>
      </p:sp>
      <p:sp>
        <p:nvSpPr>
          <p:cNvPr id="12" name="Rectangle 11">
            <a:extLst>
              <a:ext uri="{FF2B5EF4-FFF2-40B4-BE49-F238E27FC236}">
                <a16:creationId xmlns:a16="http://schemas.microsoft.com/office/drawing/2014/main" id="{B1B0D052-6BB1-4911-812F-D8D9A470A2CA}"/>
              </a:ext>
            </a:extLst>
          </p:cNvPr>
          <p:cNvSpPr/>
          <p:nvPr/>
        </p:nvSpPr>
        <p:spPr>
          <a:xfrm>
            <a:off x="2308860" y="4956366"/>
            <a:ext cx="2074516" cy="9144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 Environment is Outside of  Expertise</a:t>
            </a:r>
          </a:p>
        </p:txBody>
      </p:sp>
      <p:sp>
        <p:nvSpPr>
          <p:cNvPr id="13" name="Rectangle 12">
            <a:extLst>
              <a:ext uri="{FF2B5EF4-FFF2-40B4-BE49-F238E27FC236}">
                <a16:creationId xmlns:a16="http://schemas.microsoft.com/office/drawing/2014/main" id="{42ED106C-771B-4BDD-A895-73767277EC6F}"/>
              </a:ext>
            </a:extLst>
          </p:cNvPr>
          <p:cNvSpPr/>
          <p:nvPr/>
        </p:nvSpPr>
        <p:spPr>
          <a:xfrm>
            <a:off x="4439412" y="1293717"/>
            <a:ext cx="1970532" cy="96742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Risk and Instability</a:t>
            </a:r>
          </a:p>
        </p:txBody>
      </p:sp>
      <p:sp>
        <p:nvSpPr>
          <p:cNvPr id="14" name="Rectangle 13">
            <a:extLst>
              <a:ext uri="{FF2B5EF4-FFF2-40B4-BE49-F238E27FC236}">
                <a16:creationId xmlns:a16="http://schemas.microsoft.com/office/drawing/2014/main" id="{A66B2029-B17E-4338-8721-F324F0410376}"/>
              </a:ext>
            </a:extLst>
          </p:cNvPr>
          <p:cNvSpPr/>
          <p:nvPr/>
        </p:nvSpPr>
        <p:spPr>
          <a:xfrm>
            <a:off x="4439412" y="2551017"/>
            <a:ext cx="1970532" cy="914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Delay, Paralysis, and lack of Confidence</a:t>
            </a:r>
          </a:p>
        </p:txBody>
      </p:sp>
      <p:sp>
        <p:nvSpPr>
          <p:cNvPr id="15" name="Rectangle 14">
            <a:extLst>
              <a:ext uri="{FF2B5EF4-FFF2-40B4-BE49-F238E27FC236}">
                <a16:creationId xmlns:a16="http://schemas.microsoft.com/office/drawing/2014/main" id="{57C3A960-9E02-428E-8C23-DA0909965980}"/>
              </a:ext>
            </a:extLst>
          </p:cNvPr>
          <p:cNvSpPr/>
          <p:nvPr/>
        </p:nvSpPr>
        <p:spPr>
          <a:xfrm>
            <a:off x="4439412" y="3733800"/>
            <a:ext cx="1970532" cy="914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No single Solution, Nuanced, and Context Rich</a:t>
            </a:r>
          </a:p>
        </p:txBody>
      </p:sp>
      <p:sp>
        <p:nvSpPr>
          <p:cNvPr id="16" name="Rectangle 15">
            <a:extLst>
              <a:ext uri="{FF2B5EF4-FFF2-40B4-BE49-F238E27FC236}">
                <a16:creationId xmlns:a16="http://schemas.microsoft.com/office/drawing/2014/main" id="{10E71202-7FA4-4936-9B99-A979196F7981}"/>
              </a:ext>
            </a:extLst>
          </p:cNvPr>
          <p:cNvSpPr/>
          <p:nvPr/>
        </p:nvSpPr>
        <p:spPr>
          <a:xfrm>
            <a:off x="4439412" y="4965351"/>
            <a:ext cx="1970532" cy="914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Vagueness, Obscurity, and Equivocal</a:t>
            </a:r>
          </a:p>
        </p:txBody>
      </p:sp>
      <p:sp>
        <p:nvSpPr>
          <p:cNvPr id="17" name="Rectangle 16">
            <a:extLst>
              <a:ext uri="{FF2B5EF4-FFF2-40B4-BE49-F238E27FC236}">
                <a16:creationId xmlns:a16="http://schemas.microsoft.com/office/drawing/2014/main" id="{00F6AC63-925C-4944-ABAA-FBB91C27F898}"/>
              </a:ext>
            </a:extLst>
          </p:cNvPr>
          <p:cNvSpPr/>
          <p:nvPr/>
        </p:nvSpPr>
        <p:spPr>
          <a:xfrm>
            <a:off x="6524244" y="1293717"/>
            <a:ext cx="2543556" cy="96742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Proactive Vision</a:t>
            </a:r>
          </a:p>
          <a:p>
            <a:pPr algn="ctr"/>
            <a:r>
              <a:rPr lang="en-US" dirty="0">
                <a:solidFill>
                  <a:srgbClr val="C00000"/>
                </a:solidFill>
              </a:rPr>
              <a:t>Proactive Management</a:t>
            </a:r>
          </a:p>
        </p:txBody>
      </p:sp>
      <p:sp>
        <p:nvSpPr>
          <p:cNvPr id="19" name="Rectangle 18">
            <a:extLst>
              <a:ext uri="{FF2B5EF4-FFF2-40B4-BE49-F238E27FC236}">
                <a16:creationId xmlns:a16="http://schemas.microsoft.com/office/drawing/2014/main" id="{03BA45BD-B654-481C-A13A-EC8DBA0F47DF}"/>
              </a:ext>
            </a:extLst>
          </p:cNvPr>
          <p:cNvSpPr/>
          <p:nvPr/>
        </p:nvSpPr>
        <p:spPr>
          <a:xfrm>
            <a:off x="6524244" y="2551016"/>
            <a:ext cx="2543556" cy="9144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a:p>
            <a:pPr algn="ctr"/>
            <a:r>
              <a:rPr lang="en-US" b="1" dirty="0">
                <a:solidFill>
                  <a:srgbClr val="C00000"/>
                </a:solidFill>
              </a:rPr>
              <a:t>Understanding</a:t>
            </a:r>
          </a:p>
          <a:p>
            <a:pPr algn="ctr"/>
            <a:r>
              <a:rPr lang="en-US" dirty="0">
                <a:solidFill>
                  <a:srgbClr val="C00000"/>
                </a:solidFill>
              </a:rPr>
              <a:t>Diverse and Integrated Perspectives</a:t>
            </a:r>
          </a:p>
          <a:p>
            <a:pPr algn="ctr"/>
            <a:endParaRPr lang="en-US" dirty="0"/>
          </a:p>
        </p:txBody>
      </p:sp>
      <p:sp>
        <p:nvSpPr>
          <p:cNvPr id="20" name="Rectangle 19">
            <a:extLst>
              <a:ext uri="{FF2B5EF4-FFF2-40B4-BE49-F238E27FC236}">
                <a16:creationId xmlns:a16="http://schemas.microsoft.com/office/drawing/2014/main" id="{8AFE80F8-C690-4442-93A0-223AED8AB363}"/>
              </a:ext>
            </a:extLst>
          </p:cNvPr>
          <p:cNvSpPr/>
          <p:nvPr/>
        </p:nvSpPr>
        <p:spPr>
          <a:xfrm>
            <a:off x="6524244" y="3733799"/>
            <a:ext cx="2543556" cy="90236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Clarity</a:t>
            </a:r>
          </a:p>
          <a:p>
            <a:pPr algn="ctr"/>
            <a:r>
              <a:rPr lang="en-US" dirty="0">
                <a:solidFill>
                  <a:srgbClr val="C00000"/>
                </a:solidFill>
              </a:rPr>
              <a:t>Flexibility, Adaptability and Creativity</a:t>
            </a:r>
          </a:p>
        </p:txBody>
      </p:sp>
      <p:sp>
        <p:nvSpPr>
          <p:cNvPr id="21" name="Rectangle 20">
            <a:extLst>
              <a:ext uri="{FF2B5EF4-FFF2-40B4-BE49-F238E27FC236}">
                <a16:creationId xmlns:a16="http://schemas.microsoft.com/office/drawing/2014/main" id="{1B7761F2-65ED-40D3-B8A9-9186A716E219}"/>
              </a:ext>
            </a:extLst>
          </p:cNvPr>
          <p:cNvSpPr/>
          <p:nvPr/>
        </p:nvSpPr>
        <p:spPr>
          <a:xfrm>
            <a:off x="6499274" y="4977383"/>
            <a:ext cx="2602523" cy="90236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Agility</a:t>
            </a:r>
          </a:p>
          <a:p>
            <a:pPr algn="ctr"/>
            <a:r>
              <a:rPr lang="en-US" dirty="0">
                <a:solidFill>
                  <a:srgbClr val="C00000"/>
                </a:solidFill>
              </a:rPr>
              <a:t>Sound Interpretation,</a:t>
            </a:r>
          </a:p>
          <a:p>
            <a:pPr algn="ctr"/>
            <a:r>
              <a:rPr lang="en-US" dirty="0">
                <a:solidFill>
                  <a:srgbClr val="C00000"/>
                </a:solidFill>
              </a:rPr>
              <a:t>Cognition, and Innovation </a:t>
            </a:r>
          </a:p>
        </p:txBody>
      </p:sp>
      <p:sp>
        <p:nvSpPr>
          <p:cNvPr id="22" name="TextBox 21">
            <a:extLst>
              <a:ext uri="{FF2B5EF4-FFF2-40B4-BE49-F238E27FC236}">
                <a16:creationId xmlns:a16="http://schemas.microsoft.com/office/drawing/2014/main" id="{0549BE57-DD3C-4BB9-B366-1BB2F384479C}"/>
              </a:ext>
            </a:extLst>
          </p:cNvPr>
          <p:cNvSpPr txBox="1"/>
          <p:nvPr/>
        </p:nvSpPr>
        <p:spPr>
          <a:xfrm>
            <a:off x="2590800" y="609600"/>
            <a:ext cx="1370463" cy="523220"/>
          </a:xfrm>
          <a:prstGeom prst="rect">
            <a:avLst/>
          </a:prstGeom>
          <a:noFill/>
        </p:spPr>
        <p:txBody>
          <a:bodyPr wrap="square" rtlCol="0">
            <a:spAutoFit/>
          </a:bodyPr>
          <a:lstStyle/>
          <a:p>
            <a:r>
              <a:rPr lang="en-US" sz="2800" b="1" i="1" dirty="0">
                <a:solidFill>
                  <a:srgbClr val="C00000"/>
                </a:solidFill>
              </a:rPr>
              <a:t>FORCES</a:t>
            </a:r>
          </a:p>
        </p:txBody>
      </p:sp>
      <p:sp>
        <p:nvSpPr>
          <p:cNvPr id="24" name="TextBox 23">
            <a:extLst>
              <a:ext uri="{FF2B5EF4-FFF2-40B4-BE49-F238E27FC236}">
                <a16:creationId xmlns:a16="http://schemas.microsoft.com/office/drawing/2014/main" id="{D777E878-198A-45AC-94AE-B7C8C58D8E41}"/>
              </a:ext>
            </a:extLst>
          </p:cNvPr>
          <p:cNvSpPr txBox="1"/>
          <p:nvPr/>
        </p:nvSpPr>
        <p:spPr>
          <a:xfrm>
            <a:off x="4626864" y="609600"/>
            <a:ext cx="1970532" cy="523220"/>
          </a:xfrm>
          <a:prstGeom prst="rect">
            <a:avLst/>
          </a:prstGeom>
          <a:noFill/>
        </p:spPr>
        <p:txBody>
          <a:bodyPr wrap="square" rtlCol="0">
            <a:spAutoFit/>
          </a:bodyPr>
          <a:lstStyle/>
          <a:p>
            <a:r>
              <a:rPr lang="en-US" sz="2800" b="1" i="1" dirty="0">
                <a:solidFill>
                  <a:srgbClr val="C00000"/>
                </a:solidFill>
              </a:rPr>
              <a:t>EFFECTS</a:t>
            </a:r>
          </a:p>
        </p:txBody>
      </p:sp>
      <p:sp>
        <p:nvSpPr>
          <p:cNvPr id="25" name="TextBox 24">
            <a:extLst>
              <a:ext uri="{FF2B5EF4-FFF2-40B4-BE49-F238E27FC236}">
                <a16:creationId xmlns:a16="http://schemas.microsoft.com/office/drawing/2014/main" id="{B839677D-5E42-4639-9F80-347EA434AD26}"/>
              </a:ext>
            </a:extLst>
          </p:cNvPr>
          <p:cNvSpPr txBox="1"/>
          <p:nvPr/>
        </p:nvSpPr>
        <p:spPr>
          <a:xfrm>
            <a:off x="6705600" y="609600"/>
            <a:ext cx="2081708" cy="523220"/>
          </a:xfrm>
          <a:prstGeom prst="rect">
            <a:avLst/>
          </a:prstGeom>
          <a:noFill/>
        </p:spPr>
        <p:txBody>
          <a:bodyPr wrap="square" rtlCol="0">
            <a:spAutoFit/>
          </a:bodyPr>
          <a:lstStyle/>
          <a:p>
            <a:r>
              <a:rPr lang="en-US" sz="2800" b="1" i="1" dirty="0">
                <a:solidFill>
                  <a:srgbClr val="C00000"/>
                </a:solidFill>
              </a:rPr>
              <a:t>DEMANDS</a:t>
            </a:r>
          </a:p>
        </p:txBody>
      </p:sp>
    </p:spTree>
    <p:extLst>
      <p:ext uri="{BB962C8B-B14F-4D97-AF65-F5344CB8AC3E}">
        <p14:creationId xmlns:p14="http://schemas.microsoft.com/office/powerpoint/2010/main" val="1571429860"/>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2F68C-0C9E-4D32-9C74-79D14EE197F8}"/>
              </a:ext>
            </a:extLst>
          </p:cNvPr>
          <p:cNvSpPr>
            <a:spLocks noGrp="1"/>
          </p:cNvSpPr>
          <p:nvPr>
            <p:ph type="title"/>
          </p:nvPr>
        </p:nvSpPr>
        <p:spPr>
          <a:xfrm>
            <a:off x="457200" y="152400"/>
            <a:ext cx="8229600" cy="1676400"/>
          </a:xfrm>
        </p:spPr>
        <p:txBody>
          <a:bodyPr>
            <a:noAutofit/>
          </a:bodyPr>
          <a:lstStyle/>
          <a:p>
            <a:r>
              <a:rPr lang="en-US" sz="3200" b="1" dirty="0"/>
              <a:t>Managing Use of Self for Masterful Professional Practice</a:t>
            </a:r>
            <a:br>
              <a:rPr lang="en-US" sz="2400" b="1" dirty="0"/>
            </a:br>
            <a:r>
              <a:rPr lang="en-US" sz="2400" dirty="0"/>
              <a:t>Jamieson, </a:t>
            </a:r>
            <a:r>
              <a:rPr lang="en-US" sz="2400" dirty="0" err="1"/>
              <a:t>Auron</a:t>
            </a:r>
            <a:r>
              <a:rPr lang="en-US" sz="2400" dirty="0"/>
              <a:t> &amp; </a:t>
            </a:r>
            <a:r>
              <a:rPr lang="en-US" sz="2400" dirty="0" err="1"/>
              <a:t>Shechtman</a:t>
            </a:r>
            <a:r>
              <a:rPr lang="en-US" sz="2400" dirty="0"/>
              <a:t>, (2010)</a:t>
            </a:r>
          </a:p>
        </p:txBody>
      </p:sp>
      <p:sp>
        <p:nvSpPr>
          <p:cNvPr id="3" name="Content Placeholder 2">
            <a:extLst>
              <a:ext uri="{FF2B5EF4-FFF2-40B4-BE49-F238E27FC236}">
                <a16:creationId xmlns:a16="http://schemas.microsoft.com/office/drawing/2014/main" id="{442EE538-EF05-40DE-94D5-D8DF1DC08564}"/>
              </a:ext>
            </a:extLst>
          </p:cNvPr>
          <p:cNvSpPr>
            <a:spLocks noGrp="1"/>
          </p:cNvSpPr>
          <p:nvPr>
            <p:ph idx="1"/>
          </p:nvPr>
        </p:nvSpPr>
        <p:spPr>
          <a:xfrm>
            <a:off x="457200" y="2057400"/>
            <a:ext cx="8229600" cy="4800600"/>
          </a:xfrm>
        </p:spPr>
        <p:txBody>
          <a:bodyPr>
            <a:normAutofit/>
          </a:bodyPr>
          <a:lstStyle/>
          <a:p>
            <a:pPr>
              <a:buFont typeface="Wingdings" panose="05000000000000000000" pitchFamily="2" charset="2"/>
              <a:buChar char="§"/>
            </a:pPr>
            <a:r>
              <a:rPr lang="en-US" sz="2800" b="1" dirty="0"/>
              <a:t>Seeing</a:t>
            </a:r>
            <a:r>
              <a:rPr lang="en-US" sz="2800" dirty="0"/>
              <a:t> is a heightened awareness through an objective lens of the complexity of the situational environment and circumstances around us.</a:t>
            </a:r>
          </a:p>
          <a:p>
            <a:pPr>
              <a:buFont typeface="Wingdings" panose="05000000000000000000" pitchFamily="2" charset="2"/>
              <a:buChar char="§"/>
            </a:pPr>
            <a:r>
              <a:rPr lang="en-US" sz="2800" b="1" dirty="0"/>
              <a:t>Knowing </a:t>
            </a:r>
            <a:r>
              <a:rPr lang="en-US" sz="2800" dirty="0"/>
              <a:t>is the ability to analyze, evaluate, understand, interpret and make sense of the contextual features involved.</a:t>
            </a:r>
          </a:p>
          <a:p>
            <a:pPr>
              <a:buFont typeface="Wingdings" panose="05000000000000000000" pitchFamily="2" charset="2"/>
              <a:buChar char="§"/>
            </a:pPr>
            <a:r>
              <a:rPr lang="en-US" sz="2800" b="1" dirty="0"/>
              <a:t>Doing</a:t>
            </a:r>
            <a:r>
              <a:rPr lang="en-US" sz="2800" dirty="0"/>
              <a:t> is recognizing complexity and demonstrating flexibility, exercising competency and courage to adapt and execute a full range of behavioral options or alternatives</a:t>
            </a:r>
          </a:p>
        </p:txBody>
      </p:sp>
    </p:spTree>
    <p:extLst>
      <p:ext uri="{BB962C8B-B14F-4D97-AF65-F5344CB8AC3E}">
        <p14:creationId xmlns:p14="http://schemas.microsoft.com/office/powerpoint/2010/main" val="780061363"/>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83825-EF2D-8721-8058-536675B59E3F}"/>
              </a:ext>
            </a:extLst>
          </p:cNvPr>
          <p:cNvSpPr>
            <a:spLocks noGrp="1"/>
          </p:cNvSpPr>
          <p:nvPr>
            <p:ph type="title"/>
          </p:nvPr>
        </p:nvSpPr>
        <p:spPr>
          <a:xfrm>
            <a:off x="0" y="274638"/>
            <a:ext cx="9144000" cy="1935162"/>
          </a:xfrm>
        </p:spPr>
        <p:txBody>
          <a:bodyPr>
            <a:noAutofit/>
          </a:bodyPr>
          <a:lstStyle/>
          <a:p>
            <a:r>
              <a:rPr lang="en-US" sz="3200" b="1" dirty="0"/>
              <a:t>8 competency clusters based on Bartram’s Competency Model for General Job Performance (2005)</a:t>
            </a:r>
            <a:br>
              <a:rPr lang="en-US" sz="3200" b="1" dirty="0"/>
            </a:br>
            <a:endParaRPr lang="en-US" sz="3200" b="1" dirty="0"/>
          </a:p>
        </p:txBody>
      </p:sp>
      <p:sp>
        <p:nvSpPr>
          <p:cNvPr id="3" name="Content Placeholder 2">
            <a:extLst>
              <a:ext uri="{FF2B5EF4-FFF2-40B4-BE49-F238E27FC236}">
                <a16:creationId xmlns:a16="http://schemas.microsoft.com/office/drawing/2014/main" id="{3846D20D-9CC9-CB95-3988-0478F1819C7A}"/>
              </a:ext>
            </a:extLst>
          </p:cNvPr>
          <p:cNvSpPr>
            <a:spLocks noGrp="1"/>
          </p:cNvSpPr>
          <p:nvPr>
            <p:ph idx="1"/>
          </p:nvPr>
        </p:nvSpPr>
        <p:spPr>
          <a:xfrm>
            <a:off x="457200" y="2133600"/>
            <a:ext cx="8229600" cy="4587875"/>
          </a:xfrm>
        </p:spPr>
        <p:txBody>
          <a:bodyPr>
            <a:normAutofit/>
          </a:bodyPr>
          <a:lstStyle/>
          <a:p>
            <a:pPr>
              <a:buFont typeface="Wingdings" panose="05000000000000000000" pitchFamily="2" charset="2"/>
              <a:buChar char="§"/>
            </a:pPr>
            <a:r>
              <a:rPr lang="en-US" sz="2800" dirty="0"/>
              <a:t>Leading and deciding</a:t>
            </a:r>
          </a:p>
          <a:p>
            <a:pPr>
              <a:buFont typeface="Wingdings" panose="05000000000000000000" pitchFamily="2" charset="2"/>
              <a:buChar char="§"/>
            </a:pPr>
            <a:r>
              <a:rPr lang="en-US" sz="2800" dirty="0"/>
              <a:t>Supporting and cooperating</a:t>
            </a:r>
          </a:p>
          <a:p>
            <a:pPr>
              <a:buFont typeface="Wingdings" panose="05000000000000000000" pitchFamily="2" charset="2"/>
              <a:buChar char="§"/>
            </a:pPr>
            <a:r>
              <a:rPr lang="en-US" sz="2800" dirty="0"/>
              <a:t>Interacting and presenting</a:t>
            </a:r>
          </a:p>
          <a:p>
            <a:pPr>
              <a:buFont typeface="Wingdings" panose="05000000000000000000" pitchFamily="2" charset="2"/>
              <a:buChar char="§"/>
            </a:pPr>
            <a:r>
              <a:rPr lang="en-US" sz="2800" dirty="0"/>
              <a:t>Analyzing and interpreting</a:t>
            </a:r>
          </a:p>
          <a:p>
            <a:pPr>
              <a:buFont typeface="Wingdings" panose="05000000000000000000" pitchFamily="2" charset="2"/>
              <a:buChar char="§"/>
            </a:pPr>
            <a:r>
              <a:rPr lang="en-US" sz="2800" dirty="0"/>
              <a:t>Creating and conceptualizing</a:t>
            </a:r>
          </a:p>
          <a:p>
            <a:pPr>
              <a:buFont typeface="Wingdings" panose="05000000000000000000" pitchFamily="2" charset="2"/>
              <a:buChar char="§"/>
            </a:pPr>
            <a:r>
              <a:rPr lang="en-US" sz="2800" dirty="0"/>
              <a:t>Organizing and executing</a:t>
            </a:r>
          </a:p>
          <a:p>
            <a:pPr>
              <a:buFont typeface="Wingdings" panose="05000000000000000000" pitchFamily="2" charset="2"/>
              <a:buChar char="§"/>
            </a:pPr>
            <a:r>
              <a:rPr lang="en-US" sz="2800" dirty="0"/>
              <a:t>Adapting and coping</a:t>
            </a:r>
          </a:p>
          <a:p>
            <a:pPr>
              <a:buFont typeface="Wingdings" panose="05000000000000000000" pitchFamily="2" charset="2"/>
              <a:buChar char="§"/>
            </a:pPr>
            <a:r>
              <a:rPr lang="en-US" sz="2800" dirty="0"/>
              <a:t>Enterprising and performing </a:t>
            </a:r>
          </a:p>
        </p:txBody>
      </p:sp>
      <p:sp>
        <p:nvSpPr>
          <p:cNvPr id="4" name="Slide Number Placeholder 3">
            <a:extLst>
              <a:ext uri="{FF2B5EF4-FFF2-40B4-BE49-F238E27FC236}">
                <a16:creationId xmlns:a16="http://schemas.microsoft.com/office/drawing/2014/main" id="{90279C19-F676-D967-0C52-028431E4EF8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346</a:t>
            </a:fld>
            <a:endParaRPr lang="en-US">
              <a:solidFill>
                <a:prstClr val="black">
                  <a:tint val="75000"/>
                </a:prstClr>
              </a:solidFill>
            </a:endParaRPr>
          </a:p>
        </p:txBody>
      </p:sp>
    </p:spTree>
    <p:extLst>
      <p:ext uri="{BB962C8B-B14F-4D97-AF65-F5344CB8AC3E}">
        <p14:creationId xmlns:p14="http://schemas.microsoft.com/office/powerpoint/2010/main" val="511088019"/>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D6E31-61E4-4666-8A4C-0A180E2EC2DC}"/>
              </a:ext>
            </a:extLst>
          </p:cNvPr>
          <p:cNvSpPr>
            <a:spLocks noGrp="1"/>
          </p:cNvSpPr>
          <p:nvPr>
            <p:ph type="title"/>
          </p:nvPr>
        </p:nvSpPr>
        <p:spPr>
          <a:xfrm>
            <a:off x="0" y="-228600"/>
            <a:ext cx="9144000" cy="1646238"/>
          </a:xfrm>
        </p:spPr>
        <p:txBody>
          <a:bodyPr>
            <a:normAutofit/>
          </a:bodyPr>
          <a:lstStyle/>
          <a:p>
            <a:pPr algn="ctr"/>
            <a:r>
              <a:rPr lang="en-US" sz="4000" b="1" dirty="0">
                <a:latin typeface="+mn-lt"/>
              </a:rPr>
              <a:t>The Dunning–Kruger effect</a:t>
            </a:r>
            <a:br>
              <a:rPr lang="en-US" sz="3600" dirty="0">
                <a:latin typeface="+mn-lt"/>
              </a:rPr>
            </a:br>
            <a:r>
              <a:rPr lang="en-US" sz="2400" dirty="0">
                <a:latin typeface="+mn-lt"/>
              </a:rPr>
              <a:t>(Kruger &amp; Dunning, 1999)</a:t>
            </a:r>
            <a:endParaRPr lang="en-US" sz="3600" dirty="0">
              <a:latin typeface="+mn-lt"/>
            </a:endParaRPr>
          </a:p>
        </p:txBody>
      </p:sp>
      <p:sp>
        <p:nvSpPr>
          <p:cNvPr id="3" name="Content Placeholder 2">
            <a:extLst>
              <a:ext uri="{FF2B5EF4-FFF2-40B4-BE49-F238E27FC236}">
                <a16:creationId xmlns:a16="http://schemas.microsoft.com/office/drawing/2014/main" id="{B9C86454-7588-4DA2-B11E-8BC2FBC01E23}"/>
              </a:ext>
            </a:extLst>
          </p:cNvPr>
          <p:cNvSpPr>
            <a:spLocks noGrp="1"/>
          </p:cNvSpPr>
          <p:nvPr>
            <p:ph idx="1"/>
          </p:nvPr>
        </p:nvSpPr>
        <p:spPr>
          <a:xfrm>
            <a:off x="0" y="1308847"/>
            <a:ext cx="9144000" cy="5549153"/>
          </a:xfrm>
        </p:spPr>
        <p:txBody>
          <a:bodyPr>
            <a:noAutofit/>
          </a:bodyPr>
          <a:lstStyle/>
          <a:p>
            <a:r>
              <a:rPr lang="en-US" sz="2800" b="1" dirty="0">
                <a:solidFill>
                  <a:srgbClr val="C00000"/>
                </a:solidFill>
              </a:rPr>
              <a:t>Ignorance is prevalent in everyday life</a:t>
            </a:r>
          </a:p>
          <a:p>
            <a:r>
              <a:rPr lang="en-US" sz="2800" b="1" dirty="0">
                <a:solidFill>
                  <a:srgbClr val="C00000"/>
                </a:solidFill>
              </a:rPr>
              <a:t>Ignorance is often invisible to those to suffer from it</a:t>
            </a:r>
          </a:p>
          <a:p>
            <a:pPr>
              <a:buFont typeface="Wingdings" panose="05000000000000000000" pitchFamily="2" charset="2"/>
              <a:buChar char="§"/>
            </a:pPr>
            <a:r>
              <a:rPr lang="en-US" sz="2800" dirty="0"/>
              <a:t>People with substantial deficits in their knowledge or expertise often are not able to recognize those deficits</a:t>
            </a:r>
          </a:p>
          <a:p>
            <a:pPr>
              <a:buFont typeface="Wingdings" panose="05000000000000000000" pitchFamily="2" charset="2"/>
              <a:buChar char="§"/>
            </a:pPr>
            <a:r>
              <a:rPr lang="en-US" sz="2800" b="1" dirty="0"/>
              <a:t>The less you know about something, the more you feel you know</a:t>
            </a:r>
          </a:p>
          <a:p>
            <a:pPr>
              <a:buFont typeface="Wingdings" panose="05000000000000000000" pitchFamily="2" charset="2"/>
              <a:buChar char="§"/>
            </a:pPr>
            <a:r>
              <a:rPr lang="en-US" sz="2800" b="1" dirty="0"/>
              <a:t>The more you know about something the more you recognize what you don’t know</a:t>
            </a:r>
          </a:p>
          <a:p>
            <a:pPr marL="0" indent="0" algn="ctr">
              <a:buNone/>
            </a:pPr>
            <a:r>
              <a:rPr lang="en-US" sz="2800" b="1" dirty="0">
                <a:solidFill>
                  <a:srgbClr val="C00000"/>
                </a:solidFill>
              </a:rPr>
              <a:t>In short, those who are incompetent, for lack of a better term, have little insight into their incompetence—an assertion that has come to be known as the Dunning–Kruger effect</a:t>
            </a:r>
          </a:p>
        </p:txBody>
      </p:sp>
      <p:sp>
        <p:nvSpPr>
          <p:cNvPr id="4" name="Slide Number Placeholder 3">
            <a:extLst>
              <a:ext uri="{FF2B5EF4-FFF2-40B4-BE49-F238E27FC236}">
                <a16:creationId xmlns:a16="http://schemas.microsoft.com/office/drawing/2014/main" id="{5F37409B-9117-438D-B405-9D627528783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347</a:t>
            </a:fld>
            <a:endParaRPr lang="en-US">
              <a:solidFill>
                <a:prstClr val="black">
                  <a:tint val="75000"/>
                </a:prstClr>
              </a:solidFill>
            </a:endParaRPr>
          </a:p>
        </p:txBody>
      </p:sp>
    </p:spTree>
    <p:extLst>
      <p:ext uri="{BB962C8B-B14F-4D97-AF65-F5344CB8AC3E}">
        <p14:creationId xmlns:p14="http://schemas.microsoft.com/office/powerpoint/2010/main" val="1661964959"/>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C2392-FFFF-4F14-AA6D-7B36202C581B}"/>
              </a:ext>
            </a:extLst>
          </p:cNvPr>
          <p:cNvSpPr>
            <a:spLocks noGrp="1"/>
          </p:cNvSpPr>
          <p:nvPr>
            <p:ph type="title"/>
          </p:nvPr>
        </p:nvSpPr>
        <p:spPr>
          <a:xfrm>
            <a:off x="0" y="0"/>
            <a:ext cx="9144000" cy="1143000"/>
          </a:xfrm>
        </p:spPr>
        <p:txBody>
          <a:bodyPr>
            <a:normAutofit fontScale="90000"/>
          </a:bodyPr>
          <a:lstStyle/>
          <a:p>
            <a:r>
              <a:rPr lang="en-US" b="1" u="sng" dirty="0"/>
              <a:t>Humility is a crucial nutrient for the mind</a:t>
            </a:r>
          </a:p>
        </p:txBody>
      </p:sp>
      <p:sp>
        <p:nvSpPr>
          <p:cNvPr id="3" name="Content Placeholder 2">
            <a:extLst>
              <a:ext uri="{FF2B5EF4-FFF2-40B4-BE49-F238E27FC236}">
                <a16:creationId xmlns:a16="http://schemas.microsoft.com/office/drawing/2014/main" id="{92FF75F0-6208-44A4-97FA-4D832247056D}"/>
              </a:ext>
            </a:extLst>
          </p:cNvPr>
          <p:cNvSpPr>
            <a:spLocks noGrp="1"/>
          </p:cNvSpPr>
          <p:nvPr>
            <p:ph idx="1"/>
          </p:nvPr>
        </p:nvSpPr>
        <p:spPr>
          <a:xfrm>
            <a:off x="152400" y="1143000"/>
            <a:ext cx="8915400" cy="5578475"/>
          </a:xfrm>
        </p:spPr>
        <p:txBody>
          <a:bodyPr>
            <a:normAutofit/>
          </a:bodyPr>
          <a:lstStyle/>
          <a:p>
            <a:pPr>
              <a:buFont typeface="Wingdings" panose="05000000000000000000" pitchFamily="2" charset="2"/>
              <a:buChar char="§"/>
            </a:pPr>
            <a:r>
              <a:rPr lang="en-US" sz="2800" b="1" dirty="0">
                <a:solidFill>
                  <a:srgbClr val="C00000"/>
                </a:solidFill>
              </a:rPr>
              <a:t>Arrogance is ignorance plus conviction</a:t>
            </a:r>
          </a:p>
          <a:p>
            <a:pPr marL="0" indent="0">
              <a:buNone/>
            </a:pPr>
            <a:r>
              <a:rPr lang="en-US" sz="2800" dirty="0"/>
              <a:t>“While humility is a permeable filter that absorbs life experience and converts it into knowledge and wisdom, arrogance is a rubber shield that life experience simply bonces off of”      </a:t>
            </a:r>
            <a:r>
              <a:rPr lang="en-US" sz="2400" dirty="0"/>
              <a:t>--- Tim Urban                                      </a:t>
            </a:r>
          </a:p>
          <a:p>
            <a:pPr>
              <a:buFont typeface="Wingdings" panose="05000000000000000000" pitchFamily="2" charset="2"/>
              <a:buChar char="§"/>
            </a:pPr>
            <a:r>
              <a:rPr lang="en-US" sz="2800" b="1" dirty="0">
                <a:solidFill>
                  <a:srgbClr val="C00000"/>
                </a:solidFill>
              </a:rPr>
              <a:t>Seek confident humility: </a:t>
            </a:r>
            <a:r>
              <a:rPr lang="en-US" sz="2800" dirty="0"/>
              <a:t>where we have faith in our capability while appreciating that we may not have the right solution or even be addressing the right problem</a:t>
            </a:r>
          </a:p>
          <a:p>
            <a:pPr>
              <a:buFont typeface="Wingdings" panose="05000000000000000000" pitchFamily="2" charset="2"/>
              <a:buChar char="§"/>
            </a:pPr>
            <a:r>
              <a:rPr lang="en-US" sz="2800" dirty="0"/>
              <a:t>This gives us enough doubt to </a:t>
            </a:r>
            <a:r>
              <a:rPr lang="en-US" sz="2800" b="1" i="1" dirty="0">
                <a:solidFill>
                  <a:srgbClr val="C00000"/>
                </a:solidFill>
              </a:rPr>
              <a:t>reexamine </a:t>
            </a:r>
            <a:r>
              <a:rPr lang="en-US" sz="2800" dirty="0"/>
              <a:t>our old knowledge and enough confidence to pursue new insights</a:t>
            </a:r>
          </a:p>
        </p:txBody>
      </p:sp>
      <p:sp>
        <p:nvSpPr>
          <p:cNvPr id="4" name="Slide Number Placeholder 3">
            <a:extLst>
              <a:ext uri="{FF2B5EF4-FFF2-40B4-BE49-F238E27FC236}">
                <a16:creationId xmlns:a16="http://schemas.microsoft.com/office/drawing/2014/main" id="{DB2135E1-26BB-4FB1-A24E-A3B6D116B72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348</a:t>
            </a:fld>
            <a:endParaRPr lang="en-US">
              <a:solidFill>
                <a:prstClr val="black">
                  <a:tint val="75000"/>
                </a:prstClr>
              </a:solidFill>
            </a:endParaRPr>
          </a:p>
        </p:txBody>
      </p:sp>
    </p:spTree>
    <p:extLst>
      <p:ext uri="{BB962C8B-B14F-4D97-AF65-F5344CB8AC3E}">
        <p14:creationId xmlns:p14="http://schemas.microsoft.com/office/powerpoint/2010/main" val="1858157989"/>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B57A7-BD9B-48FA-988A-3857163FEA26}"/>
              </a:ext>
            </a:extLst>
          </p:cNvPr>
          <p:cNvSpPr>
            <a:spLocks noGrp="1"/>
          </p:cNvSpPr>
          <p:nvPr>
            <p:ph type="title"/>
          </p:nvPr>
        </p:nvSpPr>
        <p:spPr/>
        <p:txBody>
          <a:bodyPr>
            <a:normAutofit fontScale="90000"/>
          </a:bodyPr>
          <a:lstStyle/>
          <a:p>
            <a:r>
              <a:rPr lang="en-US" b="1" dirty="0"/>
              <a:t>Our Responsibility as Public Safety Leaders</a:t>
            </a:r>
          </a:p>
        </p:txBody>
      </p:sp>
      <p:sp>
        <p:nvSpPr>
          <p:cNvPr id="3" name="Content Placeholder 2">
            <a:extLst>
              <a:ext uri="{FF2B5EF4-FFF2-40B4-BE49-F238E27FC236}">
                <a16:creationId xmlns:a16="http://schemas.microsoft.com/office/drawing/2014/main" id="{234EDFE1-C56D-45CB-850B-A3C56D9517D0}"/>
              </a:ext>
            </a:extLst>
          </p:cNvPr>
          <p:cNvSpPr>
            <a:spLocks noGrp="1"/>
          </p:cNvSpPr>
          <p:nvPr>
            <p:ph idx="1"/>
          </p:nvPr>
        </p:nvSpPr>
        <p:spPr>
          <a:xfrm>
            <a:off x="152400" y="1624012"/>
            <a:ext cx="8839200" cy="4525963"/>
          </a:xfrm>
        </p:spPr>
        <p:txBody>
          <a:bodyPr>
            <a:noAutofit/>
          </a:bodyPr>
          <a:lstStyle/>
          <a:p>
            <a:pPr>
              <a:buFont typeface="Wingdings" panose="05000000000000000000" pitchFamily="2" charset="2"/>
              <a:buChar char="§"/>
            </a:pPr>
            <a:r>
              <a:rPr lang="en-US" sz="2800" dirty="0"/>
              <a:t>As professionals we are paid to be constantly aware of the limits of our understanding</a:t>
            </a:r>
          </a:p>
          <a:p>
            <a:pPr>
              <a:buFont typeface="Wingdings" panose="05000000000000000000" pitchFamily="2" charset="2"/>
              <a:buChar char="§"/>
            </a:pPr>
            <a:r>
              <a:rPr lang="en-US" sz="2800" b="1" dirty="0">
                <a:solidFill>
                  <a:srgbClr val="C00000"/>
                </a:solidFill>
              </a:rPr>
              <a:t>We are expected to doubt what we know, and be curious about what we don’t know</a:t>
            </a:r>
          </a:p>
          <a:p>
            <a:pPr>
              <a:buFont typeface="Wingdings" panose="05000000000000000000" pitchFamily="2" charset="2"/>
              <a:buChar char="§"/>
            </a:pPr>
            <a:r>
              <a:rPr lang="en-US" sz="2800" dirty="0"/>
              <a:t>Then strive to learn and update our views with new information and data</a:t>
            </a:r>
          </a:p>
          <a:p>
            <a:pPr>
              <a:buFont typeface="Wingdings" panose="05000000000000000000" pitchFamily="2" charset="2"/>
              <a:buChar char="§"/>
            </a:pPr>
            <a:r>
              <a:rPr lang="en-US" sz="2800" dirty="0"/>
              <a:t>Remember…we are public servants, sworn to the constitution (not our beliefs)</a:t>
            </a:r>
          </a:p>
          <a:p>
            <a:pPr>
              <a:buFont typeface="Wingdings" panose="05000000000000000000" pitchFamily="2" charset="2"/>
              <a:buChar char="§"/>
            </a:pPr>
            <a:r>
              <a:rPr lang="en-US" sz="2800" dirty="0"/>
              <a:t>Moreover, as leaders we must be able to see and understand the contextual features, nuances and “operational realities” in which we work</a:t>
            </a:r>
          </a:p>
        </p:txBody>
      </p:sp>
      <p:sp>
        <p:nvSpPr>
          <p:cNvPr id="4" name="Slide Number Placeholder 3">
            <a:extLst>
              <a:ext uri="{FF2B5EF4-FFF2-40B4-BE49-F238E27FC236}">
                <a16:creationId xmlns:a16="http://schemas.microsoft.com/office/drawing/2014/main" id="{1EDD25C6-4DDF-4FEB-815B-2EB4234B700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349</a:t>
            </a:fld>
            <a:endParaRPr lang="en-US">
              <a:solidFill>
                <a:prstClr val="black">
                  <a:tint val="75000"/>
                </a:prstClr>
              </a:solidFill>
            </a:endParaRPr>
          </a:p>
        </p:txBody>
      </p:sp>
    </p:spTree>
    <p:extLst>
      <p:ext uri="{BB962C8B-B14F-4D97-AF65-F5344CB8AC3E}">
        <p14:creationId xmlns:p14="http://schemas.microsoft.com/office/powerpoint/2010/main" val="4271229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C2FA2-5243-10DE-CAAB-4106C4AF2EB1}"/>
              </a:ext>
            </a:extLst>
          </p:cNvPr>
          <p:cNvSpPr>
            <a:spLocks noGrp="1"/>
          </p:cNvSpPr>
          <p:nvPr>
            <p:ph type="title"/>
          </p:nvPr>
        </p:nvSpPr>
        <p:spPr>
          <a:xfrm>
            <a:off x="457200" y="274638"/>
            <a:ext cx="8229600" cy="2587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F56E930F-AEAC-4726-1658-206E6250D2FD}"/>
              </a:ext>
            </a:extLst>
          </p:cNvPr>
          <p:cNvSpPr>
            <a:spLocks noGrp="1"/>
          </p:cNvSpPr>
          <p:nvPr>
            <p:ph idx="1"/>
          </p:nvPr>
        </p:nvSpPr>
        <p:spPr>
          <a:xfrm>
            <a:off x="457200" y="990600"/>
            <a:ext cx="8229600" cy="5135563"/>
          </a:xfrm>
        </p:spPr>
        <p:txBody>
          <a:bodyPr>
            <a:normAutofit lnSpcReduction="10000"/>
          </a:bodyPr>
          <a:lstStyle/>
          <a:p>
            <a:pPr>
              <a:buFont typeface="Wingdings" panose="05000000000000000000" pitchFamily="2" charset="2"/>
              <a:buChar char="§"/>
            </a:pPr>
            <a:r>
              <a:rPr lang="en-US" sz="2800" dirty="0"/>
              <a:t>Socioeconomic conditions and poverty trends in the past 30 years across many of our cities are not notably different</a:t>
            </a:r>
          </a:p>
          <a:p>
            <a:pPr>
              <a:buFont typeface="Wingdings" panose="05000000000000000000" pitchFamily="2" charset="2"/>
              <a:buChar char="§"/>
            </a:pPr>
            <a:r>
              <a:rPr lang="en-US" sz="2800" dirty="0"/>
              <a:t>Public trust in the police has been declining, particularly in communities of color, while the burden of gun violence has increased, disproportionately so in these same communities</a:t>
            </a:r>
          </a:p>
          <a:p>
            <a:pPr>
              <a:buFont typeface="Wingdings" panose="05000000000000000000" pitchFamily="2" charset="2"/>
              <a:buChar char="§"/>
            </a:pPr>
            <a:r>
              <a:rPr lang="en-US" sz="2800" dirty="0">
                <a:solidFill>
                  <a:srgbClr val="313131"/>
                </a:solidFill>
                <a:latin typeface="Calibri" panose="020F0502020204030204" pitchFamily="34" charset="0"/>
                <a:cs typeface="Calibri" panose="020F0502020204030204" pitchFamily="34" charset="0"/>
              </a:rPr>
              <a:t>I</a:t>
            </a:r>
            <a:r>
              <a:rPr lang="en-US" sz="2800" b="0" i="0" dirty="0">
                <a:solidFill>
                  <a:srgbClr val="313131"/>
                </a:solidFill>
                <a:effectLst/>
                <a:latin typeface="Calibri" panose="020F0502020204030204" pitchFamily="34" charset="0"/>
                <a:cs typeface="Calibri" panose="020F0502020204030204" pitchFamily="34" charset="0"/>
              </a:rPr>
              <a:t>f there is a lack of support for police, residents will be unwilling to cooperate with the police and assist with investigations, and such attitudes can undermine the ability of police officers to do their jobs effectively </a:t>
            </a:r>
            <a:r>
              <a:rPr lang="en-US" sz="2400" dirty="0">
                <a:solidFill>
                  <a:srgbClr val="313131"/>
                </a:solidFill>
                <a:latin typeface="Calibri" panose="020F0502020204030204" pitchFamily="34" charset="0"/>
                <a:cs typeface="Calibri" panose="020F0502020204030204" pitchFamily="34" charset="0"/>
              </a:rPr>
              <a:t>                                    </a:t>
            </a:r>
            <a:r>
              <a:rPr lang="en-US" sz="2400" b="0" i="0" dirty="0">
                <a:solidFill>
                  <a:srgbClr val="313131"/>
                </a:solidFill>
                <a:effectLst/>
                <a:latin typeface="Calibri" panose="020F0502020204030204" pitchFamily="34" charset="0"/>
                <a:cs typeface="Calibri" panose="020F0502020204030204" pitchFamily="34" charset="0"/>
              </a:rPr>
              <a:t>Wolfe et al, (2016)</a:t>
            </a:r>
            <a:endParaRPr lang="en-US" sz="2400" dirty="0">
              <a:latin typeface="Calibri" panose="020F0502020204030204" pitchFamily="34" charset="0"/>
              <a:cs typeface="Calibri" panose="020F0502020204030204" pitchFamily="34" charset="0"/>
            </a:endParaRPr>
          </a:p>
          <a:p>
            <a:pPr marL="0" indent="0">
              <a:buNone/>
            </a:pPr>
            <a:endParaRPr lang="en-US" sz="2800" dirty="0"/>
          </a:p>
          <a:p>
            <a:pPr>
              <a:buFont typeface="Wingdings" panose="05000000000000000000" pitchFamily="2" charset="2"/>
              <a:buChar char="§"/>
            </a:pPr>
            <a:endParaRPr lang="en-US" sz="2800" dirty="0"/>
          </a:p>
        </p:txBody>
      </p:sp>
      <p:sp>
        <p:nvSpPr>
          <p:cNvPr id="4" name="Slide Number Placeholder 3">
            <a:extLst>
              <a:ext uri="{FF2B5EF4-FFF2-40B4-BE49-F238E27FC236}">
                <a16:creationId xmlns:a16="http://schemas.microsoft.com/office/drawing/2014/main" id="{133CF219-4769-C38E-39B1-C451400A5BFF}"/>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2719350856"/>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36806-41F9-4BD4-A4D1-4F8CA02834FC}"/>
              </a:ext>
            </a:extLst>
          </p:cNvPr>
          <p:cNvSpPr>
            <a:spLocks noGrp="1"/>
          </p:cNvSpPr>
          <p:nvPr>
            <p:ph type="title"/>
          </p:nvPr>
        </p:nvSpPr>
        <p:spPr>
          <a:xfrm>
            <a:off x="0" y="136525"/>
            <a:ext cx="9144000" cy="1281113"/>
          </a:xfrm>
        </p:spPr>
        <p:txBody>
          <a:bodyPr>
            <a:normAutofit/>
          </a:bodyPr>
          <a:lstStyle/>
          <a:p>
            <a:r>
              <a:rPr lang="en-US" sz="3600" b="1" dirty="0"/>
              <a:t>The focus for leadership development outcomes was found to be individual</a:t>
            </a:r>
          </a:p>
        </p:txBody>
      </p:sp>
      <p:sp>
        <p:nvSpPr>
          <p:cNvPr id="3" name="Content Placeholder 2">
            <a:extLst>
              <a:ext uri="{FF2B5EF4-FFF2-40B4-BE49-F238E27FC236}">
                <a16:creationId xmlns:a16="http://schemas.microsoft.com/office/drawing/2014/main" id="{5C5FCC57-E3D2-4FC7-8441-84D7F07648C7}"/>
              </a:ext>
            </a:extLst>
          </p:cNvPr>
          <p:cNvSpPr>
            <a:spLocks noGrp="1"/>
          </p:cNvSpPr>
          <p:nvPr>
            <p:ph idx="1"/>
          </p:nvPr>
        </p:nvSpPr>
        <p:spPr>
          <a:xfrm>
            <a:off x="152400" y="1600200"/>
            <a:ext cx="8915400" cy="5121275"/>
          </a:xfrm>
        </p:spPr>
        <p:txBody>
          <a:bodyPr>
            <a:normAutofit/>
          </a:bodyPr>
          <a:lstStyle/>
          <a:p>
            <a:pPr marL="0" indent="0">
              <a:buNone/>
            </a:pPr>
            <a:r>
              <a:rPr lang="en-US" b="1" dirty="0"/>
              <a:t>Outcomes Identified:</a:t>
            </a:r>
          </a:p>
          <a:p>
            <a:pPr>
              <a:buFont typeface="Wingdings" panose="05000000000000000000" pitchFamily="2" charset="2"/>
              <a:buChar char="§"/>
            </a:pPr>
            <a:r>
              <a:rPr lang="en-US" sz="2800" b="1" dirty="0">
                <a:solidFill>
                  <a:srgbClr val="C00000"/>
                </a:solidFill>
              </a:rPr>
              <a:t>Competencies</a:t>
            </a:r>
          </a:p>
          <a:p>
            <a:pPr>
              <a:buFont typeface="Wingdings" panose="05000000000000000000" pitchFamily="2" charset="2"/>
              <a:buChar char="§"/>
            </a:pPr>
            <a:r>
              <a:rPr lang="en-US" sz="2800" dirty="0"/>
              <a:t>Knowledge</a:t>
            </a:r>
          </a:p>
          <a:p>
            <a:pPr>
              <a:buFont typeface="Wingdings" panose="05000000000000000000" pitchFamily="2" charset="2"/>
              <a:buChar char="§"/>
            </a:pPr>
            <a:r>
              <a:rPr lang="en-US" sz="2800" dirty="0"/>
              <a:t>Skills</a:t>
            </a:r>
          </a:p>
          <a:p>
            <a:pPr>
              <a:buFont typeface="Wingdings" panose="05000000000000000000" pitchFamily="2" charset="2"/>
              <a:buChar char="§"/>
            </a:pPr>
            <a:r>
              <a:rPr lang="en-US" sz="2800" b="1" dirty="0">
                <a:solidFill>
                  <a:srgbClr val="C00000"/>
                </a:solidFill>
              </a:rPr>
              <a:t>Behaviors</a:t>
            </a:r>
          </a:p>
          <a:p>
            <a:pPr>
              <a:buFont typeface="Wingdings" panose="05000000000000000000" pitchFamily="2" charset="2"/>
              <a:buChar char="§"/>
            </a:pPr>
            <a:r>
              <a:rPr lang="en-US" sz="2800" dirty="0"/>
              <a:t>Abilities</a:t>
            </a:r>
          </a:p>
          <a:p>
            <a:pPr>
              <a:buFont typeface="Wingdings" panose="05000000000000000000" pitchFamily="2" charset="2"/>
              <a:buChar char="§"/>
            </a:pPr>
            <a:r>
              <a:rPr lang="en-US" sz="2800" dirty="0"/>
              <a:t>Self-development </a:t>
            </a:r>
          </a:p>
          <a:p>
            <a:pPr marL="0" indent="0">
              <a:buNone/>
            </a:pPr>
            <a:endParaRPr lang="en-US" sz="2400" dirty="0"/>
          </a:p>
          <a:p>
            <a:pPr marL="0" indent="0">
              <a:buNone/>
            </a:pPr>
            <a:r>
              <a:rPr lang="en-US" sz="2400" dirty="0"/>
              <a:t>                                            Vogel, Reichard, </a:t>
            </a:r>
            <a:r>
              <a:rPr lang="en-US" sz="2400" dirty="0" err="1"/>
              <a:t>Batistič</a:t>
            </a:r>
            <a:r>
              <a:rPr lang="en-US" sz="2400" dirty="0"/>
              <a:t>, &amp; </a:t>
            </a:r>
            <a:r>
              <a:rPr lang="en-US" sz="2400" dirty="0" err="1"/>
              <a:t>Černe</a:t>
            </a:r>
            <a:r>
              <a:rPr lang="en-US" sz="2400" dirty="0"/>
              <a:t>, (2020). </a:t>
            </a:r>
          </a:p>
        </p:txBody>
      </p:sp>
      <p:sp>
        <p:nvSpPr>
          <p:cNvPr id="4" name="Slide Number Placeholder 3">
            <a:extLst>
              <a:ext uri="{FF2B5EF4-FFF2-40B4-BE49-F238E27FC236}">
                <a16:creationId xmlns:a16="http://schemas.microsoft.com/office/drawing/2014/main" id="{71B5F15A-B1B0-4154-903D-4342F880A5B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350</a:t>
            </a:fld>
            <a:endParaRPr lang="en-US">
              <a:solidFill>
                <a:prstClr val="black">
                  <a:tint val="75000"/>
                </a:prstClr>
              </a:solidFill>
            </a:endParaRPr>
          </a:p>
        </p:txBody>
      </p:sp>
    </p:spTree>
    <p:extLst>
      <p:ext uri="{BB962C8B-B14F-4D97-AF65-F5344CB8AC3E}">
        <p14:creationId xmlns:p14="http://schemas.microsoft.com/office/powerpoint/2010/main" val="1291906615"/>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FB2E-587D-49A2-B8DA-29462CC3AE1E}"/>
              </a:ext>
            </a:extLst>
          </p:cNvPr>
          <p:cNvSpPr>
            <a:spLocks noGrp="1"/>
          </p:cNvSpPr>
          <p:nvPr>
            <p:ph type="title"/>
          </p:nvPr>
        </p:nvSpPr>
        <p:spPr>
          <a:xfrm>
            <a:off x="457200" y="274637"/>
            <a:ext cx="8229600" cy="2849563"/>
          </a:xfrm>
        </p:spPr>
        <p:txBody>
          <a:bodyPr>
            <a:normAutofit fontScale="90000"/>
          </a:bodyPr>
          <a:lstStyle/>
          <a:p>
            <a:r>
              <a:rPr lang="en-US" b="1" dirty="0">
                <a:solidFill>
                  <a:srgbClr val="C00000"/>
                </a:solidFill>
              </a:rPr>
              <a:t>How do leaders gain or lose credibility?</a:t>
            </a:r>
            <a:br>
              <a:rPr lang="en-US" b="1" dirty="0">
                <a:solidFill>
                  <a:srgbClr val="C00000"/>
                </a:solidFill>
              </a:rPr>
            </a:br>
            <a:r>
              <a:rPr lang="en-US" sz="2700" dirty="0"/>
              <a:t>Daniel Han Ming Ching, Tae-</a:t>
            </a:r>
            <a:r>
              <a:rPr lang="en-US" sz="2700" dirty="0" err="1"/>
              <a:t>Yeol</a:t>
            </a:r>
            <a:r>
              <a:rPr lang="en-US" sz="2700" dirty="0"/>
              <a:t> Kim, Brad Gilbreath, and Lynne Anderson.</a:t>
            </a:r>
            <a:br>
              <a:rPr lang="en-US" sz="2700" dirty="0"/>
            </a:br>
            <a:r>
              <a:rPr lang="en-US" sz="3600" b="1" dirty="0"/>
              <a:t>Why People Believe in their Leaders – or Not. </a:t>
            </a:r>
            <a:br>
              <a:rPr lang="en-US" sz="2700" b="1" dirty="0"/>
            </a:br>
            <a:r>
              <a:rPr lang="en-US" sz="3100" i="1" dirty="0"/>
              <a:t>MIT Sloan Management Review. </a:t>
            </a:r>
            <a:r>
              <a:rPr lang="en-US" sz="3100" dirty="0"/>
              <a:t>Fall 2018 Vol 60 No 1 </a:t>
            </a:r>
            <a:br>
              <a:rPr lang="en-US" sz="3100" i="1" dirty="0"/>
            </a:br>
            <a:endParaRPr lang="en-US" sz="3100" i="1" dirty="0"/>
          </a:p>
        </p:txBody>
      </p:sp>
      <p:sp>
        <p:nvSpPr>
          <p:cNvPr id="3" name="Content Placeholder 2">
            <a:extLst>
              <a:ext uri="{FF2B5EF4-FFF2-40B4-BE49-F238E27FC236}">
                <a16:creationId xmlns:a16="http://schemas.microsoft.com/office/drawing/2014/main" id="{782B719D-4C3E-456A-BAD8-D16A2B557C03}"/>
              </a:ext>
            </a:extLst>
          </p:cNvPr>
          <p:cNvSpPr>
            <a:spLocks noGrp="1"/>
          </p:cNvSpPr>
          <p:nvPr>
            <p:ph idx="1"/>
          </p:nvPr>
        </p:nvSpPr>
        <p:spPr>
          <a:xfrm>
            <a:off x="457200" y="3429000"/>
            <a:ext cx="8229600" cy="3292474"/>
          </a:xfrm>
        </p:spPr>
        <p:txBody>
          <a:bodyPr/>
          <a:lstStyle/>
          <a:p>
            <a:pPr>
              <a:buFont typeface="Wingdings" panose="05000000000000000000" pitchFamily="2" charset="2"/>
              <a:buChar char="§"/>
            </a:pPr>
            <a:r>
              <a:rPr lang="en-US" dirty="0"/>
              <a:t>Behaviors that reflect competence and trustworthiness enhance credibility</a:t>
            </a:r>
          </a:p>
          <a:p>
            <a:pPr>
              <a:buFont typeface="Wingdings" panose="05000000000000000000" pitchFamily="2" charset="2"/>
              <a:buChar char="§"/>
            </a:pPr>
            <a:r>
              <a:rPr lang="en-US" dirty="0"/>
              <a:t>An inability to demonstrate relevant job knowledge hurts credibility, as does behavior that isn’t aligned with the organization </a:t>
            </a:r>
          </a:p>
          <a:p>
            <a:pPr marL="0" indent="0">
              <a:buNone/>
            </a:pPr>
            <a:endParaRPr lang="en-US" dirty="0"/>
          </a:p>
        </p:txBody>
      </p:sp>
      <p:sp>
        <p:nvSpPr>
          <p:cNvPr id="4" name="Slide Number Placeholder 3">
            <a:extLst>
              <a:ext uri="{FF2B5EF4-FFF2-40B4-BE49-F238E27FC236}">
                <a16:creationId xmlns:a16="http://schemas.microsoft.com/office/drawing/2014/main" id="{BE432776-1814-49A2-ADA8-7C62F580423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351</a:t>
            </a:fld>
            <a:endParaRPr lang="en-US">
              <a:solidFill>
                <a:prstClr val="black">
                  <a:tint val="75000"/>
                </a:prstClr>
              </a:solidFill>
            </a:endParaRPr>
          </a:p>
        </p:txBody>
      </p:sp>
    </p:spTree>
    <p:extLst>
      <p:ext uri="{BB962C8B-B14F-4D97-AF65-F5344CB8AC3E}">
        <p14:creationId xmlns:p14="http://schemas.microsoft.com/office/powerpoint/2010/main" val="1768846708"/>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4FF5BE0F-CEE7-4BE6-9028-58CF9443A362}"/>
              </a:ext>
            </a:extLst>
          </p:cNvPr>
          <p:cNvCxnSpPr>
            <a:cxnSpLocks/>
          </p:cNvCxnSpPr>
          <p:nvPr/>
        </p:nvCxnSpPr>
        <p:spPr>
          <a:xfrm>
            <a:off x="5257800"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32D3DC1F-9738-4994-80B8-A6566F098CEB}"/>
              </a:ext>
            </a:extLst>
          </p:cNvPr>
          <p:cNvCxnSpPr>
            <a:cxnSpLocks/>
          </p:cNvCxnSpPr>
          <p:nvPr/>
        </p:nvCxnSpPr>
        <p:spPr>
          <a:xfrm>
            <a:off x="6248400"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073C4ABE-C62A-429D-8A7D-4B200FE8790B}"/>
              </a:ext>
            </a:extLst>
          </p:cNvPr>
          <p:cNvCxnSpPr>
            <a:cxnSpLocks/>
          </p:cNvCxnSpPr>
          <p:nvPr/>
        </p:nvCxnSpPr>
        <p:spPr>
          <a:xfrm>
            <a:off x="7086239"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86825499-158B-442F-AC89-13B802E9F637}"/>
              </a:ext>
            </a:extLst>
          </p:cNvPr>
          <p:cNvCxnSpPr>
            <a:cxnSpLocks/>
          </p:cNvCxnSpPr>
          <p:nvPr/>
        </p:nvCxnSpPr>
        <p:spPr>
          <a:xfrm>
            <a:off x="8001000"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35C7AAB6-114F-4EEA-8C6F-3C67E335B999}"/>
              </a:ext>
            </a:extLst>
          </p:cNvPr>
          <p:cNvCxnSpPr>
            <a:cxnSpLocks/>
          </p:cNvCxnSpPr>
          <p:nvPr/>
        </p:nvCxnSpPr>
        <p:spPr>
          <a:xfrm>
            <a:off x="1728828"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6E03464F-5E58-4EBA-8A00-6727E04893B4}"/>
              </a:ext>
            </a:extLst>
          </p:cNvPr>
          <p:cNvCxnSpPr>
            <a:cxnSpLocks/>
          </p:cNvCxnSpPr>
          <p:nvPr/>
        </p:nvCxnSpPr>
        <p:spPr>
          <a:xfrm>
            <a:off x="2598088" y="1333500"/>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DF994D3D-DF6F-449D-8C49-A29246C22A6E}"/>
              </a:ext>
            </a:extLst>
          </p:cNvPr>
          <p:cNvCxnSpPr>
            <a:cxnSpLocks/>
          </p:cNvCxnSpPr>
          <p:nvPr/>
        </p:nvCxnSpPr>
        <p:spPr>
          <a:xfrm>
            <a:off x="3429000"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96A04EA8-0BAA-4670-B8C6-D2A79CE156B0}"/>
              </a:ext>
            </a:extLst>
          </p:cNvPr>
          <p:cNvCxnSpPr>
            <a:cxnSpLocks/>
          </p:cNvCxnSpPr>
          <p:nvPr/>
        </p:nvCxnSpPr>
        <p:spPr>
          <a:xfrm>
            <a:off x="4343400" y="1333500"/>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690EA7BB-049F-457B-9CBD-E96EE24222B2}"/>
              </a:ext>
            </a:extLst>
          </p:cNvPr>
          <p:cNvCxnSpPr>
            <a:cxnSpLocks/>
          </p:cNvCxnSpPr>
          <p:nvPr/>
        </p:nvCxnSpPr>
        <p:spPr>
          <a:xfrm>
            <a:off x="827872"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sp>
        <p:nvSpPr>
          <p:cNvPr id="2" name="Title 1">
            <a:extLst>
              <a:ext uri="{FF2B5EF4-FFF2-40B4-BE49-F238E27FC236}">
                <a16:creationId xmlns:a16="http://schemas.microsoft.com/office/drawing/2014/main" id="{AC25DD71-3A39-493E-88B9-DE1C37B0057D}"/>
              </a:ext>
            </a:extLst>
          </p:cNvPr>
          <p:cNvSpPr>
            <a:spLocks noGrp="1"/>
          </p:cNvSpPr>
          <p:nvPr>
            <p:ph type="title"/>
          </p:nvPr>
        </p:nvSpPr>
        <p:spPr>
          <a:xfrm>
            <a:off x="228600" y="136525"/>
            <a:ext cx="8686800" cy="1143000"/>
          </a:xfrm>
        </p:spPr>
        <p:txBody>
          <a:bodyPr>
            <a:noAutofit/>
          </a:bodyPr>
          <a:lstStyle/>
          <a:p>
            <a:r>
              <a:rPr lang="en-US" sz="3400" b="1" dirty="0"/>
              <a:t>Leaders are viewed as competent when they…</a:t>
            </a:r>
          </a:p>
        </p:txBody>
      </p:sp>
      <p:sp>
        <p:nvSpPr>
          <p:cNvPr id="4" name="Slide Number Placeholder 3">
            <a:extLst>
              <a:ext uri="{FF2B5EF4-FFF2-40B4-BE49-F238E27FC236}">
                <a16:creationId xmlns:a16="http://schemas.microsoft.com/office/drawing/2014/main" id="{47F138DC-9AA7-4B7F-9141-79570BC21AF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352</a:t>
            </a:fld>
            <a:endParaRPr lang="en-US">
              <a:solidFill>
                <a:prstClr val="black">
                  <a:tint val="75000"/>
                </a:prstClr>
              </a:solidFill>
            </a:endParaRPr>
          </a:p>
        </p:txBody>
      </p:sp>
      <p:sp>
        <p:nvSpPr>
          <p:cNvPr id="5" name="Arrow: Right 4">
            <a:extLst>
              <a:ext uri="{FF2B5EF4-FFF2-40B4-BE49-F238E27FC236}">
                <a16:creationId xmlns:a16="http://schemas.microsoft.com/office/drawing/2014/main" id="{C99D24D8-3318-410D-801C-C0DC316E4E9B}"/>
              </a:ext>
            </a:extLst>
          </p:cNvPr>
          <p:cNvSpPr/>
          <p:nvPr/>
        </p:nvSpPr>
        <p:spPr>
          <a:xfrm>
            <a:off x="685800" y="5791200"/>
            <a:ext cx="7848600" cy="762000"/>
          </a:xfrm>
          <a:prstGeom prst="rightArrow">
            <a:avLst/>
          </a:prstGeom>
          <a:gradFill flip="none" rotWithShape="1">
            <a:gsLst>
              <a:gs pos="0">
                <a:schemeClr val="accent3">
                  <a:lumMod val="40000"/>
                  <a:lumOff val="60000"/>
                </a:schemeClr>
              </a:gs>
              <a:gs pos="42000">
                <a:srgbClr val="92D050"/>
              </a:gs>
              <a:gs pos="84000">
                <a:srgbClr val="00B05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829B941F-E482-4A3F-B600-F44C1540DD82}"/>
              </a:ext>
            </a:extLst>
          </p:cNvPr>
          <p:cNvSpPr txBox="1"/>
          <p:nvPr/>
        </p:nvSpPr>
        <p:spPr>
          <a:xfrm>
            <a:off x="674271" y="5491395"/>
            <a:ext cx="457197" cy="369332"/>
          </a:xfrm>
          <a:prstGeom prst="rect">
            <a:avLst/>
          </a:prstGeom>
          <a:noFill/>
        </p:spPr>
        <p:txBody>
          <a:bodyPr wrap="square" rtlCol="0">
            <a:spAutoFit/>
          </a:bodyPr>
          <a:lstStyle/>
          <a:p>
            <a:r>
              <a:rPr lang="en-US" dirty="0"/>
              <a:t>1</a:t>
            </a:r>
          </a:p>
        </p:txBody>
      </p:sp>
      <p:sp>
        <p:nvSpPr>
          <p:cNvPr id="35" name="Rectangle 34">
            <a:extLst>
              <a:ext uri="{FF2B5EF4-FFF2-40B4-BE49-F238E27FC236}">
                <a16:creationId xmlns:a16="http://schemas.microsoft.com/office/drawing/2014/main" id="{24CB3443-42A8-4C39-A82C-8F95AB1FD15F}"/>
              </a:ext>
            </a:extLst>
          </p:cNvPr>
          <p:cNvSpPr/>
          <p:nvPr/>
        </p:nvSpPr>
        <p:spPr>
          <a:xfrm>
            <a:off x="1592560" y="5502791"/>
            <a:ext cx="301686" cy="369332"/>
          </a:xfrm>
          <a:prstGeom prst="rect">
            <a:avLst/>
          </a:prstGeom>
        </p:spPr>
        <p:txBody>
          <a:bodyPr wrap="none">
            <a:spAutoFit/>
          </a:bodyPr>
          <a:lstStyle/>
          <a:p>
            <a:r>
              <a:rPr lang="en-US" dirty="0"/>
              <a:t>2</a:t>
            </a:r>
          </a:p>
        </p:txBody>
      </p:sp>
      <p:sp>
        <p:nvSpPr>
          <p:cNvPr id="36" name="Rectangle 35">
            <a:extLst>
              <a:ext uri="{FF2B5EF4-FFF2-40B4-BE49-F238E27FC236}">
                <a16:creationId xmlns:a16="http://schemas.microsoft.com/office/drawing/2014/main" id="{9FF86745-AE7E-4724-96EF-1F50F9C4C5DA}"/>
              </a:ext>
            </a:extLst>
          </p:cNvPr>
          <p:cNvSpPr/>
          <p:nvPr/>
        </p:nvSpPr>
        <p:spPr>
          <a:xfrm>
            <a:off x="2447245" y="5502791"/>
            <a:ext cx="301686" cy="369332"/>
          </a:xfrm>
          <a:prstGeom prst="rect">
            <a:avLst/>
          </a:prstGeom>
        </p:spPr>
        <p:txBody>
          <a:bodyPr wrap="none">
            <a:spAutoFit/>
          </a:bodyPr>
          <a:lstStyle/>
          <a:p>
            <a:r>
              <a:rPr lang="en-US" dirty="0"/>
              <a:t>3</a:t>
            </a:r>
          </a:p>
        </p:txBody>
      </p:sp>
      <p:sp>
        <p:nvSpPr>
          <p:cNvPr id="38" name="Rectangle 37">
            <a:extLst>
              <a:ext uri="{FF2B5EF4-FFF2-40B4-BE49-F238E27FC236}">
                <a16:creationId xmlns:a16="http://schemas.microsoft.com/office/drawing/2014/main" id="{818D304A-180F-4F15-966C-ECEC78257462}"/>
              </a:ext>
            </a:extLst>
          </p:cNvPr>
          <p:cNvSpPr/>
          <p:nvPr/>
        </p:nvSpPr>
        <p:spPr>
          <a:xfrm>
            <a:off x="3278157" y="5502791"/>
            <a:ext cx="301686" cy="369332"/>
          </a:xfrm>
          <a:prstGeom prst="rect">
            <a:avLst/>
          </a:prstGeom>
        </p:spPr>
        <p:txBody>
          <a:bodyPr wrap="none">
            <a:spAutoFit/>
          </a:bodyPr>
          <a:lstStyle/>
          <a:p>
            <a:r>
              <a:rPr lang="en-US" dirty="0"/>
              <a:t>4</a:t>
            </a:r>
          </a:p>
        </p:txBody>
      </p:sp>
      <p:sp>
        <p:nvSpPr>
          <p:cNvPr id="39" name="Rectangle 38">
            <a:extLst>
              <a:ext uri="{FF2B5EF4-FFF2-40B4-BE49-F238E27FC236}">
                <a16:creationId xmlns:a16="http://schemas.microsoft.com/office/drawing/2014/main" id="{87CB255E-F949-496E-80B9-9DCBF0435A70}"/>
              </a:ext>
            </a:extLst>
          </p:cNvPr>
          <p:cNvSpPr/>
          <p:nvPr/>
        </p:nvSpPr>
        <p:spPr>
          <a:xfrm>
            <a:off x="7836078" y="5502791"/>
            <a:ext cx="301686" cy="369332"/>
          </a:xfrm>
          <a:prstGeom prst="rect">
            <a:avLst/>
          </a:prstGeom>
        </p:spPr>
        <p:txBody>
          <a:bodyPr wrap="none">
            <a:spAutoFit/>
          </a:bodyPr>
          <a:lstStyle/>
          <a:p>
            <a:r>
              <a:rPr lang="en-US" dirty="0"/>
              <a:t>9</a:t>
            </a:r>
          </a:p>
        </p:txBody>
      </p:sp>
      <p:sp>
        <p:nvSpPr>
          <p:cNvPr id="40" name="Rectangle 39">
            <a:extLst>
              <a:ext uri="{FF2B5EF4-FFF2-40B4-BE49-F238E27FC236}">
                <a16:creationId xmlns:a16="http://schemas.microsoft.com/office/drawing/2014/main" id="{A6169AD1-91E0-4629-84D6-5F2AB43C3BF6}"/>
              </a:ext>
            </a:extLst>
          </p:cNvPr>
          <p:cNvSpPr/>
          <p:nvPr/>
        </p:nvSpPr>
        <p:spPr>
          <a:xfrm>
            <a:off x="6943045" y="5488859"/>
            <a:ext cx="301686" cy="369332"/>
          </a:xfrm>
          <a:prstGeom prst="rect">
            <a:avLst/>
          </a:prstGeom>
        </p:spPr>
        <p:txBody>
          <a:bodyPr wrap="none">
            <a:spAutoFit/>
          </a:bodyPr>
          <a:lstStyle/>
          <a:p>
            <a:r>
              <a:rPr lang="en-US" dirty="0"/>
              <a:t>8</a:t>
            </a:r>
          </a:p>
        </p:txBody>
      </p:sp>
      <p:sp>
        <p:nvSpPr>
          <p:cNvPr id="41" name="Rectangle 40">
            <a:extLst>
              <a:ext uri="{FF2B5EF4-FFF2-40B4-BE49-F238E27FC236}">
                <a16:creationId xmlns:a16="http://schemas.microsoft.com/office/drawing/2014/main" id="{8E3BA4D6-8C51-447A-93E0-762B5D8855B8}"/>
              </a:ext>
            </a:extLst>
          </p:cNvPr>
          <p:cNvSpPr/>
          <p:nvPr/>
        </p:nvSpPr>
        <p:spPr>
          <a:xfrm>
            <a:off x="6097557" y="5502791"/>
            <a:ext cx="301686" cy="369332"/>
          </a:xfrm>
          <a:prstGeom prst="rect">
            <a:avLst/>
          </a:prstGeom>
        </p:spPr>
        <p:txBody>
          <a:bodyPr wrap="none">
            <a:spAutoFit/>
          </a:bodyPr>
          <a:lstStyle/>
          <a:p>
            <a:r>
              <a:rPr lang="en-US" dirty="0"/>
              <a:t>7</a:t>
            </a:r>
          </a:p>
        </p:txBody>
      </p:sp>
      <p:sp>
        <p:nvSpPr>
          <p:cNvPr id="42" name="Rectangle 41">
            <a:extLst>
              <a:ext uri="{FF2B5EF4-FFF2-40B4-BE49-F238E27FC236}">
                <a16:creationId xmlns:a16="http://schemas.microsoft.com/office/drawing/2014/main" id="{6BEBE79E-8CB2-4E71-9C0A-43D8C7B3055C}"/>
              </a:ext>
            </a:extLst>
          </p:cNvPr>
          <p:cNvSpPr/>
          <p:nvPr/>
        </p:nvSpPr>
        <p:spPr>
          <a:xfrm>
            <a:off x="5115802" y="5502791"/>
            <a:ext cx="301686" cy="369332"/>
          </a:xfrm>
          <a:prstGeom prst="rect">
            <a:avLst/>
          </a:prstGeom>
        </p:spPr>
        <p:txBody>
          <a:bodyPr wrap="none">
            <a:spAutoFit/>
          </a:bodyPr>
          <a:lstStyle/>
          <a:p>
            <a:r>
              <a:rPr lang="en-US" dirty="0"/>
              <a:t>6</a:t>
            </a:r>
          </a:p>
        </p:txBody>
      </p:sp>
      <p:sp>
        <p:nvSpPr>
          <p:cNvPr id="43" name="Rectangle 42">
            <a:extLst>
              <a:ext uri="{FF2B5EF4-FFF2-40B4-BE49-F238E27FC236}">
                <a16:creationId xmlns:a16="http://schemas.microsoft.com/office/drawing/2014/main" id="{1D2C9698-9E75-4FDC-971C-58C6165F0EBC}"/>
              </a:ext>
            </a:extLst>
          </p:cNvPr>
          <p:cNvSpPr/>
          <p:nvPr/>
        </p:nvSpPr>
        <p:spPr>
          <a:xfrm>
            <a:off x="4202181" y="5502791"/>
            <a:ext cx="301686" cy="369332"/>
          </a:xfrm>
          <a:prstGeom prst="rect">
            <a:avLst/>
          </a:prstGeom>
        </p:spPr>
        <p:txBody>
          <a:bodyPr wrap="none">
            <a:spAutoFit/>
          </a:bodyPr>
          <a:lstStyle/>
          <a:p>
            <a:r>
              <a:rPr lang="en-US" dirty="0"/>
              <a:t>5</a:t>
            </a:r>
          </a:p>
        </p:txBody>
      </p:sp>
      <p:sp>
        <p:nvSpPr>
          <p:cNvPr id="45" name="Oval 44">
            <a:extLst>
              <a:ext uri="{FF2B5EF4-FFF2-40B4-BE49-F238E27FC236}">
                <a16:creationId xmlns:a16="http://schemas.microsoft.com/office/drawing/2014/main" id="{2C39C231-AF8B-49D4-827D-197ED948A442}"/>
              </a:ext>
            </a:extLst>
          </p:cNvPr>
          <p:cNvSpPr/>
          <p:nvPr/>
        </p:nvSpPr>
        <p:spPr>
          <a:xfrm>
            <a:off x="5602261" y="4531688"/>
            <a:ext cx="838198" cy="457200"/>
          </a:xfrm>
          <a:prstGeom prst="ellipse">
            <a:avLst/>
          </a:prstGeom>
          <a:solidFill>
            <a:srgbClr val="00B05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4DB57D8-3004-4791-8EEF-F23C36ABEC90}"/>
              </a:ext>
            </a:extLst>
          </p:cNvPr>
          <p:cNvSpPr/>
          <p:nvPr/>
        </p:nvSpPr>
        <p:spPr>
          <a:xfrm>
            <a:off x="5847806" y="3969090"/>
            <a:ext cx="838198" cy="457200"/>
          </a:xfrm>
          <a:prstGeom prst="ellipse">
            <a:avLst/>
          </a:prstGeom>
          <a:solidFill>
            <a:srgbClr val="00B05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4CC0323-328C-4442-8867-309CED96A2D7}"/>
              </a:ext>
            </a:extLst>
          </p:cNvPr>
          <p:cNvSpPr/>
          <p:nvPr/>
        </p:nvSpPr>
        <p:spPr>
          <a:xfrm>
            <a:off x="6088712" y="3406492"/>
            <a:ext cx="838198" cy="457200"/>
          </a:xfrm>
          <a:prstGeom prst="ellipse">
            <a:avLst/>
          </a:prstGeom>
          <a:solidFill>
            <a:srgbClr val="00B05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A132EBF8-17D1-4B64-B4A2-0FE46B0C3906}"/>
              </a:ext>
            </a:extLst>
          </p:cNvPr>
          <p:cNvSpPr/>
          <p:nvPr/>
        </p:nvSpPr>
        <p:spPr>
          <a:xfrm>
            <a:off x="6440459" y="2830732"/>
            <a:ext cx="838198" cy="457200"/>
          </a:xfrm>
          <a:prstGeom prst="ellipse">
            <a:avLst/>
          </a:prstGeom>
          <a:solidFill>
            <a:srgbClr val="00B05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CEF57CF-9545-4087-A306-A44FECF80B19}"/>
              </a:ext>
            </a:extLst>
          </p:cNvPr>
          <p:cNvSpPr/>
          <p:nvPr/>
        </p:nvSpPr>
        <p:spPr>
          <a:xfrm>
            <a:off x="6507811" y="2230825"/>
            <a:ext cx="838198" cy="457200"/>
          </a:xfrm>
          <a:prstGeom prst="ellipse">
            <a:avLst/>
          </a:prstGeom>
          <a:solidFill>
            <a:srgbClr val="00B05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BDE7F93B-D7EC-4C83-8844-AA3F65F8B09C}"/>
              </a:ext>
            </a:extLst>
          </p:cNvPr>
          <p:cNvSpPr/>
          <p:nvPr/>
        </p:nvSpPr>
        <p:spPr>
          <a:xfrm>
            <a:off x="6642897" y="1573563"/>
            <a:ext cx="838198" cy="457200"/>
          </a:xfrm>
          <a:prstGeom prst="ellipse">
            <a:avLst/>
          </a:prstGeom>
          <a:solidFill>
            <a:srgbClr val="00B05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E447E78-C8D8-434D-A036-6346DA74F363}"/>
              </a:ext>
            </a:extLst>
          </p:cNvPr>
          <p:cNvSpPr txBox="1"/>
          <p:nvPr/>
        </p:nvSpPr>
        <p:spPr>
          <a:xfrm>
            <a:off x="674271" y="6356352"/>
            <a:ext cx="7161807" cy="523220"/>
          </a:xfrm>
          <a:prstGeom prst="rect">
            <a:avLst/>
          </a:prstGeom>
          <a:noFill/>
        </p:spPr>
        <p:txBody>
          <a:bodyPr wrap="square" rtlCol="0">
            <a:spAutoFit/>
          </a:bodyPr>
          <a:lstStyle/>
          <a:p>
            <a:r>
              <a:rPr lang="en-US" sz="1400" dirty="0"/>
              <a:t>Daniel  Han Ming Ching, Tae-</a:t>
            </a:r>
            <a:r>
              <a:rPr lang="en-US" sz="1400" dirty="0" err="1"/>
              <a:t>Yeol</a:t>
            </a:r>
            <a:r>
              <a:rPr lang="en-US" sz="1400" dirty="0"/>
              <a:t> Kim, Brad Gilbreath, and Lynne Anderson. </a:t>
            </a:r>
            <a:r>
              <a:rPr lang="en-US" sz="1400" i="1" dirty="0"/>
              <a:t>Why People Believe in their Leaders – or Not</a:t>
            </a:r>
            <a:r>
              <a:rPr lang="en-US" sz="1400" dirty="0"/>
              <a:t>. MIT Sloan Management Review. Fall 2018 Vol 60 No 1</a:t>
            </a:r>
            <a:r>
              <a:rPr lang="en-US" sz="1400" i="1" dirty="0"/>
              <a:t> </a:t>
            </a:r>
          </a:p>
        </p:txBody>
      </p:sp>
      <p:sp>
        <p:nvSpPr>
          <p:cNvPr id="53" name="TextBox 52">
            <a:extLst>
              <a:ext uri="{FF2B5EF4-FFF2-40B4-BE49-F238E27FC236}">
                <a16:creationId xmlns:a16="http://schemas.microsoft.com/office/drawing/2014/main" id="{735EBD2D-DF6B-4B6B-B5DB-FF19DC0F5C32}"/>
              </a:ext>
            </a:extLst>
          </p:cNvPr>
          <p:cNvSpPr txBox="1"/>
          <p:nvPr/>
        </p:nvSpPr>
        <p:spPr>
          <a:xfrm>
            <a:off x="6756657" y="1639951"/>
            <a:ext cx="631167" cy="369332"/>
          </a:xfrm>
          <a:prstGeom prst="rect">
            <a:avLst/>
          </a:prstGeom>
          <a:noFill/>
        </p:spPr>
        <p:txBody>
          <a:bodyPr wrap="square" rtlCol="0">
            <a:spAutoFit/>
          </a:bodyPr>
          <a:lstStyle/>
          <a:p>
            <a:r>
              <a:rPr lang="en-US" b="1" dirty="0"/>
              <a:t>7.94</a:t>
            </a:r>
          </a:p>
        </p:txBody>
      </p:sp>
      <p:sp>
        <p:nvSpPr>
          <p:cNvPr id="54" name="TextBox 53">
            <a:extLst>
              <a:ext uri="{FF2B5EF4-FFF2-40B4-BE49-F238E27FC236}">
                <a16:creationId xmlns:a16="http://schemas.microsoft.com/office/drawing/2014/main" id="{1FBBE00B-183E-4295-BB56-1D7EBB6812F7}"/>
              </a:ext>
            </a:extLst>
          </p:cNvPr>
          <p:cNvSpPr txBox="1"/>
          <p:nvPr/>
        </p:nvSpPr>
        <p:spPr>
          <a:xfrm>
            <a:off x="6611326" y="2297213"/>
            <a:ext cx="631167" cy="369332"/>
          </a:xfrm>
          <a:prstGeom prst="rect">
            <a:avLst/>
          </a:prstGeom>
          <a:noFill/>
        </p:spPr>
        <p:txBody>
          <a:bodyPr wrap="square" rtlCol="0">
            <a:spAutoFit/>
          </a:bodyPr>
          <a:lstStyle/>
          <a:p>
            <a:r>
              <a:rPr lang="en-US" b="1" dirty="0"/>
              <a:t>7.85</a:t>
            </a:r>
          </a:p>
        </p:txBody>
      </p:sp>
      <p:sp>
        <p:nvSpPr>
          <p:cNvPr id="55" name="TextBox 54">
            <a:extLst>
              <a:ext uri="{FF2B5EF4-FFF2-40B4-BE49-F238E27FC236}">
                <a16:creationId xmlns:a16="http://schemas.microsoft.com/office/drawing/2014/main" id="{A3D2D006-279F-497F-BEF9-16C34AC71212}"/>
              </a:ext>
            </a:extLst>
          </p:cNvPr>
          <p:cNvSpPr txBox="1"/>
          <p:nvPr/>
        </p:nvSpPr>
        <p:spPr>
          <a:xfrm>
            <a:off x="6553200" y="2891585"/>
            <a:ext cx="631167" cy="369332"/>
          </a:xfrm>
          <a:prstGeom prst="rect">
            <a:avLst/>
          </a:prstGeom>
          <a:noFill/>
        </p:spPr>
        <p:txBody>
          <a:bodyPr wrap="square" rtlCol="0">
            <a:spAutoFit/>
          </a:bodyPr>
          <a:lstStyle/>
          <a:p>
            <a:r>
              <a:rPr lang="en-US" b="1" dirty="0"/>
              <a:t>7.66</a:t>
            </a:r>
          </a:p>
        </p:txBody>
      </p:sp>
      <p:sp>
        <p:nvSpPr>
          <p:cNvPr id="56" name="TextBox 55">
            <a:extLst>
              <a:ext uri="{FF2B5EF4-FFF2-40B4-BE49-F238E27FC236}">
                <a16:creationId xmlns:a16="http://schemas.microsoft.com/office/drawing/2014/main" id="{86929F35-6DF7-415D-ABAA-78B805164D8F}"/>
              </a:ext>
            </a:extLst>
          </p:cNvPr>
          <p:cNvSpPr txBox="1"/>
          <p:nvPr/>
        </p:nvSpPr>
        <p:spPr>
          <a:xfrm>
            <a:off x="6215277" y="3461850"/>
            <a:ext cx="631167" cy="369332"/>
          </a:xfrm>
          <a:prstGeom prst="rect">
            <a:avLst/>
          </a:prstGeom>
          <a:noFill/>
        </p:spPr>
        <p:txBody>
          <a:bodyPr wrap="square" rtlCol="0">
            <a:spAutoFit/>
          </a:bodyPr>
          <a:lstStyle/>
          <a:p>
            <a:r>
              <a:rPr lang="en-US" b="1" dirty="0"/>
              <a:t>7.34</a:t>
            </a:r>
          </a:p>
        </p:txBody>
      </p:sp>
      <p:sp>
        <p:nvSpPr>
          <p:cNvPr id="57" name="TextBox 56">
            <a:extLst>
              <a:ext uri="{FF2B5EF4-FFF2-40B4-BE49-F238E27FC236}">
                <a16:creationId xmlns:a16="http://schemas.microsoft.com/office/drawing/2014/main" id="{14C2508B-F4AF-49E2-9B61-97F54C6806DB}"/>
              </a:ext>
            </a:extLst>
          </p:cNvPr>
          <p:cNvSpPr txBox="1"/>
          <p:nvPr/>
        </p:nvSpPr>
        <p:spPr>
          <a:xfrm>
            <a:off x="5732714" y="4575622"/>
            <a:ext cx="631167" cy="369332"/>
          </a:xfrm>
          <a:prstGeom prst="rect">
            <a:avLst/>
          </a:prstGeom>
          <a:noFill/>
        </p:spPr>
        <p:txBody>
          <a:bodyPr wrap="square" rtlCol="0">
            <a:spAutoFit/>
          </a:bodyPr>
          <a:lstStyle/>
          <a:p>
            <a:r>
              <a:rPr lang="en-US" b="1" dirty="0"/>
              <a:t>6.75</a:t>
            </a:r>
          </a:p>
        </p:txBody>
      </p:sp>
      <p:sp>
        <p:nvSpPr>
          <p:cNvPr id="58" name="TextBox 57">
            <a:extLst>
              <a:ext uri="{FF2B5EF4-FFF2-40B4-BE49-F238E27FC236}">
                <a16:creationId xmlns:a16="http://schemas.microsoft.com/office/drawing/2014/main" id="{A6DEE613-AF1A-4F89-8753-F6E725D3F04A}"/>
              </a:ext>
            </a:extLst>
          </p:cNvPr>
          <p:cNvSpPr txBox="1"/>
          <p:nvPr/>
        </p:nvSpPr>
        <p:spPr>
          <a:xfrm>
            <a:off x="5952074" y="4031455"/>
            <a:ext cx="631167" cy="369332"/>
          </a:xfrm>
          <a:prstGeom prst="rect">
            <a:avLst/>
          </a:prstGeom>
          <a:noFill/>
        </p:spPr>
        <p:txBody>
          <a:bodyPr wrap="square" rtlCol="0">
            <a:spAutoFit/>
          </a:bodyPr>
          <a:lstStyle/>
          <a:p>
            <a:r>
              <a:rPr lang="en-US" b="1" dirty="0"/>
              <a:t>7.26</a:t>
            </a:r>
          </a:p>
        </p:txBody>
      </p:sp>
      <p:sp>
        <p:nvSpPr>
          <p:cNvPr id="59" name="TextBox 58">
            <a:extLst>
              <a:ext uri="{FF2B5EF4-FFF2-40B4-BE49-F238E27FC236}">
                <a16:creationId xmlns:a16="http://schemas.microsoft.com/office/drawing/2014/main" id="{0AF932D9-99E7-4501-9DDA-804AE6523921}"/>
              </a:ext>
            </a:extLst>
          </p:cNvPr>
          <p:cNvSpPr txBox="1"/>
          <p:nvPr/>
        </p:nvSpPr>
        <p:spPr>
          <a:xfrm>
            <a:off x="7129346" y="3635092"/>
            <a:ext cx="1008412" cy="646331"/>
          </a:xfrm>
          <a:prstGeom prst="rect">
            <a:avLst/>
          </a:prstGeom>
          <a:noFill/>
        </p:spPr>
        <p:txBody>
          <a:bodyPr wrap="square" rtlCol="0">
            <a:spAutoFit/>
          </a:bodyPr>
          <a:lstStyle/>
          <a:p>
            <a:r>
              <a:rPr lang="en-US" b="1" dirty="0"/>
              <a:t>MEAN SCORES</a:t>
            </a:r>
          </a:p>
        </p:txBody>
      </p:sp>
      <p:sp>
        <p:nvSpPr>
          <p:cNvPr id="60" name="TextBox 59">
            <a:extLst>
              <a:ext uri="{FF2B5EF4-FFF2-40B4-BE49-F238E27FC236}">
                <a16:creationId xmlns:a16="http://schemas.microsoft.com/office/drawing/2014/main" id="{B87E5949-5E60-448A-A58A-F29632246449}"/>
              </a:ext>
            </a:extLst>
          </p:cNvPr>
          <p:cNvSpPr txBox="1"/>
          <p:nvPr/>
        </p:nvSpPr>
        <p:spPr>
          <a:xfrm>
            <a:off x="4418883" y="1586864"/>
            <a:ext cx="2819399" cy="369332"/>
          </a:xfrm>
          <a:prstGeom prst="rect">
            <a:avLst/>
          </a:prstGeom>
          <a:noFill/>
        </p:spPr>
        <p:txBody>
          <a:bodyPr wrap="square" rtlCol="0">
            <a:spAutoFit/>
          </a:bodyPr>
          <a:lstStyle/>
          <a:p>
            <a:r>
              <a:rPr lang="en-US" b="1" dirty="0"/>
              <a:t>Emphasize the Future</a:t>
            </a:r>
          </a:p>
        </p:txBody>
      </p:sp>
      <p:sp>
        <p:nvSpPr>
          <p:cNvPr id="61" name="TextBox 60">
            <a:extLst>
              <a:ext uri="{FF2B5EF4-FFF2-40B4-BE49-F238E27FC236}">
                <a16:creationId xmlns:a16="http://schemas.microsoft.com/office/drawing/2014/main" id="{3178D916-447B-4CB8-B420-6D2A42805FD1}"/>
              </a:ext>
            </a:extLst>
          </p:cNvPr>
          <p:cNvSpPr txBox="1"/>
          <p:nvPr/>
        </p:nvSpPr>
        <p:spPr>
          <a:xfrm>
            <a:off x="2857499" y="2225397"/>
            <a:ext cx="3734827" cy="369332"/>
          </a:xfrm>
          <a:prstGeom prst="rect">
            <a:avLst/>
          </a:prstGeom>
          <a:noFill/>
        </p:spPr>
        <p:txBody>
          <a:bodyPr wrap="square" rtlCol="0">
            <a:spAutoFit/>
          </a:bodyPr>
          <a:lstStyle/>
          <a:p>
            <a:r>
              <a:rPr lang="en-US" b="1" dirty="0"/>
              <a:t>Emphasize Organizational Outcomes</a:t>
            </a:r>
          </a:p>
        </p:txBody>
      </p:sp>
      <p:sp>
        <p:nvSpPr>
          <p:cNvPr id="62" name="TextBox 61">
            <a:extLst>
              <a:ext uri="{FF2B5EF4-FFF2-40B4-BE49-F238E27FC236}">
                <a16:creationId xmlns:a16="http://schemas.microsoft.com/office/drawing/2014/main" id="{18920C6C-0BCF-453B-8963-F7E4C63A2828}"/>
              </a:ext>
            </a:extLst>
          </p:cNvPr>
          <p:cNvSpPr txBox="1"/>
          <p:nvPr/>
        </p:nvSpPr>
        <p:spPr>
          <a:xfrm>
            <a:off x="4151344" y="2874666"/>
            <a:ext cx="2379516" cy="369332"/>
          </a:xfrm>
          <a:prstGeom prst="rect">
            <a:avLst/>
          </a:prstGeom>
          <a:noFill/>
        </p:spPr>
        <p:txBody>
          <a:bodyPr wrap="square" rtlCol="0">
            <a:spAutoFit/>
          </a:bodyPr>
          <a:lstStyle/>
          <a:p>
            <a:r>
              <a:rPr lang="en-US" b="1" dirty="0"/>
              <a:t>Emphasize Employees</a:t>
            </a:r>
          </a:p>
        </p:txBody>
      </p:sp>
      <p:sp>
        <p:nvSpPr>
          <p:cNvPr id="63" name="TextBox 62">
            <a:extLst>
              <a:ext uri="{FF2B5EF4-FFF2-40B4-BE49-F238E27FC236}">
                <a16:creationId xmlns:a16="http://schemas.microsoft.com/office/drawing/2014/main" id="{DC710A76-F23F-4306-AB28-2AA7DD0009B0}"/>
              </a:ext>
            </a:extLst>
          </p:cNvPr>
          <p:cNvSpPr txBox="1"/>
          <p:nvPr/>
        </p:nvSpPr>
        <p:spPr>
          <a:xfrm>
            <a:off x="3499045" y="3429337"/>
            <a:ext cx="3031816" cy="369332"/>
          </a:xfrm>
          <a:prstGeom prst="rect">
            <a:avLst/>
          </a:prstGeom>
          <a:noFill/>
        </p:spPr>
        <p:txBody>
          <a:bodyPr wrap="square" rtlCol="0">
            <a:spAutoFit/>
          </a:bodyPr>
          <a:lstStyle/>
          <a:p>
            <a:r>
              <a:rPr lang="en-US" b="1" dirty="0"/>
              <a:t>Take Action and Initiative</a:t>
            </a:r>
          </a:p>
        </p:txBody>
      </p:sp>
      <p:sp>
        <p:nvSpPr>
          <p:cNvPr id="64" name="TextBox 63">
            <a:extLst>
              <a:ext uri="{FF2B5EF4-FFF2-40B4-BE49-F238E27FC236}">
                <a16:creationId xmlns:a16="http://schemas.microsoft.com/office/drawing/2014/main" id="{08955D7D-5141-4C92-B4CD-09C819B042D7}"/>
              </a:ext>
            </a:extLst>
          </p:cNvPr>
          <p:cNvSpPr txBox="1"/>
          <p:nvPr/>
        </p:nvSpPr>
        <p:spPr>
          <a:xfrm>
            <a:off x="3320432" y="3999504"/>
            <a:ext cx="3043449" cy="369332"/>
          </a:xfrm>
          <a:prstGeom prst="rect">
            <a:avLst/>
          </a:prstGeom>
          <a:noFill/>
        </p:spPr>
        <p:txBody>
          <a:bodyPr wrap="square" rtlCol="0">
            <a:spAutoFit/>
          </a:bodyPr>
          <a:lstStyle/>
          <a:p>
            <a:r>
              <a:rPr lang="en-US" b="1" dirty="0"/>
              <a:t>Communicate Effectively</a:t>
            </a:r>
          </a:p>
        </p:txBody>
      </p:sp>
      <p:sp>
        <p:nvSpPr>
          <p:cNvPr id="65" name="TextBox 64">
            <a:extLst>
              <a:ext uri="{FF2B5EF4-FFF2-40B4-BE49-F238E27FC236}">
                <a16:creationId xmlns:a16="http://schemas.microsoft.com/office/drawing/2014/main" id="{7D08A0B5-C374-40BA-A628-279B32998AB6}"/>
              </a:ext>
            </a:extLst>
          </p:cNvPr>
          <p:cNvSpPr txBox="1"/>
          <p:nvPr/>
        </p:nvSpPr>
        <p:spPr>
          <a:xfrm>
            <a:off x="2307257" y="4566481"/>
            <a:ext cx="3810954" cy="369332"/>
          </a:xfrm>
          <a:prstGeom prst="rect">
            <a:avLst/>
          </a:prstGeom>
          <a:noFill/>
        </p:spPr>
        <p:txBody>
          <a:bodyPr wrap="square" rtlCol="0">
            <a:spAutoFit/>
          </a:bodyPr>
          <a:lstStyle/>
          <a:p>
            <a:r>
              <a:rPr lang="en-US" b="1" dirty="0"/>
              <a:t>Gain Knowledge and Experiences</a:t>
            </a:r>
          </a:p>
        </p:txBody>
      </p:sp>
    </p:spTree>
    <p:extLst>
      <p:ext uri="{BB962C8B-B14F-4D97-AF65-F5344CB8AC3E}">
        <p14:creationId xmlns:p14="http://schemas.microsoft.com/office/powerpoint/2010/main" val="75395656"/>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73ED0-401C-468F-B633-5EE5CCE069A0}"/>
              </a:ext>
            </a:extLst>
          </p:cNvPr>
          <p:cNvSpPr>
            <a:spLocks noGrp="1"/>
          </p:cNvSpPr>
          <p:nvPr>
            <p:ph type="title"/>
          </p:nvPr>
        </p:nvSpPr>
        <p:spPr>
          <a:xfrm>
            <a:off x="0" y="136525"/>
            <a:ext cx="8877300" cy="1143000"/>
          </a:xfrm>
        </p:spPr>
        <p:txBody>
          <a:bodyPr>
            <a:normAutofit/>
          </a:bodyPr>
          <a:lstStyle/>
          <a:p>
            <a:r>
              <a:rPr lang="en-US" sz="3400" b="1" dirty="0"/>
              <a:t>Leaders are viewed as incompetent when they…</a:t>
            </a:r>
          </a:p>
        </p:txBody>
      </p:sp>
      <p:sp>
        <p:nvSpPr>
          <p:cNvPr id="4" name="Slide Number Placeholder 3">
            <a:extLst>
              <a:ext uri="{FF2B5EF4-FFF2-40B4-BE49-F238E27FC236}">
                <a16:creationId xmlns:a16="http://schemas.microsoft.com/office/drawing/2014/main" id="{6BF972E3-2605-4745-85EC-FEC45DD0048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353</a:t>
            </a:fld>
            <a:endParaRPr lang="en-US">
              <a:solidFill>
                <a:prstClr val="black">
                  <a:tint val="75000"/>
                </a:prstClr>
              </a:solidFill>
            </a:endParaRPr>
          </a:p>
        </p:txBody>
      </p:sp>
      <p:sp>
        <p:nvSpPr>
          <p:cNvPr id="5" name="Arrow: Right 4">
            <a:extLst>
              <a:ext uri="{FF2B5EF4-FFF2-40B4-BE49-F238E27FC236}">
                <a16:creationId xmlns:a16="http://schemas.microsoft.com/office/drawing/2014/main" id="{34B96040-0107-4C40-B3A0-35D5EB0FC815}"/>
              </a:ext>
            </a:extLst>
          </p:cNvPr>
          <p:cNvSpPr/>
          <p:nvPr/>
        </p:nvSpPr>
        <p:spPr>
          <a:xfrm>
            <a:off x="685800" y="5791200"/>
            <a:ext cx="7848600" cy="762000"/>
          </a:xfrm>
          <a:prstGeom prst="rightArrow">
            <a:avLst/>
          </a:prstGeom>
          <a:gradFill flip="none" rotWithShape="1">
            <a:gsLst>
              <a:gs pos="0">
                <a:schemeClr val="accent6">
                  <a:lumMod val="40000"/>
                  <a:lumOff val="60000"/>
                </a:schemeClr>
              </a:gs>
              <a:gs pos="42000">
                <a:schemeClr val="accent6">
                  <a:lumMod val="60000"/>
                  <a:lumOff val="40000"/>
                </a:schemeClr>
              </a:gs>
              <a:gs pos="84000">
                <a:schemeClr val="accent6">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DAF17AA-6E17-4329-A490-10EC76DA07A9}"/>
              </a:ext>
            </a:extLst>
          </p:cNvPr>
          <p:cNvCxnSpPr>
            <a:cxnSpLocks/>
          </p:cNvCxnSpPr>
          <p:nvPr/>
        </p:nvCxnSpPr>
        <p:spPr>
          <a:xfrm>
            <a:off x="5257800"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B158A6CF-31AE-4E80-8B25-F617BD22FC0A}"/>
              </a:ext>
            </a:extLst>
          </p:cNvPr>
          <p:cNvCxnSpPr>
            <a:cxnSpLocks/>
          </p:cNvCxnSpPr>
          <p:nvPr/>
        </p:nvCxnSpPr>
        <p:spPr>
          <a:xfrm>
            <a:off x="6248400"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C2E35B4F-E7AA-42F0-A037-4F0B1486B663}"/>
              </a:ext>
            </a:extLst>
          </p:cNvPr>
          <p:cNvCxnSpPr>
            <a:cxnSpLocks/>
          </p:cNvCxnSpPr>
          <p:nvPr/>
        </p:nvCxnSpPr>
        <p:spPr>
          <a:xfrm>
            <a:off x="7086239"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3B693CC8-5B1D-456C-92DC-069011A575A8}"/>
              </a:ext>
            </a:extLst>
          </p:cNvPr>
          <p:cNvCxnSpPr>
            <a:cxnSpLocks/>
          </p:cNvCxnSpPr>
          <p:nvPr/>
        </p:nvCxnSpPr>
        <p:spPr>
          <a:xfrm>
            <a:off x="8001000"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5E3ED93D-70A1-4773-8310-56B3AAC3464E}"/>
              </a:ext>
            </a:extLst>
          </p:cNvPr>
          <p:cNvCxnSpPr>
            <a:cxnSpLocks/>
          </p:cNvCxnSpPr>
          <p:nvPr/>
        </p:nvCxnSpPr>
        <p:spPr>
          <a:xfrm>
            <a:off x="1728828"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C93D68F7-1AC7-43FB-B061-2B77D17FD029}"/>
              </a:ext>
            </a:extLst>
          </p:cNvPr>
          <p:cNvCxnSpPr>
            <a:cxnSpLocks/>
          </p:cNvCxnSpPr>
          <p:nvPr/>
        </p:nvCxnSpPr>
        <p:spPr>
          <a:xfrm>
            <a:off x="2598088" y="1333500"/>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1C59FD13-8A8B-4ACF-813E-493BC8EF0236}"/>
              </a:ext>
            </a:extLst>
          </p:cNvPr>
          <p:cNvCxnSpPr>
            <a:cxnSpLocks/>
          </p:cNvCxnSpPr>
          <p:nvPr/>
        </p:nvCxnSpPr>
        <p:spPr>
          <a:xfrm>
            <a:off x="3429000"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E838C73A-6B49-44FF-BE83-3A6BBED3E6E3}"/>
              </a:ext>
            </a:extLst>
          </p:cNvPr>
          <p:cNvCxnSpPr>
            <a:cxnSpLocks/>
          </p:cNvCxnSpPr>
          <p:nvPr/>
        </p:nvCxnSpPr>
        <p:spPr>
          <a:xfrm>
            <a:off x="4343400" y="1333500"/>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9D856542-E88E-4BDB-A9FE-CA0FFA6857D1}"/>
              </a:ext>
            </a:extLst>
          </p:cNvPr>
          <p:cNvCxnSpPr>
            <a:cxnSpLocks/>
          </p:cNvCxnSpPr>
          <p:nvPr/>
        </p:nvCxnSpPr>
        <p:spPr>
          <a:xfrm>
            <a:off x="827872"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58F155D8-9E1D-4582-BCAF-11A2CC094C4A}"/>
              </a:ext>
            </a:extLst>
          </p:cNvPr>
          <p:cNvSpPr txBox="1"/>
          <p:nvPr/>
        </p:nvSpPr>
        <p:spPr>
          <a:xfrm>
            <a:off x="674271" y="5491395"/>
            <a:ext cx="457197" cy="369332"/>
          </a:xfrm>
          <a:prstGeom prst="rect">
            <a:avLst/>
          </a:prstGeom>
          <a:noFill/>
        </p:spPr>
        <p:txBody>
          <a:bodyPr wrap="square" rtlCol="0">
            <a:spAutoFit/>
          </a:bodyPr>
          <a:lstStyle/>
          <a:p>
            <a:r>
              <a:rPr lang="en-US" dirty="0"/>
              <a:t>1</a:t>
            </a:r>
          </a:p>
        </p:txBody>
      </p:sp>
      <p:sp>
        <p:nvSpPr>
          <p:cNvPr id="17" name="Rectangle 16">
            <a:extLst>
              <a:ext uri="{FF2B5EF4-FFF2-40B4-BE49-F238E27FC236}">
                <a16:creationId xmlns:a16="http://schemas.microsoft.com/office/drawing/2014/main" id="{F3BBFA84-AC66-41DB-8207-04EF3BCDFE11}"/>
              </a:ext>
            </a:extLst>
          </p:cNvPr>
          <p:cNvSpPr/>
          <p:nvPr/>
        </p:nvSpPr>
        <p:spPr>
          <a:xfrm>
            <a:off x="1592560" y="5502791"/>
            <a:ext cx="301686" cy="369332"/>
          </a:xfrm>
          <a:prstGeom prst="rect">
            <a:avLst/>
          </a:prstGeom>
        </p:spPr>
        <p:txBody>
          <a:bodyPr wrap="none">
            <a:spAutoFit/>
          </a:bodyPr>
          <a:lstStyle/>
          <a:p>
            <a:r>
              <a:rPr lang="en-US" dirty="0"/>
              <a:t>2</a:t>
            </a:r>
          </a:p>
        </p:txBody>
      </p:sp>
      <p:sp>
        <p:nvSpPr>
          <p:cNvPr id="18" name="Rectangle 17">
            <a:extLst>
              <a:ext uri="{FF2B5EF4-FFF2-40B4-BE49-F238E27FC236}">
                <a16:creationId xmlns:a16="http://schemas.microsoft.com/office/drawing/2014/main" id="{254F57C4-F44D-43D1-AD04-9326262C2CB5}"/>
              </a:ext>
            </a:extLst>
          </p:cNvPr>
          <p:cNvSpPr/>
          <p:nvPr/>
        </p:nvSpPr>
        <p:spPr>
          <a:xfrm>
            <a:off x="2447245" y="5502791"/>
            <a:ext cx="301686" cy="369332"/>
          </a:xfrm>
          <a:prstGeom prst="rect">
            <a:avLst/>
          </a:prstGeom>
        </p:spPr>
        <p:txBody>
          <a:bodyPr wrap="none">
            <a:spAutoFit/>
          </a:bodyPr>
          <a:lstStyle/>
          <a:p>
            <a:r>
              <a:rPr lang="en-US" dirty="0"/>
              <a:t>3</a:t>
            </a:r>
          </a:p>
        </p:txBody>
      </p:sp>
      <p:sp>
        <p:nvSpPr>
          <p:cNvPr id="19" name="Rectangle 18">
            <a:extLst>
              <a:ext uri="{FF2B5EF4-FFF2-40B4-BE49-F238E27FC236}">
                <a16:creationId xmlns:a16="http://schemas.microsoft.com/office/drawing/2014/main" id="{CD85CF72-C9FC-4836-8A6B-5C171CDFAC69}"/>
              </a:ext>
            </a:extLst>
          </p:cNvPr>
          <p:cNvSpPr/>
          <p:nvPr/>
        </p:nvSpPr>
        <p:spPr>
          <a:xfrm>
            <a:off x="3278157" y="5502791"/>
            <a:ext cx="301686" cy="369332"/>
          </a:xfrm>
          <a:prstGeom prst="rect">
            <a:avLst/>
          </a:prstGeom>
        </p:spPr>
        <p:txBody>
          <a:bodyPr wrap="none">
            <a:spAutoFit/>
          </a:bodyPr>
          <a:lstStyle/>
          <a:p>
            <a:r>
              <a:rPr lang="en-US" dirty="0"/>
              <a:t>4</a:t>
            </a:r>
          </a:p>
        </p:txBody>
      </p:sp>
      <p:sp>
        <p:nvSpPr>
          <p:cNvPr id="20" name="Rectangle 19">
            <a:extLst>
              <a:ext uri="{FF2B5EF4-FFF2-40B4-BE49-F238E27FC236}">
                <a16:creationId xmlns:a16="http://schemas.microsoft.com/office/drawing/2014/main" id="{BE539C47-D6F2-4D5E-B8B6-663B76C60BD0}"/>
              </a:ext>
            </a:extLst>
          </p:cNvPr>
          <p:cNvSpPr/>
          <p:nvPr/>
        </p:nvSpPr>
        <p:spPr>
          <a:xfrm>
            <a:off x="7836078" y="5502791"/>
            <a:ext cx="301686" cy="369332"/>
          </a:xfrm>
          <a:prstGeom prst="rect">
            <a:avLst/>
          </a:prstGeom>
        </p:spPr>
        <p:txBody>
          <a:bodyPr wrap="none">
            <a:spAutoFit/>
          </a:bodyPr>
          <a:lstStyle/>
          <a:p>
            <a:r>
              <a:rPr lang="en-US" dirty="0"/>
              <a:t>9</a:t>
            </a:r>
          </a:p>
        </p:txBody>
      </p:sp>
      <p:sp>
        <p:nvSpPr>
          <p:cNvPr id="21" name="Rectangle 20">
            <a:extLst>
              <a:ext uri="{FF2B5EF4-FFF2-40B4-BE49-F238E27FC236}">
                <a16:creationId xmlns:a16="http://schemas.microsoft.com/office/drawing/2014/main" id="{8C2F22BB-7649-49D8-9294-3CF9AFA0D961}"/>
              </a:ext>
            </a:extLst>
          </p:cNvPr>
          <p:cNvSpPr/>
          <p:nvPr/>
        </p:nvSpPr>
        <p:spPr>
          <a:xfrm>
            <a:off x="6943045" y="5488859"/>
            <a:ext cx="301686" cy="369332"/>
          </a:xfrm>
          <a:prstGeom prst="rect">
            <a:avLst/>
          </a:prstGeom>
        </p:spPr>
        <p:txBody>
          <a:bodyPr wrap="none">
            <a:spAutoFit/>
          </a:bodyPr>
          <a:lstStyle/>
          <a:p>
            <a:r>
              <a:rPr lang="en-US" dirty="0"/>
              <a:t>8</a:t>
            </a:r>
          </a:p>
        </p:txBody>
      </p:sp>
      <p:sp>
        <p:nvSpPr>
          <p:cNvPr id="22" name="Rectangle 21">
            <a:extLst>
              <a:ext uri="{FF2B5EF4-FFF2-40B4-BE49-F238E27FC236}">
                <a16:creationId xmlns:a16="http://schemas.microsoft.com/office/drawing/2014/main" id="{2B1B7B51-7DB0-4999-9190-973B1F48EEBD}"/>
              </a:ext>
            </a:extLst>
          </p:cNvPr>
          <p:cNvSpPr/>
          <p:nvPr/>
        </p:nvSpPr>
        <p:spPr>
          <a:xfrm>
            <a:off x="6097557" y="5502791"/>
            <a:ext cx="301686" cy="369332"/>
          </a:xfrm>
          <a:prstGeom prst="rect">
            <a:avLst/>
          </a:prstGeom>
        </p:spPr>
        <p:txBody>
          <a:bodyPr wrap="none">
            <a:spAutoFit/>
          </a:bodyPr>
          <a:lstStyle/>
          <a:p>
            <a:r>
              <a:rPr lang="en-US" dirty="0"/>
              <a:t>7</a:t>
            </a:r>
          </a:p>
        </p:txBody>
      </p:sp>
      <p:sp>
        <p:nvSpPr>
          <p:cNvPr id="23" name="Rectangle 22">
            <a:extLst>
              <a:ext uri="{FF2B5EF4-FFF2-40B4-BE49-F238E27FC236}">
                <a16:creationId xmlns:a16="http://schemas.microsoft.com/office/drawing/2014/main" id="{135B85BA-FB1C-47A2-9A94-941889808D57}"/>
              </a:ext>
            </a:extLst>
          </p:cNvPr>
          <p:cNvSpPr/>
          <p:nvPr/>
        </p:nvSpPr>
        <p:spPr>
          <a:xfrm>
            <a:off x="5115802" y="5502791"/>
            <a:ext cx="301686" cy="369332"/>
          </a:xfrm>
          <a:prstGeom prst="rect">
            <a:avLst/>
          </a:prstGeom>
        </p:spPr>
        <p:txBody>
          <a:bodyPr wrap="none">
            <a:spAutoFit/>
          </a:bodyPr>
          <a:lstStyle/>
          <a:p>
            <a:r>
              <a:rPr lang="en-US" dirty="0"/>
              <a:t>6</a:t>
            </a:r>
          </a:p>
        </p:txBody>
      </p:sp>
      <p:sp>
        <p:nvSpPr>
          <p:cNvPr id="24" name="Rectangle 23">
            <a:extLst>
              <a:ext uri="{FF2B5EF4-FFF2-40B4-BE49-F238E27FC236}">
                <a16:creationId xmlns:a16="http://schemas.microsoft.com/office/drawing/2014/main" id="{64E48BF3-32E1-45D0-A082-78902DD212D6}"/>
              </a:ext>
            </a:extLst>
          </p:cNvPr>
          <p:cNvSpPr/>
          <p:nvPr/>
        </p:nvSpPr>
        <p:spPr>
          <a:xfrm>
            <a:off x="4202181" y="5502791"/>
            <a:ext cx="301686" cy="369332"/>
          </a:xfrm>
          <a:prstGeom prst="rect">
            <a:avLst/>
          </a:prstGeom>
        </p:spPr>
        <p:txBody>
          <a:bodyPr wrap="none">
            <a:spAutoFit/>
          </a:bodyPr>
          <a:lstStyle/>
          <a:p>
            <a:r>
              <a:rPr lang="en-US" dirty="0"/>
              <a:t>5</a:t>
            </a:r>
          </a:p>
        </p:txBody>
      </p:sp>
      <p:sp>
        <p:nvSpPr>
          <p:cNvPr id="25" name="Oval 24">
            <a:extLst>
              <a:ext uri="{FF2B5EF4-FFF2-40B4-BE49-F238E27FC236}">
                <a16:creationId xmlns:a16="http://schemas.microsoft.com/office/drawing/2014/main" id="{69868788-759D-4166-AE82-8F087AD5A3E5}"/>
              </a:ext>
            </a:extLst>
          </p:cNvPr>
          <p:cNvSpPr/>
          <p:nvPr/>
        </p:nvSpPr>
        <p:spPr>
          <a:xfrm>
            <a:off x="5835670" y="4200650"/>
            <a:ext cx="838198" cy="457200"/>
          </a:xfrm>
          <a:prstGeom prst="ellipse">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35EF7A1-EAF9-49C3-89CA-C3D1E5EA2C66}"/>
              </a:ext>
            </a:extLst>
          </p:cNvPr>
          <p:cNvSpPr/>
          <p:nvPr/>
        </p:nvSpPr>
        <p:spPr>
          <a:xfrm>
            <a:off x="6264363" y="3635594"/>
            <a:ext cx="838198" cy="457200"/>
          </a:xfrm>
          <a:prstGeom prst="ellipse">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231FBE8-887B-47E0-9A94-061E6435F3C7}"/>
              </a:ext>
            </a:extLst>
          </p:cNvPr>
          <p:cNvSpPr/>
          <p:nvPr/>
        </p:nvSpPr>
        <p:spPr>
          <a:xfrm>
            <a:off x="6454334" y="3061943"/>
            <a:ext cx="838198" cy="457200"/>
          </a:xfrm>
          <a:prstGeom prst="ellipse">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60BEFA3-75C4-429D-A675-1A502EE14FAF}"/>
              </a:ext>
            </a:extLst>
          </p:cNvPr>
          <p:cNvSpPr/>
          <p:nvPr/>
        </p:nvSpPr>
        <p:spPr>
          <a:xfrm>
            <a:off x="6481114" y="2468836"/>
            <a:ext cx="838198" cy="457200"/>
          </a:xfrm>
          <a:prstGeom prst="ellipse">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AC15F8A-1FA1-4663-8164-93066619D217}"/>
              </a:ext>
            </a:extLst>
          </p:cNvPr>
          <p:cNvSpPr/>
          <p:nvPr/>
        </p:nvSpPr>
        <p:spPr>
          <a:xfrm>
            <a:off x="6510990" y="1883232"/>
            <a:ext cx="838198" cy="457200"/>
          </a:xfrm>
          <a:prstGeom prst="ellipse">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017434B-2179-45F6-BA2E-C4E036FCC7F6}"/>
              </a:ext>
            </a:extLst>
          </p:cNvPr>
          <p:cNvSpPr/>
          <p:nvPr/>
        </p:nvSpPr>
        <p:spPr>
          <a:xfrm>
            <a:off x="6553200" y="1328260"/>
            <a:ext cx="838198" cy="457200"/>
          </a:xfrm>
          <a:prstGeom prst="ellipse">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A33F896-A5CD-47D1-9473-E12F8D3168E8}"/>
              </a:ext>
            </a:extLst>
          </p:cNvPr>
          <p:cNvSpPr txBox="1"/>
          <p:nvPr/>
        </p:nvSpPr>
        <p:spPr>
          <a:xfrm>
            <a:off x="674271" y="6356352"/>
            <a:ext cx="7161807" cy="523220"/>
          </a:xfrm>
          <a:prstGeom prst="rect">
            <a:avLst/>
          </a:prstGeom>
          <a:noFill/>
        </p:spPr>
        <p:txBody>
          <a:bodyPr wrap="square" rtlCol="0">
            <a:spAutoFit/>
          </a:bodyPr>
          <a:lstStyle/>
          <a:p>
            <a:r>
              <a:rPr lang="en-US" sz="1400" dirty="0"/>
              <a:t>Daniel  Han Ming Ching, Tae-</a:t>
            </a:r>
            <a:r>
              <a:rPr lang="en-US" sz="1400" dirty="0" err="1"/>
              <a:t>Yeol</a:t>
            </a:r>
            <a:r>
              <a:rPr lang="en-US" sz="1400" dirty="0"/>
              <a:t> Kim, Brad Gilbreath, and Lynne Anderson. </a:t>
            </a:r>
            <a:r>
              <a:rPr lang="en-US" sz="1400" i="1" dirty="0"/>
              <a:t>Why People Believe in their Leaders – or Not</a:t>
            </a:r>
            <a:r>
              <a:rPr lang="en-US" sz="1400" dirty="0"/>
              <a:t>. MIT Sloan Management Review. Fall 2018 Vol 60 No 1</a:t>
            </a:r>
            <a:r>
              <a:rPr lang="en-US" sz="1400" i="1" dirty="0"/>
              <a:t> </a:t>
            </a:r>
          </a:p>
        </p:txBody>
      </p:sp>
      <p:sp>
        <p:nvSpPr>
          <p:cNvPr id="32" name="TextBox 31">
            <a:extLst>
              <a:ext uri="{FF2B5EF4-FFF2-40B4-BE49-F238E27FC236}">
                <a16:creationId xmlns:a16="http://schemas.microsoft.com/office/drawing/2014/main" id="{6535AFE1-F524-4656-91AE-27F1AC97DED4}"/>
              </a:ext>
            </a:extLst>
          </p:cNvPr>
          <p:cNvSpPr txBox="1"/>
          <p:nvPr/>
        </p:nvSpPr>
        <p:spPr>
          <a:xfrm>
            <a:off x="7129346" y="3635092"/>
            <a:ext cx="1008412" cy="646331"/>
          </a:xfrm>
          <a:prstGeom prst="rect">
            <a:avLst/>
          </a:prstGeom>
          <a:noFill/>
        </p:spPr>
        <p:txBody>
          <a:bodyPr wrap="square" rtlCol="0">
            <a:spAutoFit/>
          </a:bodyPr>
          <a:lstStyle/>
          <a:p>
            <a:r>
              <a:rPr lang="en-US" b="1" dirty="0"/>
              <a:t>MEAN SCORES</a:t>
            </a:r>
          </a:p>
        </p:txBody>
      </p:sp>
      <p:sp>
        <p:nvSpPr>
          <p:cNvPr id="33" name="TextBox 32">
            <a:extLst>
              <a:ext uri="{FF2B5EF4-FFF2-40B4-BE49-F238E27FC236}">
                <a16:creationId xmlns:a16="http://schemas.microsoft.com/office/drawing/2014/main" id="{8B902E13-A04C-452A-BCEE-40674C4FDA5A}"/>
              </a:ext>
            </a:extLst>
          </p:cNvPr>
          <p:cNvSpPr txBox="1"/>
          <p:nvPr/>
        </p:nvSpPr>
        <p:spPr>
          <a:xfrm>
            <a:off x="6661332" y="1377993"/>
            <a:ext cx="631167" cy="369332"/>
          </a:xfrm>
          <a:prstGeom prst="rect">
            <a:avLst/>
          </a:prstGeom>
          <a:noFill/>
        </p:spPr>
        <p:txBody>
          <a:bodyPr wrap="square" rtlCol="0">
            <a:spAutoFit/>
          </a:bodyPr>
          <a:lstStyle/>
          <a:p>
            <a:r>
              <a:rPr lang="en-US" b="1" dirty="0"/>
              <a:t>7.80</a:t>
            </a:r>
          </a:p>
        </p:txBody>
      </p:sp>
      <p:sp>
        <p:nvSpPr>
          <p:cNvPr id="34" name="TextBox 33">
            <a:extLst>
              <a:ext uri="{FF2B5EF4-FFF2-40B4-BE49-F238E27FC236}">
                <a16:creationId xmlns:a16="http://schemas.microsoft.com/office/drawing/2014/main" id="{20A1B41B-959F-4431-90C3-68F82BD54D65}"/>
              </a:ext>
            </a:extLst>
          </p:cNvPr>
          <p:cNvSpPr txBox="1"/>
          <p:nvPr/>
        </p:nvSpPr>
        <p:spPr>
          <a:xfrm>
            <a:off x="6614505" y="1949620"/>
            <a:ext cx="631167" cy="369332"/>
          </a:xfrm>
          <a:prstGeom prst="rect">
            <a:avLst/>
          </a:prstGeom>
          <a:noFill/>
        </p:spPr>
        <p:txBody>
          <a:bodyPr wrap="square" rtlCol="0">
            <a:spAutoFit/>
          </a:bodyPr>
          <a:lstStyle/>
          <a:p>
            <a:r>
              <a:rPr lang="en-US" b="1" dirty="0"/>
              <a:t>7.54</a:t>
            </a:r>
          </a:p>
        </p:txBody>
      </p:sp>
      <p:sp>
        <p:nvSpPr>
          <p:cNvPr id="35" name="TextBox 34">
            <a:extLst>
              <a:ext uri="{FF2B5EF4-FFF2-40B4-BE49-F238E27FC236}">
                <a16:creationId xmlns:a16="http://schemas.microsoft.com/office/drawing/2014/main" id="{8A4EE53C-72CD-408E-98FF-B2A03E274A95}"/>
              </a:ext>
            </a:extLst>
          </p:cNvPr>
          <p:cNvSpPr txBox="1"/>
          <p:nvPr/>
        </p:nvSpPr>
        <p:spPr>
          <a:xfrm>
            <a:off x="6593855" y="2529689"/>
            <a:ext cx="631167" cy="369332"/>
          </a:xfrm>
          <a:prstGeom prst="rect">
            <a:avLst/>
          </a:prstGeom>
          <a:noFill/>
        </p:spPr>
        <p:txBody>
          <a:bodyPr wrap="square" rtlCol="0">
            <a:spAutoFit/>
          </a:bodyPr>
          <a:lstStyle/>
          <a:p>
            <a:r>
              <a:rPr lang="en-US" b="1" dirty="0"/>
              <a:t>7.49</a:t>
            </a:r>
          </a:p>
        </p:txBody>
      </p:sp>
      <p:sp>
        <p:nvSpPr>
          <p:cNvPr id="36" name="TextBox 35">
            <a:extLst>
              <a:ext uri="{FF2B5EF4-FFF2-40B4-BE49-F238E27FC236}">
                <a16:creationId xmlns:a16="http://schemas.microsoft.com/office/drawing/2014/main" id="{B276FA7F-ACFF-4ED5-8792-930AF2E63C57}"/>
              </a:ext>
            </a:extLst>
          </p:cNvPr>
          <p:cNvSpPr txBox="1"/>
          <p:nvPr/>
        </p:nvSpPr>
        <p:spPr>
          <a:xfrm>
            <a:off x="6580899" y="3117301"/>
            <a:ext cx="631167" cy="369332"/>
          </a:xfrm>
          <a:prstGeom prst="rect">
            <a:avLst/>
          </a:prstGeom>
          <a:noFill/>
        </p:spPr>
        <p:txBody>
          <a:bodyPr wrap="square" rtlCol="0">
            <a:spAutoFit/>
          </a:bodyPr>
          <a:lstStyle/>
          <a:p>
            <a:r>
              <a:rPr lang="en-US" b="1" dirty="0"/>
              <a:t>7.45</a:t>
            </a:r>
          </a:p>
        </p:txBody>
      </p:sp>
      <p:sp>
        <p:nvSpPr>
          <p:cNvPr id="37" name="TextBox 36">
            <a:extLst>
              <a:ext uri="{FF2B5EF4-FFF2-40B4-BE49-F238E27FC236}">
                <a16:creationId xmlns:a16="http://schemas.microsoft.com/office/drawing/2014/main" id="{66C1E17F-DFAF-4F95-B3B5-8C32821EBC7F}"/>
              </a:ext>
            </a:extLst>
          </p:cNvPr>
          <p:cNvSpPr txBox="1"/>
          <p:nvPr/>
        </p:nvSpPr>
        <p:spPr>
          <a:xfrm>
            <a:off x="5966123" y="4244584"/>
            <a:ext cx="631167" cy="369332"/>
          </a:xfrm>
          <a:prstGeom prst="rect">
            <a:avLst/>
          </a:prstGeom>
          <a:noFill/>
        </p:spPr>
        <p:txBody>
          <a:bodyPr wrap="square" rtlCol="0">
            <a:spAutoFit/>
          </a:bodyPr>
          <a:lstStyle/>
          <a:p>
            <a:r>
              <a:rPr lang="en-US" b="1" dirty="0"/>
              <a:t>7.03</a:t>
            </a:r>
          </a:p>
        </p:txBody>
      </p:sp>
      <p:sp>
        <p:nvSpPr>
          <p:cNvPr id="38" name="TextBox 37">
            <a:extLst>
              <a:ext uri="{FF2B5EF4-FFF2-40B4-BE49-F238E27FC236}">
                <a16:creationId xmlns:a16="http://schemas.microsoft.com/office/drawing/2014/main" id="{721096F9-4627-4EEA-BA37-14C12775BB31}"/>
              </a:ext>
            </a:extLst>
          </p:cNvPr>
          <p:cNvSpPr txBox="1"/>
          <p:nvPr/>
        </p:nvSpPr>
        <p:spPr>
          <a:xfrm>
            <a:off x="6368631" y="3697959"/>
            <a:ext cx="631167" cy="369332"/>
          </a:xfrm>
          <a:prstGeom prst="rect">
            <a:avLst/>
          </a:prstGeom>
          <a:noFill/>
        </p:spPr>
        <p:txBody>
          <a:bodyPr wrap="square" rtlCol="0">
            <a:spAutoFit/>
          </a:bodyPr>
          <a:lstStyle/>
          <a:p>
            <a:r>
              <a:rPr lang="en-US" b="1" dirty="0"/>
              <a:t>7.43</a:t>
            </a:r>
          </a:p>
        </p:txBody>
      </p:sp>
      <p:sp>
        <p:nvSpPr>
          <p:cNvPr id="39" name="Oval 38">
            <a:extLst>
              <a:ext uri="{FF2B5EF4-FFF2-40B4-BE49-F238E27FC236}">
                <a16:creationId xmlns:a16="http://schemas.microsoft.com/office/drawing/2014/main" id="{44767D9A-6F86-4719-A95A-091A1EBB4862}"/>
              </a:ext>
            </a:extLst>
          </p:cNvPr>
          <p:cNvSpPr/>
          <p:nvPr/>
        </p:nvSpPr>
        <p:spPr>
          <a:xfrm>
            <a:off x="5655685" y="4765642"/>
            <a:ext cx="838198" cy="457200"/>
          </a:xfrm>
          <a:prstGeom prst="ellipse">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5976C525-7AA4-463F-9017-E8CE2A0848E2}"/>
              </a:ext>
            </a:extLst>
          </p:cNvPr>
          <p:cNvSpPr txBox="1"/>
          <p:nvPr/>
        </p:nvSpPr>
        <p:spPr>
          <a:xfrm>
            <a:off x="5786138" y="4809576"/>
            <a:ext cx="631167" cy="369332"/>
          </a:xfrm>
          <a:prstGeom prst="rect">
            <a:avLst/>
          </a:prstGeom>
          <a:noFill/>
        </p:spPr>
        <p:txBody>
          <a:bodyPr wrap="square" rtlCol="0">
            <a:spAutoFit/>
          </a:bodyPr>
          <a:lstStyle/>
          <a:p>
            <a:r>
              <a:rPr lang="en-US" b="1" dirty="0"/>
              <a:t>6.83</a:t>
            </a:r>
          </a:p>
        </p:txBody>
      </p:sp>
      <p:sp>
        <p:nvSpPr>
          <p:cNvPr id="42" name="TextBox 41">
            <a:extLst>
              <a:ext uri="{FF2B5EF4-FFF2-40B4-BE49-F238E27FC236}">
                <a16:creationId xmlns:a16="http://schemas.microsoft.com/office/drawing/2014/main" id="{795F78F2-407C-4232-9C1E-1AC540E88C47}"/>
              </a:ext>
            </a:extLst>
          </p:cNvPr>
          <p:cNvSpPr txBox="1"/>
          <p:nvPr/>
        </p:nvSpPr>
        <p:spPr>
          <a:xfrm>
            <a:off x="1240245" y="1366924"/>
            <a:ext cx="5610128" cy="369332"/>
          </a:xfrm>
          <a:prstGeom prst="rect">
            <a:avLst/>
          </a:prstGeom>
          <a:noFill/>
        </p:spPr>
        <p:txBody>
          <a:bodyPr wrap="square" rtlCol="0">
            <a:spAutoFit/>
          </a:bodyPr>
          <a:lstStyle/>
          <a:p>
            <a:r>
              <a:rPr lang="en-US" b="1" dirty="0"/>
              <a:t>Fail to demonstrate relevant knowledge and expertise </a:t>
            </a:r>
          </a:p>
        </p:txBody>
      </p:sp>
      <p:sp>
        <p:nvSpPr>
          <p:cNvPr id="43" name="TextBox 42">
            <a:extLst>
              <a:ext uri="{FF2B5EF4-FFF2-40B4-BE49-F238E27FC236}">
                <a16:creationId xmlns:a16="http://schemas.microsoft.com/office/drawing/2014/main" id="{D06F1838-A55E-4DA9-A3D4-83BC53683D5B}"/>
              </a:ext>
            </a:extLst>
          </p:cNvPr>
          <p:cNvSpPr txBox="1"/>
          <p:nvPr/>
        </p:nvSpPr>
        <p:spPr>
          <a:xfrm>
            <a:off x="3332193" y="1921663"/>
            <a:ext cx="3248706" cy="369332"/>
          </a:xfrm>
          <a:prstGeom prst="rect">
            <a:avLst/>
          </a:prstGeom>
          <a:noFill/>
        </p:spPr>
        <p:txBody>
          <a:bodyPr wrap="square" rtlCol="0">
            <a:spAutoFit/>
          </a:bodyPr>
          <a:lstStyle/>
          <a:p>
            <a:r>
              <a:rPr lang="en-US" b="1" dirty="0"/>
              <a:t>Fail to take appropriate actions</a:t>
            </a:r>
          </a:p>
        </p:txBody>
      </p:sp>
      <p:sp>
        <p:nvSpPr>
          <p:cNvPr id="44" name="TextBox 43">
            <a:extLst>
              <a:ext uri="{FF2B5EF4-FFF2-40B4-BE49-F238E27FC236}">
                <a16:creationId xmlns:a16="http://schemas.microsoft.com/office/drawing/2014/main" id="{1C2F2011-16BF-465B-A7A2-ACE5EDE34478}"/>
              </a:ext>
            </a:extLst>
          </p:cNvPr>
          <p:cNvSpPr txBox="1"/>
          <p:nvPr/>
        </p:nvSpPr>
        <p:spPr>
          <a:xfrm>
            <a:off x="4034126" y="2514770"/>
            <a:ext cx="2764489" cy="369332"/>
          </a:xfrm>
          <a:prstGeom prst="rect">
            <a:avLst/>
          </a:prstGeom>
          <a:noFill/>
        </p:spPr>
        <p:txBody>
          <a:bodyPr wrap="square" rtlCol="0">
            <a:spAutoFit/>
          </a:bodyPr>
          <a:lstStyle/>
          <a:p>
            <a:r>
              <a:rPr lang="en-US" b="1" dirty="0"/>
              <a:t>Take ego-driven actions</a:t>
            </a:r>
          </a:p>
        </p:txBody>
      </p:sp>
      <p:sp>
        <p:nvSpPr>
          <p:cNvPr id="45" name="TextBox 44">
            <a:extLst>
              <a:ext uri="{FF2B5EF4-FFF2-40B4-BE49-F238E27FC236}">
                <a16:creationId xmlns:a16="http://schemas.microsoft.com/office/drawing/2014/main" id="{7C9B2A17-9A3D-465E-A886-FD83267C8824}"/>
              </a:ext>
            </a:extLst>
          </p:cNvPr>
          <p:cNvSpPr txBox="1"/>
          <p:nvPr/>
        </p:nvSpPr>
        <p:spPr>
          <a:xfrm>
            <a:off x="3512849" y="3097556"/>
            <a:ext cx="3137564" cy="369332"/>
          </a:xfrm>
          <a:prstGeom prst="rect">
            <a:avLst/>
          </a:prstGeom>
          <a:noFill/>
        </p:spPr>
        <p:txBody>
          <a:bodyPr wrap="square" rtlCol="0">
            <a:spAutoFit/>
          </a:bodyPr>
          <a:lstStyle/>
          <a:p>
            <a:r>
              <a:rPr lang="en-US" b="1" dirty="0"/>
              <a:t>Fail to appreciate employees</a:t>
            </a:r>
          </a:p>
        </p:txBody>
      </p:sp>
      <p:sp>
        <p:nvSpPr>
          <p:cNvPr id="46" name="TextBox 45">
            <a:extLst>
              <a:ext uri="{FF2B5EF4-FFF2-40B4-BE49-F238E27FC236}">
                <a16:creationId xmlns:a16="http://schemas.microsoft.com/office/drawing/2014/main" id="{5F83B824-7CEB-4509-A297-1248888FBF54}"/>
              </a:ext>
            </a:extLst>
          </p:cNvPr>
          <p:cNvSpPr txBox="1"/>
          <p:nvPr/>
        </p:nvSpPr>
        <p:spPr>
          <a:xfrm>
            <a:off x="691952" y="3665914"/>
            <a:ext cx="5605864" cy="369332"/>
          </a:xfrm>
          <a:prstGeom prst="rect">
            <a:avLst/>
          </a:prstGeom>
          <a:noFill/>
        </p:spPr>
        <p:txBody>
          <a:bodyPr wrap="square" rtlCol="0">
            <a:spAutoFit/>
          </a:bodyPr>
          <a:lstStyle/>
          <a:p>
            <a:r>
              <a:rPr lang="en-US" b="1" dirty="0"/>
              <a:t>Create confusion among employees and key stakeholders </a:t>
            </a:r>
          </a:p>
        </p:txBody>
      </p:sp>
      <p:sp>
        <p:nvSpPr>
          <p:cNvPr id="47" name="TextBox 46">
            <a:extLst>
              <a:ext uri="{FF2B5EF4-FFF2-40B4-BE49-F238E27FC236}">
                <a16:creationId xmlns:a16="http://schemas.microsoft.com/office/drawing/2014/main" id="{6B5DF495-ADD5-45D1-9C65-ADCA348821E9}"/>
              </a:ext>
            </a:extLst>
          </p:cNvPr>
          <p:cNvSpPr txBox="1"/>
          <p:nvPr/>
        </p:nvSpPr>
        <p:spPr>
          <a:xfrm>
            <a:off x="3624151" y="4205945"/>
            <a:ext cx="2238046" cy="369332"/>
          </a:xfrm>
          <a:prstGeom prst="rect">
            <a:avLst/>
          </a:prstGeom>
          <a:noFill/>
        </p:spPr>
        <p:txBody>
          <a:bodyPr wrap="square" rtlCol="0">
            <a:spAutoFit/>
          </a:bodyPr>
          <a:lstStyle/>
          <a:p>
            <a:r>
              <a:rPr lang="en-US" b="1" dirty="0"/>
              <a:t>Communicate poorly</a:t>
            </a:r>
          </a:p>
        </p:txBody>
      </p:sp>
      <p:sp>
        <p:nvSpPr>
          <p:cNvPr id="48" name="TextBox 47">
            <a:extLst>
              <a:ext uri="{FF2B5EF4-FFF2-40B4-BE49-F238E27FC236}">
                <a16:creationId xmlns:a16="http://schemas.microsoft.com/office/drawing/2014/main" id="{E494497B-F6A7-4292-A466-0BE50C866290}"/>
              </a:ext>
            </a:extLst>
          </p:cNvPr>
          <p:cNvSpPr txBox="1"/>
          <p:nvPr/>
        </p:nvSpPr>
        <p:spPr>
          <a:xfrm>
            <a:off x="3774487" y="4798582"/>
            <a:ext cx="2238046" cy="369332"/>
          </a:xfrm>
          <a:prstGeom prst="rect">
            <a:avLst/>
          </a:prstGeom>
          <a:noFill/>
        </p:spPr>
        <p:txBody>
          <a:bodyPr wrap="square" rtlCol="0">
            <a:spAutoFit/>
          </a:bodyPr>
          <a:lstStyle/>
          <a:p>
            <a:r>
              <a:rPr lang="en-US" b="1" dirty="0"/>
              <a:t>Are close-minded</a:t>
            </a:r>
          </a:p>
        </p:txBody>
      </p:sp>
    </p:spTree>
    <p:extLst>
      <p:ext uri="{BB962C8B-B14F-4D97-AF65-F5344CB8AC3E}">
        <p14:creationId xmlns:p14="http://schemas.microsoft.com/office/powerpoint/2010/main" val="3058502787"/>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02DF1-4EA5-4BAD-AE3E-56D1AC26C8C3}"/>
              </a:ext>
            </a:extLst>
          </p:cNvPr>
          <p:cNvSpPr>
            <a:spLocks noGrp="1"/>
          </p:cNvSpPr>
          <p:nvPr>
            <p:ph type="title"/>
          </p:nvPr>
        </p:nvSpPr>
        <p:spPr>
          <a:xfrm>
            <a:off x="0" y="304800"/>
            <a:ext cx="9144000" cy="1143000"/>
          </a:xfrm>
        </p:spPr>
        <p:txBody>
          <a:bodyPr>
            <a:normAutofit/>
          </a:bodyPr>
          <a:lstStyle/>
          <a:p>
            <a:r>
              <a:rPr lang="en-US" sz="3400" b="1" dirty="0"/>
              <a:t>Leaders are viewed as trustworthy when they…</a:t>
            </a:r>
          </a:p>
        </p:txBody>
      </p:sp>
      <p:sp>
        <p:nvSpPr>
          <p:cNvPr id="4" name="Slide Number Placeholder 3">
            <a:extLst>
              <a:ext uri="{FF2B5EF4-FFF2-40B4-BE49-F238E27FC236}">
                <a16:creationId xmlns:a16="http://schemas.microsoft.com/office/drawing/2014/main" id="{A13AEAD8-1726-4FFE-BDF3-29BF5B5675B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354</a:t>
            </a:fld>
            <a:endParaRPr lang="en-US">
              <a:solidFill>
                <a:prstClr val="black">
                  <a:tint val="75000"/>
                </a:prstClr>
              </a:solidFill>
            </a:endParaRPr>
          </a:p>
        </p:txBody>
      </p:sp>
      <p:sp>
        <p:nvSpPr>
          <p:cNvPr id="5" name="Arrow: Right 4">
            <a:extLst>
              <a:ext uri="{FF2B5EF4-FFF2-40B4-BE49-F238E27FC236}">
                <a16:creationId xmlns:a16="http://schemas.microsoft.com/office/drawing/2014/main" id="{3015B703-EE1C-4433-A3E2-7FA6DE2DFBAA}"/>
              </a:ext>
            </a:extLst>
          </p:cNvPr>
          <p:cNvSpPr/>
          <p:nvPr/>
        </p:nvSpPr>
        <p:spPr>
          <a:xfrm>
            <a:off x="685800" y="5791200"/>
            <a:ext cx="7848600" cy="762000"/>
          </a:xfrm>
          <a:prstGeom prst="rightArrow">
            <a:avLst/>
          </a:prstGeom>
          <a:gradFill flip="none" rotWithShape="1">
            <a:gsLst>
              <a:gs pos="0">
                <a:schemeClr val="accent3">
                  <a:lumMod val="40000"/>
                  <a:lumOff val="60000"/>
                </a:schemeClr>
              </a:gs>
              <a:gs pos="42000">
                <a:srgbClr val="92D050"/>
              </a:gs>
              <a:gs pos="84000">
                <a:srgbClr val="00B05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10C0E69D-B4CE-4391-87CF-A6F2E72CF0B8}"/>
              </a:ext>
            </a:extLst>
          </p:cNvPr>
          <p:cNvCxnSpPr>
            <a:cxnSpLocks/>
          </p:cNvCxnSpPr>
          <p:nvPr/>
        </p:nvCxnSpPr>
        <p:spPr>
          <a:xfrm>
            <a:off x="5257800"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9237C997-BA91-4047-83C4-799E847CF5C2}"/>
              </a:ext>
            </a:extLst>
          </p:cNvPr>
          <p:cNvCxnSpPr>
            <a:cxnSpLocks/>
          </p:cNvCxnSpPr>
          <p:nvPr/>
        </p:nvCxnSpPr>
        <p:spPr>
          <a:xfrm>
            <a:off x="6248400"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3F252B78-B8C5-46AD-8AA8-1CE43EBFF8B3}"/>
              </a:ext>
            </a:extLst>
          </p:cNvPr>
          <p:cNvCxnSpPr>
            <a:cxnSpLocks/>
          </p:cNvCxnSpPr>
          <p:nvPr/>
        </p:nvCxnSpPr>
        <p:spPr>
          <a:xfrm>
            <a:off x="7086239"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ADED6B96-435E-4F48-AF77-9DDF37C128C3}"/>
              </a:ext>
            </a:extLst>
          </p:cNvPr>
          <p:cNvCxnSpPr>
            <a:cxnSpLocks/>
          </p:cNvCxnSpPr>
          <p:nvPr/>
        </p:nvCxnSpPr>
        <p:spPr>
          <a:xfrm>
            <a:off x="8001000"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134BAA48-40B6-492A-A6F2-5CFFC596CA83}"/>
              </a:ext>
            </a:extLst>
          </p:cNvPr>
          <p:cNvCxnSpPr>
            <a:cxnSpLocks/>
          </p:cNvCxnSpPr>
          <p:nvPr/>
        </p:nvCxnSpPr>
        <p:spPr>
          <a:xfrm>
            <a:off x="1728828"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FEF749A0-2A67-429D-9461-4AB015BA3F32}"/>
              </a:ext>
            </a:extLst>
          </p:cNvPr>
          <p:cNvCxnSpPr>
            <a:cxnSpLocks/>
          </p:cNvCxnSpPr>
          <p:nvPr/>
        </p:nvCxnSpPr>
        <p:spPr>
          <a:xfrm>
            <a:off x="2598088" y="1333500"/>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4FB6E04D-9904-4E5D-A48C-741404631282}"/>
              </a:ext>
            </a:extLst>
          </p:cNvPr>
          <p:cNvCxnSpPr>
            <a:cxnSpLocks/>
          </p:cNvCxnSpPr>
          <p:nvPr/>
        </p:nvCxnSpPr>
        <p:spPr>
          <a:xfrm>
            <a:off x="3429000"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BB36B560-6DA6-4D85-BBB9-F94FFDD53C04}"/>
              </a:ext>
            </a:extLst>
          </p:cNvPr>
          <p:cNvCxnSpPr>
            <a:cxnSpLocks/>
          </p:cNvCxnSpPr>
          <p:nvPr/>
        </p:nvCxnSpPr>
        <p:spPr>
          <a:xfrm>
            <a:off x="4343400" y="1333500"/>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690BB271-C094-496D-9588-2F108FC63446}"/>
              </a:ext>
            </a:extLst>
          </p:cNvPr>
          <p:cNvCxnSpPr>
            <a:cxnSpLocks/>
          </p:cNvCxnSpPr>
          <p:nvPr/>
        </p:nvCxnSpPr>
        <p:spPr>
          <a:xfrm>
            <a:off x="827872"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DEED3CD3-C81C-4FB9-88C9-CABDEFEFB140}"/>
              </a:ext>
            </a:extLst>
          </p:cNvPr>
          <p:cNvSpPr txBox="1"/>
          <p:nvPr/>
        </p:nvSpPr>
        <p:spPr>
          <a:xfrm>
            <a:off x="674271" y="5491395"/>
            <a:ext cx="457197" cy="369332"/>
          </a:xfrm>
          <a:prstGeom prst="rect">
            <a:avLst/>
          </a:prstGeom>
          <a:noFill/>
        </p:spPr>
        <p:txBody>
          <a:bodyPr wrap="square" rtlCol="0">
            <a:spAutoFit/>
          </a:bodyPr>
          <a:lstStyle/>
          <a:p>
            <a:r>
              <a:rPr lang="en-US" dirty="0"/>
              <a:t>1</a:t>
            </a:r>
          </a:p>
        </p:txBody>
      </p:sp>
      <p:sp>
        <p:nvSpPr>
          <p:cNvPr id="16" name="Rectangle 15">
            <a:extLst>
              <a:ext uri="{FF2B5EF4-FFF2-40B4-BE49-F238E27FC236}">
                <a16:creationId xmlns:a16="http://schemas.microsoft.com/office/drawing/2014/main" id="{BF098972-7FAA-4423-A41A-7A43F31C7738}"/>
              </a:ext>
            </a:extLst>
          </p:cNvPr>
          <p:cNvSpPr/>
          <p:nvPr/>
        </p:nvSpPr>
        <p:spPr>
          <a:xfrm>
            <a:off x="1592560" y="5502791"/>
            <a:ext cx="301686" cy="369332"/>
          </a:xfrm>
          <a:prstGeom prst="rect">
            <a:avLst/>
          </a:prstGeom>
        </p:spPr>
        <p:txBody>
          <a:bodyPr wrap="none">
            <a:spAutoFit/>
          </a:bodyPr>
          <a:lstStyle/>
          <a:p>
            <a:r>
              <a:rPr lang="en-US" dirty="0"/>
              <a:t>2</a:t>
            </a:r>
          </a:p>
        </p:txBody>
      </p:sp>
      <p:sp>
        <p:nvSpPr>
          <p:cNvPr id="17" name="Rectangle 16">
            <a:extLst>
              <a:ext uri="{FF2B5EF4-FFF2-40B4-BE49-F238E27FC236}">
                <a16:creationId xmlns:a16="http://schemas.microsoft.com/office/drawing/2014/main" id="{D33C81CF-D5FB-436F-A717-8CFB763724CB}"/>
              </a:ext>
            </a:extLst>
          </p:cNvPr>
          <p:cNvSpPr/>
          <p:nvPr/>
        </p:nvSpPr>
        <p:spPr>
          <a:xfrm>
            <a:off x="2447245" y="5502791"/>
            <a:ext cx="301686" cy="369332"/>
          </a:xfrm>
          <a:prstGeom prst="rect">
            <a:avLst/>
          </a:prstGeom>
        </p:spPr>
        <p:txBody>
          <a:bodyPr wrap="none">
            <a:spAutoFit/>
          </a:bodyPr>
          <a:lstStyle/>
          <a:p>
            <a:r>
              <a:rPr lang="en-US" dirty="0"/>
              <a:t>3</a:t>
            </a:r>
          </a:p>
        </p:txBody>
      </p:sp>
      <p:sp>
        <p:nvSpPr>
          <p:cNvPr id="18" name="Rectangle 17">
            <a:extLst>
              <a:ext uri="{FF2B5EF4-FFF2-40B4-BE49-F238E27FC236}">
                <a16:creationId xmlns:a16="http://schemas.microsoft.com/office/drawing/2014/main" id="{C94A96C5-02C4-41B1-8CDE-FDC5551E813E}"/>
              </a:ext>
            </a:extLst>
          </p:cNvPr>
          <p:cNvSpPr/>
          <p:nvPr/>
        </p:nvSpPr>
        <p:spPr>
          <a:xfrm>
            <a:off x="3278157" y="5502791"/>
            <a:ext cx="301686" cy="369332"/>
          </a:xfrm>
          <a:prstGeom prst="rect">
            <a:avLst/>
          </a:prstGeom>
        </p:spPr>
        <p:txBody>
          <a:bodyPr wrap="none">
            <a:spAutoFit/>
          </a:bodyPr>
          <a:lstStyle/>
          <a:p>
            <a:r>
              <a:rPr lang="en-US" dirty="0"/>
              <a:t>4</a:t>
            </a:r>
          </a:p>
        </p:txBody>
      </p:sp>
      <p:sp>
        <p:nvSpPr>
          <p:cNvPr id="19" name="Rectangle 18">
            <a:extLst>
              <a:ext uri="{FF2B5EF4-FFF2-40B4-BE49-F238E27FC236}">
                <a16:creationId xmlns:a16="http://schemas.microsoft.com/office/drawing/2014/main" id="{5B97DE1E-C027-4BB2-B02A-3393A59E8CCB}"/>
              </a:ext>
            </a:extLst>
          </p:cNvPr>
          <p:cNvSpPr/>
          <p:nvPr/>
        </p:nvSpPr>
        <p:spPr>
          <a:xfrm>
            <a:off x="7836078" y="5502791"/>
            <a:ext cx="301686" cy="369332"/>
          </a:xfrm>
          <a:prstGeom prst="rect">
            <a:avLst/>
          </a:prstGeom>
        </p:spPr>
        <p:txBody>
          <a:bodyPr wrap="none">
            <a:spAutoFit/>
          </a:bodyPr>
          <a:lstStyle/>
          <a:p>
            <a:r>
              <a:rPr lang="en-US" dirty="0"/>
              <a:t>9</a:t>
            </a:r>
          </a:p>
        </p:txBody>
      </p:sp>
      <p:sp>
        <p:nvSpPr>
          <p:cNvPr id="20" name="Rectangle 19">
            <a:extLst>
              <a:ext uri="{FF2B5EF4-FFF2-40B4-BE49-F238E27FC236}">
                <a16:creationId xmlns:a16="http://schemas.microsoft.com/office/drawing/2014/main" id="{770AE390-E002-488A-A3F3-2DD9349B0CAF}"/>
              </a:ext>
            </a:extLst>
          </p:cNvPr>
          <p:cNvSpPr/>
          <p:nvPr/>
        </p:nvSpPr>
        <p:spPr>
          <a:xfrm>
            <a:off x="6943045" y="5488859"/>
            <a:ext cx="301686" cy="369332"/>
          </a:xfrm>
          <a:prstGeom prst="rect">
            <a:avLst/>
          </a:prstGeom>
        </p:spPr>
        <p:txBody>
          <a:bodyPr wrap="none">
            <a:spAutoFit/>
          </a:bodyPr>
          <a:lstStyle/>
          <a:p>
            <a:r>
              <a:rPr lang="en-US" dirty="0"/>
              <a:t>8</a:t>
            </a:r>
          </a:p>
        </p:txBody>
      </p:sp>
      <p:sp>
        <p:nvSpPr>
          <p:cNvPr id="21" name="Rectangle 20">
            <a:extLst>
              <a:ext uri="{FF2B5EF4-FFF2-40B4-BE49-F238E27FC236}">
                <a16:creationId xmlns:a16="http://schemas.microsoft.com/office/drawing/2014/main" id="{56959A24-8CAE-4E3E-B82B-EAEFC8079799}"/>
              </a:ext>
            </a:extLst>
          </p:cNvPr>
          <p:cNvSpPr/>
          <p:nvPr/>
        </p:nvSpPr>
        <p:spPr>
          <a:xfrm>
            <a:off x="6097557" y="5502791"/>
            <a:ext cx="301686" cy="369332"/>
          </a:xfrm>
          <a:prstGeom prst="rect">
            <a:avLst/>
          </a:prstGeom>
        </p:spPr>
        <p:txBody>
          <a:bodyPr wrap="none">
            <a:spAutoFit/>
          </a:bodyPr>
          <a:lstStyle/>
          <a:p>
            <a:r>
              <a:rPr lang="en-US" dirty="0"/>
              <a:t>7</a:t>
            </a:r>
          </a:p>
        </p:txBody>
      </p:sp>
      <p:sp>
        <p:nvSpPr>
          <p:cNvPr id="22" name="Rectangle 21">
            <a:extLst>
              <a:ext uri="{FF2B5EF4-FFF2-40B4-BE49-F238E27FC236}">
                <a16:creationId xmlns:a16="http://schemas.microsoft.com/office/drawing/2014/main" id="{C6BACF32-7BB0-4CDB-BD76-C0DBE072209F}"/>
              </a:ext>
            </a:extLst>
          </p:cNvPr>
          <p:cNvSpPr/>
          <p:nvPr/>
        </p:nvSpPr>
        <p:spPr>
          <a:xfrm>
            <a:off x="5115802" y="5502791"/>
            <a:ext cx="301686" cy="369332"/>
          </a:xfrm>
          <a:prstGeom prst="rect">
            <a:avLst/>
          </a:prstGeom>
        </p:spPr>
        <p:txBody>
          <a:bodyPr wrap="none">
            <a:spAutoFit/>
          </a:bodyPr>
          <a:lstStyle/>
          <a:p>
            <a:r>
              <a:rPr lang="en-US" dirty="0"/>
              <a:t>6</a:t>
            </a:r>
          </a:p>
        </p:txBody>
      </p:sp>
      <p:sp>
        <p:nvSpPr>
          <p:cNvPr id="23" name="Rectangle 22">
            <a:extLst>
              <a:ext uri="{FF2B5EF4-FFF2-40B4-BE49-F238E27FC236}">
                <a16:creationId xmlns:a16="http://schemas.microsoft.com/office/drawing/2014/main" id="{5BC99F13-866E-40EE-99F6-81BE57222B57}"/>
              </a:ext>
            </a:extLst>
          </p:cNvPr>
          <p:cNvSpPr/>
          <p:nvPr/>
        </p:nvSpPr>
        <p:spPr>
          <a:xfrm>
            <a:off x="4202181" y="5502791"/>
            <a:ext cx="301686" cy="369332"/>
          </a:xfrm>
          <a:prstGeom prst="rect">
            <a:avLst/>
          </a:prstGeom>
        </p:spPr>
        <p:txBody>
          <a:bodyPr wrap="none">
            <a:spAutoFit/>
          </a:bodyPr>
          <a:lstStyle/>
          <a:p>
            <a:r>
              <a:rPr lang="en-US" dirty="0"/>
              <a:t>5</a:t>
            </a:r>
          </a:p>
        </p:txBody>
      </p:sp>
      <p:sp>
        <p:nvSpPr>
          <p:cNvPr id="24" name="Oval 23">
            <a:extLst>
              <a:ext uri="{FF2B5EF4-FFF2-40B4-BE49-F238E27FC236}">
                <a16:creationId xmlns:a16="http://schemas.microsoft.com/office/drawing/2014/main" id="{FEAB2422-6EA6-4628-814B-9A7AD704C8A1}"/>
              </a:ext>
            </a:extLst>
          </p:cNvPr>
          <p:cNvSpPr/>
          <p:nvPr/>
        </p:nvSpPr>
        <p:spPr>
          <a:xfrm>
            <a:off x="5669613" y="4275615"/>
            <a:ext cx="838198" cy="457200"/>
          </a:xfrm>
          <a:prstGeom prst="ellipse">
            <a:avLst/>
          </a:prstGeom>
          <a:solidFill>
            <a:srgbClr val="00B05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7B111DB-9AE8-41AC-BB57-3A25BB4F179F}"/>
              </a:ext>
            </a:extLst>
          </p:cNvPr>
          <p:cNvSpPr/>
          <p:nvPr/>
        </p:nvSpPr>
        <p:spPr>
          <a:xfrm>
            <a:off x="5787017" y="3718502"/>
            <a:ext cx="838198" cy="457200"/>
          </a:xfrm>
          <a:prstGeom prst="ellipse">
            <a:avLst/>
          </a:prstGeom>
          <a:solidFill>
            <a:srgbClr val="00B05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E702E1C-3AE8-4DD6-8AD2-5D73F5AB0CB1}"/>
              </a:ext>
            </a:extLst>
          </p:cNvPr>
          <p:cNvSpPr/>
          <p:nvPr/>
        </p:nvSpPr>
        <p:spPr>
          <a:xfrm>
            <a:off x="5886091" y="3098189"/>
            <a:ext cx="838198" cy="457200"/>
          </a:xfrm>
          <a:prstGeom prst="ellipse">
            <a:avLst/>
          </a:prstGeom>
          <a:solidFill>
            <a:srgbClr val="00B05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029AF7A-FBCD-4053-86CA-34839311A453}"/>
              </a:ext>
            </a:extLst>
          </p:cNvPr>
          <p:cNvSpPr/>
          <p:nvPr/>
        </p:nvSpPr>
        <p:spPr>
          <a:xfrm>
            <a:off x="6095639" y="2526636"/>
            <a:ext cx="838198" cy="457200"/>
          </a:xfrm>
          <a:prstGeom prst="ellipse">
            <a:avLst/>
          </a:prstGeom>
          <a:solidFill>
            <a:srgbClr val="00B05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D1E0FAF-4635-452F-AF31-7A00A6ED5754}"/>
              </a:ext>
            </a:extLst>
          </p:cNvPr>
          <p:cNvSpPr/>
          <p:nvPr/>
        </p:nvSpPr>
        <p:spPr>
          <a:xfrm>
            <a:off x="6438902" y="1967915"/>
            <a:ext cx="838198" cy="457200"/>
          </a:xfrm>
          <a:prstGeom prst="ellipse">
            <a:avLst/>
          </a:prstGeom>
          <a:solidFill>
            <a:srgbClr val="00B05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E218A18-71AE-4F5F-8F1E-DB760AAC6420}"/>
              </a:ext>
            </a:extLst>
          </p:cNvPr>
          <p:cNvSpPr/>
          <p:nvPr/>
        </p:nvSpPr>
        <p:spPr>
          <a:xfrm>
            <a:off x="6700002" y="1378711"/>
            <a:ext cx="838198" cy="457200"/>
          </a:xfrm>
          <a:prstGeom prst="ellipse">
            <a:avLst/>
          </a:prstGeom>
          <a:solidFill>
            <a:srgbClr val="00B05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90C6C94-0511-4EAD-93A0-7793C4581830}"/>
              </a:ext>
            </a:extLst>
          </p:cNvPr>
          <p:cNvSpPr txBox="1"/>
          <p:nvPr/>
        </p:nvSpPr>
        <p:spPr>
          <a:xfrm>
            <a:off x="674271" y="6356352"/>
            <a:ext cx="7161807" cy="523220"/>
          </a:xfrm>
          <a:prstGeom prst="rect">
            <a:avLst/>
          </a:prstGeom>
          <a:noFill/>
        </p:spPr>
        <p:txBody>
          <a:bodyPr wrap="square" rtlCol="0">
            <a:spAutoFit/>
          </a:bodyPr>
          <a:lstStyle/>
          <a:p>
            <a:r>
              <a:rPr lang="en-US" sz="1400" dirty="0"/>
              <a:t>Daniel Han Ming Ching, Tae-</a:t>
            </a:r>
            <a:r>
              <a:rPr lang="en-US" sz="1400" dirty="0" err="1"/>
              <a:t>Yeol</a:t>
            </a:r>
            <a:r>
              <a:rPr lang="en-US" sz="1400" dirty="0"/>
              <a:t> Kim, Brad Gilbreath, and Lynne Anderson. </a:t>
            </a:r>
            <a:r>
              <a:rPr lang="en-US" sz="1400" i="1" dirty="0"/>
              <a:t>Why People Believe in their Leaders – or Not</a:t>
            </a:r>
            <a:r>
              <a:rPr lang="en-US" sz="1400" dirty="0"/>
              <a:t>. MIT Sloan Management Review. Fall 2018 Vol 60 No 1</a:t>
            </a:r>
            <a:r>
              <a:rPr lang="en-US" sz="1400" i="1" dirty="0"/>
              <a:t> </a:t>
            </a:r>
          </a:p>
        </p:txBody>
      </p:sp>
      <p:sp>
        <p:nvSpPr>
          <p:cNvPr id="31" name="TextBox 30">
            <a:extLst>
              <a:ext uri="{FF2B5EF4-FFF2-40B4-BE49-F238E27FC236}">
                <a16:creationId xmlns:a16="http://schemas.microsoft.com/office/drawing/2014/main" id="{2B047092-10B4-487A-974C-6812C4CB5CDD}"/>
              </a:ext>
            </a:extLst>
          </p:cNvPr>
          <p:cNvSpPr txBox="1"/>
          <p:nvPr/>
        </p:nvSpPr>
        <p:spPr>
          <a:xfrm>
            <a:off x="7129346" y="3635092"/>
            <a:ext cx="1008412" cy="646331"/>
          </a:xfrm>
          <a:prstGeom prst="rect">
            <a:avLst/>
          </a:prstGeom>
          <a:noFill/>
        </p:spPr>
        <p:txBody>
          <a:bodyPr wrap="square" rtlCol="0">
            <a:spAutoFit/>
          </a:bodyPr>
          <a:lstStyle/>
          <a:p>
            <a:r>
              <a:rPr lang="en-US" b="1" dirty="0"/>
              <a:t>MEAN SCORES</a:t>
            </a:r>
          </a:p>
        </p:txBody>
      </p:sp>
      <p:sp>
        <p:nvSpPr>
          <p:cNvPr id="32" name="TextBox 31">
            <a:extLst>
              <a:ext uri="{FF2B5EF4-FFF2-40B4-BE49-F238E27FC236}">
                <a16:creationId xmlns:a16="http://schemas.microsoft.com/office/drawing/2014/main" id="{669F3D69-77B4-4AA3-A0F8-C27DF3677B92}"/>
              </a:ext>
            </a:extLst>
          </p:cNvPr>
          <p:cNvSpPr txBox="1"/>
          <p:nvPr/>
        </p:nvSpPr>
        <p:spPr>
          <a:xfrm>
            <a:off x="6813762" y="1445099"/>
            <a:ext cx="631167" cy="369332"/>
          </a:xfrm>
          <a:prstGeom prst="rect">
            <a:avLst/>
          </a:prstGeom>
          <a:noFill/>
        </p:spPr>
        <p:txBody>
          <a:bodyPr wrap="square" rtlCol="0">
            <a:spAutoFit/>
          </a:bodyPr>
          <a:lstStyle/>
          <a:p>
            <a:r>
              <a:rPr lang="en-US" b="1" dirty="0"/>
              <a:t>7.92</a:t>
            </a:r>
          </a:p>
        </p:txBody>
      </p:sp>
      <p:sp>
        <p:nvSpPr>
          <p:cNvPr id="33" name="TextBox 32">
            <a:extLst>
              <a:ext uri="{FF2B5EF4-FFF2-40B4-BE49-F238E27FC236}">
                <a16:creationId xmlns:a16="http://schemas.microsoft.com/office/drawing/2014/main" id="{B8E1E15E-0945-4BE2-A40F-6874C19E3043}"/>
              </a:ext>
            </a:extLst>
          </p:cNvPr>
          <p:cNvSpPr txBox="1"/>
          <p:nvPr/>
        </p:nvSpPr>
        <p:spPr>
          <a:xfrm>
            <a:off x="6542417" y="2034303"/>
            <a:ext cx="631167" cy="369332"/>
          </a:xfrm>
          <a:prstGeom prst="rect">
            <a:avLst/>
          </a:prstGeom>
          <a:noFill/>
        </p:spPr>
        <p:txBody>
          <a:bodyPr wrap="square" rtlCol="0">
            <a:spAutoFit/>
          </a:bodyPr>
          <a:lstStyle/>
          <a:p>
            <a:r>
              <a:rPr lang="en-US" b="1" dirty="0"/>
              <a:t>7.54</a:t>
            </a:r>
          </a:p>
        </p:txBody>
      </p:sp>
      <p:sp>
        <p:nvSpPr>
          <p:cNvPr id="34" name="TextBox 33">
            <a:extLst>
              <a:ext uri="{FF2B5EF4-FFF2-40B4-BE49-F238E27FC236}">
                <a16:creationId xmlns:a16="http://schemas.microsoft.com/office/drawing/2014/main" id="{3C77A605-C9A3-4F46-836D-57B02042427B}"/>
              </a:ext>
            </a:extLst>
          </p:cNvPr>
          <p:cNvSpPr txBox="1"/>
          <p:nvPr/>
        </p:nvSpPr>
        <p:spPr>
          <a:xfrm>
            <a:off x="6208380" y="2587489"/>
            <a:ext cx="631167" cy="369332"/>
          </a:xfrm>
          <a:prstGeom prst="rect">
            <a:avLst/>
          </a:prstGeom>
          <a:noFill/>
        </p:spPr>
        <p:txBody>
          <a:bodyPr wrap="square" rtlCol="0">
            <a:spAutoFit/>
          </a:bodyPr>
          <a:lstStyle/>
          <a:p>
            <a:r>
              <a:rPr lang="en-US" b="1" dirty="0"/>
              <a:t>7.33</a:t>
            </a:r>
          </a:p>
        </p:txBody>
      </p:sp>
      <p:sp>
        <p:nvSpPr>
          <p:cNvPr id="35" name="TextBox 34">
            <a:extLst>
              <a:ext uri="{FF2B5EF4-FFF2-40B4-BE49-F238E27FC236}">
                <a16:creationId xmlns:a16="http://schemas.microsoft.com/office/drawing/2014/main" id="{19EC7B7F-603C-406F-9AB0-47A869DBF49D}"/>
              </a:ext>
            </a:extLst>
          </p:cNvPr>
          <p:cNvSpPr txBox="1"/>
          <p:nvPr/>
        </p:nvSpPr>
        <p:spPr>
          <a:xfrm>
            <a:off x="6012656" y="3153547"/>
            <a:ext cx="631167" cy="369332"/>
          </a:xfrm>
          <a:prstGeom prst="rect">
            <a:avLst/>
          </a:prstGeom>
          <a:noFill/>
        </p:spPr>
        <p:txBody>
          <a:bodyPr wrap="square" rtlCol="0">
            <a:spAutoFit/>
          </a:bodyPr>
          <a:lstStyle/>
          <a:p>
            <a:r>
              <a:rPr lang="en-US" b="1" dirty="0"/>
              <a:t>7.11</a:t>
            </a:r>
          </a:p>
        </p:txBody>
      </p:sp>
      <p:sp>
        <p:nvSpPr>
          <p:cNvPr id="36" name="TextBox 35">
            <a:extLst>
              <a:ext uri="{FF2B5EF4-FFF2-40B4-BE49-F238E27FC236}">
                <a16:creationId xmlns:a16="http://schemas.microsoft.com/office/drawing/2014/main" id="{67C2CFD2-4D4A-4112-806A-15036CC2E7A6}"/>
              </a:ext>
            </a:extLst>
          </p:cNvPr>
          <p:cNvSpPr txBox="1"/>
          <p:nvPr/>
        </p:nvSpPr>
        <p:spPr>
          <a:xfrm>
            <a:off x="5800066" y="4319549"/>
            <a:ext cx="631167" cy="369332"/>
          </a:xfrm>
          <a:prstGeom prst="rect">
            <a:avLst/>
          </a:prstGeom>
          <a:noFill/>
        </p:spPr>
        <p:txBody>
          <a:bodyPr wrap="square" rtlCol="0">
            <a:spAutoFit/>
          </a:bodyPr>
          <a:lstStyle/>
          <a:p>
            <a:r>
              <a:rPr lang="en-US" b="1" dirty="0"/>
              <a:t>6.87</a:t>
            </a:r>
          </a:p>
        </p:txBody>
      </p:sp>
      <p:sp>
        <p:nvSpPr>
          <p:cNvPr id="37" name="TextBox 36">
            <a:extLst>
              <a:ext uri="{FF2B5EF4-FFF2-40B4-BE49-F238E27FC236}">
                <a16:creationId xmlns:a16="http://schemas.microsoft.com/office/drawing/2014/main" id="{38F72E6B-4353-4462-8E32-FF2CF2F71638}"/>
              </a:ext>
            </a:extLst>
          </p:cNvPr>
          <p:cNvSpPr txBox="1"/>
          <p:nvPr/>
        </p:nvSpPr>
        <p:spPr>
          <a:xfrm>
            <a:off x="5891285" y="3780867"/>
            <a:ext cx="631167" cy="369332"/>
          </a:xfrm>
          <a:prstGeom prst="rect">
            <a:avLst/>
          </a:prstGeom>
          <a:noFill/>
        </p:spPr>
        <p:txBody>
          <a:bodyPr wrap="square" rtlCol="0">
            <a:spAutoFit/>
          </a:bodyPr>
          <a:lstStyle/>
          <a:p>
            <a:r>
              <a:rPr lang="en-US" b="1" dirty="0"/>
              <a:t>7.08</a:t>
            </a:r>
          </a:p>
        </p:txBody>
      </p:sp>
      <p:sp>
        <p:nvSpPr>
          <p:cNvPr id="38" name="Oval 37">
            <a:extLst>
              <a:ext uri="{FF2B5EF4-FFF2-40B4-BE49-F238E27FC236}">
                <a16:creationId xmlns:a16="http://schemas.microsoft.com/office/drawing/2014/main" id="{27BC144D-7B13-4DA1-8BC4-E56938B6A825}"/>
              </a:ext>
            </a:extLst>
          </p:cNvPr>
          <p:cNvSpPr/>
          <p:nvPr/>
        </p:nvSpPr>
        <p:spPr>
          <a:xfrm>
            <a:off x="5543193" y="4831276"/>
            <a:ext cx="838198" cy="457200"/>
          </a:xfrm>
          <a:prstGeom prst="ellipse">
            <a:avLst/>
          </a:prstGeom>
          <a:solidFill>
            <a:srgbClr val="00B05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EF68A3E1-A5A3-4ED8-B2B1-AABA827EA13C}"/>
              </a:ext>
            </a:extLst>
          </p:cNvPr>
          <p:cNvSpPr txBox="1"/>
          <p:nvPr/>
        </p:nvSpPr>
        <p:spPr>
          <a:xfrm>
            <a:off x="5673646" y="4875210"/>
            <a:ext cx="631167" cy="369332"/>
          </a:xfrm>
          <a:prstGeom prst="rect">
            <a:avLst/>
          </a:prstGeom>
          <a:noFill/>
        </p:spPr>
        <p:txBody>
          <a:bodyPr wrap="square" rtlCol="0">
            <a:spAutoFit/>
          </a:bodyPr>
          <a:lstStyle/>
          <a:p>
            <a:r>
              <a:rPr lang="en-US" b="1" dirty="0"/>
              <a:t>6.71</a:t>
            </a:r>
          </a:p>
        </p:txBody>
      </p:sp>
      <p:sp>
        <p:nvSpPr>
          <p:cNvPr id="40" name="TextBox 39">
            <a:extLst>
              <a:ext uri="{FF2B5EF4-FFF2-40B4-BE49-F238E27FC236}">
                <a16:creationId xmlns:a16="http://schemas.microsoft.com/office/drawing/2014/main" id="{B3F6A1A9-530E-43F2-97FA-EBAFFEFA09F9}"/>
              </a:ext>
            </a:extLst>
          </p:cNvPr>
          <p:cNvSpPr txBox="1"/>
          <p:nvPr/>
        </p:nvSpPr>
        <p:spPr>
          <a:xfrm>
            <a:off x="2212503" y="1408692"/>
            <a:ext cx="4582727" cy="369332"/>
          </a:xfrm>
          <a:prstGeom prst="rect">
            <a:avLst/>
          </a:prstGeom>
          <a:noFill/>
        </p:spPr>
        <p:txBody>
          <a:bodyPr wrap="square" rtlCol="0">
            <a:spAutoFit/>
          </a:bodyPr>
          <a:lstStyle/>
          <a:p>
            <a:r>
              <a:rPr lang="en-US" b="1" dirty="0"/>
              <a:t>Communicate and act in a consistent manner</a:t>
            </a:r>
          </a:p>
        </p:txBody>
      </p:sp>
      <p:sp>
        <p:nvSpPr>
          <p:cNvPr id="41" name="TextBox 40">
            <a:extLst>
              <a:ext uri="{FF2B5EF4-FFF2-40B4-BE49-F238E27FC236}">
                <a16:creationId xmlns:a16="http://schemas.microsoft.com/office/drawing/2014/main" id="{8C47758F-8CDC-4085-9153-4D6CC7096F75}"/>
              </a:ext>
            </a:extLst>
          </p:cNvPr>
          <p:cNvSpPr txBox="1"/>
          <p:nvPr/>
        </p:nvSpPr>
        <p:spPr>
          <a:xfrm>
            <a:off x="2456917" y="2002210"/>
            <a:ext cx="4028129" cy="369332"/>
          </a:xfrm>
          <a:prstGeom prst="rect">
            <a:avLst/>
          </a:prstGeom>
          <a:noFill/>
        </p:spPr>
        <p:txBody>
          <a:bodyPr wrap="square" rtlCol="0">
            <a:spAutoFit/>
          </a:bodyPr>
          <a:lstStyle/>
          <a:p>
            <a:r>
              <a:rPr lang="en-US" b="1" dirty="0"/>
              <a:t>Protect the organization and employees</a:t>
            </a:r>
          </a:p>
        </p:txBody>
      </p:sp>
      <p:sp>
        <p:nvSpPr>
          <p:cNvPr id="42" name="TextBox 41">
            <a:extLst>
              <a:ext uri="{FF2B5EF4-FFF2-40B4-BE49-F238E27FC236}">
                <a16:creationId xmlns:a16="http://schemas.microsoft.com/office/drawing/2014/main" id="{7DCC8A32-B8A9-466D-921B-8CC5675248E7}"/>
              </a:ext>
            </a:extLst>
          </p:cNvPr>
          <p:cNvSpPr txBox="1"/>
          <p:nvPr/>
        </p:nvSpPr>
        <p:spPr>
          <a:xfrm>
            <a:off x="1728828" y="2555794"/>
            <a:ext cx="4469588" cy="369332"/>
          </a:xfrm>
          <a:prstGeom prst="rect">
            <a:avLst/>
          </a:prstGeom>
          <a:noFill/>
        </p:spPr>
        <p:txBody>
          <a:bodyPr wrap="square" rtlCol="0">
            <a:spAutoFit/>
          </a:bodyPr>
          <a:lstStyle/>
          <a:p>
            <a:r>
              <a:rPr lang="en-US" b="1" dirty="0"/>
              <a:t>Embody the organization’s vision and values</a:t>
            </a:r>
          </a:p>
        </p:txBody>
      </p:sp>
      <p:sp>
        <p:nvSpPr>
          <p:cNvPr id="43" name="TextBox 42">
            <a:extLst>
              <a:ext uri="{FF2B5EF4-FFF2-40B4-BE49-F238E27FC236}">
                <a16:creationId xmlns:a16="http://schemas.microsoft.com/office/drawing/2014/main" id="{73717AD5-D6E8-40E4-A86C-4A43A81AC919}"/>
              </a:ext>
            </a:extLst>
          </p:cNvPr>
          <p:cNvSpPr txBox="1"/>
          <p:nvPr/>
        </p:nvSpPr>
        <p:spPr>
          <a:xfrm>
            <a:off x="1592560" y="3124457"/>
            <a:ext cx="4350683" cy="369332"/>
          </a:xfrm>
          <a:prstGeom prst="rect">
            <a:avLst/>
          </a:prstGeom>
          <a:noFill/>
        </p:spPr>
        <p:txBody>
          <a:bodyPr wrap="square" rtlCol="0">
            <a:spAutoFit/>
          </a:bodyPr>
          <a:lstStyle/>
          <a:p>
            <a:r>
              <a:rPr lang="en-US" b="1" dirty="0"/>
              <a:t>Consult with and listen to key stakeholders</a:t>
            </a:r>
          </a:p>
        </p:txBody>
      </p:sp>
      <p:sp>
        <p:nvSpPr>
          <p:cNvPr id="44" name="TextBox 43">
            <a:extLst>
              <a:ext uri="{FF2B5EF4-FFF2-40B4-BE49-F238E27FC236}">
                <a16:creationId xmlns:a16="http://schemas.microsoft.com/office/drawing/2014/main" id="{05CAFE3E-3D08-4A68-832D-190D5836D194}"/>
              </a:ext>
            </a:extLst>
          </p:cNvPr>
          <p:cNvSpPr txBox="1"/>
          <p:nvPr/>
        </p:nvSpPr>
        <p:spPr>
          <a:xfrm>
            <a:off x="2422336" y="3720842"/>
            <a:ext cx="3378143" cy="369332"/>
          </a:xfrm>
          <a:prstGeom prst="rect">
            <a:avLst/>
          </a:prstGeom>
          <a:noFill/>
        </p:spPr>
        <p:txBody>
          <a:bodyPr wrap="square" rtlCol="0">
            <a:spAutoFit/>
          </a:bodyPr>
          <a:lstStyle/>
          <a:p>
            <a:r>
              <a:rPr lang="en-US" b="1" dirty="0"/>
              <a:t>Communicate openly with others</a:t>
            </a:r>
          </a:p>
        </p:txBody>
      </p:sp>
      <p:sp>
        <p:nvSpPr>
          <p:cNvPr id="45" name="TextBox 44">
            <a:extLst>
              <a:ext uri="{FF2B5EF4-FFF2-40B4-BE49-F238E27FC236}">
                <a16:creationId xmlns:a16="http://schemas.microsoft.com/office/drawing/2014/main" id="{2C536C6B-FB63-47BC-93D5-7EEF4DF9C4AB}"/>
              </a:ext>
            </a:extLst>
          </p:cNvPr>
          <p:cNvSpPr txBox="1"/>
          <p:nvPr/>
        </p:nvSpPr>
        <p:spPr>
          <a:xfrm>
            <a:off x="3873597" y="4287949"/>
            <a:ext cx="2238046" cy="369332"/>
          </a:xfrm>
          <a:prstGeom prst="rect">
            <a:avLst/>
          </a:prstGeom>
          <a:noFill/>
        </p:spPr>
        <p:txBody>
          <a:bodyPr wrap="square" rtlCol="0">
            <a:spAutoFit/>
          </a:bodyPr>
          <a:lstStyle/>
          <a:p>
            <a:r>
              <a:rPr lang="en-US" b="1" dirty="0"/>
              <a:t>Value Employees</a:t>
            </a:r>
          </a:p>
        </p:txBody>
      </p:sp>
      <p:sp>
        <p:nvSpPr>
          <p:cNvPr id="46" name="TextBox 45">
            <a:extLst>
              <a:ext uri="{FF2B5EF4-FFF2-40B4-BE49-F238E27FC236}">
                <a16:creationId xmlns:a16="http://schemas.microsoft.com/office/drawing/2014/main" id="{1F096A94-ECF4-4C75-BE4D-8903914C1F9F}"/>
              </a:ext>
            </a:extLst>
          </p:cNvPr>
          <p:cNvSpPr txBox="1"/>
          <p:nvPr/>
        </p:nvSpPr>
        <p:spPr>
          <a:xfrm>
            <a:off x="709248" y="4853730"/>
            <a:ext cx="5000563" cy="369332"/>
          </a:xfrm>
          <a:prstGeom prst="rect">
            <a:avLst/>
          </a:prstGeom>
          <a:noFill/>
        </p:spPr>
        <p:txBody>
          <a:bodyPr wrap="square" rtlCol="0">
            <a:spAutoFit/>
          </a:bodyPr>
          <a:lstStyle/>
          <a:p>
            <a:r>
              <a:rPr lang="en-US" b="1" dirty="0"/>
              <a:t>Offer support to employees and key stakeholders</a:t>
            </a:r>
          </a:p>
        </p:txBody>
      </p:sp>
    </p:spTree>
    <p:extLst>
      <p:ext uri="{BB962C8B-B14F-4D97-AF65-F5344CB8AC3E}">
        <p14:creationId xmlns:p14="http://schemas.microsoft.com/office/powerpoint/2010/main" val="2144617777"/>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E4C57-C44B-4575-98C2-332F57199B71}"/>
              </a:ext>
            </a:extLst>
          </p:cNvPr>
          <p:cNvSpPr>
            <a:spLocks noGrp="1"/>
          </p:cNvSpPr>
          <p:nvPr>
            <p:ph type="title"/>
          </p:nvPr>
        </p:nvSpPr>
        <p:spPr>
          <a:xfrm>
            <a:off x="0" y="136525"/>
            <a:ext cx="9144000" cy="1143000"/>
          </a:xfrm>
        </p:spPr>
        <p:txBody>
          <a:bodyPr>
            <a:normAutofit/>
          </a:bodyPr>
          <a:lstStyle/>
          <a:p>
            <a:r>
              <a:rPr lang="en-US" sz="3400" b="1" dirty="0"/>
              <a:t>Leaders are viewed as untrustworthy when they…</a:t>
            </a:r>
          </a:p>
        </p:txBody>
      </p:sp>
      <p:sp>
        <p:nvSpPr>
          <p:cNvPr id="4" name="Slide Number Placeholder 3">
            <a:extLst>
              <a:ext uri="{FF2B5EF4-FFF2-40B4-BE49-F238E27FC236}">
                <a16:creationId xmlns:a16="http://schemas.microsoft.com/office/drawing/2014/main" id="{C9117F62-E304-45A3-B405-2D34B0C1D054}"/>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355</a:t>
            </a:fld>
            <a:endParaRPr lang="en-US">
              <a:solidFill>
                <a:prstClr val="black">
                  <a:tint val="75000"/>
                </a:prstClr>
              </a:solidFill>
            </a:endParaRPr>
          </a:p>
        </p:txBody>
      </p:sp>
      <p:sp>
        <p:nvSpPr>
          <p:cNvPr id="5" name="Arrow: Right 4">
            <a:extLst>
              <a:ext uri="{FF2B5EF4-FFF2-40B4-BE49-F238E27FC236}">
                <a16:creationId xmlns:a16="http://schemas.microsoft.com/office/drawing/2014/main" id="{4A244D49-49BE-42BA-8091-F449D678436E}"/>
              </a:ext>
            </a:extLst>
          </p:cNvPr>
          <p:cNvSpPr/>
          <p:nvPr/>
        </p:nvSpPr>
        <p:spPr>
          <a:xfrm>
            <a:off x="685800" y="5791200"/>
            <a:ext cx="7848600" cy="762000"/>
          </a:xfrm>
          <a:prstGeom prst="rightArrow">
            <a:avLst/>
          </a:prstGeom>
          <a:gradFill flip="none" rotWithShape="1">
            <a:gsLst>
              <a:gs pos="0">
                <a:schemeClr val="accent6">
                  <a:lumMod val="40000"/>
                  <a:lumOff val="60000"/>
                </a:schemeClr>
              </a:gs>
              <a:gs pos="42000">
                <a:schemeClr val="accent6">
                  <a:lumMod val="60000"/>
                  <a:lumOff val="40000"/>
                </a:schemeClr>
              </a:gs>
              <a:gs pos="84000">
                <a:schemeClr val="accent6">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B97C5BC4-78DB-42F2-B39E-F55EF36F5EE6}"/>
              </a:ext>
            </a:extLst>
          </p:cNvPr>
          <p:cNvCxnSpPr>
            <a:cxnSpLocks/>
          </p:cNvCxnSpPr>
          <p:nvPr/>
        </p:nvCxnSpPr>
        <p:spPr>
          <a:xfrm>
            <a:off x="5257800"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AB5C877A-EA43-4F4D-8B88-B4ECAC9793BD}"/>
              </a:ext>
            </a:extLst>
          </p:cNvPr>
          <p:cNvCxnSpPr>
            <a:cxnSpLocks/>
          </p:cNvCxnSpPr>
          <p:nvPr/>
        </p:nvCxnSpPr>
        <p:spPr>
          <a:xfrm>
            <a:off x="6248400"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73CD0F60-F1DF-4E8B-8F92-3C92980836D9}"/>
              </a:ext>
            </a:extLst>
          </p:cNvPr>
          <p:cNvCxnSpPr>
            <a:cxnSpLocks/>
          </p:cNvCxnSpPr>
          <p:nvPr/>
        </p:nvCxnSpPr>
        <p:spPr>
          <a:xfrm>
            <a:off x="7086239"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1A30869B-D8E6-4194-8573-678D9A3F59AB}"/>
              </a:ext>
            </a:extLst>
          </p:cNvPr>
          <p:cNvCxnSpPr>
            <a:cxnSpLocks/>
          </p:cNvCxnSpPr>
          <p:nvPr/>
        </p:nvCxnSpPr>
        <p:spPr>
          <a:xfrm>
            <a:off x="8001000"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FEFFC616-5DF0-4CF4-9963-571D9E24796B}"/>
              </a:ext>
            </a:extLst>
          </p:cNvPr>
          <p:cNvCxnSpPr>
            <a:cxnSpLocks/>
          </p:cNvCxnSpPr>
          <p:nvPr/>
        </p:nvCxnSpPr>
        <p:spPr>
          <a:xfrm>
            <a:off x="1728828"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429A3E79-874D-4A2D-8881-F68647978D31}"/>
              </a:ext>
            </a:extLst>
          </p:cNvPr>
          <p:cNvCxnSpPr>
            <a:cxnSpLocks/>
          </p:cNvCxnSpPr>
          <p:nvPr/>
        </p:nvCxnSpPr>
        <p:spPr>
          <a:xfrm>
            <a:off x="2598088" y="1333500"/>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E0D4CFC2-AAF6-42F7-BEB5-ED7064CEC975}"/>
              </a:ext>
            </a:extLst>
          </p:cNvPr>
          <p:cNvCxnSpPr>
            <a:cxnSpLocks/>
          </p:cNvCxnSpPr>
          <p:nvPr/>
        </p:nvCxnSpPr>
        <p:spPr>
          <a:xfrm>
            <a:off x="3429000"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0A71497A-D89B-441D-A7A4-30B0326740F8}"/>
              </a:ext>
            </a:extLst>
          </p:cNvPr>
          <p:cNvCxnSpPr>
            <a:cxnSpLocks/>
          </p:cNvCxnSpPr>
          <p:nvPr/>
        </p:nvCxnSpPr>
        <p:spPr>
          <a:xfrm>
            <a:off x="4343400" y="1333500"/>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1B698D8D-3E35-4559-9423-86E6CE2A8B6E}"/>
              </a:ext>
            </a:extLst>
          </p:cNvPr>
          <p:cNvCxnSpPr>
            <a:cxnSpLocks/>
          </p:cNvCxnSpPr>
          <p:nvPr/>
        </p:nvCxnSpPr>
        <p:spPr>
          <a:xfrm>
            <a:off x="827872" y="1279525"/>
            <a:ext cx="0" cy="4038600"/>
          </a:xfrm>
          <a:prstGeom prst="line">
            <a:avLst/>
          </a:prstGeom>
          <a:ln>
            <a:solidFill>
              <a:schemeClr val="dk1">
                <a:alpha val="20000"/>
              </a:schemeClr>
            </a:solidFill>
          </a:ln>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6D6CED08-7B16-4508-9A4C-8D5C92D562D9}"/>
              </a:ext>
            </a:extLst>
          </p:cNvPr>
          <p:cNvSpPr txBox="1"/>
          <p:nvPr/>
        </p:nvSpPr>
        <p:spPr>
          <a:xfrm>
            <a:off x="674271" y="5491395"/>
            <a:ext cx="457197" cy="369332"/>
          </a:xfrm>
          <a:prstGeom prst="rect">
            <a:avLst/>
          </a:prstGeom>
          <a:noFill/>
        </p:spPr>
        <p:txBody>
          <a:bodyPr wrap="square" rtlCol="0">
            <a:spAutoFit/>
          </a:bodyPr>
          <a:lstStyle/>
          <a:p>
            <a:r>
              <a:rPr lang="en-US" dirty="0"/>
              <a:t>1</a:t>
            </a:r>
          </a:p>
        </p:txBody>
      </p:sp>
      <p:sp>
        <p:nvSpPr>
          <p:cNvPr id="16" name="Rectangle 15">
            <a:extLst>
              <a:ext uri="{FF2B5EF4-FFF2-40B4-BE49-F238E27FC236}">
                <a16:creationId xmlns:a16="http://schemas.microsoft.com/office/drawing/2014/main" id="{1BAC241F-EE8C-4505-A870-2CBC2A8946C9}"/>
              </a:ext>
            </a:extLst>
          </p:cNvPr>
          <p:cNvSpPr/>
          <p:nvPr/>
        </p:nvSpPr>
        <p:spPr>
          <a:xfrm>
            <a:off x="1592560" y="5502791"/>
            <a:ext cx="301686" cy="369332"/>
          </a:xfrm>
          <a:prstGeom prst="rect">
            <a:avLst/>
          </a:prstGeom>
        </p:spPr>
        <p:txBody>
          <a:bodyPr wrap="none">
            <a:spAutoFit/>
          </a:bodyPr>
          <a:lstStyle/>
          <a:p>
            <a:r>
              <a:rPr lang="en-US" dirty="0"/>
              <a:t>2</a:t>
            </a:r>
          </a:p>
        </p:txBody>
      </p:sp>
      <p:sp>
        <p:nvSpPr>
          <p:cNvPr id="17" name="Rectangle 16">
            <a:extLst>
              <a:ext uri="{FF2B5EF4-FFF2-40B4-BE49-F238E27FC236}">
                <a16:creationId xmlns:a16="http://schemas.microsoft.com/office/drawing/2014/main" id="{852ECC6B-D42E-4A7E-808A-6A412FEE3A17}"/>
              </a:ext>
            </a:extLst>
          </p:cNvPr>
          <p:cNvSpPr/>
          <p:nvPr/>
        </p:nvSpPr>
        <p:spPr>
          <a:xfrm>
            <a:off x="2447245" y="5502791"/>
            <a:ext cx="301686" cy="369332"/>
          </a:xfrm>
          <a:prstGeom prst="rect">
            <a:avLst/>
          </a:prstGeom>
        </p:spPr>
        <p:txBody>
          <a:bodyPr wrap="none">
            <a:spAutoFit/>
          </a:bodyPr>
          <a:lstStyle/>
          <a:p>
            <a:r>
              <a:rPr lang="en-US" dirty="0"/>
              <a:t>3</a:t>
            </a:r>
          </a:p>
        </p:txBody>
      </p:sp>
      <p:sp>
        <p:nvSpPr>
          <p:cNvPr id="18" name="Rectangle 17">
            <a:extLst>
              <a:ext uri="{FF2B5EF4-FFF2-40B4-BE49-F238E27FC236}">
                <a16:creationId xmlns:a16="http://schemas.microsoft.com/office/drawing/2014/main" id="{F1FD3EBC-F66B-44C3-A6AE-DC15DD77A337}"/>
              </a:ext>
            </a:extLst>
          </p:cNvPr>
          <p:cNvSpPr/>
          <p:nvPr/>
        </p:nvSpPr>
        <p:spPr>
          <a:xfrm>
            <a:off x="3278157" y="5502791"/>
            <a:ext cx="301686" cy="369332"/>
          </a:xfrm>
          <a:prstGeom prst="rect">
            <a:avLst/>
          </a:prstGeom>
        </p:spPr>
        <p:txBody>
          <a:bodyPr wrap="none">
            <a:spAutoFit/>
          </a:bodyPr>
          <a:lstStyle/>
          <a:p>
            <a:r>
              <a:rPr lang="en-US" dirty="0"/>
              <a:t>4</a:t>
            </a:r>
          </a:p>
        </p:txBody>
      </p:sp>
      <p:sp>
        <p:nvSpPr>
          <p:cNvPr id="19" name="Rectangle 18">
            <a:extLst>
              <a:ext uri="{FF2B5EF4-FFF2-40B4-BE49-F238E27FC236}">
                <a16:creationId xmlns:a16="http://schemas.microsoft.com/office/drawing/2014/main" id="{065418E8-6FCE-477C-B454-B3828A44F6EF}"/>
              </a:ext>
            </a:extLst>
          </p:cNvPr>
          <p:cNvSpPr/>
          <p:nvPr/>
        </p:nvSpPr>
        <p:spPr>
          <a:xfrm>
            <a:off x="7836078" y="5502791"/>
            <a:ext cx="301686" cy="369332"/>
          </a:xfrm>
          <a:prstGeom prst="rect">
            <a:avLst/>
          </a:prstGeom>
        </p:spPr>
        <p:txBody>
          <a:bodyPr wrap="none">
            <a:spAutoFit/>
          </a:bodyPr>
          <a:lstStyle/>
          <a:p>
            <a:r>
              <a:rPr lang="en-US" dirty="0"/>
              <a:t>9</a:t>
            </a:r>
          </a:p>
        </p:txBody>
      </p:sp>
      <p:sp>
        <p:nvSpPr>
          <p:cNvPr id="20" name="Rectangle 19">
            <a:extLst>
              <a:ext uri="{FF2B5EF4-FFF2-40B4-BE49-F238E27FC236}">
                <a16:creationId xmlns:a16="http://schemas.microsoft.com/office/drawing/2014/main" id="{48726CB8-6F35-4D0E-AAD0-90A1F72AF248}"/>
              </a:ext>
            </a:extLst>
          </p:cNvPr>
          <p:cNvSpPr/>
          <p:nvPr/>
        </p:nvSpPr>
        <p:spPr>
          <a:xfrm>
            <a:off x="6943045" y="5488859"/>
            <a:ext cx="301686" cy="369332"/>
          </a:xfrm>
          <a:prstGeom prst="rect">
            <a:avLst/>
          </a:prstGeom>
        </p:spPr>
        <p:txBody>
          <a:bodyPr wrap="none">
            <a:spAutoFit/>
          </a:bodyPr>
          <a:lstStyle/>
          <a:p>
            <a:r>
              <a:rPr lang="en-US" dirty="0"/>
              <a:t>8</a:t>
            </a:r>
          </a:p>
        </p:txBody>
      </p:sp>
      <p:sp>
        <p:nvSpPr>
          <p:cNvPr id="21" name="Rectangle 20">
            <a:extLst>
              <a:ext uri="{FF2B5EF4-FFF2-40B4-BE49-F238E27FC236}">
                <a16:creationId xmlns:a16="http://schemas.microsoft.com/office/drawing/2014/main" id="{275D5D47-777F-4642-92CC-E6673E77ED26}"/>
              </a:ext>
            </a:extLst>
          </p:cNvPr>
          <p:cNvSpPr/>
          <p:nvPr/>
        </p:nvSpPr>
        <p:spPr>
          <a:xfrm>
            <a:off x="6097557" y="5502791"/>
            <a:ext cx="301686" cy="369332"/>
          </a:xfrm>
          <a:prstGeom prst="rect">
            <a:avLst/>
          </a:prstGeom>
        </p:spPr>
        <p:txBody>
          <a:bodyPr wrap="none">
            <a:spAutoFit/>
          </a:bodyPr>
          <a:lstStyle/>
          <a:p>
            <a:r>
              <a:rPr lang="en-US" dirty="0"/>
              <a:t>7</a:t>
            </a:r>
          </a:p>
        </p:txBody>
      </p:sp>
      <p:sp>
        <p:nvSpPr>
          <p:cNvPr id="22" name="Rectangle 21">
            <a:extLst>
              <a:ext uri="{FF2B5EF4-FFF2-40B4-BE49-F238E27FC236}">
                <a16:creationId xmlns:a16="http://schemas.microsoft.com/office/drawing/2014/main" id="{7BDD55D8-3DB7-4B45-8F73-B5D13883F4CA}"/>
              </a:ext>
            </a:extLst>
          </p:cNvPr>
          <p:cNvSpPr/>
          <p:nvPr/>
        </p:nvSpPr>
        <p:spPr>
          <a:xfrm>
            <a:off x="5115802" y="5502791"/>
            <a:ext cx="301686" cy="369332"/>
          </a:xfrm>
          <a:prstGeom prst="rect">
            <a:avLst/>
          </a:prstGeom>
        </p:spPr>
        <p:txBody>
          <a:bodyPr wrap="none">
            <a:spAutoFit/>
          </a:bodyPr>
          <a:lstStyle/>
          <a:p>
            <a:r>
              <a:rPr lang="en-US" dirty="0"/>
              <a:t>6</a:t>
            </a:r>
          </a:p>
        </p:txBody>
      </p:sp>
      <p:sp>
        <p:nvSpPr>
          <p:cNvPr id="23" name="Rectangle 22">
            <a:extLst>
              <a:ext uri="{FF2B5EF4-FFF2-40B4-BE49-F238E27FC236}">
                <a16:creationId xmlns:a16="http://schemas.microsoft.com/office/drawing/2014/main" id="{5C6C44FA-BCAE-400C-993E-B39388782CDE}"/>
              </a:ext>
            </a:extLst>
          </p:cNvPr>
          <p:cNvSpPr/>
          <p:nvPr/>
        </p:nvSpPr>
        <p:spPr>
          <a:xfrm>
            <a:off x="4202181" y="5502791"/>
            <a:ext cx="301686" cy="369332"/>
          </a:xfrm>
          <a:prstGeom prst="rect">
            <a:avLst/>
          </a:prstGeom>
        </p:spPr>
        <p:txBody>
          <a:bodyPr wrap="none">
            <a:spAutoFit/>
          </a:bodyPr>
          <a:lstStyle/>
          <a:p>
            <a:r>
              <a:rPr lang="en-US" dirty="0"/>
              <a:t>5</a:t>
            </a:r>
          </a:p>
        </p:txBody>
      </p:sp>
      <p:sp>
        <p:nvSpPr>
          <p:cNvPr id="24" name="Oval 23">
            <a:extLst>
              <a:ext uri="{FF2B5EF4-FFF2-40B4-BE49-F238E27FC236}">
                <a16:creationId xmlns:a16="http://schemas.microsoft.com/office/drawing/2014/main" id="{5DEA51F5-B67F-4A8C-A404-233D737BE4DD}"/>
              </a:ext>
            </a:extLst>
          </p:cNvPr>
          <p:cNvSpPr/>
          <p:nvPr/>
        </p:nvSpPr>
        <p:spPr>
          <a:xfrm>
            <a:off x="5798180" y="4313330"/>
            <a:ext cx="838198" cy="457200"/>
          </a:xfrm>
          <a:prstGeom prst="ellipse">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9328EAC-0515-49DC-8076-045A327D61EF}"/>
              </a:ext>
            </a:extLst>
          </p:cNvPr>
          <p:cNvSpPr/>
          <p:nvPr/>
        </p:nvSpPr>
        <p:spPr>
          <a:xfrm>
            <a:off x="5956941" y="3717617"/>
            <a:ext cx="838198" cy="457200"/>
          </a:xfrm>
          <a:prstGeom prst="ellipse">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1309BE6-4BC1-4DAC-B84E-17234DD2D388}"/>
              </a:ext>
            </a:extLst>
          </p:cNvPr>
          <p:cNvSpPr/>
          <p:nvPr/>
        </p:nvSpPr>
        <p:spPr>
          <a:xfrm>
            <a:off x="6231313" y="3157572"/>
            <a:ext cx="838198" cy="457200"/>
          </a:xfrm>
          <a:prstGeom prst="ellipse">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96E097F-343C-46EC-B154-525CDC2219E2}"/>
              </a:ext>
            </a:extLst>
          </p:cNvPr>
          <p:cNvSpPr/>
          <p:nvPr/>
        </p:nvSpPr>
        <p:spPr>
          <a:xfrm>
            <a:off x="6650412" y="2567469"/>
            <a:ext cx="838198" cy="457200"/>
          </a:xfrm>
          <a:prstGeom prst="ellipse">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0B2A16F-F760-4BE0-8C32-6222B2CDF731}"/>
              </a:ext>
            </a:extLst>
          </p:cNvPr>
          <p:cNvSpPr/>
          <p:nvPr/>
        </p:nvSpPr>
        <p:spPr>
          <a:xfrm>
            <a:off x="6923807" y="1968391"/>
            <a:ext cx="838198" cy="457200"/>
          </a:xfrm>
          <a:prstGeom prst="ellipse">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CDA0AE5-2371-40E6-8F28-55F3FA2A8EE8}"/>
              </a:ext>
            </a:extLst>
          </p:cNvPr>
          <p:cNvSpPr/>
          <p:nvPr/>
        </p:nvSpPr>
        <p:spPr>
          <a:xfrm>
            <a:off x="7134762" y="1434580"/>
            <a:ext cx="838198" cy="457200"/>
          </a:xfrm>
          <a:prstGeom prst="ellipse">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C42C36D-D714-4893-8567-508CF147DFB0}"/>
              </a:ext>
            </a:extLst>
          </p:cNvPr>
          <p:cNvSpPr txBox="1"/>
          <p:nvPr/>
        </p:nvSpPr>
        <p:spPr>
          <a:xfrm>
            <a:off x="674271" y="6356352"/>
            <a:ext cx="7161807" cy="523220"/>
          </a:xfrm>
          <a:prstGeom prst="rect">
            <a:avLst/>
          </a:prstGeom>
          <a:noFill/>
        </p:spPr>
        <p:txBody>
          <a:bodyPr wrap="square" rtlCol="0">
            <a:spAutoFit/>
          </a:bodyPr>
          <a:lstStyle/>
          <a:p>
            <a:r>
              <a:rPr lang="en-US" sz="1400" dirty="0"/>
              <a:t>Daniel Han Ming Ching, Tae-</a:t>
            </a:r>
            <a:r>
              <a:rPr lang="en-US" sz="1400" dirty="0" err="1"/>
              <a:t>Yeol</a:t>
            </a:r>
            <a:r>
              <a:rPr lang="en-US" sz="1400" dirty="0"/>
              <a:t> Kim, Brad Gilbreath, and Lynne Anderson. </a:t>
            </a:r>
            <a:r>
              <a:rPr lang="en-US" sz="1400" i="1" dirty="0"/>
              <a:t>Why People Believe in their Leaders – or Not</a:t>
            </a:r>
            <a:r>
              <a:rPr lang="en-US" sz="1400" dirty="0"/>
              <a:t>. MIT Sloan Management Review. Fall 2018 Vol 60 No 1</a:t>
            </a:r>
            <a:r>
              <a:rPr lang="en-US" sz="1400" i="1" dirty="0"/>
              <a:t> </a:t>
            </a:r>
          </a:p>
        </p:txBody>
      </p:sp>
      <p:sp>
        <p:nvSpPr>
          <p:cNvPr id="31" name="TextBox 30">
            <a:extLst>
              <a:ext uri="{FF2B5EF4-FFF2-40B4-BE49-F238E27FC236}">
                <a16:creationId xmlns:a16="http://schemas.microsoft.com/office/drawing/2014/main" id="{3232A2C7-8799-4215-83B5-8898925F8EC0}"/>
              </a:ext>
            </a:extLst>
          </p:cNvPr>
          <p:cNvSpPr txBox="1"/>
          <p:nvPr/>
        </p:nvSpPr>
        <p:spPr>
          <a:xfrm>
            <a:off x="7129346" y="3635092"/>
            <a:ext cx="1008412" cy="646331"/>
          </a:xfrm>
          <a:prstGeom prst="rect">
            <a:avLst/>
          </a:prstGeom>
          <a:noFill/>
        </p:spPr>
        <p:txBody>
          <a:bodyPr wrap="square" rtlCol="0">
            <a:spAutoFit/>
          </a:bodyPr>
          <a:lstStyle/>
          <a:p>
            <a:r>
              <a:rPr lang="en-US" b="1" dirty="0"/>
              <a:t>MEAN SCORES</a:t>
            </a:r>
          </a:p>
        </p:txBody>
      </p:sp>
      <p:sp>
        <p:nvSpPr>
          <p:cNvPr id="32" name="TextBox 31">
            <a:extLst>
              <a:ext uri="{FF2B5EF4-FFF2-40B4-BE49-F238E27FC236}">
                <a16:creationId xmlns:a16="http://schemas.microsoft.com/office/drawing/2014/main" id="{642817F3-6566-4EF5-8981-E47B30426D8F}"/>
              </a:ext>
            </a:extLst>
          </p:cNvPr>
          <p:cNvSpPr txBox="1"/>
          <p:nvPr/>
        </p:nvSpPr>
        <p:spPr>
          <a:xfrm>
            <a:off x="7248522" y="1500968"/>
            <a:ext cx="631167" cy="369332"/>
          </a:xfrm>
          <a:prstGeom prst="rect">
            <a:avLst/>
          </a:prstGeom>
          <a:noFill/>
        </p:spPr>
        <p:txBody>
          <a:bodyPr wrap="square" rtlCol="0">
            <a:spAutoFit/>
          </a:bodyPr>
          <a:lstStyle/>
          <a:p>
            <a:r>
              <a:rPr lang="en-US" b="1" dirty="0"/>
              <a:t>8.56</a:t>
            </a:r>
          </a:p>
        </p:txBody>
      </p:sp>
      <p:sp>
        <p:nvSpPr>
          <p:cNvPr id="33" name="TextBox 32">
            <a:extLst>
              <a:ext uri="{FF2B5EF4-FFF2-40B4-BE49-F238E27FC236}">
                <a16:creationId xmlns:a16="http://schemas.microsoft.com/office/drawing/2014/main" id="{2FFCF57D-563F-48B9-98A5-9BC749E8BF45}"/>
              </a:ext>
            </a:extLst>
          </p:cNvPr>
          <p:cNvSpPr txBox="1"/>
          <p:nvPr/>
        </p:nvSpPr>
        <p:spPr>
          <a:xfrm>
            <a:off x="7027322" y="2034779"/>
            <a:ext cx="631167" cy="369332"/>
          </a:xfrm>
          <a:prstGeom prst="rect">
            <a:avLst/>
          </a:prstGeom>
          <a:noFill/>
        </p:spPr>
        <p:txBody>
          <a:bodyPr wrap="square" rtlCol="0">
            <a:spAutoFit/>
          </a:bodyPr>
          <a:lstStyle/>
          <a:p>
            <a:r>
              <a:rPr lang="en-US" b="1" dirty="0"/>
              <a:t>8.24</a:t>
            </a:r>
          </a:p>
        </p:txBody>
      </p:sp>
      <p:sp>
        <p:nvSpPr>
          <p:cNvPr id="34" name="TextBox 33">
            <a:extLst>
              <a:ext uri="{FF2B5EF4-FFF2-40B4-BE49-F238E27FC236}">
                <a16:creationId xmlns:a16="http://schemas.microsoft.com/office/drawing/2014/main" id="{630CA554-5036-4794-8FE2-A117BF16F53B}"/>
              </a:ext>
            </a:extLst>
          </p:cNvPr>
          <p:cNvSpPr txBox="1"/>
          <p:nvPr/>
        </p:nvSpPr>
        <p:spPr>
          <a:xfrm>
            <a:off x="6763153" y="2628322"/>
            <a:ext cx="631167" cy="369332"/>
          </a:xfrm>
          <a:prstGeom prst="rect">
            <a:avLst/>
          </a:prstGeom>
          <a:noFill/>
        </p:spPr>
        <p:txBody>
          <a:bodyPr wrap="square" rtlCol="0">
            <a:spAutoFit/>
          </a:bodyPr>
          <a:lstStyle/>
          <a:p>
            <a:r>
              <a:rPr lang="en-US" b="1" dirty="0"/>
              <a:t>7.77</a:t>
            </a:r>
          </a:p>
        </p:txBody>
      </p:sp>
      <p:sp>
        <p:nvSpPr>
          <p:cNvPr id="35" name="TextBox 34">
            <a:extLst>
              <a:ext uri="{FF2B5EF4-FFF2-40B4-BE49-F238E27FC236}">
                <a16:creationId xmlns:a16="http://schemas.microsoft.com/office/drawing/2014/main" id="{83D07F20-74BC-47C9-91FD-9EA8936F91D7}"/>
              </a:ext>
            </a:extLst>
          </p:cNvPr>
          <p:cNvSpPr txBox="1"/>
          <p:nvPr/>
        </p:nvSpPr>
        <p:spPr>
          <a:xfrm>
            <a:off x="6357878" y="3212930"/>
            <a:ext cx="631167" cy="369332"/>
          </a:xfrm>
          <a:prstGeom prst="rect">
            <a:avLst/>
          </a:prstGeom>
          <a:noFill/>
        </p:spPr>
        <p:txBody>
          <a:bodyPr wrap="square" rtlCol="0">
            <a:spAutoFit/>
          </a:bodyPr>
          <a:lstStyle/>
          <a:p>
            <a:r>
              <a:rPr lang="en-US" b="1" dirty="0"/>
              <a:t>7.53</a:t>
            </a:r>
          </a:p>
        </p:txBody>
      </p:sp>
      <p:sp>
        <p:nvSpPr>
          <p:cNvPr id="36" name="TextBox 35">
            <a:extLst>
              <a:ext uri="{FF2B5EF4-FFF2-40B4-BE49-F238E27FC236}">
                <a16:creationId xmlns:a16="http://schemas.microsoft.com/office/drawing/2014/main" id="{BDE64398-AFAE-4B68-AE2A-CBE2D2593025}"/>
              </a:ext>
            </a:extLst>
          </p:cNvPr>
          <p:cNvSpPr txBox="1"/>
          <p:nvPr/>
        </p:nvSpPr>
        <p:spPr>
          <a:xfrm>
            <a:off x="5928633" y="4357264"/>
            <a:ext cx="631167" cy="369332"/>
          </a:xfrm>
          <a:prstGeom prst="rect">
            <a:avLst/>
          </a:prstGeom>
          <a:noFill/>
        </p:spPr>
        <p:txBody>
          <a:bodyPr wrap="square" rtlCol="0">
            <a:spAutoFit/>
          </a:bodyPr>
          <a:lstStyle/>
          <a:p>
            <a:r>
              <a:rPr lang="en-US" b="1" dirty="0"/>
              <a:t>7.05</a:t>
            </a:r>
          </a:p>
        </p:txBody>
      </p:sp>
      <p:sp>
        <p:nvSpPr>
          <p:cNvPr id="37" name="TextBox 36">
            <a:extLst>
              <a:ext uri="{FF2B5EF4-FFF2-40B4-BE49-F238E27FC236}">
                <a16:creationId xmlns:a16="http://schemas.microsoft.com/office/drawing/2014/main" id="{7943449F-27F9-4D5B-A586-07C888A002F0}"/>
              </a:ext>
            </a:extLst>
          </p:cNvPr>
          <p:cNvSpPr txBox="1"/>
          <p:nvPr/>
        </p:nvSpPr>
        <p:spPr>
          <a:xfrm>
            <a:off x="6061209" y="3779982"/>
            <a:ext cx="631167" cy="369332"/>
          </a:xfrm>
          <a:prstGeom prst="rect">
            <a:avLst/>
          </a:prstGeom>
          <a:noFill/>
        </p:spPr>
        <p:txBody>
          <a:bodyPr wrap="square" rtlCol="0">
            <a:spAutoFit/>
          </a:bodyPr>
          <a:lstStyle/>
          <a:p>
            <a:r>
              <a:rPr lang="en-US" b="1" dirty="0"/>
              <a:t>7.19</a:t>
            </a:r>
          </a:p>
        </p:txBody>
      </p:sp>
      <p:sp>
        <p:nvSpPr>
          <p:cNvPr id="38" name="Oval 37">
            <a:extLst>
              <a:ext uri="{FF2B5EF4-FFF2-40B4-BE49-F238E27FC236}">
                <a16:creationId xmlns:a16="http://schemas.microsoft.com/office/drawing/2014/main" id="{F3098E89-4268-4D6F-B101-4481132A80BD}"/>
              </a:ext>
            </a:extLst>
          </p:cNvPr>
          <p:cNvSpPr/>
          <p:nvPr/>
        </p:nvSpPr>
        <p:spPr>
          <a:xfrm>
            <a:off x="5628196" y="4869818"/>
            <a:ext cx="838198" cy="457200"/>
          </a:xfrm>
          <a:prstGeom prst="ellipse">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250A6016-85A6-4DD9-932B-ACD6F542F098}"/>
              </a:ext>
            </a:extLst>
          </p:cNvPr>
          <p:cNvSpPr txBox="1"/>
          <p:nvPr/>
        </p:nvSpPr>
        <p:spPr>
          <a:xfrm>
            <a:off x="5758649" y="4913752"/>
            <a:ext cx="631167" cy="369332"/>
          </a:xfrm>
          <a:prstGeom prst="rect">
            <a:avLst/>
          </a:prstGeom>
          <a:noFill/>
        </p:spPr>
        <p:txBody>
          <a:bodyPr wrap="square" rtlCol="0">
            <a:spAutoFit/>
          </a:bodyPr>
          <a:lstStyle/>
          <a:p>
            <a:r>
              <a:rPr lang="en-US" b="1" dirty="0"/>
              <a:t>6.92</a:t>
            </a:r>
          </a:p>
        </p:txBody>
      </p:sp>
      <p:sp>
        <p:nvSpPr>
          <p:cNvPr id="40" name="TextBox 39">
            <a:extLst>
              <a:ext uri="{FF2B5EF4-FFF2-40B4-BE49-F238E27FC236}">
                <a16:creationId xmlns:a16="http://schemas.microsoft.com/office/drawing/2014/main" id="{B8F8A4D8-7613-44BB-847F-911FD6CEA4DD}"/>
              </a:ext>
            </a:extLst>
          </p:cNvPr>
          <p:cNvSpPr txBox="1"/>
          <p:nvPr/>
        </p:nvSpPr>
        <p:spPr>
          <a:xfrm>
            <a:off x="2248108" y="1478514"/>
            <a:ext cx="4862393" cy="369332"/>
          </a:xfrm>
          <a:prstGeom prst="rect">
            <a:avLst/>
          </a:prstGeom>
          <a:noFill/>
        </p:spPr>
        <p:txBody>
          <a:bodyPr wrap="square" rtlCol="0">
            <a:spAutoFit/>
          </a:bodyPr>
          <a:lstStyle/>
          <a:p>
            <a:r>
              <a:rPr lang="en-US" b="1" dirty="0"/>
              <a:t>Promote an unethical climate in the organization</a:t>
            </a:r>
          </a:p>
        </p:txBody>
      </p:sp>
      <p:sp>
        <p:nvSpPr>
          <p:cNvPr id="41" name="TextBox 40">
            <a:extLst>
              <a:ext uri="{FF2B5EF4-FFF2-40B4-BE49-F238E27FC236}">
                <a16:creationId xmlns:a16="http://schemas.microsoft.com/office/drawing/2014/main" id="{05F05FDB-A84F-4085-A19A-B4ED3B0FF1AE}"/>
              </a:ext>
            </a:extLst>
          </p:cNvPr>
          <p:cNvSpPr txBox="1"/>
          <p:nvPr/>
        </p:nvSpPr>
        <p:spPr>
          <a:xfrm>
            <a:off x="4285592" y="1989724"/>
            <a:ext cx="2639104" cy="369332"/>
          </a:xfrm>
          <a:prstGeom prst="rect">
            <a:avLst/>
          </a:prstGeom>
          <a:noFill/>
        </p:spPr>
        <p:txBody>
          <a:bodyPr wrap="square" rtlCol="0">
            <a:spAutoFit/>
          </a:bodyPr>
          <a:lstStyle/>
          <a:p>
            <a:r>
              <a:rPr lang="en-US" b="1" dirty="0"/>
              <a:t>Communicate dishonesty</a:t>
            </a:r>
          </a:p>
        </p:txBody>
      </p:sp>
      <p:sp>
        <p:nvSpPr>
          <p:cNvPr id="42" name="TextBox 41">
            <a:extLst>
              <a:ext uri="{FF2B5EF4-FFF2-40B4-BE49-F238E27FC236}">
                <a16:creationId xmlns:a16="http://schemas.microsoft.com/office/drawing/2014/main" id="{B3EAF840-09EB-45E9-98B6-B09193575945}"/>
              </a:ext>
            </a:extLst>
          </p:cNvPr>
          <p:cNvSpPr txBox="1"/>
          <p:nvPr/>
        </p:nvSpPr>
        <p:spPr>
          <a:xfrm>
            <a:off x="3805916" y="2598163"/>
            <a:ext cx="3024128" cy="369332"/>
          </a:xfrm>
          <a:prstGeom prst="rect">
            <a:avLst/>
          </a:prstGeom>
          <a:noFill/>
        </p:spPr>
        <p:txBody>
          <a:bodyPr wrap="square" rtlCol="0">
            <a:spAutoFit/>
          </a:bodyPr>
          <a:lstStyle/>
          <a:p>
            <a:r>
              <a:rPr lang="en-US" b="1" dirty="0"/>
              <a:t>Act in a self-serving manner</a:t>
            </a:r>
          </a:p>
        </p:txBody>
      </p:sp>
      <p:sp>
        <p:nvSpPr>
          <p:cNvPr id="43" name="TextBox 42">
            <a:extLst>
              <a:ext uri="{FF2B5EF4-FFF2-40B4-BE49-F238E27FC236}">
                <a16:creationId xmlns:a16="http://schemas.microsoft.com/office/drawing/2014/main" id="{7EB67954-47B5-4905-859A-F422BA648DB7}"/>
              </a:ext>
            </a:extLst>
          </p:cNvPr>
          <p:cNvSpPr txBox="1"/>
          <p:nvPr/>
        </p:nvSpPr>
        <p:spPr>
          <a:xfrm>
            <a:off x="2837084" y="3164776"/>
            <a:ext cx="3662064" cy="369332"/>
          </a:xfrm>
          <a:prstGeom prst="rect">
            <a:avLst/>
          </a:prstGeom>
          <a:noFill/>
        </p:spPr>
        <p:txBody>
          <a:bodyPr wrap="square" rtlCol="0">
            <a:spAutoFit/>
          </a:bodyPr>
          <a:lstStyle/>
          <a:p>
            <a:r>
              <a:rPr lang="en-US" b="1" dirty="0"/>
              <a:t>Behave in an inconsistent manner</a:t>
            </a:r>
          </a:p>
        </p:txBody>
      </p:sp>
      <p:sp>
        <p:nvSpPr>
          <p:cNvPr id="44" name="TextBox 43">
            <a:extLst>
              <a:ext uri="{FF2B5EF4-FFF2-40B4-BE49-F238E27FC236}">
                <a16:creationId xmlns:a16="http://schemas.microsoft.com/office/drawing/2014/main" id="{95973F3C-A8EB-4F35-B27A-C668C476B6DA}"/>
              </a:ext>
            </a:extLst>
          </p:cNvPr>
          <p:cNvSpPr txBox="1"/>
          <p:nvPr/>
        </p:nvSpPr>
        <p:spPr>
          <a:xfrm>
            <a:off x="1000070" y="3748086"/>
            <a:ext cx="5047119" cy="369332"/>
          </a:xfrm>
          <a:prstGeom prst="rect">
            <a:avLst/>
          </a:prstGeom>
          <a:noFill/>
        </p:spPr>
        <p:txBody>
          <a:bodyPr wrap="square" rtlCol="0">
            <a:spAutoFit/>
          </a:bodyPr>
          <a:lstStyle/>
          <a:p>
            <a:r>
              <a:rPr lang="en-US" b="1" dirty="0"/>
              <a:t>Communicate in a guarded or inconsistent manner</a:t>
            </a:r>
          </a:p>
        </p:txBody>
      </p:sp>
      <p:sp>
        <p:nvSpPr>
          <p:cNvPr id="45" name="TextBox 44">
            <a:extLst>
              <a:ext uri="{FF2B5EF4-FFF2-40B4-BE49-F238E27FC236}">
                <a16:creationId xmlns:a16="http://schemas.microsoft.com/office/drawing/2014/main" id="{877820B7-B622-4182-B87F-357AE3F98F73}"/>
              </a:ext>
            </a:extLst>
          </p:cNvPr>
          <p:cNvSpPr txBox="1"/>
          <p:nvPr/>
        </p:nvSpPr>
        <p:spPr>
          <a:xfrm>
            <a:off x="710713" y="4329071"/>
            <a:ext cx="5217920" cy="369332"/>
          </a:xfrm>
          <a:prstGeom prst="rect">
            <a:avLst/>
          </a:prstGeom>
          <a:noFill/>
        </p:spPr>
        <p:txBody>
          <a:bodyPr wrap="square" rtlCol="0">
            <a:spAutoFit/>
          </a:bodyPr>
          <a:lstStyle/>
          <a:p>
            <a:r>
              <a:rPr lang="en-US" b="1" dirty="0"/>
              <a:t>Ignore the input of employees and key stakeholders</a:t>
            </a:r>
          </a:p>
        </p:txBody>
      </p:sp>
      <p:sp>
        <p:nvSpPr>
          <p:cNvPr id="46" name="TextBox 45">
            <a:extLst>
              <a:ext uri="{FF2B5EF4-FFF2-40B4-BE49-F238E27FC236}">
                <a16:creationId xmlns:a16="http://schemas.microsoft.com/office/drawing/2014/main" id="{255DF59D-AB8B-4C52-8101-BB5F431226F8}"/>
              </a:ext>
            </a:extLst>
          </p:cNvPr>
          <p:cNvSpPr txBox="1"/>
          <p:nvPr/>
        </p:nvSpPr>
        <p:spPr>
          <a:xfrm>
            <a:off x="2484707" y="4909043"/>
            <a:ext cx="3444071" cy="369332"/>
          </a:xfrm>
          <a:prstGeom prst="rect">
            <a:avLst/>
          </a:prstGeom>
          <a:noFill/>
        </p:spPr>
        <p:txBody>
          <a:bodyPr wrap="square" rtlCol="0">
            <a:spAutoFit/>
          </a:bodyPr>
          <a:lstStyle/>
          <a:p>
            <a:r>
              <a:rPr lang="en-US" b="1" dirty="0"/>
              <a:t>Treat employees as expendable</a:t>
            </a:r>
          </a:p>
        </p:txBody>
      </p:sp>
    </p:spTree>
    <p:extLst>
      <p:ext uri="{BB962C8B-B14F-4D97-AF65-F5344CB8AC3E}">
        <p14:creationId xmlns:p14="http://schemas.microsoft.com/office/powerpoint/2010/main" val="513573531"/>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fontScale="90000"/>
          </a:bodyPr>
          <a:lstStyle/>
          <a:p>
            <a:r>
              <a:rPr lang="en-US" b="1" dirty="0"/>
              <a:t>Competent Leaders are Valuable and Respected</a:t>
            </a:r>
          </a:p>
        </p:txBody>
      </p:sp>
      <p:sp>
        <p:nvSpPr>
          <p:cNvPr id="3" name="Content Placeholder 2"/>
          <p:cNvSpPr>
            <a:spLocks noGrp="1"/>
          </p:cNvSpPr>
          <p:nvPr>
            <p:ph idx="1"/>
          </p:nvPr>
        </p:nvSpPr>
        <p:spPr>
          <a:xfrm>
            <a:off x="457200" y="1219200"/>
            <a:ext cx="8229600" cy="5791200"/>
          </a:xfrm>
        </p:spPr>
        <p:txBody>
          <a:bodyPr>
            <a:normAutofit/>
          </a:bodyPr>
          <a:lstStyle/>
          <a:p>
            <a:pPr>
              <a:buFont typeface="Wingdings" panose="05000000000000000000" pitchFamily="2" charset="2"/>
              <a:buChar char="§"/>
            </a:pPr>
            <a:r>
              <a:rPr lang="en-US" dirty="0"/>
              <a:t>They see things others don’t see</a:t>
            </a:r>
          </a:p>
          <a:p>
            <a:pPr>
              <a:buFont typeface="Wingdings" panose="05000000000000000000" pitchFamily="2" charset="2"/>
              <a:buChar char="§"/>
            </a:pPr>
            <a:r>
              <a:rPr lang="en-US" dirty="0"/>
              <a:t>They are confident</a:t>
            </a:r>
          </a:p>
          <a:p>
            <a:pPr>
              <a:buFont typeface="Wingdings" panose="05000000000000000000" pitchFamily="2" charset="2"/>
              <a:buChar char="§"/>
            </a:pPr>
            <a:r>
              <a:rPr lang="en-US" dirty="0"/>
              <a:t>They are consistent in their expectations</a:t>
            </a:r>
          </a:p>
          <a:p>
            <a:pPr>
              <a:buFont typeface="Wingdings" panose="05000000000000000000" pitchFamily="2" charset="2"/>
              <a:buChar char="§"/>
            </a:pPr>
            <a:r>
              <a:rPr lang="en-US" dirty="0"/>
              <a:t>They cause and promote development</a:t>
            </a:r>
          </a:p>
          <a:p>
            <a:pPr>
              <a:buFont typeface="Wingdings" panose="05000000000000000000" pitchFamily="2" charset="2"/>
              <a:buChar char="§"/>
            </a:pPr>
            <a:r>
              <a:rPr lang="en-US" dirty="0"/>
              <a:t>They translate knowledge into action seamlessly</a:t>
            </a:r>
          </a:p>
          <a:p>
            <a:pPr marL="0" indent="0">
              <a:buFont typeface="Wingdings" pitchFamily="2" charset="2"/>
              <a:buChar char="Ø"/>
            </a:pPr>
            <a:r>
              <a:rPr lang="en-US" b="1" dirty="0">
                <a:solidFill>
                  <a:srgbClr val="C00000"/>
                </a:solidFill>
              </a:rPr>
              <a:t>INCOMPETENT LEADERS FRUSTRATE AND </a:t>
            </a:r>
          </a:p>
          <a:p>
            <a:pPr marL="0" indent="0">
              <a:buNone/>
            </a:pPr>
            <a:r>
              <a:rPr lang="en-US" b="1" dirty="0">
                <a:solidFill>
                  <a:srgbClr val="C00000"/>
                </a:solidFill>
              </a:rPr>
              <a:t>    STRESS</a:t>
            </a:r>
          </a:p>
          <a:p>
            <a:pPr marL="0" indent="0">
              <a:buFont typeface="Wingdings" pitchFamily="2" charset="2"/>
              <a:buChar char="ü"/>
            </a:pPr>
            <a:r>
              <a:rPr lang="en-US" b="1" dirty="0">
                <a:solidFill>
                  <a:srgbClr val="C00000"/>
                </a:solidFill>
              </a:rPr>
              <a:t>COMPETENT LEADERS MOTIVATE AND PRESS</a:t>
            </a:r>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356</a:t>
            </a:fld>
            <a:endParaRPr lang="en-US">
              <a:solidFill>
                <a:prstClr val="black">
                  <a:tint val="75000"/>
                </a:prstClr>
              </a:solidFill>
            </a:endParaRPr>
          </a:p>
        </p:txBody>
      </p:sp>
    </p:spTree>
    <p:extLst>
      <p:ext uri="{BB962C8B-B14F-4D97-AF65-F5344CB8AC3E}">
        <p14:creationId xmlns:p14="http://schemas.microsoft.com/office/powerpoint/2010/main" val="718098547"/>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726C0-96BD-4B61-BB23-04EED306A865}"/>
              </a:ext>
            </a:extLst>
          </p:cNvPr>
          <p:cNvSpPr>
            <a:spLocks noGrp="1"/>
          </p:cNvSpPr>
          <p:nvPr>
            <p:ph type="title"/>
          </p:nvPr>
        </p:nvSpPr>
        <p:spPr>
          <a:xfrm>
            <a:off x="0" y="838200"/>
            <a:ext cx="9144000" cy="381000"/>
          </a:xfrm>
        </p:spPr>
        <p:txBody>
          <a:bodyPr>
            <a:normAutofit fontScale="90000"/>
          </a:bodyPr>
          <a:lstStyle/>
          <a:p>
            <a:pPr>
              <a:defRPr/>
            </a:pPr>
            <a:r>
              <a:rPr lang="en-US" sz="3600" b="1" i="1" dirty="0"/>
              <a:t>“Wisdom is the ability to anticipate the consequences of a decision you make.”</a:t>
            </a:r>
            <a:br>
              <a:rPr lang="en-US" sz="3200" b="1" i="1" dirty="0"/>
            </a:br>
            <a:r>
              <a:rPr lang="en-US" sz="2700" b="1" dirty="0"/>
              <a:t>Dr. Curtis McClung</a:t>
            </a:r>
            <a:br>
              <a:rPr lang="en-US" sz="2800" b="1" dirty="0">
                <a:solidFill>
                  <a:srgbClr val="C00000"/>
                </a:solidFill>
              </a:rPr>
            </a:br>
            <a:endParaRPr lang="en-US" dirty="0"/>
          </a:p>
        </p:txBody>
      </p:sp>
      <p:sp>
        <p:nvSpPr>
          <p:cNvPr id="3" name="Content Placeholder 2">
            <a:extLst>
              <a:ext uri="{FF2B5EF4-FFF2-40B4-BE49-F238E27FC236}">
                <a16:creationId xmlns:a16="http://schemas.microsoft.com/office/drawing/2014/main" id="{D06DDBF8-1C33-4722-9283-A14800D7B831}"/>
              </a:ext>
            </a:extLst>
          </p:cNvPr>
          <p:cNvSpPr>
            <a:spLocks noGrp="1"/>
          </p:cNvSpPr>
          <p:nvPr>
            <p:ph idx="1"/>
          </p:nvPr>
        </p:nvSpPr>
        <p:spPr>
          <a:xfrm>
            <a:off x="0" y="1524000"/>
            <a:ext cx="9144000" cy="5502275"/>
          </a:xfrm>
        </p:spPr>
        <p:txBody>
          <a:bodyPr>
            <a:normAutofit/>
          </a:bodyPr>
          <a:lstStyle/>
          <a:p>
            <a:pPr>
              <a:buFont typeface="Wingdings" panose="05000000000000000000" pitchFamily="2" charset="2"/>
              <a:buChar char="§"/>
            </a:pPr>
            <a:r>
              <a:rPr lang="en-US" sz="2800" b="1" dirty="0"/>
              <a:t>Competencies: </a:t>
            </a:r>
            <a:r>
              <a:rPr lang="en-US" sz="2800" dirty="0"/>
              <a:t>The abilities, values, technical skills, conceptual capacities, personality traits, and other characteristics of people that lead to superior performance</a:t>
            </a:r>
          </a:p>
          <a:p>
            <a:pPr>
              <a:buFont typeface="Wingdings" panose="05000000000000000000" pitchFamily="2" charset="2"/>
              <a:buChar char="§"/>
            </a:pPr>
            <a:r>
              <a:rPr lang="en-US" sz="2800" b="1" dirty="0"/>
              <a:t>Competency:</a:t>
            </a:r>
            <a:r>
              <a:rPr lang="en-US" sz="2800" dirty="0"/>
              <a:t> is the wisdom to know and the discipline to behave consistently with that knowledge to drive conduct</a:t>
            </a:r>
          </a:p>
          <a:p>
            <a:pPr>
              <a:buFont typeface="Wingdings" panose="05000000000000000000" pitchFamily="2" charset="2"/>
              <a:buChar char="§"/>
            </a:pPr>
            <a:r>
              <a:rPr lang="en-US" sz="2800" dirty="0"/>
              <a:t>The beginning of wisdom is to “know what you do not know.”                                           </a:t>
            </a:r>
            <a:r>
              <a:rPr lang="en-US" sz="2400" dirty="0"/>
              <a:t>----- J.K. Galbraith</a:t>
            </a:r>
          </a:p>
          <a:p>
            <a:pPr marL="0" indent="0" algn="ctr">
              <a:buNone/>
            </a:pPr>
            <a:r>
              <a:rPr lang="en-US" sz="2800" b="1" i="1" dirty="0">
                <a:solidFill>
                  <a:srgbClr val="C00000"/>
                </a:solidFill>
              </a:rPr>
              <a:t>There are errors and unforced errors… Leaders can create the very problems they face. The root cause is often ignorance or stupidity. Ignorance can be overcome if we make the effort, but you can’t fix stupid             </a:t>
            </a:r>
          </a:p>
          <a:p>
            <a:endParaRPr lang="en-US" dirty="0"/>
          </a:p>
        </p:txBody>
      </p:sp>
      <p:sp>
        <p:nvSpPr>
          <p:cNvPr id="4" name="Slide Number Placeholder 3">
            <a:extLst>
              <a:ext uri="{FF2B5EF4-FFF2-40B4-BE49-F238E27FC236}">
                <a16:creationId xmlns:a16="http://schemas.microsoft.com/office/drawing/2014/main" id="{DD4F0811-5D86-4E96-B48C-87AE65AF750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357</a:t>
            </a:fld>
            <a:endParaRPr lang="en-US" dirty="0">
              <a:solidFill>
                <a:prstClr val="black">
                  <a:tint val="75000"/>
                </a:prstClr>
              </a:solidFill>
            </a:endParaRPr>
          </a:p>
        </p:txBody>
      </p:sp>
    </p:spTree>
    <p:extLst>
      <p:ext uri="{BB962C8B-B14F-4D97-AF65-F5344CB8AC3E}">
        <p14:creationId xmlns:p14="http://schemas.microsoft.com/office/powerpoint/2010/main" val="648700783"/>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1B3B4-556D-42B2-9325-F6F3E89A6B9C}"/>
              </a:ext>
            </a:extLst>
          </p:cNvPr>
          <p:cNvSpPr>
            <a:spLocks noGrp="1"/>
          </p:cNvSpPr>
          <p:nvPr>
            <p:ph type="title"/>
          </p:nvPr>
        </p:nvSpPr>
        <p:spPr>
          <a:xfrm>
            <a:off x="457200" y="0"/>
            <a:ext cx="8229600" cy="1371600"/>
          </a:xfrm>
        </p:spPr>
        <p:txBody>
          <a:bodyPr>
            <a:normAutofit fontScale="90000"/>
          </a:bodyPr>
          <a:lstStyle/>
          <a:p>
            <a:r>
              <a:rPr lang="en-US" b="1" u="sng" dirty="0"/>
              <a:t>KEY ABILITY IN CONTEMPORARY LEADERSHIP AND ORGANIZATIONS</a:t>
            </a:r>
          </a:p>
        </p:txBody>
      </p:sp>
      <p:sp>
        <p:nvSpPr>
          <p:cNvPr id="3" name="Content Placeholder 2">
            <a:extLst>
              <a:ext uri="{FF2B5EF4-FFF2-40B4-BE49-F238E27FC236}">
                <a16:creationId xmlns:a16="http://schemas.microsoft.com/office/drawing/2014/main" id="{D4A5B4A4-479F-48E8-96DA-677E023AC7E3}"/>
              </a:ext>
            </a:extLst>
          </p:cNvPr>
          <p:cNvSpPr>
            <a:spLocks noGrp="1"/>
          </p:cNvSpPr>
          <p:nvPr>
            <p:ph idx="1"/>
          </p:nvPr>
        </p:nvSpPr>
        <p:spPr>
          <a:xfrm>
            <a:off x="457200" y="1676400"/>
            <a:ext cx="8229600" cy="5045075"/>
          </a:xfrm>
        </p:spPr>
        <p:txBody>
          <a:bodyPr>
            <a:normAutofit/>
          </a:bodyPr>
          <a:lstStyle/>
          <a:p>
            <a:pPr>
              <a:buFont typeface="Wingdings" panose="05000000000000000000" pitchFamily="2" charset="2"/>
              <a:buChar char="§"/>
            </a:pPr>
            <a:r>
              <a:rPr lang="en-US" sz="2800" b="1" u="sng" dirty="0">
                <a:solidFill>
                  <a:srgbClr val="C00000"/>
                </a:solidFill>
              </a:rPr>
              <a:t>Absorptive capacity</a:t>
            </a:r>
            <a:r>
              <a:rPr lang="en-US" sz="2800" dirty="0"/>
              <a:t>—the ability to value, assimilate and apply new knowledge for learning and problem solving </a:t>
            </a:r>
            <a:r>
              <a:rPr lang="en-US" sz="2400" dirty="0"/>
              <a:t>(Cohen and Levinthal, 1990; Kim, 1997; </a:t>
            </a:r>
            <a:r>
              <a:rPr lang="en-US" sz="2400" dirty="0" err="1"/>
              <a:t>Volberda</a:t>
            </a:r>
            <a:r>
              <a:rPr lang="en-US" sz="2400" dirty="0"/>
              <a:t>, Foss, and Lyles, 2010).</a:t>
            </a:r>
          </a:p>
          <a:p>
            <a:pPr>
              <a:buFont typeface="Wingdings" panose="05000000000000000000" pitchFamily="2" charset="2"/>
              <a:buChar char="§"/>
            </a:pPr>
            <a:r>
              <a:rPr lang="en-US" sz="2800" dirty="0"/>
              <a:t>Absorptive capacity helps organizations adapt and evolve in high-velocity environments </a:t>
            </a:r>
            <a:r>
              <a:rPr lang="en-US" sz="2400" dirty="0"/>
              <a:t>(Floyd and Lane, 2000). </a:t>
            </a:r>
          </a:p>
          <a:p>
            <a:pPr>
              <a:buFont typeface="Wingdings" panose="05000000000000000000" pitchFamily="2" charset="2"/>
              <a:buChar char="§"/>
            </a:pPr>
            <a:r>
              <a:rPr lang="en-US" sz="2800" dirty="0"/>
              <a:t>It does this by focusing leaders on eﬀectively capturing and deploying the ﬁrm's knowledge-based assets. </a:t>
            </a:r>
          </a:p>
        </p:txBody>
      </p:sp>
      <p:sp>
        <p:nvSpPr>
          <p:cNvPr id="4" name="Slide Number Placeholder 3">
            <a:extLst>
              <a:ext uri="{FF2B5EF4-FFF2-40B4-BE49-F238E27FC236}">
                <a16:creationId xmlns:a16="http://schemas.microsoft.com/office/drawing/2014/main" id="{88AD1461-63D8-448D-A2E3-7E8EA25E3054}"/>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358</a:t>
            </a:fld>
            <a:endParaRPr lang="en-US">
              <a:solidFill>
                <a:prstClr val="black">
                  <a:tint val="75000"/>
                </a:prstClr>
              </a:solidFill>
            </a:endParaRPr>
          </a:p>
        </p:txBody>
      </p:sp>
    </p:spTree>
    <p:extLst>
      <p:ext uri="{BB962C8B-B14F-4D97-AF65-F5344CB8AC3E}">
        <p14:creationId xmlns:p14="http://schemas.microsoft.com/office/powerpoint/2010/main" val="4047896468"/>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430D-1F1F-494B-8F78-2428F5600854}"/>
              </a:ext>
            </a:extLst>
          </p:cNvPr>
          <p:cNvSpPr>
            <a:spLocks noGrp="1"/>
          </p:cNvSpPr>
          <p:nvPr>
            <p:ph type="title"/>
          </p:nvPr>
        </p:nvSpPr>
        <p:spPr>
          <a:xfrm>
            <a:off x="0" y="0"/>
            <a:ext cx="9144000" cy="838200"/>
          </a:xfrm>
        </p:spPr>
        <p:txBody>
          <a:bodyPr>
            <a:normAutofit/>
          </a:bodyPr>
          <a:lstStyle/>
          <a:p>
            <a:r>
              <a:rPr lang="en-US" sz="3600" b="1" dirty="0"/>
              <a:t>Cognitive Control and Cognitive Flexibility </a:t>
            </a:r>
          </a:p>
        </p:txBody>
      </p:sp>
      <p:sp>
        <p:nvSpPr>
          <p:cNvPr id="3" name="Content Placeholder 2">
            <a:extLst>
              <a:ext uri="{FF2B5EF4-FFF2-40B4-BE49-F238E27FC236}">
                <a16:creationId xmlns:a16="http://schemas.microsoft.com/office/drawing/2014/main" id="{DB48EEA8-0405-4C2C-BAD0-8C0682ED12F5}"/>
              </a:ext>
            </a:extLst>
          </p:cNvPr>
          <p:cNvSpPr>
            <a:spLocks noGrp="1"/>
          </p:cNvSpPr>
          <p:nvPr>
            <p:ph idx="1"/>
          </p:nvPr>
        </p:nvSpPr>
        <p:spPr>
          <a:xfrm>
            <a:off x="228600" y="685800"/>
            <a:ext cx="8763000" cy="5897562"/>
          </a:xfrm>
        </p:spPr>
        <p:txBody>
          <a:bodyPr>
            <a:noAutofit/>
          </a:bodyPr>
          <a:lstStyle/>
          <a:p>
            <a:pPr>
              <a:buFont typeface="Wingdings" panose="05000000000000000000" pitchFamily="2" charset="2"/>
              <a:buChar char="§"/>
            </a:pPr>
            <a:r>
              <a:rPr lang="en-US" sz="2800" b="1" dirty="0"/>
              <a:t>Cognitive control: </a:t>
            </a:r>
            <a:r>
              <a:rPr lang="en-US" sz="2800" dirty="0"/>
              <a:t>helps individuals in overcoming automatic response sets </a:t>
            </a:r>
            <a:r>
              <a:rPr lang="en-US" sz="2400" dirty="0"/>
              <a:t>(</a:t>
            </a:r>
            <a:r>
              <a:rPr lang="en-US" sz="2400" dirty="0" err="1"/>
              <a:t>Diekman</a:t>
            </a:r>
            <a:r>
              <a:rPr lang="en-US" sz="2400" dirty="0"/>
              <a:t>, 1982), </a:t>
            </a:r>
            <a:r>
              <a:rPr lang="en-US" sz="2800" dirty="0"/>
              <a:t>in favor of a more appropriate contextual response </a:t>
            </a:r>
            <a:r>
              <a:rPr lang="en-US" sz="2400" dirty="0"/>
              <a:t>(</a:t>
            </a:r>
            <a:r>
              <a:rPr lang="en-US" sz="2400" dirty="0" err="1"/>
              <a:t>Reder</a:t>
            </a:r>
            <a:r>
              <a:rPr lang="en-US" sz="2400" dirty="0"/>
              <a:t> &amp; </a:t>
            </a:r>
            <a:r>
              <a:rPr lang="en-US" sz="2400" dirty="0" err="1"/>
              <a:t>Schunn</a:t>
            </a:r>
            <a:r>
              <a:rPr lang="en-US" sz="2400" dirty="0"/>
              <a:t>, 1999)</a:t>
            </a:r>
          </a:p>
          <a:p>
            <a:pPr>
              <a:buFont typeface="Wingdings" panose="05000000000000000000" pitchFamily="2" charset="2"/>
              <a:buChar char="§"/>
            </a:pPr>
            <a:r>
              <a:rPr lang="en-US" sz="2800" b="1" dirty="0"/>
              <a:t>Cognitive flexibility: </a:t>
            </a:r>
            <a:r>
              <a:rPr lang="en-US" sz="2800" dirty="0"/>
              <a:t>ability to cognitively control and shift mental mind set </a:t>
            </a:r>
            <a:r>
              <a:rPr lang="en-US" sz="2400" dirty="0"/>
              <a:t>(</a:t>
            </a:r>
            <a:r>
              <a:rPr lang="en-US" sz="2400" dirty="0" err="1"/>
              <a:t>Canas</a:t>
            </a:r>
            <a:r>
              <a:rPr lang="en-US" sz="2400" dirty="0"/>
              <a:t>, Quesada, ˜ </a:t>
            </a:r>
            <a:r>
              <a:rPr lang="en-US" sz="2400" dirty="0" err="1"/>
              <a:t>Antol´ı</a:t>
            </a:r>
            <a:r>
              <a:rPr lang="en-US" sz="2400" dirty="0"/>
              <a:t>, &amp; Fajardo, 2003)</a:t>
            </a:r>
            <a:endParaRPr lang="en-US" sz="2800" b="1" dirty="0">
              <a:solidFill>
                <a:srgbClr val="C00000"/>
              </a:solidFill>
            </a:endParaRPr>
          </a:p>
          <a:p>
            <a:pPr>
              <a:buFont typeface="Wingdings" panose="05000000000000000000" pitchFamily="2" charset="2"/>
              <a:buChar char="§"/>
            </a:pPr>
            <a:r>
              <a:rPr lang="en-US" sz="2800" b="1" dirty="0">
                <a:solidFill>
                  <a:srgbClr val="C00000"/>
                </a:solidFill>
              </a:rPr>
              <a:t>As contexts become more dynamic the need for cognitive flexibility grows, in order to balance being both innovative and holding to the routine</a:t>
            </a:r>
            <a:r>
              <a:rPr lang="en-US" sz="2800" dirty="0"/>
              <a:t> </a:t>
            </a:r>
            <a:r>
              <a:rPr lang="en-US" sz="2400" dirty="0"/>
              <a:t>(Davis et al., 2009)</a:t>
            </a:r>
          </a:p>
          <a:p>
            <a:pPr marL="0" indent="0" algn="ctr">
              <a:buNone/>
            </a:pPr>
            <a:r>
              <a:rPr lang="en-US" sz="2800" b="1" i="1" dirty="0">
                <a:solidFill>
                  <a:srgbClr val="FF0000"/>
                </a:solidFill>
                <a:effectLst/>
                <a:latin typeface="charter"/>
              </a:rPr>
              <a:t>Integrative complexity is the ability to develop, and hold opposing traits, values, and ideas and then integrate them into larger ones.</a:t>
            </a:r>
            <a:endParaRPr lang="en-US" sz="2800" b="1" i="1" dirty="0">
              <a:solidFill>
                <a:srgbClr val="FF0000"/>
              </a:solidFill>
            </a:endParaRPr>
          </a:p>
          <a:p>
            <a:pPr>
              <a:buFont typeface="Wingdings" panose="05000000000000000000" pitchFamily="2" charset="2"/>
              <a:buChar char="§"/>
            </a:pPr>
            <a:endParaRPr lang="en-US" sz="2800" dirty="0"/>
          </a:p>
        </p:txBody>
      </p:sp>
      <p:sp>
        <p:nvSpPr>
          <p:cNvPr id="4" name="Slide Number Placeholder 3">
            <a:extLst>
              <a:ext uri="{FF2B5EF4-FFF2-40B4-BE49-F238E27FC236}">
                <a16:creationId xmlns:a16="http://schemas.microsoft.com/office/drawing/2014/main" id="{49209274-77DB-4E83-908D-470D2152DFC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359</a:t>
            </a:fld>
            <a:endParaRPr lang="en-US">
              <a:solidFill>
                <a:prstClr val="black">
                  <a:tint val="75000"/>
                </a:prstClr>
              </a:solidFill>
            </a:endParaRPr>
          </a:p>
        </p:txBody>
      </p:sp>
    </p:spTree>
    <p:extLst>
      <p:ext uri="{BB962C8B-B14F-4D97-AF65-F5344CB8AC3E}">
        <p14:creationId xmlns:p14="http://schemas.microsoft.com/office/powerpoint/2010/main" val="81780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079E8-8396-4B3F-82C0-1C2144B55B00}"/>
              </a:ext>
            </a:extLst>
          </p:cNvPr>
          <p:cNvSpPr>
            <a:spLocks noGrp="1"/>
          </p:cNvSpPr>
          <p:nvPr>
            <p:ph type="title"/>
          </p:nvPr>
        </p:nvSpPr>
        <p:spPr>
          <a:xfrm>
            <a:off x="152400" y="533399"/>
            <a:ext cx="8915400" cy="1522413"/>
          </a:xfrm>
        </p:spPr>
        <p:txBody>
          <a:bodyPr>
            <a:normAutofit fontScale="90000"/>
          </a:bodyPr>
          <a:lstStyle/>
          <a:p>
            <a:r>
              <a:rPr lang="en-US" sz="3600" b="1" i="0" dirty="0">
                <a:effectLst/>
              </a:rPr>
              <a:t>Factors associated with police shooting mortality: A focus on race and a plea for more comprehensive data</a:t>
            </a:r>
            <a:br>
              <a:rPr lang="en-US" sz="3600" b="1" i="0" dirty="0">
                <a:effectLst/>
              </a:rPr>
            </a:br>
            <a:r>
              <a:rPr lang="en-US" sz="3100" i="0" dirty="0">
                <a:effectLst/>
              </a:rPr>
              <a:t>Nix &amp; </a:t>
            </a:r>
            <a:r>
              <a:rPr lang="en-US" sz="3100" i="0" dirty="0" err="1">
                <a:effectLst/>
              </a:rPr>
              <a:t>Shjarback</a:t>
            </a:r>
            <a:r>
              <a:rPr lang="en-US" sz="3100" i="0" dirty="0">
                <a:effectLst/>
              </a:rPr>
              <a:t>, (2021)</a:t>
            </a:r>
            <a:br>
              <a:rPr lang="en-US" sz="3100" b="0" i="0" dirty="0">
                <a:effectLst/>
              </a:rPr>
            </a:br>
            <a:endParaRPr lang="en-US" sz="3100" dirty="0"/>
          </a:p>
        </p:txBody>
      </p:sp>
      <p:sp>
        <p:nvSpPr>
          <p:cNvPr id="3" name="Content Placeholder 2">
            <a:extLst>
              <a:ext uri="{FF2B5EF4-FFF2-40B4-BE49-F238E27FC236}">
                <a16:creationId xmlns:a16="http://schemas.microsoft.com/office/drawing/2014/main" id="{AB49F51B-81DA-4709-A04A-D33A3B0E53F7}"/>
              </a:ext>
            </a:extLst>
          </p:cNvPr>
          <p:cNvSpPr>
            <a:spLocks noGrp="1"/>
          </p:cNvSpPr>
          <p:nvPr>
            <p:ph idx="1"/>
          </p:nvPr>
        </p:nvSpPr>
        <p:spPr>
          <a:xfrm>
            <a:off x="76200" y="2286000"/>
            <a:ext cx="8915400" cy="4343400"/>
          </a:xfrm>
        </p:spPr>
        <p:txBody>
          <a:bodyPr>
            <a:normAutofit fontScale="92500" lnSpcReduction="10000"/>
          </a:bodyPr>
          <a:lstStyle/>
          <a:p>
            <a:pPr algn="l">
              <a:buFont typeface="Wingdings" panose="05000000000000000000" pitchFamily="2" charset="2"/>
              <a:buChar char="§"/>
            </a:pPr>
            <a:r>
              <a:rPr lang="en-US" sz="3000" dirty="0">
                <a:solidFill>
                  <a:srgbClr val="000000"/>
                </a:solidFill>
                <a:latin typeface="Droid Serif"/>
              </a:rPr>
              <a:t>D</a:t>
            </a:r>
            <a:r>
              <a:rPr lang="en-US" sz="3000" b="0" i="0" dirty="0">
                <a:solidFill>
                  <a:srgbClr val="000000"/>
                </a:solidFill>
                <a:effectLst/>
                <a:latin typeface="Droid Serif"/>
              </a:rPr>
              <a:t>eaths caused by police officers are just one outcome of the behavior in the </a:t>
            </a:r>
            <a:r>
              <a:rPr lang="en-US" sz="3000" i="0" dirty="0">
                <a:effectLst/>
                <a:latin typeface="Droid Serif"/>
              </a:rPr>
              <a:t>use of </a:t>
            </a:r>
            <a:r>
              <a:rPr lang="en-US" sz="3000" b="0" i="0" dirty="0">
                <a:solidFill>
                  <a:srgbClr val="000000"/>
                </a:solidFill>
                <a:effectLst/>
                <a:latin typeface="Droid Serif"/>
              </a:rPr>
              <a:t>lethal force</a:t>
            </a:r>
          </a:p>
          <a:p>
            <a:pPr algn="l">
              <a:buFont typeface="Wingdings" panose="05000000000000000000" pitchFamily="2" charset="2"/>
              <a:buChar char="§"/>
            </a:pPr>
            <a:r>
              <a:rPr lang="en-US" sz="3000" b="0" i="0" dirty="0">
                <a:solidFill>
                  <a:srgbClr val="000000"/>
                </a:solidFill>
                <a:effectLst/>
                <a:latin typeface="Droid Serif"/>
              </a:rPr>
              <a:t>Lethal force is "physical force </a:t>
            </a:r>
            <a:r>
              <a:rPr lang="en-US" sz="3000" b="0" i="1" dirty="0">
                <a:solidFill>
                  <a:srgbClr val="000000"/>
                </a:solidFill>
                <a:effectLst/>
                <a:latin typeface="Droid Serif"/>
              </a:rPr>
              <a:t>capable of or likely to kill</a:t>
            </a:r>
            <a:r>
              <a:rPr lang="en-US" sz="3000" b="0" i="0" dirty="0">
                <a:solidFill>
                  <a:srgbClr val="000000"/>
                </a:solidFill>
                <a:effectLst/>
                <a:latin typeface="Droid Serif"/>
              </a:rPr>
              <a:t>...it does not always kill“</a:t>
            </a:r>
          </a:p>
          <a:p>
            <a:pPr algn="l">
              <a:buFont typeface="Wingdings" panose="05000000000000000000" pitchFamily="2" charset="2"/>
              <a:buChar char="§"/>
            </a:pPr>
            <a:r>
              <a:rPr lang="en-US" sz="3000" i="0" dirty="0">
                <a:effectLst/>
                <a:latin typeface="Droid Serif"/>
              </a:rPr>
              <a:t>Every time </a:t>
            </a:r>
            <a:r>
              <a:rPr lang="en-US" sz="3000" b="0" i="0" dirty="0">
                <a:solidFill>
                  <a:srgbClr val="000000"/>
                </a:solidFill>
                <a:effectLst/>
                <a:latin typeface="Droid Serif"/>
              </a:rPr>
              <a:t>police officers shoot at a person; they're using lethal force - even if they don't ultimately kill the person</a:t>
            </a:r>
          </a:p>
          <a:p>
            <a:pPr algn="l">
              <a:buFont typeface="Wingdings" panose="05000000000000000000" pitchFamily="2" charset="2"/>
              <a:buChar char="§"/>
            </a:pPr>
            <a:r>
              <a:rPr lang="en-US" sz="3000" dirty="0">
                <a:solidFill>
                  <a:srgbClr val="000000"/>
                </a:solidFill>
                <a:latin typeface="Droid Serif"/>
              </a:rPr>
              <a:t>E</a:t>
            </a:r>
            <a:r>
              <a:rPr lang="en-US" sz="3000" b="0" i="0" dirty="0">
                <a:solidFill>
                  <a:srgbClr val="000000"/>
                </a:solidFill>
                <a:effectLst/>
                <a:latin typeface="Droid Serif"/>
              </a:rPr>
              <a:t>xisting data may be misleading us in the evaluation of these cases</a:t>
            </a:r>
          </a:p>
          <a:p>
            <a:pPr algn="l">
              <a:buFont typeface="Wingdings" panose="05000000000000000000" pitchFamily="2" charset="2"/>
              <a:buChar char="§"/>
            </a:pPr>
            <a:r>
              <a:rPr lang="en-US" sz="3000" b="0" i="0" dirty="0">
                <a:solidFill>
                  <a:srgbClr val="000000"/>
                </a:solidFill>
                <a:effectLst/>
                <a:latin typeface="Droid Serif"/>
              </a:rPr>
              <a:t>Researchers should be careful about generalizing from data that only capture fatalities</a:t>
            </a:r>
          </a:p>
          <a:p>
            <a:pPr marL="0" indent="0">
              <a:buNone/>
            </a:pPr>
            <a:endParaRPr lang="en-US" dirty="0"/>
          </a:p>
        </p:txBody>
      </p:sp>
      <p:sp>
        <p:nvSpPr>
          <p:cNvPr id="4" name="Slide Number Placeholder 3">
            <a:extLst>
              <a:ext uri="{FF2B5EF4-FFF2-40B4-BE49-F238E27FC236}">
                <a16:creationId xmlns:a16="http://schemas.microsoft.com/office/drawing/2014/main" id="{2785C59F-643B-4808-B4DB-78895822DD9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4135410614"/>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DB9AC-7F8C-4DB0-B127-9E44566D4201}"/>
              </a:ext>
            </a:extLst>
          </p:cNvPr>
          <p:cNvSpPr>
            <a:spLocks noGrp="1"/>
          </p:cNvSpPr>
          <p:nvPr>
            <p:ph type="title"/>
          </p:nvPr>
        </p:nvSpPr>
        <p:spPr>
          <a:xfrm>
            <a:off x="457200" y="0"/>
            <a:ext cx="8229600" cy="1066800"/>
          </a:xfrm>
        </p:spPr>
        <p:txBody>
          <a:bodyPr/>
          <a:lstStyle/>
          <a:p>
            <a:r>
              <a:rPr lang="en-US" b="1" dirty="0"/>
              <a:t>The Architecture </a:t>
            </a:r>
          </a:p>
        </p:txBody>
      </p:sp>
      <p:sp>
        <p:nvSpPr>
          <p:cNvPr id="3" name="Content Placeholder 2">
            <a:extLst>
              <a:ext uri="{FF2B5EF4-FFF2-40B4-BE49-F238E27FC236}">
                <a16:creationId xmlns:a16="http://schemas.microsoft.com/office/drawing/2014/main" id="{7D0AC46B-1D8C-440A-A568-77C7789903C7}"/>
              </a:ext>
            </a:extLst>
          </p:cNvPr>
          <p:cNvSpPr>
            <a:spLocks noGrp="1"/>
          </p:cNvSpPr>
          <p:nvPr>
            <p:ph idx="1"/>
          </p:nvPr>
        </p:nvSpPr>
        <p:spPr>
          <a:xfrm>
            <a:off x="457200" y="914400"/>
            <a:ext cx="8229600" cy="5867400"/>
          </a:xfrm>
        </p:spPr>
        <p:txBody>
          <a:bodyPr>
            <a:normAutofit fontScale="92500" lnSpcReduction="10000"/>
          </a:bodyPr>
          <a:lstStyle/>
          <a:p>
            <a:pPr>
              <a:buFont typeface="Wingdings" panose="05000000000000000000" pitchFamily="2" charset="2"/>
              <a:buChar char="§"/>
            </a:pPr>
            <a:r>
              <a:rPr lang="en-US" dirty="0"/>
              <a:t>The way we do things have evolved overtime as a result of lessons learned</a:t>
            </a:r>
          </a:p>
          <a:p>
            <a:pPr>
              <a:buFont typeface="Wingdings" panose="05000000000000000000" pitchFamily="2" charset="2"/>
              <a:buChar char="§"/>
            </a:pPr>
            <a:r>
              <a:rPr lang="en-US" dirty="0"/>
              <a:t>When we deviate from core policy, we assume risk</a:t>
            </a:r>
          </a:p>
          <a:p>
            <a:pPr>
              <a:buFont typeface="Wingdings" panose="05000000000000000000" pitchFamily="2" charset="2"/>
              <a:buChar char="§"/>
            </a:pPr>
            <a:r>
              <a:rPr lang="en-US" b="1" dirty="0"/>
              <a:t>Risk in unavoidable, but often manageable </a:t>
            </a:r>
          </a:p>
          <a:p>
            <a:pPr>
              <a:buFont typeface="Wingdings" panose="05000000000000000000" pitchFamily="2" charset="2"/>
              <a:buChar char="§"/>
            </a:pPr>
            <a:r>
              <a:rPr lang="en-US" dirty="0"/>
              <a:t>We must have the ability to adapt and change to the complexity we encounter to maintain an advantage</a:t>
            </a:r>
          </a:p>
          <a:p>
            <a:pPr>
              <a:buFont typeface="Wingdings" panose="05000000000000000000" pitchFamily="2" charset="2"/>
              <a:buChar char="§"/>
            </a:pPr>
            <a:r>
              <a:rPr lang="en-US" b="1" u="sng" dirty="0"/>
              <a:t>Exploration and different choices provide the landscape for innovation</a:t>
            </a:r>
          </a:p>
          <a:p>
            <a:pPr marL="0" indent="0" algn="ctr">
              <a:buNone/>
            </a:pPr>
            <a:r>
              <a:rPr lang="en-US" b="1" i="1" dirty="0">
                <a:solidFill>
                  <a:srgbClr val="C00000"/>
                </a:solidFill>
              </a:rPr>
              <a:t>A balance is achieved, through the analysis of the specific contextual features </a:t>
            </a:r>
          </a:p>
        </p:txBody>
      </p:sp>
    </p:spTree>
    <p:extLst>
      <p:ext uri="{BB962C8B-B14F-4D97-AF65-F5344CB8AC3E}">
        <p14:creationId xmlns:p14="http://schemas.microsoft.com/office/powerpoint/2010/main" val="883197115"/>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629400"/>
          </a:xfrm>
        </p:spPr>
        <p:txBody>
          <a:bodyPr>
            <a:normAutofit/>
          </a:bodyPr>
          <a:lstStyle/>
          <a:p>
            <a:pPr marL="0" indent="0" algn="ctr">
              <a:buNone/>
            </a:pPr>
            <a:r>
              <a:rPr lang="en-US" sz="4000" b="1" i="1" dirty="0">
                <a:solidFill>
                  <a:srgbClr val="C00000"/>
                </a:solidFill>
              </a:rPr>
              <a:t>Organizational Competency is important and has three important components. </a:t>
            </a:r>
          </a:p>
          <a:p>
            <a:pPr marL="0" indent="0" algn="ctr">
              <a:buNone/>
            </a:pPr>
            <a:r>
              <a:rPr lang="en-US" sz="4000" b="1" dirty="0"/>
              <a:t>First is leadership:</a:t>
            </a:r>
          </a:p>
          <a:p>
            <a:pPr>
              <a:buFont typeface="Wingdings" panose="05000000000000000000" pitchFamily="2" charset="2"/>
              <a:buChar char="§"/>
            </a:pPr>
            <a:r>
              <a:rPr lang="en-US" dirty="0"/>
              <a:t>Agencies always reflect their leadership</a:t>
            </a:r>
          </a:p>
          <a:p>
            <a:pPr>
              <a:buFont typeface="Wingdings" panose="05000000000000000000" pitchFamily="2" charset="2"/>
              <a:buChar char="§"/>
            </a:pPr>
            <a:r>
              <a:rPr lang="en-US" dirty="0"/>
              <a:t>The boss, the highest figurehead, casts the vision, creates the environment, and manages the process</a:t>
            </a:r>
          </a:p>
          <a:p>
            <a:pPr>
              <a:buFont typeface="Wingdings" panose="05000000000000000000" pitchFamily="2" charset="2"/>
              <a:buChar char="§"/>
            </a:pPr>
            <a:r>
              <a:rPr lang="en-US" dirty="0"/>
              <a:t>Influencing results and sustains performance </a:t>
            </a:r>
          </a:p>
          <a:p>
            <a:pPr>
              <a:buFont typeface="Wingdings" panose="05000000000000000000" pitchFamily="2" charset="2"/>
              <a:buChar char="§"/>
            </a:pPr>
            <a:r>
              <a:rPr lang="en-US" dirty="0"/>
              <a:t>Creates, develops, sustains agency culture </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361</a:t>
            </a:fld>
            <a:endParaRPr lang="en-US">
              <a:solidFill>
                <a:prstClr val="black">
                  <a:tint val="75000"/>
                </a:prstClr>
              </a:solidFill>
            </a:endParaRPr>
          </a:p>
        </p:txBody>
      </p:sp>
    </p:spTree>
    <p:extLst>
      <p:ext uri="{BB962C8B-B14F-4D97-AF65-F5344CB8AC3E}">
        <p14:creationId xmlns:p14="http://schemas.microsoft.com/office/powerpoint/2010/main" val="619414760"/>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172200"/>
          </a:xfrm>
        </p:spPr>
        <p:txBody>
          <a:bodyPr>
            <a:normAutofit/>
          </a:bodyPr>
          <a:lstStyle/>
          <a:p>
            <a:pPr marL="0" indent="0" algn="ctr">
              <a:buNone/>
            </a:pPr>
            <a:r>
              <a:rPr lang="en-US" sz="4000" b="1" dirty="0"/>
              <a:t>Second is the individual employee: </a:t>
            </a:r>
          </a:p>
          <a:p>
            <a:pPr>
              <a:buFont typeface="Wingdings" panose="05000000000000000000" pitchFamily="2" charset="2"/>
              <a:buChar char="§"/>
            </a:pPr>
            <a:r>
              <a:rPr lang="en-US" dirty="0"/>
              <a:t>People with good soft skills and good work ethic</a:t>
            </a:r>
          </a:p>
          <a:p>
            <a:pPr>
              <a:buFont typeface="Wingdings" panose="05000000000000000000" pitchFamily="2" charset="2"/>
              <a:buChar char="§"/>
            </a:pPr>
            <a:r>
              <a:rPr lang="en-US" dirty="0"/>
              <a:t>People who are competent and confident</a:t>
            </a:r>
          </a:p>
          <a:p>
            <a:pPr>
              <a:buFont typeface="Wingdings" panose="05000000000000000000" pitchFamily="2" charset="2"/>
              <a:buChar char="§"/>
            </a:pPr>
            <a:r>
              <a:rPr lang="en-US" dirty="0"/>
              <a:t>The most valuable resource and tool for either great success or absolute failure is the employee</a:t>
            </a:r>
          </a:p>
          <a:p>
            <a:pPr>
              <a:buFont typeface="Wingdings" panose="05000000000000000000" pitchFamily="2" charset="2"/>
              <a:buChar char="§"/>
            </a:pPr>
            <a:r>
              <a:rPr lang="en-US" dirty="0"/>
              <a:t>Based upon their conduct, their behaviors, and their performance, efficiency and productivity are determined. </a:t>
            </a:r>
          </a:p>
          <a:p>
            <a:pPr marL="0" indent="0">
              <a:buNone/>
            </a:pPr>
            <a:endParaRPr lang="en-US"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362</a:t>
            </a:fld>
            <a:endParaRPr lang="en-US">
              <a:solidFill>
                <a:prstClr val="black">
                  <a:tint val="75000"/>
                </a:prstClr>
              </a:solidFill>
            </a:endParaRPr>
          </a:p>
        </p:txBody>
      </p:sp>
    </p:spTree>
    <p:extLst>
      <p:ext uri="{BB962C8B-B14F-4D97-AF65-F5344CB8AC3E}">
        <p14:creationId xmlns:p14="http://schemas.microsoft.com/office/powerpoint/2010/main" val="409679951"/>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ormAutofit fontScale="92500"/>
          </a:bodyPr>
          <a:lstStyle/>
          <a:p>
            <a:pPr marL="0" indent="0" algn="ctr">
              <a:buNone/>
            </a:pPr>
            <a:r>
              <a:rPr lang="en-US" sz="4400" b="1" dirty="0"/>
              <a:t>Third is organizational competency;</a:t>
            </a:r>
            <a:r>
              <a:rPr lang="en-US" sz="1600" b="1" dirty="0"/>
              <a:t> </a:t>
            </a:r>
          </a:p>
          <a:p>
            <a:pPr marL="0" indent="0" algn="ctr">
              <a:buNone/>
            </a:pPr>
            <a:endParaRPr lang="en-US" sz="1600" dirty="0"/>
          </a:p>
          <a:p>
            <a:pPr marL="0" indent="0">
              <a:buNone/>
            </a:pPr>
            <a:r>
              <a:rPr lang="en-US" sz="3500" dirty="0"/>
              <a:t>1.)  Policy, procedures, protocols and    </a:t>
            </a:r>
          </a:p>
          <a:p>
            <a:pPr marL="0" indent="0">
              <a:buNone/>
            </a:pPr>
            <a:r>
              <a:rPr lang="en-US" sz="3500" dirty="0"/>
              <a:t>       customs. </a:t>
            </a:r>
          </a:p>
          <a:p>
            <a:pPr marL="0" indent="0">
              <a:buNone/>
            </a:pPr>
            <a:r>
              <a:rPr lang="en-US" sz="3500" dirty="0"/>
              <a:t>2.)  Training, development and capacity  </a:t>
            </a:r>
          </a:p>
          <a:p>
            <a:pPr marL="0" indent="0">
              <a:buNone/>
            </a:pPr>
            <a:r>
              <a:rPr lang="en-US" sz="3500" dirty="0"/>
              <a:t>       building</a:t>
            </a:r>
          </a:p>
          <a:p>
            <a:pPr marL="0" indent="0">
              <a:buNone/>
            </a:pPr>
            <a:r>
              <a:rPr lang="en-US" sz="3500" dirty="0"/>
              <a:t>3.)  Supervision and mentorship</a:t>
            </a:r>
          </a:p>
          <a:p>
            <a:pPr marL="0" indent="0" algn="ctr">
              <a:buNone/>
            </a:pPr>
            <a:r>
              <a:rPr lang="en-US" sz="3500" dirty="0"/>
              <a:t> </a:t>
            </a:r>
          </a:p>
          <a:p>
            <a:pPr marL="0" indent="0" algn="ctr">
              <a:buNone/>
            </a:pPr>
            <a:r>
              <a:rPr lang="en-US" sz="3500" b="1" dirty="0">
                <a:solidFill>
                  <a:srgbClr val="C00000"/>
                </a:solidFill>
              </a:rPr>
              <a:t>These are the structures in place to guide and direct the required elements that insure credible, efficient, and effective operations and professional culture</a:t>
            </a:r>
          </a:p>
          <a:p>
            <a:pPr marL="0" indent="0">
              <a:buNone/>
            </a:pPr>
            <a:endParaRPr lang="en-US"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363</a:t>
            </a:fld>
            <a:endParaRPr lang="en-US">
              <a:solidFill>
                <a:prstClr val="black">
                  <a:tint val="75000"/>
                </a:prstClr>
              </a:solidFill>
            </a:endParaRPr>
          </a:p>
        </p:txBody>
      </p:sp>
    </p:spTree>
    <p:extLst>
      <p:ext uri="{BB962C8B-B14F-4D97-AF65-F5344CB8AC3E}">
        <p14:creationId xmlns:p14="http://schemas.microsoft.com/office/powerpoint/2010/main" val="2979494890"/>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4F4E7-CB7D-478D-A353-AEB2C35F9481}"/>
              </a:ext>
            </a:extLst>
          </p:cNvPr>
          <p:cNvSpPr>
            <a:spLocks noGrp="1"/>
          </p:cNvSpPr>
          <p:nvPr>
            <p:ph type="title"/>
          </p:nvPr>
        </p:nvSpPr>
        <p:spPr>
          <a:xfrm>
            <a:off x="0" y="381000"/>
            <a:ext cx="9144000" cy="1676400"/>
          </a:xfrm>
        </p:spPr>
        <p:txBody>
          <a:bodyPr>
            <a:noAutofit/>
          </a:bodyPr>
          <a:lstStyle/>
          <a:p>
            <a:r>
              <a:rPr lang="en-US" sz="3600" b="1" dirty="0"/>
              <a:t>Policy is evaluated under four criteria for serious consideration:</a:t>
            </a:r>
            <a:br>
              <a:rPr lang="en-US" sz="3600" b="1" dirty="0"/>
            </a:br>
            <a:r>
              <a:rPr lang="en-US" sz="2400" dirty="0"/>
              <a:t>Kraft and Furlong, (2015)</a:t>
            </a:r>
            <a:br>
              <a:rPr lang="en-US" sz="2400" dirty="0"/>
            </a:br>
            <a:endParaRPr lang="en-US" sz="2400" dirty="0"/>
          </a:p>
        </p:txBody>
      </p:sp>
      <p:sp>
        <p:nvSpPr>
          <p:cNvPr id="3" name="Content Placeholder 2">
            <a:extLst>
              <a:ext uri="{FF2B5EF4-FFF2-40B4-BE49-F238E27FC236}">
                <a16:creationId xmlns:a16="http://schemas.microsoft.com/office/drawing/2014/main" id="{6FDD6EF8-1298-4B99-B96F-091E758A15CF}"/>
              </a:ext>
            </a:extLst>
          </p:cNvPr>
          <p:cNvSpPr>
            <a:spLocks noGrp="1"/>
          </p:cNvSpPr>
          <p:nvPr>
            <p:ph idx="1"/>
          </p:nvPr>
        </p:nvSpPr>
        <p:spPr>
          <a:xfrm>
            <a:off x="457200" y="2362200"/>
            <a:ext cx="8229600" cy="4114800"/>
          </a:xfrm>
        </p:spPr>
        <p:txBody>
          <a:bodyPr/>
          <a:lstStyle/>
          <a:p>
            <a:pPr>
              <a:buFont typeface="Wingdings" panose="05000000000000000000" pitchFamily="2" charset="2"/>
              <a:buChar char="§"/>
            </a:pPr>
            <a:r>
              <a:rPr lang="en-US" b="1" dirty="0"/>
              <a:t>Effectiveness: </a:t>
            </a:r>
            <a:r>
              <a:rPr lang="en-US" dirty="0"/>
              <a:t>will the policy or program work</a:t>
            </a:r>
          </a:p>
          <a:p>
            <a:pPr>
              <a:buFont typeface="Wingdings" panose="05000000000000000000" pitchFamily="2" charset="2"/>
              <a:buChar char="§"/>
            </a:pPr>
            <a:r>
              <a:rPr lang="en-US" b="1" dirty="0"/>
              <a:t>Efficiency: </a:t>
            </a:r>
            <a:r>
              <a:rPr lang="en-US" dirty="0"/>
              <a:t>the cost in relation to benefits</a:t>
            </a:r>
          </a:p>
          <a:p>
            <a:pPr>
              <a:buFont typeface="Wingdings" panose="05000000000000000000" pitchFamily="2" charset="2"/>
              <a:buChar char="§"/>
            </a:pPr>
            <a:r>
              <a:rPr lang="en-US" b="1" dirty="0"/>
              <a:t>Equity: </a:t>
            </a:r>
            <a:r>
              <a:rPr lang="en-US" dirty="0"/>
              <a:t>the fairness aspect</a:t>
            </a:r>
          </a:p>
          <a:p>
            <a:pPr>
              <a:buFont typeface="Wingdings" panose="05000000000000000000" pitchFamily="2" charset="2"/>
              <a:buChar char="§"/>
            </a:pPr>
            <a:r>
              <a:rPr lang="en-US" b="1" dirty="0"/>
              <a:t>Political feasibility: </a:t>
            </a:r>
            <a:r>
              <a:rPr lang="en-US" dirty="0"/>
              <a:t>does the public support exist </a:t>
            </a:r>
          </a:p>
          <a:p>
            <a:pPr marL="0" indent="0">
              <a:buNone/>
            </a:pPr>
            <a:endParaRPr lang="en-US" dirty="0"/>
          </a:p>
        </p:txBody>
      </p:sp>
      <p:sp>
        <p:nvSpPr>
          <p:cNvPr id="4" name="Slide Number Placeholder 3">
            <a:extLst>
              <a:ext uri="{FF2B5EF4-FFF2-40B4-BE49-F238E27FC236}">
                <a16:creationId xmlns:a16="http://schemas.microsoft.com/office/drawing/2014/main" id="{98D97DAB-4A32-4954-8327-1F3391E2E5B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364</a:t>
            </a:fld>
            <a:endParaRPr lang="en-US">
              <a:solidFill>
                <a:prstClr val="black">
                  <a:tint val="75000"/>
                </a:prstClr>
              </a:solidFill>
            </a:endParaRPr>
          </a:p>
        </p:txBody>
      </p:sp>
    </p:spTree>
    <p:extLst>
      <p:ext uri="{BB962C8B-B14F-4D97-AF65-F5344CB8AC3E}">
        <p14:creationId xmlns:p14="http://schemas.microsoft.com/office/powerpoint/2010/main" val="25733411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0AA5E-50B5-49C9-8016-636DAC8C29C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A1973D-7154-4AE4-AEE8-6D107AB47763}"/>
              </a:ext>
            </a:extLst>
          </p:cNvPr>
          <p:cNvSpPr>
            <a:spLocks noGrp="1"/>
          </p:cNvSpPr>
          <p:nvPr>
            <p:ph idx="1"/>
          </p:nvPr>
        </p:nvSpPr>
        <p:spPr>
          <a:xfrm>
            <a:off x="457200" y="1600200"/>
            <a:ext cx="8229600" cy="4983162"/>
          </a:xfrm>
        </p:spPr>
        <p:txBody>
          <a:bodyPr/>
          <a:lstStyle/>
          <a:p>
            <a:pPr marL="0" indent="0" algn="ctr">
              <a:buNone/>
            </a:pPr>
            <a:r>
              <a:rPr lang="en-US" b="1" dirty="0"/>
              <a:t>The Process Knowledge Spectrum</a:t>
            </a:r>
          </a:p>
          <a:p>
            <a:pPr marL="0" indent="0" algn="ctr">
              <a:buNone/>
            </a:pPr>
            <a:r>
              <a:rPr lang="en-US" sz="2800" dirty="0"/>
              <a:t>Edmundson, (2012)</a:t>
            </a:r>
          </a:p>
        </p:txBody>
      </p:sp>
      <p:sp>
        <p:nvSpPr>
          <p:cNvPr id="4" name="Slide Number Placeholder 3">
            <a:extLst>
              <a:ext uri="{FF2B5EF4-FFF2-40B4-BE49-F238E27FC236}">
                <a16:creationId xmlns:a16="http://schemas.microsoft.com/office/drawing/2014/main" id="{27B06F2F-8319-424E-AB8C-35760C9B2C6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365</a:t>
            </a:fld>
            <a:endParaRPr lang="en-US">
              <a:solidFill>
                <a:prstClr val="black">
                  <a:tint val="75000"/>
                </a:prstClr>
              </a:solidFill>
            </a:endParaRPr>
          </a:p>
        </p:txBody>
      </p:sp>
      <p:sp>
        <p:nvSpPr>
          <p:cNvPr id="7" name="Arrow: Left-Right 6">
            <a:extLst>
              <a:ext uri="{FF2B5EF4-FFF2-40B4-BE49-F238E27FC236}">
                <a16:creationId xmlns:a16="http://schemas.microsoft.com/office/drawing/2014/main" id="{85805CD8-8F38-4830-A493-C4E892FA1C20}"/>
              </a:ext>
            </a:extLst>
          </p:cNvPr>
          <p:cNvSpPr/>
          <p:nvPr/>
        </p:nvSpPr>
        <p:spPr>
          <a:xfrm rot="10800000" flipH="1" flipV="1">
            <a:off x="152400" y="3429000"/>
            <a:ext cx="8839200" cy="1828800"/>
          </a:xfrm>
          <a:prstGeom prst="leftRightArrow">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Complex                   </a:t>
            </a:r>
          </a:p>
          <a:p>
            <a:pPr algn="ctr"/>
            <a:r>
              <a:rPr lang="en-US" sz="2400" b="1" dirty="0">
                <a:solidFill>
                  <a:schemeClr val="tx1"/>
                </a:solidFill>
              </a:rPr>
              <a:t>Operations</a:t>
            </a:r>
          </a:p>
        </p:txBody>
      </p:sp>
      <p:sp>
        <p:nvSpPr>
          <p:cNvPr id="8" name="TextBox 7">
            <a:extLst>
              <a:ext uri="{FF2B5EF4-FFF2-40B4-BE49-F238E27FC236}">
                <a16:creationId xmlns:a16="http://schemas.microsoft.com/office/drawing/2014/main" id="{D488DA57-E11E-42CE-975F-03F470FF1034}"/>
              </a:ext>
            </a:extLst>
          </p:cNvPr>
          <p:cNvSpPr txBox="1"/>
          <p:nvPr/>
        </p:nvSpPr>
        <p:spPr>
          <a:xfrm flipH="1">
            <a:off x="457200" y="3886200"/>
            <a:ext cx="2362200" cy="830997"/>
          </a:xfrm>
          <a:prstGeom prst="rect">
            <a:avLst/>
          </a:prstGeom>
          <a:noFill/>
        </p:spPr>
        <p:txBody>
          <a:bodyPr wrap="square" rtlCol="0">
            <a:spAutoFit/>
          </a:bodyPr>
          <a:lstStyle/>
          <a:p>
            <a:r>
              <a:rPr lang="en-US" sz="2400" b="1" dirty="0"/>
              <a:t>Routine                  </a:t>
            </a:r>
          </a:p>
          <a:p>
            <a:r>
              <a:rPr lang="en-US" sz="2400" b="1" dirty="0"/>
              <a:t>Operations</a:t>
            </a:r>
          </a:p>
        </p:txBody>
      </p:sp>
      <p:sp>
        <p:nvSpPr>
          <p:cNvPr id="9" name="TextBox 8">
            <a:extLst>
              <a:ext uri="{FF2B5EF4-FFF2-40B4-BE49-F238E27FC236}">
                <a16:creationId xmlns:a16="http://schemas.microsoft.com/office/drawing/2014/main" id="{FD0CB258-52D1-4C12-AC82-C4152055FDA0}"/>
              </a:ext>
            </a:extLst>
          </p:cNvPr>
          <p:cNvSpPr txBox="1"/>
          <p:nvPr/>
        </p:nvSpPr>
        <p:spPr>
          <a:xfrm>
            <a:off x="7038334" y="3886200"/>
            <a:ext cx="1772932" cy="830997"/>
          </a:xfrm>
          <a:prstGeom prst="rect">
            <a:avLst/>
          </a:prstGeom>
          <a:noFill/>
        </p:spPr>
        <p:txBody>
          <a:bodyPr wrap="square" rtlCol="0">
            <a:spAutoFit/>
          </a:bodyPr>
          <a:lstStyle/>
          <a:p>
            <a:r>
              <a:rPr lang="en-US" sz="2400" b="1" dirty="0"/>
              <a:t>Innovative</a:t>
            </a:r>
          </a:p>
          <a:p>
            <a:r>
              <a:rPr lang="en-US" sz="2400" b="1" dirty="0"/>
              <a:t>Operations</a:t>
            </a:r>
          </a:p>
        </p:txBody>
      </p:sp>
      <p:cxnSp>
        <p:nvCxnSpPr>
          <p:cNvPr id="11" name="Straight Arrow Connector 10">
            <a:extLst>
              <a:ext uri="{FF2B5EF4-FFF2-40B4-BE49-F238E27FC236}">
                <a16:creationId xmlns:a16="http://schemas.microsoft.com/office/drawing/2014/main" id="{56433744-097A-42AC-9815-71BFDA9ACD52}"/>
              </a:ext>
            </a:extLst>
          </p:cNvPr>
          <p:cNvCxnSpPr>
            <a:cxnSpLocks/>
          </p:cNvCxnSpPr>
          <p:nvPr/>
        </p:nvCxnSpPr>
        <p:spPr>
          <a:xfrm>
            <a:off x="990600" y="5867400"/>
            <a:ext cx="716280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4A9CF4A-91E9-458E-A50B-BBC11AF02855}"/>
              </a:ext>
            </a:extLst>
          </p:cNvPr>
          <p:cNvSpPr txBox="1"/>
          <p:nvPr/>
        </p:nvSpPr>
        <p:spPr>
          <a:xfrm>
            <a:off x="3505200" y="5440363"/>
            <a:ext cx="2286000" cy="461665"/>
          </a:xfrm>
          <a:prstGeom prst="rect">
            <a:avLst/>
          </a:prstGeom>
          <a:noFill/>
        </p:spPr>
        <p:txBody>
          <a:bodyPr wrap="square" rtlCol="0">
            <a:spAutoFit/>
          </a:bodyPr>
          <a:lstStyle/>
          <a:p>
            <a:r>
              <a:rPr lang="en-US" sz="2400" b="1" dirty="0"/>
              <a:t>Uncertainty</a:t>
            </a:r>
          </a:p>
        </p:txBody>
      </p:sp>
    </p:spTree>
    <p:extLst>
      <p:ext uri="{BB962C8B-B14F-4D97-AF65-F5344CB8AC3E}">
        <p14:creationId xmlns:p14="http://schemas.microsoft.com/office/powerpoint/2010/main" val="673883087"/>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355725"/>
          </a:xfrm>
        </p:spPr>
        <p:txBody>
          <a:bodyPr>
            <a:normAutofit fontScale="90000"/>
          </a:bodyPr>
          <a:lstStyle/>
          <a:p>
            <a:r>
              <a:rPr lang="en-US" sz="4000" b="1" dirty="0"/>
              <a:t>Operations and Policy Analysis</a:t>
            </a:r>
            <a:br>
              <a:rPr lang="en-US" sz="4000" b="1" dirty="0"/>
            </a:br>
            <a:r>
              <a:rPr lang="en-US" sz="4000" b="1" dirty="0">
                <a:solidFill>
                  <a:srgbClr val="C00000"/>
                </a:solidFill>
              </a:rPr>
              <a:t>Must be grounded in operational reality </a:t>
            </a:r>
          </a:p>
        </p:txBody>
      </p:sp>
      <p:sp>
        <p:nvSpPr>
          <p:cNvPr id="3" name="Content Placeholder 2"/>
          <p:cNvSpPr>
            <a:spLocks noGrp="1"/>
          </p:cNvSpPr>
          <p:nvPr>
            <p:ph idx="1"/>
          </p:nvPr>
        </p:nvSpPr>
        <p:spPr>
          <a:xfrm>
            <a:off x="420914" y="1355723"/>
            <a:ext cx="8229600" cy="5365751"/>
          </a:xfrm>
        </p:spPr>
        <p:txBody>
          <a:bodyPr>
            <a:normAutofit/>
          </a:bodyPr>
          <a:lstStyle/>
          <a:p>
            <a:pPr marL="0" indent="0">
              <a:buNone/>
            </a:pPr>
            <a:r>
              <a:rPr lang="en-US" sz="2800" b="1" i="1" dirty="0"/>
              <a:t>Has objectives, approaches and limitations, you must look through 3 lens</a:t>
            </a:r>
          </a:p>
          <a:p>
            <a:pPr>
              <a:buFont typeface="Wingdings" panose="05000000000000000000" pitchFamily="2" charset="2"/>
              <a:buChar char="§"/>
            </a:pPr>
            <a:r>
              <a:rPr lang="en-US" sz="2800" dirty="0"/>
              <a:t>Professional lens (consistent with other agencies)</a:t>
            </a:r>
          </a:p>
          <a:p>
            <a:pPr>
              <a:buFont typeface="Wingdings" panose="05000000000000000000" pitchFamily="2" charset="2"/>
              <a:buChar char="§"/>
            </a:pPr>
            <a:r>
              <a:rPr lang="en-US" sz="2800" dirty="0"/>
              <a:t>Scientific (evidence based) lens</a:t>
            </a:r>
          </a:p>
          <a:p>
            <a:pPr>
              <a:buFont typeface="Wingdings" panose="05000000000000000000" pitchFamily="2" charset="2"/>
              <a:buChar char="§"/>
            </a:pPr>
            <a:r>
              <a:rPr lang="en-US" sz="2800" dirty="0"/>
              <a:t>Political lens (public perception)</a:t>
            </a:r>
            <a:endParaRPr lang="en-US" sz="2800" b="1" dirty="0"/>
          </a:p>
          <a:p>
            <a:pPr marL="0" indent="0">
              <a:buNone/>
            </a:pPr>
            <a:r>
              <a:rPr lang="en-US" sz="2800" b="1" i="1" dirty="0">
                <a:solidFill>
                  <a:srgbClr val="C00000"/>
                </a:solidFill>
              </a:rPr>
              <a:t>Two Processes: </a:t>
            </a:r>
          </a:p>
          <a:p>
            <a:pPr>
              <a:buFont typeface="Courier New" panose="02070309020205020404" pitchFamily="49" charset="0"/>
              <a:buChar char="o"/>
            </a:pPr>
            <a:r>
              <a:rPr lang="en-US" sz="2800" b="1" dirty="0"/>
              <a:t>Top-down vision: </a:t>
            </a:r>
            <a:r>
              <a:rPr lang="en-US" sz="2800" dirty="0"/>
              <a:t>Defining, analyzing, constructing, developing criteria, assessing and evaluating alternatives and drawing conclusions</a:t>
            </a:r>
          </a:p>
          <a:p>
            <a:pPr>
              <a:buFont typeface="Courier New" panose="02070309020205020404" pitchFamily="49" charset="0"/>
              <a:buChar char="o"/>
            </a:pPr>
            <a:r>
              <a:rPr lang="en-US" sz="2800" b="1" dirty="0"/>
              <a:t>Bottom-up construction: </a:t>
            </a:r>
            <a:r>
              <a:rPr lang="en-US" sz="2800" dirty="0"/>
              <a:t>Rooted in the operational realities of those that do the job</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366</a:t>
            </a:fld>
            <a:endParaRPr lang="en-US">
              <a:solidFill>
                <a:prstClr val="black">
                  <a:tint val="75000"/>
                </a:prstClr>
              </a:solidFill>
            </a:endParaRPr>
          </a:p>
        </p:txBody>
      </p:sp>
    </p:spTree>
    <p:extLst>
      <p:ext uri="{BB962C8B-B14F-4D97-AF65-F5344CB8AC3E}">
        <p14:creationId xmlns:p14="http://schemas.microsoft.com/office/powerpoint/2010/main" val="4231012857"/>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A98C8-01BC-40B2-9E7C-62F30C355A2F}"/>
              </a:ext>
            </a:extLst>
          </p:cNvPr>
          <p:cNvSpPr>
            <a:spLocks noGrp="1"/>
          </p:cNvSpPr>
          <p:nvPr>
            <p:ph type="title"/>
          </p:nvPr>
        </p:nvSpPr>
        <p:spPr>
          <a:xfrm>
            <a:off x="22412" y="136525"/>
            <a:ext cx="9144000" cy="1387476"/>
          </a:xfrm>
        </p:spPr>
        <p:txBody>
          <a:bodyPr>
            <a:normAutofit fontScale="90000"/>
          </a:bodyPr>
          <a:lstStyle/>
          <a:p>
            <a:r>
              <a:rPr lang="en-US" sz="4000" b="1" dirty="0"/>
              <a:t>Leadership’s influences in the operational realities of work sometimes are measured by… </a:t>
            </a:r>
            <a:br>
              <a:rPr lang="en-US" sz="3600" b="1" dirty="0"/>
            </a:br>
            <a:r>
              <a:rPr lang="en-US" sz="3100" b="1" i="1" u="sng" dirty="0"/>
              <a:t>How we manage policy and procedures nexus to people</a:t>
            </a:r>
          </a:p>
        </p:txBody>
      </p:sp>
      <p:sp>
        <p:nvSpPr>
          <p:cNvPr id="3" name="Content Placeholder 2">
            <a:extLst>
              <a:ext uri="{FF2B5EF4-FFF2-40B4-BE49-F238E27FC236}">
                <a16:creationId xmlns:a16="http://schemas.microsoft.com/office/drawing/2014/main" id="{0E953F4E-CCBF-4551-8A3E-8321D55DF8A1}"/>
              </a:ext>
            </a:extLst>
          </p:cNvPr>
          <p:cNvSpPr>
            <a:spLocks noGrp="1"/>
          </p:cNvSpPr>
          <p:nvPr>
            <p:ph idx="1"/>
          </p:nvPr>
        </p:nvSpPr>
        <p:spPr>
          <a:xfrm>
            <a:off x="152400" y="1676400"/>
            <a:ext cx="8839200" cy="5334000"/>
          </a:xfrm>
        </p:spPr>
        <p:txBody>
          <a:bodyPr>
            <a:normAutofit lnSpcReduction="10000"/>
          </a:bodyPr>
          <a:lstStyle/>
          <a:p>
            <a:pPr marL="0" indent="0" algn="ctr">
              <a:buNone/>
            </a:pPr>
            <a:r>
              <a:rPr lang="en-US" sz="2800" b="1" i="0" dirty="0">
                <a:solidFill>
                  <a:srgbClr val="C00000"/>
                </a:solidFill>
                <a:effectLst/>
                <a:latin typeface="Calibri" panose="020F0502020204030204" pitchFamily="34" charset="0"/>
                <a:cs typeface="Calibri" panose="020F0502020204030204" pitchFamily="34" charset="0"/>
              </a:rPr>
              <a:t>“Our should and may versus shall and will”</a:t>
            </a:r>
          </a:p>
          <a:p>
            <a:pPr>
              <a:buFont typeface="Wingdings" panose="05000000000000000000" pitchFamily="2" charset="2"/>
              <a:buChar char="§"/>
            </a:pPr>
            <a:r>
              <a:rPr lang="en-US" sz="2800" b="1" i="0" dirty="0">
                <a:effectLst/>
                <a:latin typeface="Calibri" panose="020F0502020204030204" pitchFamily="34" charset="0"/>
                <a:cs typeface="Calibri" panose="020F0502020204030204" pitchFamily="34" charset="0"/>
              </a:rPr>
              <a:t>Rules: </a:t>
            </a:r>
            <a:r>
              <a:rPr lang="en-US" sz="2800" b="0" i="0" dirty="0">
                <a:effectLst/>
                <a:latin typeface="Calibri" panose="020F0502020204030204" pitchFamily="34" charset="0"/>
                <a:cs typeface="Calibri" panose="020F0502020204030204" pitchFamily="34" charset="0"/>
              </a:rPr>
              <a:t>a prescribed guide for conduct or action. (statements that say what a person is and isn't allowed to do) </a:t>
            </a:r>
            <a:r>
              <a:rPr lang="en-US" sz="2800" b="0" i="1" dirty="0">
                <a:solidFill>
                  <a:srgbClr val="C00000"/>
                </a:solidFill>
                <a:effectLst/>
                <a:latin typeface="Calibri" panose="020F0502020204030204" pitchFamily="34" charset="0"/>
                <a:cs typeface="Calibri" panose="020F0502020204030204" pitchFamily="34" charset="0"/>
              </a:rPr>
              <a:t>Research has found that r</a:t>
            </a:r>
            <a:r>
              <a:rPr lang="en-US" sz="2800" i="1" dirty="0">
                <a:solidFill>
                  <a:srgbClr val="C00000"/>
                </a:solidFill>
                <a:latin typeface="Calibri" panose="020F0502020204030204" pitchFamily="34" charset="0"/>
                <a:cs typeface="Calibri" panose="020F0502020204030204" pitchFamily="34" charset="0"/>
              </a:rPr>
              <a:t>ules are superior to human judgement</a:t>
            </a:r>
            <a:endParaRPr lang="en-US" sz="2800" b="0" i="1" dirty="0">
              <a:solidFill>
                <a:srgbClr val="C00000"/>
              </a:solidFill>
              <a:effectLst/>
              <a:latin typeface="Calibri" panose="020F0502020204030204" pitchFamily="34" charset="0"/>
              <a:cs typeface="Calibri" panose="020F0502020204030204" pitchFamily="34" charset="0"/>
            </a:endParaRPr>
          </a:p>
          <a:p>
            <a:pPr>
              <a:buFont typeface="Wingdings" panose="05000000000000000000" pitchFamily="2" charset="2"/>
              <a:buChar char="§"/>
            </a:pPr>
            <a:r>
              <a:rPr lang="en-US" sz="2800" b="1" dirty="0">
                <a:latin typeface="Calibri" panose="020F0502020204030204" pitchFamily="34" charset="0"/>
                <a:cs typeface="Calibri" panose="020F0502020204030204" pitchFamily="34" charset="0"/>
              </a:rPr>
              <a:t>Standards: </a:t>
            </a:r>
            <a:r>
              <a:rPr lang="en-US" sz="2800" dirty="0">
                <a:latin typeface="Calibri" panose="020F0502020204030204" pitchFamily="34" charset="0"/>
                <a:cs typeface="Calibri" panose="020F0502020204030204" pitchFamily="34" charset="0"/>
              </a:rPr>
              <a:t>something established by authority, custom, or general consent as an approved model or example. (a principle that is used as a basis for judgment) </a:t>
            </a:r>
            <a:r>
              <a:rPr lang="en-US" sz="2800" i="1" dirty="0">
                <a:solidFill>
                  <a:srgbClr val="C00000"/>
                </a:solidFill>
                <a:latin typeface="Calibri" panose="020F0502020204030204" pitchFamily="34" charset="0"/>
                <a:cs typeface="Calibri" panose="020F0502020204030204" pitchFamily="34" charset="0"/>
              </a:rPr>
              <a:t>Sometimes policy can become brittle under context</a:t>
            </a:r>
          </a:p>
          <a:p>
            <a:pPr marL="0" indent="0" algn="ctr">
              <a:buNone/>
            </a:pPr>
            <a:r>
              <a:rPr lang="en-US" sz="2800" b="1" i="1" dirty="0">
                <a:latin typeface="Calibri" panose="020F0502020204030204" pitchFamily="34" charset="0"/>
                <a:cs typeface="Calibri" panose="020F0502020204030204" pitchFamily="34" charset="0"/>
              </a:rPr>
              <a:t>“Rules simplify work, standards allow discretion for adjustment to the contextual particulars of the situation afoot.” </a:t>
            </a:r>
          </a:p>
        </p:txBody>
      </p:sp>
      <p:sp>
        <p:nvSpPr>
          <p:cNvPr id="4" name="Slide Number Placeholder 3">
            <a:extLst>
              <a:ext uri="{FF2B5EF4-FFF2-40B4-BE49-F238E27FC236}">
                <a16:creationId xmlns:a16="http://schemas.microsoft.com/office/drawing/2014/main" id="{44056EE6-F355-408C-9316-DE7A1FBAC5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2573132"/>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21CFD-F6FB-7883-0B30-77D2022DDF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14C474-4789-00B6-F7E4-725000F7EB85}"/>
              </a:ext>
            </a:extLst>
          </p:cNvPr>
          <p:cNvSpPr>
            <a:spLocks noGrp="1"/>
          </p:cNvSpPr>
          <p:nvPr>
            <p:ph idx="1"/>
          </p:nvPr>
        </p:nvSpPr>
        <p:spPr/>
        <p:txBody>
          <a:bodyPr>
            <a:normAutofit/>
          </a:bodyPr>
          <a:lstStyle/>
          <a:p>
            <a:pPr marL="0" indent="0" algn="ctr">
              <a:buNone/>
            </a:pPr>
            <a:r>
              <a:rPr lang="en-US" sz="7200" b="1" dirty="0"/>
              <a:t>CASE STUDY</a:t>
            </a:r>
          </a:p>
        </p:txBody>
      </p:sp>
      <p:sp>
        <p:nvSpPr>
          <p:cNvPr id="4" name="Slide Number Placeholder 3">
            <a:extLst>
              <a:ext uri="{FF2B5EF4-FFF2-40B4-BE49-F238E27FC236}">
                <a16:creationId xmlns:a16="http://schemas.microsoft.com/office/drawing/2014/main" id="{2E0F572E-AD20-5B48-8319-024F0823292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368</a:t>
            </a:fld>
            <a:endParaRPr lang="en-US">
              <a:solidFill>
                <a:prstClr val="black">
                  <a:tint val="75000"/>
                </a:prstClr>
              </a:solidFill>
            </a:endParaRPr>
          </a:p>
        </p:txBody>
      </p:sp>
    </p:spTree>
    <p:extLst>
      <p:ext uri="{BB962C8B-B14F-4D97-AF65-F5344CB8AC3E}">
        <p14:creationId xmlns:p14="http://schemas.microsoft.com/office/powerpoint/2010/main" val="1446861434"/>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DDD60-2F23-4F8A-BF78-FBAC2A3A5A9A}"/>
              </a:ext>
            </a:extLst>
          </p:cNvPr>
          <p:cNvSpPr>
            <a:spLocks noGrp="1"/>
          </p:cNvSpPr>
          <p:nvPr>
            <p:ph type="title"/>
          </p:nvPr>
        </p:nvSpPr>
        <p:spPr>
          <a:xfrm>
            <a:off x="0" y="-1"/>
            <a:ext cx="9144000" cy="1768475"/>
          </a:xfrm>
        </p:spPr>
        <p:txBody>
          <a:bodyPr>
            <a:noAutofit/>
          </a:bodyPr>
          <a:lstStyle/>
          <a:p>
            <a:r>
              <a:rPr lang="en-US" sz="3600" b="1" dirty="0"/>
              <a:t>Contextual Factors That Support Knowledge Management </a:t>
            </a:r>
            <a:br>
              <a:rPr lang="en-US" sz="3600" b="1" dirty="0"/>
            </a:br>
            <a:r>
              <a:rPr lang="en-US" sz="2400" dirty="0"/>
              <a:t>Gonzalez and </a:t>
            </a:r>
            <a:r>
              <a:rPr lang="en-US" sz="2400" dirty="0" err="1"/>
              <a:t>Massaroli</a:t>
            </a:r>
            <a:r>
              <a:rPr lang="en-US" sz="2400" dirty="0"/>
              <a:t> de Melo (2018)</a:t>
            </a:r>
            <a:endParaRPr lang="en-US" sz="2400" b="1" dirty="0"/>
          </a:p>
        </p:txBody>
      </p:sp>
      <p:sp>
        <p:nvSpPr>
          <p:cNvPr id="3" name="Content Placeholder 2">
            <a:extLst>
              <a:ext uri="{FF2B5EF4-FFF2-40B4-BE49-F238E27FC236}">
                <a16:creationId xmlns:a16="http://schemas.microsoft.com/office/drawing/2014/main" id="{238765C9-5B5E-4001-AE59-047C3C6FE465}"/>
              </a:ext>
            </a:extLst>
          </p:cNvPr>
          <p:cNvSpPr>
            <a:spLocks noGrp="1"/>
          </p:cNvSpPr>
          <p:nvPr>
            <p:ph idx="1"/>
          </p:nvPr>
        </p:nvSpPr>
        <p:spPr>
          <a:xfrm>
            <a:off x="0" y="2057400"/>
            <a:ext cx="9144000" cy="4800600"/>
          </a:xfrm>
        </p:spPr>
        <p:txBody>
          <a:bodyPr>
            <a:normAutofit/>
          </a:bodyPr>
          <a:lstStyle/>
          <a:p>
            <a:pPr>
              <a:buFont typeface="Wingdings" panose="05000000000000000000" pitchFamily="2" charset="2"/>
              <a:buChar char="§"/>
            </a:pPr>
            <a:r>
              <a:rPr lang="en-US" sz="2800" b="1" dirty="0"/>
              <a:t>Explicit Knowledge: </a:t>
            </a:r>
            <a:r>
              <a:rPr lang="en-US" sz="2800" dirty="0"/>
              <a:t>codified form, standards, rules, data, records, files (</a:t>
            </a:r>
            <a:r>
              <a:rPr lang="en-US" sz="2800" i="1" u="sng" dirty="0"/>
              <a:t>I Know What</a:t>
            </a:r>
            <a:r>
              <a:rPr lang="en-US" sz="2800" dirty="0"/>
              <a:t>)</a:t>
            </a:r>
          </a:p>
          <a:p>
            <a:pPr>
              <a:buFont typeface="Wingdings" panose="05000000000000000000" pitchFamily="2" charset="2"/>
              <a:buChar char="§"/>
            </a:pPr>
            <a:r>
              <a:rPr lang="en-US" sz="2800" b="1" dirty="0"/>
              <a:t>Tacit Knowledge: </a:t>
            </a:r>
            <a:r>
              <a:rPr lang="en-US" sz="2800" dirty="0"/>
              <a:t>abilities and skills intrinsic to the person (</a:t>
            </a:r>
            <a:r>
              <a:rPr lang="en-US" sz="2800" i="1" u="sng" dirty="0"/>
              <a:t>I Know How</a:t>
            </a:r>
            <a:r>
              <a:rPr lang="en-US" sz="2800" dirty="0"/>
              <a:t>)</a:t>
            </a:r>
          </a:p>
          <a:p>
            <a:pPr marL="0" indent="0">
              <a:buNone/>
            </a:pPr>
            <a:endParaRPr lang="en-US" sz="2800" dirty="0"/>
          </a:p>
          <a:p>
            <a:pPr marL="0" indent="0" algn="ctr">
              <a:buNone/>
            </a:pPr>
            <a:r>
              <a:rPr lang="en-US" sz="2800" b="1" i="0" dirty="0">
                <a:solidFill>
                  <a:srgbClr val="FF0000"/>
                </a:solidFill>
                <a:effectLst/>
              </a:rPr>
              <a:t>Explicit knowledge is easily transferable and coded, while tacit knowledge is rooted deeply into the system within the organization.</a:t>
            </a:r>
            <a:endParaRPr lang="en-US" sz="2800" b="1" dirty="0">
              <a:solidFill>
                <a:srgbClr val="FF0000"/>
              </a:solidFill>
            </a:endParaRPr>
          </a:p>
        </p:txBody>
      </p:sp>
      <p:sp>
        <p:nvSpPr>
          <p:cNvPr id="4" name="Slide Number Placeholder 3">
            <a:extLst>
              <a:ext uri="{FF2B5EF4-FFF2-40B4-BE49-F238E27FC236}">
                <a16:creationId xmlns:a16="http://schemas.microsoft.com/office/drawing/2014/main" id="{2A773E80-808F-462C-B1E8-1E12E2C081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7685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868F-622A-4B3D-AECD-01B6279174BE}"/>
              </a:ext>
            </a:extLst>
          </p:cNvPr>
          <p:cNvSpPr>
            <a:spLocks noGrp="1"/>
          </p:cNvSpPr>
          <p:nvPr>
            <p:ph type="title"/>
          </p:nvPr>
        </p:nvSpPr>
        <p:spPr>
          <a:xfrm>
            <a:off x="76200" y="0"/>
            <a:ext cx="9067800" cy="1995487"/>
          </a:xfrm>
        </p:spPr>
        <p:txBody>
          <a:bodyPr>
            <a:normAutofit/>
          </a:bodyPr>
          <a:lstStyle/>
          <a:p>
            <a:r>
              <a:rPr lang="en-US" sz="3200" b="1" dirty="0"/>
              <a:t>Revisiting the Ferguson effect: Law enforcement perception of recruitment in the post George Floyd era</a:t>
            </a:r>
            <a:br>
              <a:rPr lang="en-US" sz="3200" b="1" dirty="0"/>
            </a:br>
            <a:r>
              <a:rPr lang="en-US" sz="2400" dirty="0"/>
              <a:t>Copeland, Del Carmen, &amp; </a:t>
            </a:r>
            <a:r>
              <a:rPr lang="en-US" sz="2400" dirty="0" err="1"/>
              <a:t>Semukhina</a:t>
            </a:r>
            <a:r>
              <a:rPr lang="en-US" sz="2400" dirty="0"/>
              <a:t>, (2022)</a:t>
            </a:r>
            <a:endParaRPr lang="en-US" sz="2400" b="1" dirty="0"/>
          </a:p>
        </p:txBody>
      </p:sp>
      <p:sp>
        <p:nvSpPr>
          <p:cNvPr id="3" name="Content Placeholder 2">
            <a:extLst>
              <a:ext uri="{FF2B5EF4-FFF2-40B4-BE49-F238E27FC236}">
                <a16:creationId xmlns:a16="http://schemas.microsoft.com/office/drawing/2014/main" id="{7894A545-9A62-4445-BE47-F60CD2D6ADDA}"/>
              </a:ext>
            </a:extLst>
          </p:cNvPr>
          <p:cNvSpPr>
            <a:spLocks noGrp="1"/>
          </p:cNvSpPr>
          <p:nvPr>
            <p:ph idx="1"/>
          </p:nvPr>
        </p:nvSpPr>
        <p:spPr>
          <a:xfrm>
            <a:off x="457200" y="2133600"/>
            <a:ext cx="8229600" cy="4449762"/>
          </a:xfrm>
        </p:spPr>
        <p:txBody>
          <a:bodyPr>
            <a:normAutofit/>
          </a:bodyPr>
          <a:lstStyle/>
          <a:p>
            <a:pPr>
              <a:buFont typeface="Wingdings" panose="05000000000000000000" pitchFamily="2" charset="2"/>
              <a:buChar char="§"/>
            </a:pPr>
            <a:r>
              <a:rPr lang="en-US" sz="2800" dirty="0"/>
              <a:t>Confirm that the Ferguson effect on policing in the United States is real, but may not have a relatively large effect when compared with traditional factors such as limited funding and competitive job markets</a:t>
            </a:r>
          </a:p>
          <a:p>
            <a:pPr>
              <a:buFont typeface="Wingdings" panose="05000000000000000000" pitchFamily="2" charset="2"/>
              <a:buChar char="§"/>
            </a:pPr>
            <a:r>
              <a:rPr lang="en-US" sz="2800" dirty="0"/>
              <a:t>Police department administrators should review these findings and attempt to further isolate the “reasons” affecting negativity among police applicants that may present a policing career as less than ideal</a:t>
            </a:r>
          </a:p>
        </p:txBody>
      </p:sp>
      <p:sp>
        <p:nvSpPr>
          <p:cNvPr id="4" name="Slide Number Placeholder 3">
            <a:extLst>
              <a:ext uri="{FF2B5EF4-FFF2-40B4-BE49-F238E27FC236}">
                <a16:creationId xmlns:a16="http://schemas.microsoft.com/office/drawing/2014/main" id="{ABD6D390-DE29-4240-81B8-D16D9A717D2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4075173632"/>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D21A3-21A0-4060-89A7-70BBA70BEA7E}"/>
              </a:ext>
            </a:extLst>
          </p:cNvPr>
          <p:cNvSpPr>
            <a:spLocks noGrp="1"/>
          </p:cNvSpPr>
          <p:nvPr>
            <p:ph type="title"/>
          </p:nvPr>
        </p:nvSpPr>
        <p:spPr>
          <a:xfrm>
            <a:off x="457200" y="-203121"/>
            <a:ext cx="8229600" cy="1083605"/>
          </a:xfrm>
        </p:spPr>
        <p:txBody>
          <a:bodyPr/>
          <a:lstStyle/>
          <a:p>
            <a:r>
              <a:rPr lang="en-US" b="1" dirty="0"/>
              <a:t>Independent Autonomy </a:t>
            </a:r>
          </a:p>
        </p:txBody>
      </p:sp>
      <p:sp>
        <p:nvSpPr>
          <p:cNvPr id="3" name="Content Placeholder 2">
            <a:extLst>
              <a:ext uri="{FF2B5EF4-FFF2-40B4-BE49-F238E27FC236}">
                <a16:creationId xmlns:a16="http://schemas.microsoft.com/office/drawing/2014/main" id="{DDCE6E12-D94D-4A13-9620-902F5FC1F7AC}"/>
              </a:ext>
            </a:extLst>
          </p:cNvPr>
          <p:cNvSpPr>
            <a:spLocks noGrp="1"/>
          </p:cNvSpPr>
          <p:nvPr>
            <p:ph idx="1"/>
          </p:nvPr>
        </p:nvSpPr>
        <p:spPr>
          <a:xfrm>
            <a:off x="609600" y="1993355"/>
            <a:ext cx="8382000" cy="4525963"/>
          </a:xfrm>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B44DD610-4202-49BB-8432-9D1DF90081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xplosion: 8 Points 4">
            <a:extLst>
              <a:ext uri="{FF2B5EF4-FFF2-40B4-BE49-F238E27FC236}">
                <a16:creationId xmlns:a16="http://schemas.microsoft.com/office/drawing/2014/main" id="{F7DDCE44-A556-4764-B65F-E81EEBD81505}"/>
              </a:ext>
            </a:extLst>
          </p:cNvPr>
          <p:cNvSpPr/>
          <p:nvPr/>
        </p:nvSpPr>
        <p:spPr>
          <a:xfrm>
            <a:off x="76200" y="1056620"/>
            <a:ext cx="4648200" cy="5664854"/>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Experiences create layers of invaluable context that process into understanding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libri"/>
                <a:ea typeface="+mn-ea"/>
                <a:cs typeface="+mn-cs"/>
              </a:rPr>
              <a:t>“Tacit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abilities and skills intrinsic to the person </a:t>
            </a:r>
            <a:r>
              <a:rPr kumimoji="0" lang="en-US" sz="1800" b="0" i="1" u="sng" strike="noStrike" kern="1200" cap="none" spc="0" normalizeH="0" baseline="0" noProof="0" dirty="0">
                <a:ln>
                  <a:noFill/>
                </a:ln>
                <a:solidFill>
                  <a:srgbClr val="C00000"/>
                </a:solidFill>
                <a:effectLst/>
                <a:uLnTx/>
                <a:uFillTx/>
                <a:latin typeface="Calibri"/>
                <a:ea typeface="+mn-ea"/>
                <a:cs typeface="+mn-cs"/>
              </a:rPr>
              <a:t>I Know How</a:t>
            </a:r>
            <a:endParaRPr kumimoji="0" lang="en-US" sz="1800" b="0"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 </a:t>
            </a:r>
          </a:p>
        </p:txBody>
      </p:sp>
      <p:sp>
        <p:nvSpPr>
          <p:cNvPr id="6" name="Explosion: 14 Points 5">
            <a:extLst>
              <a:ext uri="{FF2B5EF4-FFF2-40B4-BE49-F238E27FC236}">
                <a16:creationId xmlns:a16="http://schemas.microsoft.com/office/drawing/2014/main" id="{6DDE77B5-27C4-4189-88FB-63DF4588C417}"/>
              </a:ext>
            </a:extLst>
          </p:cNvPr>
          <p:cNvSpPr/>
          <p:nvPr/>
        </p:nvSpPr>
        <p:spPr>
          <a:xfrm>
            <a:off x="3657600" y="1285762"/>
            <a:ext cx="5257800" cy="5435712"/>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Policy, procedures, and practices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libri"/>
                <a:ea typeface="+mn-ea"/>
                <a:cs typeface="+mn-cs"/>
              </a:rPr>
              <a:t>“Explicit 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codified form, standards, rules, data, records, files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srgbClr val="C00000"/>
                </a:solidFill>
                <a:effectLst/>
                <a:uLnTx/>
                <a:uFillTx/>
                <a:latin typeface="Calibri"/>
                <a:ea typeface="+mn-ea"/>
                <a:cs typeface="+mn-cs"/>
              </a:rPr>
              <a:t>I Know What</a:t>
            </a:r>
            <a:endParaRPr kumimoji="0" lang="en-US" sz="1800" b="0" i="0" u="none" strike="noStrike" kern="1200" cap="none" spc="0" normalizeH="0" baseline="0" noProof="0" dirty="0">
              <a:ln>
                <a:noFill/>
              </a:ln>
              <a:solidFill>
                <a:srgbClr val="C000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0FBA562E-7953-48E5-8B0A-0150015D7A96}"/>
              </a:ext>
            </a:extLst>
          </p:cNvPr>
          <p:cNvSpPr txBox="1"/>
          <p:nvPr/>
        </p:nvSpPr>
        <p:spPr>
          <a:xfrm>
            <a:off x="0" y="533400"/>
            <a:ext cx="91440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C00000"/>
                </a:solidFill>
                <a:effectLst/>
                <a:uLnTx/>
                <a:uFillTx/>
                <a:latin typeface="Calibri"/>
                <a:ea typeface="+mn-ea"/>
                <a:cs typeface="+mn-cs"/>
              </a:rPr>
              <a:t>Sometimes the why is never explained in policy or training</a:t>
            </a:r>
          </a:p>
        </p:txBody>
      </p:sp>
    </p:spTree>
    <p:extLst>
      <p:ext uri="{BB962C8B-B14F-4D97-AF65-F5344CB8AC3E}">
        <p14:creationId xmlns:p14="http://schemas.microsoft.com/office/powerpoint/2010/main" val="2523030154"/>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28601"/>
          </a:xfrm>
        </p:spPr>
        <p:txBody>
          <a:bodyPr>
            <a:noAutofit/>
          </a:bodyPr>
          <a:lstStyle/>
          <a:p>
            <a:endParaRPr lang="en-US" sz="3600" b="1" dirty="0"/>
          </a:p>
        </p:txBody>
      </p:sp>
      <p:sp>
        <p:nvSpPr>
          <p:cNvPr id="4" name="Text Placeholder 3"/>
          <p:cNvSpPr>
            <a:spLocks noGrp="1"/>
          </p:cNvSpPr>
          <p:nvPr>
            <p:ph type="body" idx="1"/>
          </p:nvPr>
        </p:nvSpPr>
        <p:spPr>
          <a:xfrm>
            <a:off x="609600" y="381000"/>
            <a:ext cx="3200400" cy="457200"/>
          </a:xfrm>
        </p:spPr>
        <p:txBody>
          <a:bodyPr>
            <a:noAutofit/>
          </a:bodyPr>
          <a:lstStyle/>
          <a:p>
            <a:r>
              <a:rPr lang="en-US" sz="3200" u="sng" dirty="0"/>
              <a:t>Hard Skills</a:t>
            </a:r>
          </a:p>
        </p:txBody>
      </p:sp>
      <p:sp>
        <p:nvSpPr>
          <p:cNvPr id="5" name="Content Placeholder 4"/>
          <p:cNvSpPr>
            <a:spLocks noGrp="1"/>
          </p:cNvSpPr>
          <p:nvPr>
            <p:ph sz="half" idx="2"/>
          </p:nvPr>
        </p:nvSpPr>
        <p:spPr>
          <a:xfrm>
            <a:off x="304800" y="914400"/>
            <a:ext cx="4192588" cy="5826125"/>
          </a:xfrm>
        </p:spPr>
        <p:txBody>
          <a:bodyPr>
            <a:normAutofit/>
          </a:bodyPr>
          <a:lstStyle/>
          <a:p>
            <a:pPr marL="0" indent="0">
              <a:buNone/>
            </a:pPr>
            <a:r>
              <a:rPr lang="en-US" b="1" i="1" dirty="0">
                <a:solidFill>
                  <a:srgbClr val="FF0000"/>
                </a:solidFill>
              </a:rPr>
              <a:t>Technical expertise and Knowledge for a job</a:t>
            </a:r>
          </a:p>
          <a:p>
            <a:r>
              <a:rPr lang="en-US" b="1" dirty="0"/>
              <a:t>Doing things without other people interactions</a:t>
            </a:r>
          </a:p>
          <a:p>
            <a:r>
              <a:rPr lang="en-US" b="1" dirty="0"/>
              <a:t>Working with sets of facts</a:t>
            </a:r>
          </a:p>
          <a:p>
            <a:r>
              <a:rPr lang="en-US" b="1" dirty="0"/>
              <a:t>Conceptual and Theory Based knowledge</a:t>
            </a:r>
          </a:p>
          <a:p>
            <a:r>
              <a:rPr lang="en-US" b="1" dirty="0"/>
              <a:t>Understanding how to Perform in a Domain</a:t>
            </a:r>
          </a:p>
          <a:p>
            <a:r>
              <a:rPr lang="en-US" b="1" dirty="0"/>
              <a:t>Require acquired knowledge</a:t>
            </a:r>
          </a:p>
          <a:p>
            <a:r>
              <a:rPr lang="en-US" b="1" dirty="0"/>
              <a:t>Cognitive in Nature</a:t>
            </a:r>
          </a:p>
        </p:txBody>
      </p:sp>
      <p:sp>
        <p:nvSpPr>
          <p:cNvPr id="6" name="Text Placeholder 5"/>
          <p:cNvSpPr>
            <a:spLocks noGrp="1"/>
          </p:cNvSpPr>
          <p:nvPr>
            <p:ph type="body" sz="quarter" idx="3"/>
          </p:nvPr>
        </p:nvSpPr>
        <p:spPr>
          <a:xfrm>
            <a:off x="4873625" y="381000"/>
            <a:ext cx="3813175" cy="457200"/>
          </a:xfrm>
        </p:spPr>
        <p:txBody>
          <a:bodyPr>
            <a:noAutofit/>
          </a:bodyPr>
          <a:lstStyle/>
          <a:p>
            <a:r>
              <a:rPr lang="en-US" sz="3200" u="sng" dirty="0"/>
              <a:t>Soft Skills</a:t>
            </a:r>
          </a:p>
        </p:txBody>
      </p:sp>
      <p:sp>
        <p:nvSpPr>
          <p:cNvPr id="7" name="Content Placeholder 6"/>
          <p:cNvSpPr>
            <a:spLocks noGrp="1"/>
          </p:cNvSpPr>
          <p:nvPr>
            <p:ph sz="quarter" idx="4"/>
          </p:nvPr>
        </p:nvSpPr>
        <p:spPr>
          <a:xfrm>
            <a:off x="4604066" y="838200"/>
            <a:ext cx="4387533" cy="5780313"/>
          </a:xfrm>
        </p:spPr>
        <p:txBody>
          <a:bodyPr>
            <a:normAutofit/>
          </a:bodyPr>
          <a:lstStyle/>
          <a:p>
            <a:pPr marL="0" indent="0">
              <a:buNone/>
            </a:pPr>
            <a:r>
              <a:rPr lang="en-US" sz="2600" b="1" i="1" dirty="0">
                <a:solidFill>
                  <a:srgbClr val="FF0000"/>
                </a:solidFill>
              </a:rPr>
              <a:t>Interpersonal qualities, People skills</a:t>
            </a:r>
          </a:p>
          <a:p>
            <a:r>
              <a:rPr lang="en-US" b="1" dirty="0"/>
              <a:t>Anything that involves other people interactions</a:t>
            </a:r>
          </a:p>
          <a:p>
            <a:r>
              <a:rPr lang="en-US" b="1" dirty="0"/>
              <a:t>Interpersonal Communication</a:t>
            </a:r>
          </a:p>
          <a:p>
            <a:r>
              <a:rPr lang="en-US" b="1" dirty="0"/>
              <a:t>Behavioral </a:t>
            </a:r>
          </a:p>
          <a:p>
            <a:r>
              <a:rPr lang="en-US" b="1" dirty="0"/>
              <a:t>People Sensitive and Empathetic</a:t>
            </a:r>
          </a:p>
          <a:p>
            <a:r>
              <a:rPr lang="en-US" b="1" dirty="0"/>
              <a:t>Problem-solving</a:t>
            </a:r>
          </a:p>
          <a:p>
            <a:r>
              <a:rPr lang="en-US" b="1" dirty="0"/>
              <a:t>Conceptual/analytical and Critical skills</a:t>
            </a:r>
          </a:p>
          <a:p>
            <a:r>
              <a:rPr lang="en-US" b="1" dirty="0"/>
              <a:t>Visual, Oral and Aural</a:t>
            </a:r>
          </a:p>
          <a:p>
            <a:r>
              <a:rPr lang="en-US" b="1" dirty="0"/>
              <a:t>Judgment and Synthesis</a:t>
            </a:r>
          </a:p>
          <a:p>
            <a:endParaRPr lang="en-US" dirty="0"/>
          </a:p>
        </p:txBody>
      </p:sp>
      <p:sp>
        <p:nvSpPr>
          <p:cNvPr id="3" name="Slide Number Placeholder 2"/>
          <p:cNvSpPr>
            <a:spLocks noGrp="1"/>
          </p:cNvSpPr>
          <p:nvPr>
            <p:ph type="sldNum" sz="quarter" idx="12"/>
          </p:nvPr>
        </p:nvSpPr>
        <p:spPr/>
        <p:txBody>
          <a:bodyPr/>
          <a:lstStyle/>
          <a:p>
            <a:fld id="{8A8D1F8B-566B-49F2-865B-EEF93E92EFE1}" type="slidenum">
              <a:rPr lang="en-US" smtClean="0">
                <a:solidFill>
                  <a:prstClr val="black">
                    <a:tint val="75000"/>
                  </a:prstClr>
                </a:solidFill>
              </a:rPr>
              <a:pPr/>
              <a:t>371</a:t>
            </a:fld>
            <a:endParaRPr lang="en-US">
              <a:solidFill>
                <a:prstClr val="black">
                  <a:tint val="75000"/>
                </a:prstClr>
              </a:solidFill>
            </a:endParaRPr>
          </a:p>
        </p:txBody>
      </p:sp>
    </p:spTree>
    <p:extLst>
      <p:ext uri="{BB962C8B-B14F-4D97-AF65-F5344CB8AC3E}">
        <p14:creationId xmlns:p14="http://schemas.microsoft.com/office/powerpoint/2010/main" val="980615384"/>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E5E7-99BF-46ED-9920-A285B87396DE}"/>
              </a:ext>
            </a:extLst>
          </p:cNvPr>
          <p:cNvSpPr>
            <a:spLocks noGrp="1"/>
          </p:cNvSpPr>
          <p:nvPr>
            <p:ph type="title"/>
          </p:nvPr>
        </p:nvSpPr>
        <p:spPr>
          <a:xfrm>
            <a:off x="457200" y="0"/>
            <a:ext cx="8229600" cy="1143000"/>
          </a:xfrm>
        </p:spPr>
        <p:txBody>
          <a:bodyPr>
            <a:normAutofit/>
          </a:bodyPr>
          <a:lstStyle/>
          <a:p>
            <a:r>
              <a:rPr lang="en-US" b="1" dirty="0"/>
              <a:t>Competencies</a:t>
            </a:r>
          </a:p>
        </p:txBody>
      </p:sp>
      <p:sp>
        <p:nvSpPr>
          <p:cNvPr id="3" name="Content Placeholder 2">
            <a:extLst>
              <a:ext uri="{FF2B5EF4-FFF2-40B4-BE49-F238E27FC236}">
                <a16:creationId xmlns:a16="http://schemas.microsoft.com/office/drawing/2014/main" id="{ED62A84C-B764-4DC8-BE53-ADA85F6A7596}"/>
              </a:ext>
            </a:extLst>
          </p:cNvPr>
          <p:cNvSpPr>
            <a:spLocks noGrp="1"/>
          </p:cNvSpPr>
          <p:nvPr>
            <p:ph idx="1"/>
          </p:nvPr>
        </p:nvSpPr>
        <p:spPr>
          <a:xfrm>
            <a:off x="457200" y="1143000"/>
            <a:ext cx="8229600" cy="5715000"/>
          </a:xfrm>
        </p:spPr>
        <p:txBody>
          <a:bodyPr>
            <a:normAutofit/>
          </a:bodyPr>
          <a:lstStyle/>
          <a:p>
            <a:pPr>
              <a:buFont typeface="Wingdings" panose="05000000000000000000" pitchFamily="2" charset="2"/>
              <a:buChar char="§"/>
            </a:pPr>
            <a:r>
              <a:rPr lang="en-US" sz="2800" dirty="0"/>
              <a:t>Competencies are sets of behaviors that are instrumental in the delivery of desired results or outcomes</a:t>
            </a:r>
          </a:p>
          <a:p>
            <a:pPr>
              <a:buFont typeface="Wingdings" panose="05000000000000000000" pitchFamily="2" charset="2"/>
              <a:buChar char="§"/>
            </a:pPr>
            <a:r>
              <a:rPr lang="en-US" sz="2800" dirty="0"/>
              <a:t>They are specific work-related constructs that are relevant to successful job performance</a:t>
            </a:r>
          </a:p>
          <a:p>
            <a:pPr>
              <a:buFont typeface="Wingdings" panose="05000000000000000000" pitchFamily="2" charset="2"/>
              <a:buChar char="§"/>
            </a:pPr>
            <a:r>
              <a:rPr lang="en-US" sz="2800" dirty="0"/>
              <a:t>It may be a trait, motive, skill, aspect of one’s self image or social role, or body of knowledge that he or she uses</a:t>
            </a:r>
          </a:p>
          <a:p>
            <a:pPr>
              <a:buFont typeface="Wingdings" panose="05000000000000000000" pitchFamily="2" charset="2"/>
              <a:buChar char="§"/>
            </a:pPr>
            <a:r>
              <a:rPr lang="en-US" sz="2800" dirty="0"/>
              <a:t>Competencies are “behavioral repertoires”, while competence is a “state” of attainment</a:t>
            </a:r>
          </a:p>
          <a:p>
            <a:pPr>
              <a:buFont typeface="Wingdings" panose="05000000000000000000" pitchFamily="2" charset="2"/>
              <a:buChar char="§"/>
            </a:pPr>
            <a:r>
              <a:rPr lang="en-US" sz="2800" dirty="0"/>
              <a:t>Competencies are Organizational performance accrues from the performance of individuals</a:t>
            </a:r>
          </a:p>
          <a:p>
            <a:pPr>
              <a:buFont typeface="Wingdings" panose="05000000000000000000" pitchFamily="2" charset="2"/>
              <a:buChar char="§"/>
            </a:pPr>
            <a:endParaRPr lang="en-US" dirty="0"/>
          </a:p>
          <a:p>
            <a:pPr>
              <a:buFont typeface="Wingdings" panose="05000000000000000000" pitchFamily="2" charset="2"/>
              <a:buChar char="§"/>
            </a:pPr>
            <a:endParaRPr lang="en-US" dirty="0"/>
          </a:p>
          <a:p>
            <a:endParaRPr lang="en-US" dirty="0"/>
          </a:p>
          <a:p>
            <a:endParaRPr lang="en-US" dirty="0"/>
          </a:p>
        </p:txBody>
      </p:sp>
    </p:spTree>
    <p:extLst>
      <p:ext uri="{BB962C8B-B14F-4D97-AF65-F5344CB8AC3E}">
        <p14:creationId xmlns:p14="http://schemas.microsoft.com/office/powerpoint/2010/main" val="322388238"/>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023024801"/>
              </p:ext>
            </p:extLst>
          </p:nvPr>
        </p:nvGraphicFramePr>
        <p:xfrm>
          <a:off x="1525429" y="914400"/>
          <a:ext cx="60960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819401" y="2271712"/>
            <a:ext cx="3104198" cy="1077218"/>
          </a:xfrm>
          <a:prstGeom prst="rect">
            <a:avLst/>
          </a:prstGeom>
          <a:noFill/>
        </p:spPr>
        <p:txBody>
          <a:bodyPr wrap="square" rtlCol="0">
            <a:spAutoFit/>
          </a:bodyPr>
          <a:lstStyle/>
          <a:p>
            <a:pPr algn="ctr"/>
            <a:r>
              <a:rPr lang="en-US" sz="3200" b="1" dirty="0">
                <a:solidFill>
                  <a:schemeClr val="accent1">
                    <a:lumMod val="50000"/>
                  </a:schemeClr>
                </a:solidFill>
              </a:rPr>
              <a:t>COMPETENCY</a:t>
            </a:r>
          </a:p>
          <a:p>
            <a:pPr algn="ctr"/>
            <a:r>
              <a:rPr lang="en-US" sz="3200" b="1" dirty="0">
                <a:solidFill>
                  <a:schemeClr val="accent1">
                    <a:lumMod val="50000"/>
                  </a:schemeClr>
                </a:solidFill>
              </a:rPr>
              <a:t>CYCLE</a:t>
            </a:r>
          </a:p>
        </p:txBody>
      </p:sp>
      <p:sp>
        <p:nvSpPr>
          <p:cNvPr id="7" name="TextBox 6"/>
          <p:cNvSpPr txBox="1"/>
          <p:nvPr/>
        </p:nvSpPr>
        <p:spPr>
          <a:xfrm>
            <a:off x="3657600" y="4954905"/>
            <a:ext cx="1828800" cy="523220"/>
          </a:xfrm>
          <a:prstGeom prst="rect">
            <a:avLst/>
          </a:prstGeom>
          <a:noFill/>
        </p:spPr>
        <p:txBody>
          <a:bodyPr wrap="square" rtlCol="0">
            <a:spAutoFit/>
          </a:bodyPr>
          <a:lstStyle/>
          <a:p>
            <a:r>
              <a:rPr lang="en-US" sz="2800" b="1" dirty="0"/>
              <a:t>Practice</a:t>
            </a:r>
          </a:p>
        </p:txBody>
      </p:sp>
      <p:sp>
        <p:nvSpPr>
          <p:cNvPr id="3" name="Thought Bubble: Cloud 2"/>
          <p:cNvSpPr/>
          <p:nvPr/>
        </p:nvSpPr>
        <p:spPr>
          <a:xfrm>
            <a:off x="5923599" y="88582"/>
            <a:ext cx="2913222" cy="1066800"/>
          </a:xfrm>
          <a:prstGeom prst="cloudCallout">
            <a:avLst>
              <a:gd name="adj1" fmla="val -47207"/>
              <a:gd name="adj2" fmla="val 5205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CIRCUMSTANCES</a:t>
            </a:r>
          </a:p>
          <a:p>
            <a:pPr algn="ctr"/>
            <a:r>
              <a:rPr lang="en-US" b="1" dirty="0">
                <a:solidFill>
                  <a:srgbClr val="C00000"/>
                </a:solidFill>
              </a:rPr>
              <a:t>PERSPECTIVE</a:t>
            </a:r>
          </a:p>
        </p:txBody>
      </p:sp>
      <p:sp>
        <p:nvSpPr>
          <p:cNvPr id="6" name="Thought Bubble: Cloud 5"/>
          <p:cNvSpPr/>
          <p:nvPr/>
        </p:nvSpPr>
        <p:spPr>
          <a:xfrm>
            <a:off x="6840672" y="1859756"/>
            <a:ext cx="2286000" cy="1309688"/>
          </a:xfrm>
          <a:prstGeom prst="cloudCallout">
            <a:avLst>
              <a:gd name="adj1" fmla="val -79500"/>
              <a:gd name="adj2" fmla="val 8041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FUNCTIONAL</a:t>
            </a:r>
          </a:p>
          <a:p>
            <a:pPr algn="ctr"/>
            <a:r>
              <a:rPr lang="en-US" b="1" dirty="0">
                <a:solidFill>
                  <a:srgbClr val="C00000"/>
                </a:solidFill>
              </a:rPr>
              <a:t>APPLICATION</a:t>
            </a:r>
          </a:p>
        </p:txBody>
      </p:sp>
      <p:sp>
        <p:nvSpPr>
          <p:cNvPr id="9" name="Thought Bubble: Cloud 8"/>
          <p:cNvSpPr/>
          <p:nvPr/>
        </p:nvSpPr>
        <p:spPr>
          <a:xfrm>
            <a:off x="2542700" y="5478124"/>
            <a:ext cx="3657600" cy="1115271"/>
          </a:xfrm>
          <a:prstGeom prst="cloud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IMPLEMENTATION</a:t>
            </a:r>
          </a:p>
          <a:p>
            <a:pPr algn="ctr"/>
            <a:r>
              <a:rPr lang="en-US" b="1" dirty="0">
                <a:solidFill>
                  <a:srgbClr val="C00000"/>
                </a:solidFill>
              </a:rPr>
              <a:t>ACTION</a:t>
            </a:r>
          </a:p>
        </p:txBody>
      </p:sp>
      <p:sp>
        <p:nvSpPr>
          <p:cNvPr id="10" name="Thought Bubble: Cloud 9"/>
          <p:cNvSpPr/>
          <p:nvPr/>
        </p:nvSpPr>
        <p:spPr>
          <a:xfrm>
            <a:off x="457200" y="2590800"/>
            <a:ext cx="1808799" cy="1143000"/>
          </a:xfrm>
          <a:prstGeom prst="cloud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LEARNING</a:t>
            </a:r>
          </a:p>
          <a:p>
            <a:pPr algn="ctr"/>
            <a:r>
              <a:rPr lang="en-US" b="1" dirty="0">
                <a:solidFill>
                  <a:srgbClr val="C00000"/>
                </a:solidFill>
              </a:rPr>
              <a:t>WISDOM</a:t>
            </a:r>
          </a:p>
        </p:txBody>
      </p:sp>
      <p:sp>
        <p:nvSpPr>
          <p:cNvPr id="11" name="Speech Bubble: Rectangle 10"/>
          <p:cNvSpPr/>
          <p:nvPr/>
        </p:nvSpPr>
        <p:spPr>
          <a:xfrm>
            <a:off x="1522572" y="264605"/>
            <a:ext cx="2913222" cy="649795"/>
          </a:xfrm>
          <a:prstGeom prst="wedgeRectCallout">
            <a:avLst>
              <a:gd name="adj1" fmla="val -17141"/>
              <a:gd name="adj2" fmla="val 9434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SPHERE OF KNOWLEDGE</a:t>
            </a:r>
          </a:p>
        </p:txBody>
      </p:sp>
      <p:sp>
        <p:nvSpPr>
          <p:cNvPr id="2" name="TextBox 1">
            <a:extLst>
              <a:ext uri="{FF2B5EF4-FFF2-40B4-BE49-F238E27FC236}">
                <a16:creationId xmlns:a16="http://schemas.microsoft.com/office/drawing/2014/main" id="{25AA3AF3-3FD9-40EB-9481-5E9F8A78DB2A}"/>
              </a:ext>
            </a:extLst>
          </p:cNvPr>
          <p:cNvSpPr txBox="1"/>
          <p:nvPr/>
        </p:nvSpPr>
        <p:spPr>
          <a:xfrm>
            <a:off x="6601300" y="4456366"/>
            <a:ext cx="2542700" cy="2246769"/>
          </a:xfrm>
          <a:prstGeom prst="rect">
            <a:avLst/>
          </a:prstGeom>
          <a:noFill/>
        </p:spPr>
        <p:txBody>
          <a:bodyPr wrap="square" rtlCol="0">
            <a:spAutoFit/>
          </a:bodyPr>
          <a:lstStyle/>
          <a:p>
            <a:r>
              <a:rPr lang="en-US" sz="2800" b="1" dirty="0">
                <a:solidFill>
                  <a:schemeClr val="tx2"/>
                </a:solidFill>
              </a:rPr>
              <a:t>Knowledge and Experience Tend to be Domain Specific</a:t>
            </a:r>
          </a:p>
        </p:txBody>
      </p:sp>
      <p:sp>
        <p:nvSpPr>
          <p:cNvPr id="8" name="Slide Number Placeholder 7">
            <a:extLst>
              <a:ext uri="{FF2B5EF4-FFF2-40B4-BE49-F238E27FC236}">
                <a16:creationId xmlns:a16="http://schemas.microsoft.com/office/drawing/2014/main" id="{1C95611A-BB7C-43AD-BC53-AAB7E5B89A6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373</a:t>
            </a:fld>
            <a:endParaRPr lang="en-US">
              <a:solidFill>
                <a:prstClr val="black">
                  <a:tint val="75000"/>
                </a:prstClr>
              </a:solidFill>
            </a:endParaRPr>
          </a:p>
        </p:txBody>
      </p:sp>
    </p:spTree>
    <p:extLst>
      <p:ext uri="{BB962C8B-B14F-4D97-AF65-F5344CB8AC3E}">
        <p14:creationId xmlns:p14="http://schemas.microsoft.com/office/powerpoint/2010/main" val="1499705488"/>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02D8B-12FA-4B1D-9D13-CF5C6AB6E171}"/>
              </a:ext>
            </a:extLst>
          </p:cNvPr>
          <p:cNvSpPr>
            <a:spLocks noGrp="1"/>
          </p:cNvSpPr>
          <p:nvPr>
            <p:ph type="title"/>
          </p:nvPr>
        </p:nvSpPr>
        <p:spPr>
          <a:xfrm>
            <a:off x="457200" y="-152399"/>
            <a:ext cx="8229600" cy="1143000"/>
          </a:xfrm>
        </p:spPr>
        <p:txBody>
          <a:bodyPr>
            <a:normAutofit/>
          </a:bodyPr>
          <a:lstStyle/>
          <a:p>
            <a:r>
              <a:rPr lang="en-US" sz="4000" b="1" dirty="0"/>
              <a:t>Depth of Experience</a:t>
            </a:r>
          </a:p>
        </p:txBody>
      </p:sp>
      <p:sp>
        <p:nvSpPr>
          <p:cNvPr id="3" name="Content Placeholder 2">
            <a:extLst>
              <a:ext uri="{FF2B5EF4-FFF2-40B4-BE49-F238E27FC236}">
                <a16:creationId xmlns:a16="http://schemas.microsoft.com/office/drawing/2014/main" id="{0A00D930-C7C7-43EF-AD6F-97CA81712681}"/>
              </a:ext>
            </a:extLst>
          </p:cNvPr>
          <p:cNvSpPr>
            <a:spLocks noGrp="1"/>
          </p:cNvSpPr>
          <p:nvPr>
            <p:ph idx="1"/>
          </p:nvPr>
        </p:nvSpPr>
        <p:spPr>
          <a:xfrm>
            <a:off x="457200" y="990601"/>
            <a:ext cx="8229600" cy="5867398"/>
          </a:xfrm>
        </p:spPr>
        <p:txBody>
          <a:bodyPr>
            <a:normAutofit/>
          </a:bodyPr>
          <a:lstStyle/>
          <a:p>
            <a:pPr>
              <a:buFont typeface="Wingdings" panose="05000000000000000000" pitchFamily="2" charset="2"/>
              <a:buChar char="§"/>
            </a:pPr>
            <a:r>
              <a:rPr lang="en-US" sz="2800" b="1" dirty="0">
                <a:solidFill>
                  <a:srgbClr val="C00000"/>
                </a:solidFill>
              </a:rPr>
              <a:t>Experiences create layers of invaluable context that process into understanding</a:t>
            </a:r>
          </a:p>
          <a:p>
            <a:pPr>
              <a:buFont typeface="Wingdings" panose="05000000000000000000" pitchFamily="2" charset="2"/>
              <a:buChar char="§"/>
            </a:pPr>
            <a:r>
              <a:rPr lang="en-US" sz="2800" dirty="0"/>
              <a:t>Practical experiences force the interaction with the real-world implications of theories, concepts, and training</a:t>
            </a:r>
          </a:p>
          <a:p>
            <a:pPr>
              <a:buFont typeface="Wingdings" panose="05000000000000000000" pitchFamily="2" charset="2"/>
              <a:buChar char="§"/>
            </a:pPr>
            <a:r>
              <a:rPr lang="en-US" sz="2800" dirty="0"/>
              <a:t>Shapes the beliefs that transform into the  operational realities of conduct</a:t>
            </a:r>
          </a:p>
          <a:p>
            <a:pPr>
              <a:buFont typeface="Wingdings" panose="05000000000000000000" pitchFamily="2" charset="2"/>
              <a:buChar char="§"/>
            </a:pPr>
            <a:r>
              <a:rPr lang="en-US" sz="2800" dirty="0"/>
              <a:t>Experiences lead to nuanced opinions</a:t>
            </a:r>
          </a:p>
          <a:p>
            <a:pPr>
              <a:buFont typeface="Wingdings" panose="05000000000000000000" pitchFamily="2" charset="2"/>
              <a:buChar char="§"/>
            </a:pPr>
            <a:r>
              <a:rPr lang="en-US" sz="2800" dirty="0"/>
              <a:t>Practical experience provides a foundation to manage uncertainty, ambiguity and other challenges and shapes the relationship to job responsibility</a:t>
            </a:r>
          </a:p>
          <a:p>
            <a:endParaRPr lang="en-US" dirty="0"/>
          </a:p>
        </p:txBody>
      </p:sp>
      <p:sp>
        <p:nvSpPr>
          <p:cNvPr id="4" name="Slide Number Placeholder 3">
            <a:extLst>
              <a:ext uri="{FF2B5EF4-FFF2-40B4-BE49-F238E27FC236}">
                <a16:creationId xmlns:a16="http://schemas.microsoft.com/office/drawing/2014/main" id="{6EF7E604-943E-4B36-8178-D93A4C633F7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374</a:t>
            </a:fld>
            <a:endParaRPr lang="en-US">
              <a:solidFill>
                <a:prstClr val="black">
                  <a:tint val="75000"/>
                </a:prstClr>
              </a:solidFill>
            </a:endParaRPr>
          </a:p>
        </p:txBody>
      </p:sp>
    </p:spTree>
    <p:extLst>
      <p:ext uri="{BB962C8B-B14F-4D97-AF65-F5344CB8AC3E}">
        <p14:creationId xmlns:p14="http://schemas.microsoft.com/office/powerpoint/2010/main" val="3866830660"/>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90480-C953-252A-E21A-138173A7056D}"/>
              </a:ext>
            </a:extLst>
          </p:cNvPr>
          <p:cNvSpPr>
            <a:spLocks noGrp="1"/>
          </p:cNvSpPr>
          <p:nvPr>
            <p:ph type="title"/>
          </p:nvPr>
        </p:nvSpPr>
        <p:spPr>
          <a:xfrm>
            <a:off x="457200" y="274638"/>
            <a:ext cx="8229600" cy="2011362"/>
          </a:xfrm>
        </p:spPr>
        <p:txBody>
          <a:bodyPr>
            <a:normAutofit/>
          </a:bodyPr>
          <a:lstStyle/>
          <a:p>
            <a:r>
              <a:rPr lang="en-US" sz="4000" b="1" dirty="0"/>
              <a:t>The Importance of Developing T-Shaped Skills</a:t>
            </a:r>
            <a:br>
              <a:rPr lang="en-US" sz="4000" b="1" dirty="0"/>
            </a:br>
            <a:r>
              <a:rPr lang="en-US" sz="2700" b="0" i="0" dirty="0">
                <a:solidFill>
                  <a:srgbClr val="222222"/>
                </a:solidFill>
                <a:effectLst/>
                <a:latin typeface="Calibri" panose="020F0502020204030204" pitchFamily="34" charset="0"/>
                <a:cs typeface="Calibri" panose="020F0502020204030204" pitchFamily="34" charset="0"/>
              </a:rPr>
              <a:t>Abubakar, (2019)</a:t>
            </a:r>
            <a:endParaRPr lang="en-US" sz="27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7F9637C-5FBA-8C12-CD44-5712CA95611C}"/>
              </a:ext>
            </a:extLst>
          </p:cNvPr>
          <p:cNvSpPr>
            <a:spLocks noGrp="1"/>
          </p:cNvSpPr>
          <p:nvPr>
            <p:ph idx="1"/>
          </p:nvPr>
        </p:nvSpPr>
        <p:spPr>
          <a:xfrm>
            <a:off x="228600" y="2514600"/>
            <a:ext cx="8839200" cy="4206875"/>
          </a:xfrm>
        </p:spPr>
        <p:txBody>
          <a:bodyPr>
            <a:normAutofit/>
          </a:bodyPr>
          <a:lstStyle/>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T-shaped skills include the horizontal of the “T” (broad) and the vertical part of “T” (deep)</a:t>
            </a:r>
          </a:p>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The horizontal refers to the ability to collaborate with experts in other discipline and use knowledge garnered from them</a:t>
            </a:r>
          </a:p>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The vertical refers to the expert's knowledge and experience in a particular field </a:t>
            </a:r>
          </a:p>
        </p:txBody>
      </p:sp>
      <p:sp>
        <p:nvSpPr>
          <p:cNvPr id="4" name="Slide Number Placeholder 3">
            <a:extLst>
              <a:ext uri="{FF2B5EF4-FFF2-40B4-BE49-F238E27FC236}">
                <a16:creationId xmlns:a16="http://schemas.microsoft.com/office/drawing/2014/main" id="{D5ECE796-BCB8-48E3-2F31-A02A60E3C19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375</a:t>
            </a:fld>
            <a:endParaRPr lang="en-US">
              <a:solidFill>
                <a:prstClr val="black">
                  <a:tint val="75000"/>
                </a:prstClr>
              </a:solidFill>
            </a:endParaRPr>
          </a:p>
        </p:txBody>
      </p:sp>
    </p:spTree>
    <p:extLst>
      <p:ext uri="{BB962C8B-B14F-4D97-AF65-F5344CB8AC3E}">
        <p14:creationId xmlns:p14="http://schemas.microsoft.com/office/powerpoint/2010/main" val="3765392909"/>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B6EF3-EB25-40BF-8130-78FE215EAC62}"/>
              </a:ext>
            </a:extLst>
          </p:cNvPr>
          <p:cNvSpPr>
            <a:spLocks noGrp="1"/>
          </p:cNvSpPr>
          <p:nvPr>
            <p:ph type="title"/>
          </p:nvPr>
        </p:nvSpPr>
        <p:spPr>
          <a:xfrm>
            <a:off x="0" y="0"/>
            <a:ext cx="9144000" cy="1417638"/>
          </a:xfrm>
        </p:spPr>
        <p:txBody>
          <a:bodyPr>
            <a:normAutofit/>
          </a:bodyPr>
          <a:lstStyle/>
          <a:p>
            <a:r>
              <a:rPr lang="en-US" sz="3600" b="1" dirty="0"/>
              <a:t>Often, In today's law enforcement profession some officers experience has not been: </a:t>
            </a:r>
          </a:p>
        </p:txBody>
      </p:sp>
      <p:sp>
        <p:nvSpPr>
          <p:cNvPr id="3" name="Content Placeholder 2">
            <a:extLst>
              <a:ext uri="{FF2B5EF4-FFF2-40B4-BE49-F238E27FC236}">
                <a16:creationId xmlns:a16="http://schemas.microsoft.com/office/drawing/2014/main" id="{A5006597-21DD-4411-BE3B-C57D07E7FDA3}"/>
              </a:ext>
            </a:extLst>
          </p:cNvPr>
          <p:cNvSpPr>
            <a:spLocks noGrp="1"/>
          </p:cNvSpPr>
          <p:nvPr>
            <p:ph idx="1"/>
          </p:nvPr>
        </p:nvSpPr>
        <p:spPr>
          <a:xfrm>
            <a:off x="152400" y="1600200"/>
            <a:ext cx="8915400" cy="5121275"/>
          </a:xfrm>
        </p:spPr>
        <p:txBody>
          <a:bodyPr>
            <a:normAutofit/>
          </a:bodyPr>
          <a:lstStyle/>
          <a:p>
            <a:pPr>
              <a:buFont typeface="Wingdings" panose="05000000000000000000" pitchFamily="2" charset="2"/>
              <a:buChar char="§"/>
            </a:pPr>
            <a:r>
              <a:rPr lang="en-US" dirty="0"/>
              <a:t>Grounded by working many diverse cases</a:t>
            </a:r>
          </a:p>
          <a:p>
            <a:pPr>
              <a:buFont typeface="Wingdings" panose="05000000000000000000" pitchFamily="2" charset="2"/>
              <a:buChar char="§"/>
            </a:pPr>
            <a:r>
              <a:rPr lang="en-US" dirty="0"/>
              <a:t>Complimented by a competent mentor</a:t>
            </a:r>
          </a:p>
          <a:p>
            <a:pPr>
              <a:buFont typeface="Wingdings" panose="05000000000000000000" pitchFamily="2" charset="2"/>
              <a:buChar char="§"/>
            </a:pPr>
            <a:r>
              <a:rPr lang="en-US" dirty="0"/>
              <a:t>Oversight from a competent supervisor</a:t>
            </a:r>
          </a:p>
          <a:p>
            <a:pPr>
              <a:buFont typeface="Wingdings" panose="05000000000000000000" pitchFamily="2" charset="2"/>
              <a:buChar char="§"/>
            </a:pPr>
            <a:r>
              <a:rPr lang="en-US" dirty="0"/>
              <a:t>Tested from the witness stand in court</a:t>
            </a:r>
          </a:p>
          <a:p>
            <a:pPr marL="0" indent="0">
              <a:buNone/>
            </a:pPr>
            <a:r>
              <a:rPr lang="en-US" b="1" i="1" dirty="0">
                <a:solidFill>
                  <a:srgbClr val="C00000"/>
                </a:solidFill>
              </a:rPr>
              <a:t>It is what officers have been able to get away with over time.</a:t>
            </a:r>
          </a:p>
          <a:p>
            <a:pPr marL="0" indent="0">
              <a:buNone/>
            </a:pPr>
            <a:r>
              <a:rPr lang="en-US" b="1" dirty="0"/>
              <a:t>Police are the gate keepers of the criminal justice system. Often, nothing is wrong until someone takes exception.</a:t>
            </a:r>
          </a:p>
          <a:p>
            <a:pPr marL="0" indent="0">
              <a:buNone/>
            </a:pPr>
            <a:endParaRPr lang="en-US" dirty="0"/>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8938C641-DDC9-478C-826E-56B9962CD9E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376</a:t>
            </a:fld>
            <a:endParaRPr lang="en-US">
              <a:solidFill>
                <a:prstClr val="black">
                  <a:tint val="75000"/>
                </a:prstClr>
              </a:solidFill>
            </a:endParaRPr>
          </a:p>
        </p:txBody>
      </p:sp>
    </p:spTree>
    <p:extLst>
      <p:ext uri="{BB962C8B-B14F-4D97-AF65-F5344CB8AC3E}">
        <p14:creationId xmlns:p14="http://schemas.microsoft.com/office/powerpoint/2010/main" val="3807948892"/>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DECC7-2056-4CCA-BD76-98B5C6DEC195}"/>
              </a:ext>
            </a:extLst>
          </p:cNvPr>
          <p:cNvSpPr>
            <a:spLocks noGrp="1"/>
          </p:cNvSpPr>
          <p:nvPr>
            <p:ph type="title"/>
          </p:nvPr>
        </p:nvSpPr>
        <p:spPr>
          <a:xfrm>
            <a:off x="0" y="0"/>
            <a:ext cx="9144000" cy="1142999"/>
          </a:xfrm>
        </p:spPr>
        <p:txBody>
          <a:bodyPr>
            <a:normAutofit fontScale="90000"/>
          </a:bodyPr>
          <a:lstStyle/>
          <a:p>
            <a:r>
              <a:rPr lang="en-US" b="1" dirty="0"/>
              <a:t>Examples of what we miss from the courtroom experiences</a:t>
            </a:r>
          </a:p>
        </p:txBody>
      </p:sp>
      <p:sp>
        <p:nvSpPr>
          <p:cNvPr id="3" name="Content Placeholder 2">
            <a:extLst>
              <a:ext uri="{FF2B5EF4-FFF2-40B4-BE49-F238E27FC236}">
                <a16:creationId xmlns:a16="http://schemas.microsoft.com/office/drawing/2014/main" id="{2658E155-F3DE-4059-A46F-5928B200C717}"/>
              </a:ext>
            </a:extLst>
          </p:cNvPr>
          <p:cNvSpPr>
            <a:spLocks noGrp="1"/>
          </p:cNvSpPr>
          <p:nvPr>
            <p:ph idx="1"/>
          </p:nvPr>
        </p:nvSpPr>
        <p:spPr>
          <a:xfrm>
            <a:off x="76200" y="914400"/>
            <a:ext cx="8915400" cy="5807075"/>
          </a:xfrm>
        </p:spPr>
        <p:txBody>
          <a:bodyPr>
            <a:normAutofit lnSpcReduction="10000"/>
          </a:bodyPr>
          <a:lstStyle/>
          <a:p>
            <a:pPr marL="0" indent="0">
              <a:buNone/>
            </a:pPr>
            <a:endParaRPr lang="en-US" b="1" dirty="0"/>
          </a:p>
          <a:p>
            <a:pPr>
              <a:buFont typeface="Wingdings" panose="05000000000000000000" pitchFamily="2" charset="2"/>
              <a:buChar char="§"/>
            </a:pPr>
            <a:r>
              <a:rPr lang="en-US" b="1" dirty="0"/>
              <a:t>Brady vs. Maryland </a:t>
            </a:r>
            <a:r>
              <a:rPr lang="en-US" dirty="0"/>
              <a:t>(Discovery)</a:t>
            </a:r>
          </a:p>
          <a:p>
            <a:pPr>
              <a:buFont typeface="Wingdings" panose="05000000000000000000" pitchFamily="2" charset="2"/>
              <a:buChar char="§"/>
            </a:pPr>
            <a:r>
              <a:rPr lang="en-US" b="1" dirty="0"/>
              <a:t>Motion to suppress </a:t>
            </a:r>
            <a:r>
              <a:rPr lang="en-US" dirty="0"/>
              <a:t>(Searches and Seizures)</a:t>
            </a:r>
          </a:p>
          <a:p>
            <a:pPr>
              <a:buFont typeface="Wingdings" panose="05000000000000000000" pitchFamily="2" charset="2"/>
              <a:buChar char="§"/>
            </a:pPr>
            <a:r>
              <a:rPr lang="en-US" b="1" dirty="0"/>
              <a:t>Jackson-</a:t>
            </a:r>
            <a:r>
              <a:rPr lang="en-US" b="1" dirty="0" err="1"/>
              <a:t>Denno</a:t>
            </a:r>
            <a:r>
              <a:rPr lang="en-US" dirty="0"/>
              <a:t> (Voluntariness of In custody Statements)</a:t>
            </a:r>
          </a:p>
          <a:p>
            <a:pPr>
              <a:buFont typeface="Wingdings" panose="05000000000000000000" pitchFamily="2" charset="2"/>
              <a:buChar char="§"/>
            </a:pPr>
            <a:r>
              <a:rPr lang="en-US" b="1" dirty="0"/>
              <a:t>Bruton Rule </a:t>
            </a:r>
            <a:r>
              <a:rPr lang="en-US" dirty="0"/>
              <a:t>(Statement of a non-testifying co-defendant implicating the defendant)</a:t>
            </a:r>
          </a:p>
          <a:p>
            <a:pPr>
              <a:buFont typeface="Wingdings" panose="05000000000000000000" pitchFamily="2" charset="2"/>
              <a:buChar char="§"/>
            </a:pPr>
            <a:r>
              <a:rPr lang="en-US" b="1" dirty="0" err="1"/>
              <a:t>Roviaro</a:t>
            </a:r>
            <a:r>
              <a:rPr lang="en-US" b="1" dirty="0"/>
              <a:t> v. U.S. </a:t>
            </a:r>
            <a:r>
              <a:rPr lang="en-US" dirty="0"/>
              <a:t>(informer-tipster cannot be revealed under any circumstance. Informer-participants or informer-witnesses, generally have exceptions to the rule of privilege)</a:t>
            </a:r>
          </a:p>
          <a:p>
            <a:pPr marL="0" indent="0">
              <a:buNone/>
            </a:pPr>
            <a:endParaRPr lang="en-US" dirty="0"/>
          </a:p>
        </p:txBody>
      </p:sp>
      <p:sp>
        <p:nvSpPr>
          <p:cNvPr id="4" name="Slide Number Placeholder 3">
            <a:extLst>
              <a:ext uri="{FF2B5EF4-FFF2-40B4-BE49-F238E27FC236}">
                <a16:creationId xmlns:a16="http://schemas.microsoft.com/office/drawing/2014/main" id="{0CF4B52D-34D9-4ED2-8C0E-7AD24FC322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9669429"/>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0552A-FBA7-4A26-874E-B91E182E03C6}"/>
              </a:ext>
            </a:extLst>
          </p:cNvPr>
          <p:cNvSpPr>
            <a:spLocks noGrp="1"/>
          </p:cNvSpPr>
          <p:nvPr>
            <p:ph type="title"/>
          </p:nvPr>
        </p:nvSpPr>
        <p:spPr>
          <a:xfrm>
            <a:off x="304800" y="136525"/>
            <a:ext cx="9144000" cy="930275"/>
          </a:xfrm>
        </p:spPr>
        <p:txBody>
          <a:bodyPr/>
          <a:lstStyle/>
          <a:p>
            <a:r>
              <a:rPr lang="en-US" b="1" dirty="0"/>
              <a:t>Todays Police Supervisor </a:t>
            </a:r>
          </a:p>
        </p:txBody>
      </p:sp>
      <p:sp>
        <p:nvSpPr>
          <p:cNvPr id="3" name="Content Placeholder 2">
            <a:extLst>
              <a:ext uri="{FF2B5EF4-FFF2-40B4-BE49-F238E27FC236}">
                <a16:creationId xmlns:a16="http://schemas.microsoft.com/office/drawing/2014/main" id="{785C95F3-9308-48D1-B80F-ED974064FDB0}"/>
              </a:ext>
            </a:extLst>
          </p:cNvPr>
          <p:cNvSpPr>
            <a:spLocks noGrp="1"/>
          </p:cNvSpPr>
          <p:nvPr>
            <p:ph idx="1"/>
          </p:nvPr>
        </p:nvSpPr>
        <p:spPr>
          <a:xfrm>
            <a:off x="0" y="1143000"/>
            <a:ext cx="9144000" cy="5578475"/>
          </a:xfrm>
        </p:spPr>
        <p:txBody>
          <a:bodyPr>
            <a:normAutofit fontScale="92500"/>
          </a:bodyPr>
          <a:lstStyle/>
          <a:p>
            <a:pPr>
              <a:buFont typeface="Wingdings" panose="05000000000000000000" pitchFamily="2" charset="2"/>
              <a:buChar char="§"/>
            </a:pPr>
            <a:r>
              <a:rPr lang="en-US" dirty="0"/>
              <a:t>Must learn and know their job to make informed decisions, provide advice and mentor</a:t>
            </a:r>
          </a:p>
          <a:p>
            <a:pPr>
              <a:buFont typeface="Wingdings" panose="05000000000000000000" pitchFamily="2" charset="2"/>
              <a:buChar char="§"/>
            </a:pPr>
            <a:r>
              <a:rPr lang="en-US" dirty="0"/>
              <a:t>This requires </a:t>
            </a:r>
            <a:r>
              <a:rPr lang="en-US" b="1" dirty="0">
                <a:solidFill>
                  <a:srgbClr val="C00000"/>
                </a:solidFill>
              </a:rPr>
              <a:t>“DOMAIN SPECIFIC COMPETENCY”</a:t>
            </a:r>
          </a:p>
          <a:p>
            <a:pPr>
              <a:buFont typeface="Wingdings" panose="05000000000000000000" pitchFamily="2" charset="2"/>
              <a:buChar char="§"/>
            </a:pPr>
            <a:r>
              <a:rPr lang="en-US" dirty="0"/>
              <a:t>Often, leadership and management skill sets must be substantially enhanced and sustained to relay on others for collaboration and feedback  </a:t>
            </a:r>
          </a:p>
          <a:p>
            <a:pPr>
              <a:buFont typeface="Wingdings" panose="05000000000000000000" pitchFamily="2" charset="2"/>
              <a:buChar char="§"/>
            </a:pPr>
            <a:r>
              <a:rPr lang="en-US" b="1" dirty="0">
                <a:solidFill>
                  <a:srgbClr val="C00000"/>
                </a:solidFill>
              </a:rPr>
              <a:t>In contemporary law enforcement the ranking officer may not be the smartest or best informed in the room</a:t>
            </a:r>
          </a:p>
          <a:p>
            <a:pPr marL="0" indent="0" algn="ctr">
              <a:buNone/>
            </a:pPr>
            <a:r>
              <a:rPr lang="en-US" b="1" u="sng" dirty="0"/>
              <a:t>Experience alone is no longer enough…we must be continuously be educated</a:t>
            </a:r>
            <a:r>
              <a:rPr lang="en-US" b="1" dirty="0"/>
              <a:t>. </a:t>
            </a:r>
          </a:p>
          <a:p>
            <a:pPr marL="0" indent="0" algn="ctr">
              <a:buNone/>
            </a:pPr>
            <a:r>
              <a:rPr lang="en-US" b="1" i="1" dirty="0">
                <a:solidFill>
                  <a:srgbClr val="C00000"/>
                </a:solidFill>
              </a:rPr>
              <a:t>We must reevaluate our experience in the here and now</a:t>
            </a:r>
          </a:p>
          <a:p>
            <a:endParaRPr lang="en-US" dirty="0"/>
          </a:p>
        </p:txBody>
      </p:sp>
      <p:sp>
        <p:nvSpPr>
          <p:cNvPr id="4" name="Slide Number Placeholder 3">
            <a:extLst>
              <a:ext uri="{FF2B5EF4-FFF2-40B4-BE49-F238E27FC236}">
                <a16:creationId xmlns:a16="http://schemas.microsoft.com/office/drawing/2014/main" id="{88E77804-CEDA-40FF-80A2-583F236C6A2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378</a:t>
            </a:fld>
            <a:endParaRPr lang="en-US">
              <a:solidFill>
                <a:prstClr val="black">
                  <a:tint val="75000"/>
                </a:prstClr>
              </a:solidFill>
            </a:endParaRPr>
          </a:p>
        </p:txBody>
      </p:sp>
    </p:spTree>
    <p:extLst>
      <p:ext uri="{BB962C8B-B14F-4D97-AF65-F5344CB8AC3E}">
        <p14:creationId xmlns:p14="http://schemas.microsoft.com/office/powerpoint/2010/main" val="1825079601"/>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F6B55-6AF1-4049-B895-A38D6CEB7B30}"/>
              </a:ext>
            </a:extLst>
          </p:cNvPr>
          <p:cNvSpPr>
            <a:spLocks noGrp="1"/>
          </p:cNvSpPr>
          <p:nvPr>
            <p:ph type="title"/>
          </p:nvPr>
        </p:nvSpPr>
        <p:spPr/>
        <p:txBody>
          <a:bodyPr/>
          <a:lstStyle/>
          <a:p>
            <a:r>
              <a:rPr lang="en-US" b="1" dirty="0"/>
              <a:t>Change the paradigm</a:t>
            </a:r>
          </a:p>
        </p:txBody>
      </p:sp>
      <p:sp>
        <p:nvSpPr>
          <p:cNvPr id="3" name="Content Placeholder 2">
            <a:extLst>
              <a:ext uri="{FF2B5EF4-FFF2-40B4-BE49-F238E27FC236}">
                <a16:creationId xmlns:a16="http://schemas.microsoft.com/office/drawing/2014/main" id="{257AF4AF-133E-4186-8702-66A6B0A543D7}"/>
              </a:ext>
            </a:extLst>
          </p:cNvPr>
          <p:cNvSpPr>
            <a:spLocks noGrp="1"/>
          </p:cNvSpPr>
          <p:nvPr>
            <p:ph idx="1"/>
          </p:nvPr>
        </p:nvSpPr>
        <p:spPr>
          <a:xfrm>
            <a:off x="152400" y="1600200"/>
            <a:ext cx="8763000" cy="5105400"/>
          </a:xfrm>
        </p:spPr>
        <p:txBody>
          <a:bodyPr>
            <a:normAutofit/>
          </a:bodyPr>
          <a:lstStyle/>
          <a:p>
            <a:pPr>
              <a:buFont typeface="Wingdings" panose="05000000000000000000" pitchFamily="2" charset="2"/>
              <a:buChar char="§"/>
            </a:pPr>
            <a:r>
              <a:rPr lang="en-US" sz="2800" dirty="0"/>
              <a:t>Gain a perspective of the entire organization landscape and design effective sense and respond mechanisms to detect subtle, but nevertheless essentially important, changes in the internal and external work environments</a:t>
            </a:r>
          </a:p>
          <a:p>
            <a:pPr>
              <a:buFont typeface="Wingdings" panose="05000000000000000000" pitchFamily="2" charset="2"/>
              <a:buChar char="§"/>
            </a:pPr>
            <a:r>
              <a:rPr lang="en-US" sz="2800" dirty="0"/>
              <a:t>The personal skill sets of their leadership must be substantially enhanced</a:t>
            </a:r>
          </a:p>
          <a:p>
            <a:pPr marL="0" indent="0" algn="ctr">
              <a:buNone/>
            </a:pPr>
            <a:r>
              <a:rPr lang="en-US" sz="2800" b="1" dirty="0">
                <a:solidFill>
                  <a:srgbClr val="C00000"/>
                </a:solidFill>
              </a:rPr>
              <a:t>The ranking officer may not be the smartest or best informed in the room</a:t>
            </a:r>
          </a:p>
        </p:txBody>
      </p:sp>
    </p:spTree>
    <p:extLst>
      <p:ext uri="{BB962C8B-B14F-4D97-AF65-F5344CB8AC3E}">
        <p14:creationId xmlns:p14="http://schemas.microsoft.com/office/powerpoint/2010/main" val="1061077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C923-856B-4407-98DA-6DEAE250C97B}"/>
              </a:ext>
            </a:extLst>
          </p:cNvPr>
          <p:cNvSpPr>
            <a:spLocks noGrp="1"/>
          </p:cNvSpPr>
          <p:nvPr>
            <p:ph type="title"/>
          </p:nvPr>
        </p:nvSpPr>
        <p:spPr>
          <a:xfrm>
            <a:off x="457200" y="-152399"/>
            <a:ext cx="8229600" cy="1066800"/>
          </a:xfrm>
        </p:spPr>
        <p:txBody>
          <a:bodyPr>
            <a:noAutofit/>
          </a:bodyPr>
          <a:lstStyle/>
          <a:p>
            <a:pPr algn="ctr"/>
            <a:r>
              <a:rPr lang="en-US" sz="3600" b="1" dirty="0">
                <a:latin typeface="+mn-lt"/>
              </a:rPr>
              <a:t>The Mental Health Perspective</a:t>
            </a:r>
          </a:p>
        </p:txBody>
      </p:sp>
      <p:sp>
        <p:nvSpPr>
          <p:cNvPr id="3" name="Content Placeholder 2">
            <a:extLst>
              <a:ext uri="{FF2B5EF4-FFF2-40B4-BE49-F238E27FC236}">
                <a16:creationId xmlns:a16="http://schemas.microsoft.com/office/drawing/2014/main" id="{4F37CE26-770A-4C26-AA3F-3352D61551FD}"/>
              </a:ext>
            </a:extLst>
          </p:cNvPr>
          <p:cNvSpPr>
            <a:spLocks noGrp="1"/>
          </p:cNvSpPr>
          <p:nvPr>
            <p:ph idx="1"/>
          </p:nvPr>
        </p:nvSpPr>
        <p:spPr>
          <a:xfrm>
            <a:off x="152400" y="914401"/>
            <a:ext cx="8839200" cy="5794522"/>
          </a:xfrm>
        </p:spPr>
        <p:txBody>
          <a:bodyPr>
            <a:normAutofit fontScale="92500" lnSpcReduction="20000"/>
          </a:bodyPr>
          <a:lstStyle/>
          <a:p>
            <a:pPr>
              <a:buFont typeface="Wingdings" panose="05000000000000000000" pitchFamily="2" charset="2"/>
              <a:buChar char="§"/>
            </a:pPr>
            <a:r>
              <a:rPr lang="en-US" sz="3000" b="0" i="0" dirty="0">
                <a:solidFill>
                  <a:srgbClr val="2A2A2A"/>
                </a:solidFill>
                <a:effectLst/>
                <a:latin typeface="+mn-lt"/>
              </a:rPr>
              <a:t>Recent research has shown that crime-related police calls for service account for 20–30% of police call-related activity</a:t>
            </a:r>
          </a:p>
          <a:p>
            <a:pPr>
              <a:buFont typeface="Wingdings" panose="05000000000000000000" pitchFamily="2" charset="2"/>
              <a:buChar char="§"/>
            </a:pPr>
            <a:r>
              <a:rPr lang="en-US" sz="3000" dirty="0"/>
              <a:t>Mental health calls </a:t>
            </a:r>
            <a:r>
              <a:rPr lang="en-US" sz="3000" b="0" i="0" dirty="0">
                <a:solidFill>
                  <a:srgbClr val="2A2A2A"/>
                </a:solidFill>
                <a:effectLst/>
              </a:rPr>
              <a:t>for police service are elevated during fall/winter months and during the week </a:t>
            </a:r>
          </a:p>
          <a:p>
            <a:pPr marL="0" indent="0">
              <a:buNone/>
            </a:pPr>
            <a:r>
              <a:rPr lang="en-US" sz="3000" dirty="0">
                <a:solidFill>
                  <a:srgbClr val="2A2A2A"/>
                </a:solidFill>
              </a:rPr>
              <a:t>                                                                   </a:t>
            </a:r>
            <a:r>
              <a:rPr lang="en-US" sz="2800" dirty="0">
                <a:solidFill>
                  <a:srgbClr val="2A2A2A"/>
                </a:solidFill>
              </a:rPr>
              <a:t> </a:t>
            </a:r>
            <a:r>
              <a:rPr lang="en-US" sz="2600" dirty="0">
                <a:solidFill>
                  <a:srgbClr val="2A2A2A"/>
                </a:solidFill>
              </a:rPr>
              <a:t>Vaughan, et al. (2019)</a:t>
            </a:r>
          </a:p>
          <a:p>
            <a:pPr>
              <a:buFont typeface="Wingdings" panose="05000000000000000000" pitchFamily="2" charset="2"/>
              <a:buChar char="§"/>
            </a:pPr>
            <a:r>
              <a:rPr lang="en-US" sz="3000" dirty="0"/>
              <a:t>Mental Health </a:t>
            </a:r>
            <a:r>
              <a:rPr lang="en-US" sz="3000" b="1" dirty="0"/>
              <a:t>call</a:t>
            </a:r>
            <a:r>
              <a:rPr lang="en-US" sz="3000" dirty="0"/>
              <a:t> classification is consistent with the ~1% rate identified in previous research </a:t>
            </a:r>
            <a:r>
              <a:rPr lang="en-US" sz="2600" dirty="0"/>
              <a:t>(Hodgkinson &amp; Andresen, 2019; </a:t>
            </a:r>
            <a:r>
              <a:rPr lang="en-US" sz="2600" dirty="0" err="1"/>
              <a:t>Koziarski</a:t>
            </a:r>
            <a:r>
              <a:rPr lang="en-US" sz="2600" dirty="0"/>
              <a:t>, 2020; Langton et al., 2021; Livingston, 2016; Lum et al., 2021; Vaughan et al., 2018; White &amp; Goldberg, 2018) </a:t>
            </a:r>
            <a:r>
              <a:rPr lang="en-US" sz="3000" b="1" i="1" dirty="0"/>
              <a:t>9,9% more accurate in global police response view  </a:t>
            </a:r>
            <a:r>
              <a:rPr lang="en-US" sz="2600" dirty="0" err="1"/>
              <a:t>Koziarski</a:t>
            </a:r>
            <a:r>
              <a:rPr lang="en-US" sz="2600" dirty="0"/>
              <a:t>, Ferguson &amp; Huey, (2022)</a:t>
            </a:r>
          </a:p>
          <a:p>
            <a:pPr>
              <a:buFont typeface="Wingdings" panose="05000000000000000000" pitchFamily="2" charset="2"/>
              <a:buChar char="§"/>
            </a:pPr>
            <a:r>
              <a:rPr lang="en-US" sz="3000" b="1" dirty="0">
                <a:solidFill>
                  <a:srgbClr val="C00000"/>
                </a:solidFill>
              </a:rPr>
              <a:t>Reform efforts should not focus on who can </a:t>
            </a:r>
            <a:r>
              <a:rPr lang="en-US" sz="3000" b="1" i="1" dirty="0">
                <a:solidFill>
                  <a:srgbClr val="C00000"/>
                </a:solidFill>
              </a:rPr>
              <a:t>replace</a:t>
            </a:r>
            <a:r>
              <a:rPr lang="en-US" sz="3000" b="1" dirty="0">
                <a:solidFill>
                  <a:srgbClr val="C00000"/>
                </a:solidFill>
              </a:rPr>
              <a:t> the police but how the police can </a:t>
            </a:r>
            <a:r>
              <a:rPr lang="en-US" sz="3000" b="1" i="1" dirty="0">
                <a:solidFill>
                  <a:srgbClr val="C00000"/>
                </a:solidFill>
              </a:rPr>
              <a:t>improve</a:t>
            </a:r>
            <a:r>
              <a:rPr lang="en-US" sz="3000" b="1" dirty="0">
                <a:solidFill>
                  <a:srgbClr val="C00000"/>
                </a:solidFill>
              </a:rPr>
              <a:t> their responses to calls that may involve the mentally ill  </a:t>
            </a:r>
            <a:r>
              <a:rPr lang="en-US" sz="2600" b="0" dirty="0" err="1">
                <a:effectLst/>
                <a:latin typeface="multi-display"/>
              </a:rPr>
              <a:t>Koziarski</a:t>
            </a:r>
            <a:r>
              <a:rPr lang="en-US" sz="2600" b="0" dirty="0">
                <a:effectLst/>
                <a:latin typeface="multi-display"/>
              </a:rPr>
              <a:t>, </a:t>
            </a:r>
            <a:r>
              <a:rPr lang="en-US" sz="2600" dirty="0">
                <a:latin typeface="multi-display"/>
              </a:rPr>
              <a:t>Ferguson &amp; </a:t>
            </a:r>
            <a:r>
              <a:rPr lang="en-US" sz="2600" b="0" dirty="0">
                <a:effectLst/>
                <a:latin typeface="multi-display"/>
              </a:rPr>
              <a:t>Huey, (2022)</a:t>
            </a:r>
            <a:endParaRPr lang="en-US" sz="2600" dirty="0"/>
          </a:p>
        </p:txBody>
      </p:sp>
      <p:sp>
        <p:nvSpPr>
          <p:cNvPr id="4" name="Slide Number Placeholder 3">
            <a:extLst>
              <a:ext uri="{FF2B5EF4-FFF2-40B4-BE49-F238E27FC236}">
                <a16:creationId xmlns:a16="http://schemas.microsoft.com/office/drawing/2014/main" id="{501754E5-AFC2-4C60-8EF9-BE43A190DF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7767671"/>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4544-3140-458A-9260-988D41C62A9C}"/>
              </a:ext>
            </a:extLst>
          </p:cNvPr>
          <p:cNvSpPr>
            <a:spLocks noGrp="1"/>
          </p:cNvSpPr>
          <p:nvPr>
            <p:ph type="title"/>
          </p:nvPr>
        </p:nvSpPr>
        <p:spPr>
          <a:xfrm>
            <a:off x="457200" y="0"/>
            <a:ext cx="8229600" cy="1143000"/>
          </a:xfrm>
        </p:spPr>
        <p:txBody>
          <a:bodyPr>
            <a:normAutofit fontScale="90000"/>
          </a:bodyPr>
          <a:lstStyle/>
          <a:p>
            <a:r>
              <a:rPr lang="en-US" b="1" dirty="0"/>
              <a:t>Leaders must think strategically</a:t>
            </a:r>
            <a:br>
              <a:rPr lang="en-US" b="1" dirty="0"/>
            </a:br>
            <a:r>
              <a:rPr lang="en-US" sz="3100" dirty="0"/>
              <a:t>Aaron K. Olson (2015)</a:t>
            </a:r>
          </a:p>
        </p:txBody>
      </p:sp>
      <p:sp>
        <p:nvSpPr>
          <p:cNvPr id="3" name="Content Placeholder 2">
            <a:extLst>
              <a:ext uri="{FF2B5EF4-FFF2-40B4-BE49-F238E27FC236}">
                <a16:creationId xmlns:a16="http://schemas.microsoft.com/office/drawing/2014/main" id="{7C061020-F2C5-4E9E-8ABA-FBECB8582261}"/>
              </a:ext>
            </a:extLst>
          </p:cNvPr>
          <p:cNvSpPr>
            <a:spLocks noGrp="1"/>
          </p:cNvSpPr>
          <p:nvPr>
            <p:ph idx="1"/>
          </p:nvPr>
        </p:nvSpPr>
        <p:spPr>
          <a:xfrm>
            <a:off x="457200" y="1447800"/>
            <a:ext cx="8229600" cy="5410200"/>
          </a:xfrm>
        </p:spPr>
        <p:txBody>
          <a:bodyPr>
            <a:normAutofit/>
          </a:bodyPr>
          <a:lstStyle/>
          <a:p>
            <a:pPr marL="0" indent="0" algn="ctr">
              <a:buNone/>
            </a:pPr>
            <a:r>
              <a:rPr lang="en-US" sz="2800" b="1" i="1" dirty="0">
                <a:solidFill>
                  <a:srgbClr val="C00000"/>
                </a:solidFill>
              </a:rPr>
              <a:t>Strategic thinking makes leaders more effective because of the focus on what's going on within their organization</a:t>
            </a:r>
          </a:p>
          <a:p>
            <a:pPr marL="0" indent="0" algn="ctr">
              <a:buNone/>
            </a:pPr>
            <a:endParaRPr lang="en-US" sz="2800" b="1" i="1" dirty="0">
              <a:solidFill>
                <a:srgbClr val="C00000"/>
              </a:solidFill>
            </a:endParaRPr>
          </a:p>
          <a:p>
            <a:pPr>
              <a:buFont typeface="Wingdings" panose="05000000000000000000" pitchFamily="2" charset="2"/>
              <a:buChar char="§"/>
            </a:pPr>
            <a:r>
              <a:rPr lang="en-US" sz="2800" b="1" dirty="0"/>
              <a:t>Recognizes patterns: </a:t>
            </a:r>
            <a:r>
              <a:rPr lang="en-US" sz="2800" dirty="0"/>
              <a:t>dives into data, gathers information from feedback</a:t>
            </a:r>
          </a:p>
          <a:p>
            <a:pPr>
              <a:buFont typeface="Wingdings" panose="05000000000000000000" pitchFamily="2" charset="2"/>
              <a:buChar char="§"/>
            </a:pPr>
            <a:r>
              <a:rPr lang="en-US" sz="2800" b="1" dirty="0"/>
              <a:t>Makes choices: </a:t>
            </a:r>
            <a:r>
              <a:rPr lang="en-US" sz="2800" dirty="0"/>
              <a:t>structured decision-making processes</a:t>
            </a:r>
          </a:p>
          <a:p>
            <a:pPr>
              <a:buFont typeface="Wingdings" panose="05000000000000000000" pitchFamily="2" charset="2"/>
              <a:buChar char="§"/>
            </a:pPr>
            <a:r>
              <a:rPr lang="en-US" sz="2800" b="1" dirty="0"/>
              <a:t>Manages risk: </a:t>
            </a:r>
            <a:r>
              <a:rPr lang="en-US" sz="2800" dirty="0"/>
              <a:t>knowing that any choice is a trade off, the ability to maximize value, while mitigating risk</a:t>
            </a:r>
          </a:p>
        </p:txBody>
      </p:sp>
      <p:sp>
        <p:nvSpPr>
          <p:cNvPr id="4" name="Slide Number Placeholder 3">
            <a:extLst>
              <a:ext uri="{FF2B5EF4-FFF2-40B4-BE49-F238E27FC236}">
                <a16:creationId xmlns:a16="http://schemas.microsoft.com/office/drawing/2014/main" id="{A3D62540-0848-4904-ACD1-141E7692F63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380</a:t>
            </a:fld>
            <a:endParaRPr lang="en-US">
              <a:solidFill>
                <a:prstClr val="black">
                  <a:tint val="75000"/>
                </a:prstClr>
              </a:solidFill>
            </a:endParaRPr>
          </a:p>
        </p:txBody>
      </p:sp>
    </p:spTree>
    <p:extLst>
      <p:ext uri="{BB962C8B-B14F-4D97-AF65-F5344CB8AC3E}">
        <p14:creationId xmlns:p14="http://schemas.microsoft.com/office/powerpoint/2010/main" val="696674684"/>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923" y="685799"/>
            <a:ext cx="8229600" cy="1616075"/>
          </a:xfrm>
        </p:spPr>
        <p:txBody>
          <a:bodyPr>
            <a:normAutofit fontScale="90000"/>
          </a:bodyPr>
          <a:lstStyle/>
          <a:p>
            <a:pPr lvl="0"/>
            <a:r>
              <a:rPr lang="en-US" sz="4000" b="1" u="sng" dirty="0">
                <a:solidFill>
                  <a:srgbClr val="C00000"/>
                </a:solidFill>
              </a:rPr>
              <a:t>The Competent leader </a:t>
            </a:r>
            <a:r>
              <a:rPr lang="en-US" sz="4000" b="1" dirty="0">
                <a:solidFill>
                  <a:srgbClr val="C00000"/>
                </a:solidFill>
              </a:rPr>
              <a:t>must filter information through three perspectives</a:t>
            </a:r>
            <a:br>
              <a:rPr lang="en-US" b="1" dirty="0">
                <a:solidFill>
                  <a:srgbClr val="C00000"/>
                </a:solidFill>
              </a:rPr>
            </a:br>
            <a:endParaRPr lang="en-US" sz="3600" b="1" dirty="0">
              <a:solidFill>
                <a:srgbClr val="C00000"/>
              </a:solidFill>
            </a:endParaRPr>
          </a:p>
        </p:txBody>
      </p:sp>
      <p:sp>
        <p:nvSpPr>
          <p:cNvPr id="3" name="Content Placeholder 2"/>
          <p:cNvSpPr>
            <a:spLocks noGrp="1"/>
          </p:cNvSpPr>
          <p:nvPr>
            <p:ph idx="1"/>
          </p:nvPr>
        </p:nvSpPr>
        <p:spPr>
          <a:xfrm>
            <a:off x="457200" y="2438400"/>
            <a:ext cx="8229600" cy="4419600"/>
          </a:xfrm>
        </p:spPr>
        <p:txBody>
          <a:bodyPr>
            <a:normAutofit/>
          </a:bodyPr>
          <a:lstStyle/>
          <a:p>
            <a:pPr lvl="0">
              <a:buFont typeface="Wingdings" panose="05000000000000000000" pitchFamily="2" charset="2"/>
              <a:buChar char="§"/>
            </a:pPr>
            <a:r>
              <a:rPr lang="en-US" sz="3600" dirty="0"/>
              <a:t>Managerial approach</a:t>
            </a:r>
          </a:p>
          <a:p>
            <a:pPr lvl="0">
              <a:buFont typeface="Wingdings" panose="05000000000000000000" pitchFamily="2" charset="2"/>
              <a:buChar char="§"/>
            </a:pPr>
            <a:r>
              <a:rPr lang="en-US" sz="3600" dirty="0"/>
              <a:t>Political approach</a:t>
            </a:r>
          </a:p>
          <a:p>
            <a:pPr lvl="0">
              <a:buFont typeface="Wingdings" panose="05000000000000000000" pitchFamily="2" charset="2"/>
              <a:buChar char="§"/>
            </a:pPr>
            <a:r>
              <a:rPr lang="en-US" sz="3600" dirty="0"/>
              <a:t>Legal approach </a:t>
            </a:r>
            <a:r>
              <a:rPr lang="en-US" sz="3600" b="1" dirty="0"/>
              <a:t>  </a:t>
            </a:r>
          </a:p>
          <a:p>
            <a:pPr lvl="0">
              <a:buFont typeface="Wingdings" panose="05000000000000000000" pitchFamily="2" charset="2"/>
              <a:buChar char="v"/>
            </a:pPr>
            <a:endParaRPr lang="en-US" sz="3100" b="1" dirty="0"/>
          </a:p>
          <a:p>
            <a:pPr>
              <a:buFont typeface="Wingdings" panose="05000000000000000000" pitchFamily="2" charset="2"/>
              <a:buChar char="v"/>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381</a:t>
            </a:fld>
            <a:endParaRPr lang="en-US">
              <a:solidFill>
                <a:prstClr val="black">
                  <a:tint val="75000"/>
                </a:prstClr>
              </a:solidFill>
            </a:endParaRPr>
          </a:p>
        </p:txBody>
      </p:sp>
    </p:spTree>
    <p:extLst>
      <p:ext uri="{BB962C8B-B14F-4D97-AF65-F5344CB8AC3E}">
        <p14:creationId xmlns:p14="http://schemas.microsoft.com/office/powerpoint/2010/main" val="2322027075"/>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8AAF8-D259-4DDC-8C37-832ABE1DD274}"/>
              </a:ext>
            </a:extLst>
          </p:cNvPr>
          <p:cNvSpPr>
            <a:spLocks noGrp="1"/>
          </p:cNvSpPr>
          <p:nvPr>
            <p:ph type="title"/>
          </p:nvPr>
        </p:nvSpPr>
        <p:spPr>
          <a:xfrm>
            <a:off x="0" y="-116063"/>
            <a:ext cx="9144000" cy="1351254"/>
          </a:xfrm>
        </p:spPr>
        <p:txBody>
          <a:bodyPr>
            <a:noAutofit/>
          </a:bodyPr>
          <a:lstStyle/>
          <a:p>
            <a:r>
              <a:rPr lang="en-US" sz="4800" b="1" i="1" u="sng" dirty="0">
                <a:solidFill>
                  <a:schemeClr val="tx2">
                    <a:lumMod val="50000"/>
                  </a:schemeClr>
                </a:solidFill>
              </a:rPr>
              <a:t>The Three Perspective Equation</a:t>
            </a:r>
          </a:p>
        </p:txBody>
      </p:sp>
      <p:sp>
        <p:nvSpPr>
          <p:cNvPr id="3" name="Content Placeholder 2">
            <a:extLst>
              <a:ext uri="{FF2B5EF4-FFF2-40B4-BE49-F238E27FC236}">
                <a16:creationId xmlns:a16="http://schemas.microsoft.com/office/drawing/2014/main" id="{471519B2-D055-41E0-80E6-AD8954CAFC7C}"/>
              </a:ext>
            </a:extLst>
          </p:cNvPr>
          <p:cNvSpPr>
            <a:spLocks noGrp="1"/>
          </p:cNvSpPr>
          <p:nvPr>
            <p:ph idx="1"/>
          </p:nvPr>
        </p:nvSpPr>
        <p:spPr>
          <a:xfrm>
            <a:off x="158446" y="2057400"/>
            <a:ext cx="8827108" cy="4664076"/>
          </a:xfrm>
        </p:spPr>
        <p:txBody>
          <a:bodyPr/>
          <a:lstStyle/>
          <a:p>
            <a:pPr marL="0" indent="0">
              <a:buNone/>
            </a:pPr>
            <a:r>
              <a:rPr lang="en-US" sz="3600" b="1" dirty="0"/>
              <a:t>Specificity of the law, policy or rule</a:t>
            </a:r>
          </a:p>
          <a:p>
            <a:pPr marL="0" indent="0">
              <a:buNone/>
            </a:pPr>
            <a:r>
              <a:rPr lang="en-US" sz="3600" b="1" dirty="0"/>
              <a:t>Understanding of facts and circumstances</a:t>
            </a:r>
          </a:p>
          <a:p>
            <a:pPr marL="0" indent="0">
              <a:buNone/>
            </a:pPr>
            <a:endParaRPr lang="en-US" dirty="0"/>
          </a:p>
          <a:p>
            <a:pPr marL="0" indent="0">
              <a:buNone/>
            </a:pPr>
            <a:r>
              <a:rPr lang="en-US" sz="3600" b="1" dirty="0"/>
              <a:t>Contextual environment  </a:t>
            </a:r>
          </a:p>
        </p:txBody>
      </p:sp>
      <p:sp>
        <p:nvSpPr>
          <p:cNvPr id="4" name="Slide Number Placeholder 3">
            <a:extLst>
              <a:ext uri="{FF2B5EF4-FFF2-40B4-BE49-F238E27FC236}">
                <a16:creationId xmlns:a16="http://schemas.microsoft.com/office/drawing/2014/main" id="{27D25CCB-EA1F-4D85-9506-0A2175585C7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382</a:t>
            </a:fld>
            <a:endParaRPr lang="en-US">
              <a:solidFill>
                <a:prstClr val="black">
                  <a:tint val="75000"/>
                </a:prstClr>
              </a:solidFill>
            </a:endParaRPr>
          </a:p>
        </p:txBody>
      </p:sp>
      <p:cxnSp>
        <p:nvCxnSpPr>
          <p:cNvPr id="6" name="Straight Connector 5">
            <a:extLst>
              <a:ext uri="{FF2B5EF4-FFF2-40B4-BE49-F238E27FC236}">
                <a16:creationId xmlns:a16="http://schemas.microsoft.com/office/drawing/2014/main" id="{D1CD1A38-8C9B-46DA-B656-1E6307B03B52}"/>
              </a:ext>
            </a:extLst>
          </p:cNvPr>
          <p:cNvCxnSpPr>
            <a:cxnSpLocks/>
          </p:cNvCxnSpPr>
          <p:nvPr/>
        </p:nvCxnSpPr>
        <p:spPr>
          <a:xfrm>
            <a:off x="158446" y="2743200"/>
            <a:ext cx="799495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lus Sign 9">
            <a:extLst>
              <a:ext uri="{FF2B5EF4-FFF2-40B4-BE49-F238E27FC236}">
                <a16:creationId xmlns:a16="http://schemas.microsoft.com/office/drawing/2014/main" id="{AF92C8F1-00AE-4C72-B7BA-3275F8736963}"/>
              </a:ext>
            </a:extLst>
          </p:cNvPr>
          <p:cNvSpPr/>
          <p:nvPr/>
        </p:nvSpPr>
        <p:spPr>
          <a:xfrm flipH="1">
            <a:off x="8343896" y="2409941"/>
            <a:ext cx="685799" cy="714374"/>
          </a:xfrm>
          <a:prstGeom prst="mathPlu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quals 10">
            <a:extLst>
              <a:ext uri="{FF2B5EF4-FFF2-40B4-BE49-F238E27FC236}">
                <a16:creationId xmlns:a16="http://schemas.microsoft.com/office/drawing/2014/main" id="{4809C474-2D60-4794-8533-942F411EC8E6}"/>
              </a:ext>
            </a:extLst>
          </p:cNvPr>
          <p:cNvSpPr/>
          <p:nvPr/>
        </p:nvSpPr>
        <p:spPr>
          <a:xfrm>
            <a:off x="5105401" y="4029803"/>
            <a:ext cx="451153" cy="533389"/>
          </a:xfrm>
          <a:prstGeom prst="mathEqual">
            <a:avLst>
              <a:gd name="adj1" fmla="val 23520"/>
              <a:gd name="adj2" fmla="val 1522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819C33CA-D0A5-43DB-8CED-09F1B2DECE29}"/>
              </a:ext>
            </a:extLst>
          </p:cNvPr>
          <p:cNvSpPr txBox="1"/>
          <p:nvPr/>
        </p:nvSpPr>
        <p:spPr>
          <a:xfrm flipH="1">
            <a:off x="5715000" y="3840105"/>
            <a:ext cx="2971796" cy="769441"/>
          </a:xfrm>
          <a:prstGeom prst="rect">
            <a:avLst/>
          </a:prstGeom>
          <a:noFill/>
        </p:spPr>
        <p:txBody>
          <a:bodyPr wrap="square" rtlCol="0">
            <a:spAutoFit/>
          </a:bodyPr>
          <a:lstStyle/>
          <a:p>
            <a:r>
              <a:rPr lang="en-US" sz="4400" b="1" i="1" u="sng" dirty="0"/>
              <a:t>Discretion</a:t>
            </a:r>
          </a:p>
        </p:txBody>
      </p:sp>
      <p:sp>
        <p:nvSpPr>
          <p:cNvPr id="15" name="TextBox 14">
            <a:extLst>
              <a:ext uri="{FF2B5EF4-FFF2-40B4-BE49-F238E27FC236}">
                <a16:creationId xmlns:a16="http://schemas.microsoft.com/office/drawing/2014/main" id="{A19F11F6-D840-4E6D-A88B-D67A43DFC16E}"/>
              </a:ext>
            </a:extLst>
          </p:cNvPr>
          <p:cNvSpPr txBox="1"/>
          <p:nvPr/>
        </p:nvSpPr>
        <p:spPr>
          <a:xfrm>
            <a:off x="0" y="5181600"/>
            <a:ext cx="9144000" cy="1384995"/>
          </a:xfrm>
          <a:prstGeom prst="rect">
            <a:avLst/>
          </a:prstGeom>
          <a:noFill/>
        </p:spPr>
        <p:txBody>
          <a:bodyPr wrap="square" rtlCol="0">
            <a:spAutoFit/>
          </a:bodyPr>
          <a:lstStyle/>
          <a:p>
            <a:pPr algn="ctr"/>
            <a:r>
              <a:rPr lang="en-US" sz="2800" b="1" dirty="0">
                <a:solidFill>
                  <a:srgbClr val="C00000"/>
                </a:solidFill>
              </a:rPr>
              <a:t>This formula relies on objectivity and the domain competency necessary to accurate see and evaluate the contextual features</a:t>
            </a:r>
            <a:endParaRPr lang="en-US" sz="2800" b="1" u="sng" dirty="0">
              <a:solidFill>
                <a:srgbClr val="C00000"/>
              </a:solidFill>
            </a:endParaRPr>
          </a:p>
        </p:txBody>
      </p:sp>
    </p:spTree>
    <p:extLst>
      <p:ext uri="{BB962C8B-B14F-4D97-AF65-F5344CB8AC3E}">
        <p14:creationId xmlns:p14="http://schemas.microsoft.com/office/powerpoint/2010/main" val="3949417339"/>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a:t>Content and Context</a:t>
            </a:r>
          </a:p>
        </p:txBody>
      </p:sp>
      <p:sp>
        <p:nvSpPr>
          <p:cNvPr id="3" name="Content Placeholder 2"/>
          <p:cNvSpPr>
            <a:spLocks noGrp="1"/>
          </p:cNvSpPr>
          <p:nvPr>
            <p:ph idx="1"/>
          </p:nvPr>
        </p:nvSpPr>
        <p:spPr>
          <a:xfrm>
            <a:off x="457200" y="762000"/>
            <a:ext cx="8229600" cy="5943600"/>
          </a:xfrm>
        </p:spPr>
        <p:txBody>
          <a:bodyPr>
            <a:normAutofit lnSpcReduction="10000"/>
          </a:bodyPr>
          <a:lstStyle/>
          <a:p>
            <a:pPr>
              <a:buFont typeface="Wingdings" panose="05000000000000000000" pitchFamily="2" charset="2"/>
              <a:buChar char="v"/>
            </a:pPr>
            <a:r>
              <a:rPr lang="en-US" dirty="0"/>
              <a:t>The same </a:t>
            </a:r>
            <a:r>
              <a:rPr lang="en-US" b="1" dirty="0">
                <a:solidFill>
                  <a:srgbClr val="C00000"/>
                </a:solidFill>
              </a:rPr>
              <a:t>"content" </a:t>
            </a:r>
            <a:r>
              <a:rPr lang="en-US" dirty="0"/>
              <a:t>may have a totally different meaning (or function), if it is put in a different </a:t>
            </a:r>
            <a:r>
              <a:rPr lang="en-US" b="1" dirty="0">
                <a:solidFill>
                  <a:srgbClr val="C00000"/>
                </a:solidFill>
              </a:rPr>
              <a:t>“context”</a:t>
            </a:r>
          </a:p>
          <a:p>
            <a:pPr>
              <a:buFont typeface="Wingdings" panose="05000000000000000000" pitchFamily="2" charset="2"/>
              <a:buChar char="v"/>
            </a:pPr>
            <a:r>
              <a:rPr lang="en-US" dirty="0"/>
              <a:t>This difference of meaning, function or process  is closely related to the concepts of the totality of the facts and circumstances in a given situation, issue, incident or event.</a:t>
            </a:r>
          </a:p>
          <a:p>
            <a:pPr>
              <a:buFont typeface="Wingdings" panose="05000000000000000000" pitchFamily="2" charset="2"/>
              <a:buChar char="v"/>
            </a:pPr>
            <a:r>
              <a:rPr lang="en-US" dirty="0"/>
              <a:t>The same features can have a totally different function or meaning, depending on which logical type they are situated in.</a:t>
            </a:r>
          </a:p>
          <a:p>
            <a:pPr>
              <a:buFont typeface="Wingdings" panose="05000000000000000000" pitchFamily="2" charset="2"/>
              <a:buChar char="v"/>
            </a:pPr>
            <a:r>
              <a:rPr lang="en-US" dirty="0"/>
              <a:t>Interpretation may result in objective characteristics or subjective feelings or both</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383</a:t>
            </a:fld>
            <a:endParaRPr lang="en-US" dirty="0">
              <a:solidFill>
                <a:prstClr val="black">
                  <a:tint val="75000"/>
                </a:prstClr>
              </a:solidFill>
            </a:endParaRPr>
          </a:p>
        </p:txBody>
      </p:sp>
    </p:spTree>
    <p:extLst>
      <p:ext uri="{BB962C8B-B14F-4D97-AF65-F5344CB8AC3E}">
        <p14:creationId xmlns:p14="http://schemas.microsoft.com/office/powerpoint/2010/main" val="2256917"/>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1539875"/>
          </a:xfrm>
        </p:spPr>
        <p:txBody>
          <a:bodyPr>
            <a:normAutofit fontScale="90000"/>
          </a:bodyPr>
          <a:lstStyle/>
          <a:p>
            <a:r>
              <a:rPr lang="en-US" b="1" i="1" dirty="0">
                <a:solidFill>
                  <a:srgbClr val="C00000"/>
                </a:solidFill>
                <a:latin typeface="Arial" panose="020B0604020202020204" pitchFamily="34" charset="0"/>
                <a:cs typeface="Arial" panose="020B0604020202020204" pitchFamily="34" charset="0"/>
              </a:rPr>
              <a:t>CONTEXT</a:t>
            </a:r>
            <a:r>
              <a:rPr lang="en-US" b="1" dirty="0">
                <a:latin typeface="Arial" panose="020B0604020202020204" pitchFamily="34" charset="0"/>
                <a:cs typeface="Arial" panose="020B0604020202020204" pitchFamily="34" charset="0"/>
              </a:rPr>
              <a:t> </a:t>
            </a:r>
            <a:r>
              <a:rPr lang="en-US" sz="3200" i="1" dirty="0">
                <a:solidFill>
                  <a:srgbClr val="C00000"/>
                </a:solidFill>
              </a:rPr>
              <a:t>The Interrelated conditions in which  </a:t>
            </a:r>
            <a:br>
              <a:rPr lang="en-US" sz="3200" i="1" dirty="0">
                <a:solidFill>
                  <a:srgbClr val="C00000"/>
                </a:solidFill>
              </a:rPr>
            </a:br>
            <a:r>
              <a:rPr lang="en-US" sz="3200" i="1" dirty="0">
                <a:solidFill>
                  <a:srgbClr val="C00000"/>
                </a:solidFill>
              </a:rPr>
              <a:t>                something exists or occurs</a:t>
            </a:r>
            <a:r>
              <a:rPr lang="en-US" sz="2400" i="1" dirty="0">
                <a:solidFill>
                  <a:srgbClr val="C00000"/>
                </a:solidFill>
              </a:rPr>
              <a:t> </a:t>
            </a:r>
            <a:endParaRPr lang="en-US" sz="2400" i="1" dirty="0">
              <a:solidFill>
                <a:srgbClr val="C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828800"/>
            <a:ext cx="8229600" cy="5029200"/>
          </a:xfrm>
        </p:spPr>
        <p:txBody>
          <a:bodyPr>
            <a:normAutofit/>
          </a:bodyPr>
          <a:lstStyle/>
          <a:p>
            <a:pPr>
              <a:buFont typeface="Wingdings" panose="05000000000000000000" pitchFamily="2" charset="2"/>
              <a:buChar char="§"/>
            </a:pPr>
            <a:r>
              <a:rPr lang="en-US" sz="2800" dirty="0">
                <a:latin typeface="Arial" panose="020B0604020202020204" pitchFamily="34" charset="0"/>
                <a:cs typeface="Arial" panose="020B0604020202020204" pitchFamily="34" charset="0"/>
              </a:rPr>
              <a:t>How it is viewed (Importance of perspective)</a:t>
            </a:r>
          </a:p>
          <a:p>
            <a:pPr>
              <a:buFont typeface="Wingdings" panose="05000000000000000000" pitchFamily="2" charset="2"/>
              <a:buChar char="§"/>
            </a:pPr>
            <a:r>
              <a:rPr lang="en-US" sz="2800" dirty="0">
                <a:latin typeface="Arial" panose="020B0604020202020204" pitchFamily="34" charset="0"/>
                <a:cs typeface="Arial" panose="020B0604020202020204" pitchFamily="34" charset="0"/>
              </a:rPr>
              <a:t>How it is interpreted (Depends upon how it is viewed)</a:t>
            </a:r>
          </a:p>
          <a:p>
            <a:pPr>
              <a:buFont typeface="Wingdings" panose="05000000000000000000" pitchFamily="2" charset="2"/>
              <a:buChar char="§"/>
            </a:pPr>
            <a:r>
              <a:rPr lang="en-US" sz="2800" dirty="0">
                <a:latin typeface="Arial" panose="020B0604020202020204" pitchFamily="34" charset="0"/>
                <a:cs typeface="Arial" panose="020B0604020202020204" pitchFamily="34" charset="0"/>
              </a:rPr>
              <a:t>How it is defined (The definition relies upon the rules and competency of fact patterns)</a:t>
            </a:r>
          </a:p>
          <a:p>
            <a:pPr>
              <a:buFont typeface="Wingdings" panose="05000000000000000000" pitchFamily="2" charset="2"/>
              <a:buChar char="§"/>
            </a:pPr>
            <a:r>
              <a:rPr lang="en-US" sz="2800" dirty="0">
                <a:latin typeface="Arial" panose="020B0604020202020204" pitchFamily="34" charset="0"/>
                <a:cs typeface="Arial" panose="020B0604020202020204" pitchFamily="34" charset="0"/>
              </a:rPr>
              <a:t>How it is described (We construct our own realities)</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384</a:t>
            </a:fld>
            <a:endParaRPr lang="en-US" dirty="0">
              <a:solidFill>
                <a:prstClr val="black">
                  <a:tint val="75000"/>
                </a:prstClr>
              </a:solidFill>
            </a:endParaRPr>
          </a:p>
        </p:txBody>
      </p:sp>
    </p:spTree>
    <p:extLst>
      <p:ext uri="{BB962C8B-B14F-4D97-AF65-F5344CB8AC3E}">
        <p14:creationId xmlns:p14="http://schemas.microsoft.com/office/powerpoint/2010/main" val="4057552469"/>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10BE-EB34-1C4E-162E-E346C073CC0C}"/>
              </a:ext>
            </a:extLst>
          </p:cNvPr>
          <p:cNvSpPr>
            <a:spLocks noGrp="1"/>
          </p:cNvSpPr>
          <p:nvPr>
            <p:ph type="title"/>
          </p:nvPr>
        </p:nvSpPr>
        <p:spPr>
          <a:xfrm>
            <a:off x="419100" y="671513"/>
            <a:ext cx="8229600" cy="792162"/>
          </a:xfrm>
        </p:spPr>
        <p:txBody>
          <a:bodyPr>
            <a:normAutofit fontScale="90000"/>
          </a:bodyPr>
          <a:lstStyle/>
          <a:p>
            <a:r>
              <a:rPr lang="en-US" sz="4900" b="1" dirty="0">
                <a:solidFill>
                  <a:srgbClr val="222222"/>
                </a:solidFill>
                <a:latin typeface="UICTFontTextStyleBody"/>
              </a:rPr>
              <a:t>Keys to the E</a:t>
            </a:r>
            <a:r>
              <a:rPr lang="en-US" sz="4900" b="1" i="0" dirty="0">
                <a:solidFill>
                  <a:srgbClr val="222222"/>
                </a:solidFill>
                <a:effectLst/>
                <a:latin typeface="UICTFontTextStyleBody"/>
              </a:rPr>
              <a:t>valuation of Context </a:t>
            </a:r>
            <a:br>
              <a:rPr lang="en-US" b="0" i="0" dirty="0">
                <a:solidFill>
                  <a:srgbClr val="222222"/>
                </a:solidFill>
                <a:effectLst/>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A0C52CD3-8AAE-8510-241D-8737A0B69B31}"/>
              </a:ext>
            </a:extLst>
          </p:cNvPr>
          <p:cNvSpPr>
            <a:spLocks noGrp="1"/>
          </p:cNvSpPr>
          <p:nvPr>
            <p:ph idx="1"/>
          </p:nvPr>
        </p:nvSpPr>
        <p:spPr>
          <a:xfrm>
            <a:off x="152400" y="1600200"/>
            <a:ext cx="8496300" cy="5257800"/>
          </a:xfrm>
        </p:spPr>
        <p:txBody>
          <a:bodyPr>
            <a:normAutofit/>
          </a:bodyPr>
          <a:lstStyle/>
          <a:p>
            <a:pPr algn="l">
              <a:buFont typeface="Wingdings" panose="05000000000000000000" pitchFamily="2" charset="2"/>
              <a:buChar char="§"/>
            </a:pPr>
            <a:r>
              <a:rPr lang="en-US" sz="2800" b="1" i="0" dirty="0">
                <a:solidFill>
                  <a:srgbClr val="222222"/>
                </a:solidFill>
                <a:effectLst/>
                <a:latin typeface="UICTFontTextStyleBody"/>
              </a:rPr>
              <a:t>Specificity of facts: </a:t>
            </a:r>
            <a:r>
              <a:rPr lang="en-US" sz="2800" b="0" i="0" dirty="0">
                <a:solidFill>
                  <a:srgbClr val="222222"/>
                </a:solidFill>
                <a:effectLst/>
                <a:latin typeface="UICTFontTextStyleBody"/>
              </a:rPr>
              <a:t>progresses from general to specific in nature and narrowly tailored to each fact</a:t>
            </a:r>
          </a:p>
          <a:p>
            <a:pPr algn="l">
              <a:buFont typeface="Wingdings" panose="05000000000000000000" pitchFamily="2" charset="2"/>
              <a:buChar char="§"/>
            </a:pPr>
            <a:r>
              <a:rPr lang="en-US" sz="2800" b="1" dirty="0">
                <a:solidFill>
                  <a:srgbClr val="222222"/>
                </a:solidFill>
                <a:latin typeface="UICTFontTextStyleBody"/>
              </a:rPr>
              <a:t>Attention to the n</a:t>
            </a:r>
            <a:r>
              <a:rPr lang="en-US" sz="2800" b="1" i="0" dirty="0">
                <a:solidFill>
                  <a:srgbClr val="222222"/>
                </a:solidFill>
                <a:effectLst/>
                <a:latin typeface="UICTFontTextStyleBody"/>
              </a:rPr>
              <a:t>uances: </a:t>
            </a:r>
            <a:r>
              <a:rPr lang="en-US" sz="2800" dirty="0">
                <a:solidFill>
                  <a:srgbClr val="222222"/>
                </a:solidFill>
                <a:latin typeface="UICTFontTextStyleBody"/>
              </a:rPr>
              <a:t>assess the </a:t>
            </a:r>
            <a:r>
              <a:rPr lang="en-US" sz="2800" b="0" i="0" dirty="0">
                <a:solidFill>
                  <a:srgbClr val="222222"/>
                </a:solidFill>
                <a:effectLst/>
                <a:latin typeface="UICTFontTextStyleBody"/>
              </a:rPr>
              <a:t>subtle distinctions or variations in facts and their patterns</a:t>
            </a:r>
          </a:p>
          <a:p>
            <a:pPr algn="l">
              <a:buFont typeface="Wingdings" panose="05000000000000000000" pitchFamily="2" charset="2"/>
              <a:buChar char="§"/>
            </a:pPr>
            <a:r>
              <a:rPr lang="en-US" sz="2800" b="1" dirty="0">
                <a:solidFill>
                  <a:srgbClr val="222222"/>
                </a:solidFill>
                <a:latin typeface="UICTFontTextStyleBody"/>
              </a:rPr>
              <a:t>Expertise, experience or practice in a particular domain: </a:t>
            </a:r>
            <a:r>
              <a:rPr lang="en-US" sz="2800" dirty="0">
                <a:solidFill>
                  <a:srgbClr val="222222"/>
                </a:solidFill>
                <a:latin typeface="UICTFontTextStyleBody"/>
              </a:rPr>
              <a:t>diversity from multiple perspectives</a:t>
            </a:r>
            <a:endParaRPr lang="en-US" sz="2800" i="0" dirty="0">
              <a:solidFill>
                <a:srgbClr val="222222"/>
              </a:solidFill>
              <a:effectLst/>
              <a:latin typeface="UICTFontTextStyleBody"/>
            </a:endParaRPr>
          </a:p>
          <a:p>
            <a:pPr>
              <a:buFont typeface="Wingdings" panose="05000000000000000000" pitchFamily="2" charset="2"/>
              <a:buChar char="§"/>
            </a:pPr>
            <a:r>
              <a:rPr lang="en-US" sz="2800" b="1" i="0" dirty="0">
                <a:solidFill>
                  <a:srgbClr val="222222"/>
                </a:solidFill>
                <a:effectLst/>
                <a:latin typeface="UICTFontTextStyleBody"/>
              </a:rPr>
              <a:t>Organic skepticism: </a:t>
            </a:r>
            <a:r>
              <a:rPr lang="en-US" sz="2800" dirty="0">
                <a:solidFill>
                  <a:srgbClr val="222222"/>
                </a:solidFill>
                <a:latin typeface="UICTFontTextStyleBody"/>
              </a:rPr>
              <a:t>a continuing </a:t>
            </a:r>
            <a:r>
              <a:rPr lang="en-US" sz="2800" i="0" dirty="0">
                <a:solidFill>
                  <a:srgbClr val="222222"/>
                </a:solidFill>
                <a:effectLst/>
                <a:latin typeface="UICTFontTextStyleBody"/>
              </a:rPr>
              <a:t>reluctance to accept an ends without a means through devil's advocacy </a:t>
            </a:r>
            <a:endParaRPr lang="en-US" sz="2800" b="1" i="0" dirty="0">
              <a:effectLst/>
            </a:endParaRPr>
          </a:p>
          <a:p>
            <a:endParaRPr lang="en-US" dirty="0"/>
          </a:p>
        </p:txBody>
      </p:sp>
      <p:sp>
        <p:nvSpPr>
          <p:cNvPr id="4" name="Slide Number Placeholder 3">
            <a:extLst>
              <a:ext uri="{FF2B5EF4-FFF2-40B4-BE49-F238E27FC236}">
                <a16:creationId xmlns:a16="http://schemas.microsoft.com/office/drawing/2014/main" id="{9F03098A-C390-D922-0296-B1FAD481F99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385</a:t>
            </a:fld>
            <a:endParaRPr lang="en-US">
              <a:solidFill>
                <a:prstClr val="black">
                  <a:tint val="75000"/>
                </a:prstClr>
              </a:solidFill>
            </a:endParaRPr>
          </a:p>
        </p:txBody>
      </p:sp>
    </p:spTree>
    <p:extLst>
      <p:ext uri="{BB962C8B-B14F-4D97-AF65-F5344CB8AC3E}">
        <p14:creationId xmlns:p14="http://schemas.microsoft.com/office/powerpoint/2010/main" val="2621812893"/>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7B8AB-2A34-C732-C31C-8FE840D1D4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8E0E996-8EDA-871D-3DCF-FBE5AE0B305D}"/>
              </a:ext>
            </a:extLst>
          </p:cNvPr>
          <p:cNvSpPr>
            <a:spLocks noGrp="1"/>
          </p:cNvSpPr>
          <p:nvPr>
            <p:ph idx="1"/>
          </p:nvPr>
        </p:nvSpPr>
        <p:spPr/>
        <p:txBody>
          <a:bodyPr>
            <a:normAutofit fontScale="92500" lnSpcReduction="20000"/>
          </a:bodyPr>
          <a:lstStyle/>
          <a:p>
            <a:pPr algn="l">
              <a:buFont typeface="Wingdings" panose="05000000000000000000" pitchFamily="2" charset="2"/>
              <a:buChar char="§"/>
            </a:pPr>
            <a:r>
              <a:rPr lang="en-US" sz="3200" b="1" dirty="0">
                <a:solidFill>
                  <a:srgbClr val="222222"/>
                </a:solidFill>
                <a:latin typeface="UICTFontTextStyleBody"/>
              </a:rPr>
              <a:t>Deconstruction, articulation and differentiation: </a:t>
            </a:r>
            <a:r>
              <a:rPr lang="en-US" sz="3200" dirty="0">
                <a:solidFill>
                  <a:srgbClr val="222222"/>
                </a:solidFill>
                <a:latin typeface="UICTFontTextStyleBody"/>
              </a:rPr>
              <a:t>the process or fact of being different or making something different from other similar things</a:t>
            </a:r>
          </a:p>
          <a:p>
            <a:pPr algn="l">
              <a:buFont typeface="Wingdings" panose="05000000000000000000" pitchFamily="2" charset="2"/>
              <a:buChar char="§"/>
            </a:pPr>
            <a:r>
              <a:rPr lang="en-US" sz="3200" b="1" i="0" dirty="0">
                <a:solidFill>
                  <a:srgbClr val="222222"/>
                </a:solidFill>
                <a:effectLst/>
                <a:latin typeface="UICTFontTextStyleBody"/>
              </a:rPr>
              <a:t>Objectivity: </a:t>
            </a:r>
            <a:r>
              <a:rPr lang="en-US" sz="3200" i="0" dirty="0">
                <a:solidFill>
                  <a:srgbClr val="222222"/>
                </a:solidFill>
                <a:effectLst/>
                <a:latin typeface="UICTFontTextStyleBody"/>
              </a:rPr>
              <a:t>impairsal, fair, free from favor or bias</a:t>
            </a:r>
          </a:p>
          <a:p>
            <a:pPr algn="l">
              <a:buFont typeface="Wingdings" panose="05000000000000000000" pitchFamily="2" charset="2"/>
              <a:buChar char="§"/>
            </a:pPr>
            <a:r>
              <a:rPr lang="en-US" sz="3200" b="1" i="0" dirty="0">
                <a:solidFill>
                  <a:srgbClr val="222222"/>
                </a:solidFill>
                <a:effectLst/>
                <a:latin typeface="UICTFontTextStyleBody"/>
              </a:rPr>
              <a:t>Totality perspective: </a:t>
            </a:r>
            <a:r>
              <a:rPr lang="en-US" sz="3200" dirty="0">
                <a:solidFill>
                  <a:srgbClr val="222222"/>
                </a:solidFill>
                <a:latin typeface="UICTFontTextStyleBody"/>
              </a:rPr>
              <a:t>consideration </a:t>
            </a:r>
            <a:r>
              <a:rPr lang="en-US" sz="3200" i="0" dirty="0">
                <a:solidFill>
                  <a:srgbClr val="222222"/>
                </a:solidFill>
                <a:effectLst/>
                <a:latin typeface="UICTFontTextStyleBody"/>
              </a:rPr>
              <a:t>of the continuing </a:t>
            </a:r>
            <a:r>
              <a:rPr lang="en-US" sz="3200" b="0" i="0" dirty="0">
                <a:effectLst/>
              </a:rPr>
              <a:t>relationship between the elements of facts and circumstances and how they fit together </a:t>
            </a:r>
            <a:r>
              <a:rPr lang="en-US" sz="3200" b="0" i="0" u="sng" dirty="0">
                <a:effectLst/>
              </a:rPr>
              <a:t>harmoniously</a:t>
            </a:r>
            <a:r>
              <a:rPr lang="en-US" sz="3200" b="0" i="0" dirty="0">
                <a:effectLst/>
              </a:rPr>
              <a:t> </a:t>
            </a:r>
            <a:endParaRPr lang="en-US" sz="3200" b="0" i="0" dirty="0">
              <a:solidFill>
                <a:srgbClr val="222222"/>
              </a:solidFill>
              <a:effectLst/>
              <a:latin typeface="UICTFontTextStyleBody"/>
            </a:endParaRPr>
          </a:p>
          <a:p>
            <a:pPr marL="0" indent="0" algn="ctr">
              <a:buNone/>
            </a:pPr>
            <a:r>
              <a:rPr lang="en-US" sz="3200" i="1" dirty="0">
                <a:solidFill>
                  <a:srgbClr val="333333"/>
                </a:solidFill>
              </a:rPr>
              <a:t> </a:t>
            </a:r>
            <a:r>
              <a:rPr lang="en-US" sz="3200" b="1" i="1" dirty="0">
                <a:solidFill>
                  <a:srgbClr val="C00000"/>
                </a:solidFill>
              </a:rPr>
              <a:t>Provides the information for s</a:t>
            </a:r>
            <a:r>
              <a:rPr lang="en-US" sz="3200" b="1" i="1" dirty="0">
                <a:solidFill>
                  <a:srgbClr val="C00000"/>
                </a:solidFill>
                <a:effectLst/>
              </a:rPr>
              <a:t>elf-evaluation, correction, revision and sometimes outright abandonment of ideas</a:t>
            </a:r>
          </a:p>
          <a:p>
            <a:endParaRPr lang="en-US" dirty="0"/>
          </a:p>
        </p:txBody>
      </p:sp>
      <p:sp>
        <p:nvSpPr>
          <p:cNvPr id="4" name="Slide Number Placeholder 3">
            <a:extLst>
              <a:ext uri="{FF2B5EF4-FFF2-40B4-BE49-F238E27FC236}">
                <a16:creationId xmlns:a16="http://schemas.microsoft.com/office/drawing/2014/main" id="{81AF40AF-8BA0-4485-E501-A999105227C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386</a:t>
            </a:fld>
            <a:endParaRPr lang="en-US">
              <a:solidFill>
                <a:prstClr val="black">
                  <a:tint val="75000"/>
                </a:prstClr>
              </a:solidFill>
            </a:endParaRPr>
          </a:p>
        </p:txBody>
      </p:sp>
    </p:spTree>
    <p:extLst>
      <p:ext uri="{BB962C8B-B14F-4D97-AF65-F5344CB8AC3E}">
        <p14:creationId xmlns:p14="http://schemas.microsoft.com/office/powerpoint/2010/main" val="1205852438"/>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34EF1-1409-FF63-B3C3-F517E6BFC244}"/>
              </a:ext>
            </a:extLst>
          </p:cNvPr>
          <p:cNvSpPr>
            <a:spLocks noGrp="1"/>
          </p:cNvSpPr>
          <p:nvPr>
            <p:ph type="title"/>
          </p:nvPr>
        </p:nvSpPr>
        <p:spPr>
          <a:xfrm>
            <a:off x="698224" y="159025"/>
            <a:ext cx="7886700" cy="1033671"/>
          </a:xfrm>
        </p:spPr>
        <p:txBody>
          <a:bodyPr>
            <a:normAutofit/>
          </a:bodyPr>
          <a:lstStyle/>
          <a:p>
            <a:pPr algn="ctr"/>
            <a:r>
              <a:rPr lang="en-US" sz="4000" b="1" dirty="0">
                <a:latin typeface="+mn-lt"/>
              </a:rPr>
              <a:t>Why Context is Critical in Leadership</a:t>
            </a:r>
          </a:p>
        </p:txBody>
      </p:sp>
      <p:sp>
        <p:nvSpPr>
          <p:cNvPr id="3" name="Content Placeholder 2">
            <a:extLst>
              <a:ext uri="{FF2B5EF4-FFF2-40B4-BE49-F238E27FC236}">
                <a16:creationId xmlns:a16="http://schemas.microsoft.com/office/drawing/2014/main" id="{3E238505-2003-D528-3F17-93A65AA66BEE}"/>
              </a:ext>
            </a:extLst>
          </p:cNvPr>
          <p:cNvSpPr>
            <a:spLocks noGrp="1"/>
          </p:cNvSpPr>
          <p:nvPr>
            <p:ph idx="1"/>
          </p:nvPr>
        </p:nvSpPr>
        <p:spPr>
          <a:xfrm>
            <a:off x="228600" y="1314508"/>
            <a:ext cx="8763000" cy="5347253"/>
          </a:xfrm>
        </p:spPr>
        <p:txBody>
          <a:bodyPr>
            <a:normAutofit fontScale="92500" lnSpcReduction="10000"/>
          </a:bodyPr>
          <a:lstStyle/>
          <a:p>
            <a:pPr>
              <a:buFont typeface="Wingdings" panose="05000000000000000000" pitchFamily="2" charset="2"/>
              <a:buChar char="§"/>
            </a:pPr>
            <a:r>
              <a:rPr lang="en-US" dirty="0"/>
              <a:t>Understanding the notion that our beliefs are often grounded in our anecdotal experiences </a:t>
            </a:r>
          </a:p>
          <a:p>
            <a:pPr>
              <a:buFont typeface="Wingdings" panose="05000000000000000000" pitchFamily="2" charset="2"/>
              <a:buChar char="§"/>
            </a:pPr>
            <a:r>
              <a:rPr lang="en-US" dirty="0"/>
              <a:t>The importance of context, nuance, and objectivity in contemporary issues</a:t>
            </a:r>
          </a:p>
          <a:p>
            <a:pPr>
              <a:buFont typeface="Wingdings" panose="05000000000000000000" pitchFamily="2" charset="2"/>
              <a:buChar char="§"/>
            </a:pPr>
            <a:r>
              <a:rPr lang="en-US" dirty="0"/>
              <a:t>In order to use context effectively, we must see, understand, and interpret the diverse elements that make it up</a:t>
            </a:r>
          </a:p>
          <a:p>
            <a:pPr>
              <a:buFont typeface="Wingdings" panose="05000000000000000000" pitchFamily="2" charset="2"/>
              <a:buChar char="§"/>
            </a:pPr>
            <a:r>
              <a:rPr lang="en-US" dirty="0"/>
              <a:t>Empirical research and study in conjunction with our experiences can be very beneficial in developing strategy to move forward and promote meaningful change to mitigate, reduce, and prevent problems</a:t>
            </a: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4DDE66F8-BF9F-342C-189B-78CBAF7CDA1E}"/>
              </a:ext>
            </a:extLst>
          </p:cNvPr>
          <p:cNvSpPr>
            <a:spLocks noGrp="1"/>
          </p:cNvSpPr>
          <p:nvPr>
            <p:ph type="sldNum" sz="quarter" idx="12"/>
          </p:nvPr>
        </p:nvSpPr>
        <p:spPr/>
        <p:txBody>
          <a:bodyPr/>
          <a:lstStyle/>
          <a:p>
            <a:fld id="{F3237792-CE3A-4BB9-A4BB-67239953743E}" type="slidenum">
              <a:rPr lang="en-US" smtClean="0"/>
              <a:t>387</a:t>
            </a:fld>
            <a:endParaRPr lang="en-US"/>
          </a:p>
        </p:txBody>
      </p:sp>
    </p:spTree>
    <p:extLst>
      <p:ext uri="{BB962C8B-B14F-4D97-AF65-F5344CB8AC3E}">
        <p14:creationId xmlns:p14="http://schemas.microsoft.com/office/powerpoint/2010/main" val="1755220714"/>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69281-FB13-4812-B99D-A187DB870C8F}"/>
              </a:ext>
            </a:extLst>
          </p:cNvPr>
          <p:cNvSpPr>
            <a:spLocks noGrp="1"/>
          </p:cNvSpPr>
          <p:nvPr>
            <p:ph type="title"/>
          </p:nvPr>
        </p:nvSpPr>
        <p:spPr>
          <a:xfrm>
            <a:off x="0" y="160336"/>
            <a:ext cx="9144000" cy="1767855"/>
          </a:xfrm>
        </p:spPr>
        <p:txBody>
          <a:bodyPr>
            <a:noAutofit/>
          </a:bodyPr>
          <a:lstStyle/>
          <a:p>
            <a:pPr algn="ctr"/>
            <a:r>
              <a:rPr lang="en-US" sz="4000" b="1" i="1" dirty="0">
                <a:latin typeface="Calibri" panose="020F0502020204030204" pitchFamily="34" charset="0"/>
                <a:cs typeface="Calibri" panose="020F0502020204030204" pitchFamily="34" charset="0"/>
              </a:rPr>
              <a:t>Context is Critical to Sense-Making</a:t>
            </a:r>
          </a:p>
        </p:txBody>
      </p:sp>
      <p:sp>
        <p:nvSpPr>
          <p:cNvPr id="3" name="Content Placeholder 2">
            <a:extLst>
              <a:ext uri="{FF2B5EF4-FFF2-40B4-BE49-F238E27FC236}">
                <a16:creationId xmlns:a16="http://schemas.microsoft.com/office/drawing/2014/main" id="{6562561B-C45C-4C48-BFDC-08E8F8FA3880}"/>
              </a:ext>
            </a:extLst>
          </p:cNvPr>
          <p:cNvSpPr>
            <a:spLocks noGrp="1"/>
          </p:cNvSpPr>
          <p:nvPr>
            <p:ph idx="1"/>
          </p:nvPr>
        </p:nvSpPr>
        <p:spPr>
          <a:xfrm>
            <a:off x="457200" y="1858617"/>
            <a:ext cx="8229600" cy="4277485"/>
          </a:xfrm>
        </p:spPr>
        <p:txBody>
          <a:bodyPr>
            <a:normAutofit/>
          </a:bodyPr>
          <a:lstStyle/>
          <a:p>
            <a:pPr>
              <a:buFont typeface="Wingdings" panose="05000000000000000000" pitchFamily="2" charset="2"/>
              <a:buChar char="§"/>
            </a:pPr>
            <a:r>
              <a:rPr lang="en-US" sz="2800" dirty="0"/>
              <a:t>Be able to see the context from multiple angles</a:t>
            </a:r>
          </a:p>
          <a:p>
            <a:pPr>
              <a:buFont typeface="Wingdings" panose="05000000000000000000" pitchFamily="2" charset="2"/>
              <a:buChar char="§"/>
            </a:pPr>
            <a:r>
              <a:rPr lang="en-US" sz="2800" dirty="0"/>
              <a:t>That ability to evaluate those perspectives combined with a heighten sensitivity of awareness</a:t>
            </a:r>
          </a:p>
          <a:p>
            <a:pPr>
              <a:buFont typeface="Wingdings" panose="05000000000000000000" pitchFamily="2" charset="2"/>
              <a:buChar char="§"/>
            </a:pPr>
            <a:r>
              <a:rPr lang="en-US" sz="2800" dirty="0"/>
              <a:t>The way we learn and interpret things helps to shape understanding and influence behavior </a:t>
            </a:r>
          </a:p>
        </p:txBody>
      </p:sp>
      <p:sp>
        <p:nvSpPr>
          <p:cNvPr id="4" name="Slide Number Placeholder 3">
            <a:extLst>
              <a:ext uri="{FF2B5EF4-FFF2-40B4-BE49-F238E27FC236}">
                <a16:creationId xmlns:a16="http://schemas.microsoft.com/office/drawing/2014/main" id="{77DBC08F-D8E8-4FB3-8AEF-12218EE7241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388</a:t>
            </a:fld>
            <a:endParaRPr lang="en-US">
              <a:solidFill>
                <a:prstClr val="black">
                  <a:tint val="75000"/>
                </a:prstClr>
              </a:solidFill>
            </a:endParaRPr>
          </a:p>
        </p:txBody>
      </p:sp>
    </p:spTree>
    <p:extLst>
      <p:ext uri="{BB962C8B-B14F-4D97-AF65-F5344CB8AC3E}">
        <p14:creationId xmlns:p14="http://schemas.microsoft.com/office/powerpoint/2010/main" val="1523308217"/>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685799"/>
          </a:xfrm>
        </p:spPr>
        <p:txBody>
          <a:bodyPr>
            <a:normAutofit fontScale="90000"/>
          </a:bodyPr>
          <a:lstStyle/>
          <a:p>
            <a:r>
              <a:rPr lang="en-US" b="1" dirty="0"/>
              <a:t>Knowledge nexus to Understanding</a:t>
            </a:r>
          </a:p>
        </p:txBody>
      </p:sp>
      <p:sp>
        <p:nvSpPr>
          <p:cNvPr id="3" name="Content Placeholder 2"/>
          <p:cNvSpPr>
            <a:spLocks noGrp="1"/>
          </p:cNvSpPr>
          <p:nvPr>
            <p:ph idx="1"/>
          </p:nvPr>
        </p:nvSpPr>
        <p:spPr>
          <a:xfrm>
            <a:off x="457200" y="814746"/>
            <a:ext cx="8229600" cy="5814654"/>
          </a:xfrm>
        </p:spPr>
        <p:txBody>
          <a:bodyPr>
            <a:normAutofit fontScale="92500" lnSpcReduction="10000"/>
          </a:bodyPr>
          <a:lstStyle/>
          <a:p>
            <a:pPr>
              <a:buFont typeface="Wingdings" panose="05000000000000000000" pitchFamily="2" charset="2"/>
              <a:buChar char="§"/>
            </a:pPr>
            <a:r>
              <a:rPr lang="en-US" dirty="0"/>
              <a:t>Must pursue the unification or connectedness of knowledge</a:t>
            </a:r>
          </a:p>
          <a:p>
            <a:pPr>
              <a:buFont typeface="Wingdings" panose="05000000000000000000" pitchFamily="2" charset="2"/>
              <a:buChar char="§"/>
            </a:pPr>
            <a:r>
              <a:rPr lang="en-US" b="1" dirty="0">
                <a:solidFill>
                  <a:srgbClr val="C00000"/>
                </a:solidFill>
              </a:rPr>
              <a:t>The key to understanding anything is to understand the context in which it sits</a:t>
            </a:r>
          </a:p>
          <a:p>
            <a:pPr>
              <a:buFont typeface="Wingdings" panose="05000000000000000000" pitchFamily="2" charset="2"/>
              <a:buChar char="§"/>
            </a:pPr>
            <a:r>
              <a:rPr lang="en-US" dirty="0"/>
              <a:t>The contextual richness requires:</a:t>
            </a:r>
          </a:p>
          <a:p>
            <a:pPr>
              <a:buFont typeface="Courier New" panose="02070309020205020404" pitchFamily="49" charset="0"/>
              <a:buChar char="o"/>
            </a:pPr>
            <a:r>
              <a:rPr lang="en-US" dirty="0"/>
              <a:t>The identification and objective understanding of all the variables</a:t>
            </a:r>
          </a:p>
          <a:p>
            <a:pPr>
              <a:buFont typeface="Courier New" panose="02070309020205020404" pitchFamily="49" charset="0"/>
              <a:buChar char="o"/>
            </a:pPr>
            <a:r>
              <a:rPr lang="en-US" dirty="0"/>
              <a:t>Their synthesis and analyzation</a:t>
            </a:r>
          </a:p>
          <a:p>
            <a:pPr>
              <a:buFont typeface="Courier New" panose="02070309020205020404" pitchFamily="49" charset="0"/>
              <a:buChar char="o"/>
            </a:pPr>
            <a:r>
              <a:rPr lang="en-US" dirty="0"/>
              <a:t>Their evaluation and interpretation </a:t>
            </a:r>
          </a:p>
          <a:p>
            <a:pPr>
              <a:buFont typeface="Wingdings" panose="05000000000000000000" pitchFamily="2" charset="2"/>
              <a:buChar char="§"/>
            </a:pPr>
            <a:r>
              <a:rPr lang="en-US" b="1" dirty="0">
                <a:solidFill>
                  <a:srgbClr val="C00000"/>
                </a:solidFill>
              </a:rPr>
              <a:t>Contextual knowledge: </a:t>
            </a:r>
            <a:r>
              <a:rPr lang="en-US" dirty="0"/>
              <a:t>Knowing the bigger picture, knowing the way all the pieces fit together and how they influence change</a:t>
            </a:r>
          </a:p>
          <a:p>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389</a:t>
            </a:fld>
            <a:endParaRPr lang="en-US" dirty="0">
              <a:solidFill>
                <a:prstClr val="black">
                  <a:tint val="75000"/>
                </a:prstClr>
              </a:solidFill>
            </a:endParaRPr>
          </a:p>
        </p:txBody>
      </p:sp>
    </p:spTree>
    <p:extLst>
      <p:ext uri="{BB962C8B-B14F-4D97-AF65-F5344CB8AC3E}">
        <p14:creationId xmlns:p14="http://schemas.microsoft.com/office/powerpoint/2010/main" val="589797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FBD87-096F-877D-1305-E3F0D77D4241}"/>
              </a:ext>
            </a:extLst>
          </p:cNvPr>
          <p:cNvSpPr>
            <a:spLocks noGrp="1"/>
          </p:cNvSpPr>
          <p:nvPr>
            <p:ph type="title"/>
          </p:nvPr>
        </p:nvSpPr>
        <p:spPr>
          <a:xfrm>
            <a:off x="327991" y="288236"/>
            <a:ext cx="8515351" cy="1646890"/>
          </a:xfrm>
        </p:spPr>
        <p:txBody>
          <a:bodyPr>
            <a:normAutofit fontScale="90000"/>
          </a:bodyPr>
          <a:lstStyle/>
          <a:p>
            <a:pPr algn="ctr"/>
            <a:r>
              <a:rPr lang="en-US" b="1" dirty="0">
                <a:latin typeface="+mn-lt"/>
              </a:rPr>
              <a:t>Elevated police turnover following the summer of George Floyd protests</a:t>
            </a:r>
            <a:br>
              <a:rPr lang="en-US" b="1" dirty="0">
                <a:latin typeface="+mn-lt"/>
              </a:rPr>
            </a:br>
            <a:r>
              <a:rPr lang="en-US" sz="2700" dirty="0" err="1">
                <a:latin typeface="+mn-lt"/>
              </a:rPr>
              <a:t>Mourtgos</a:t>
            </a:r>
            <a:r>
              <a:rPr lang="en-US" sz="2700" dirty="0">
                <a:latin typeface="+mn-lt"/>
              </a:rPr>
              <a:t>, Adams &amp; Nix, (2022)</a:t>
            </a:r>
            <a:br>
              <a:rPr lang="en-US" b="1" dirty="0">
                <a:latin typeface="+mn-lt"/>
              </a:rPr>
            </a:br>
            <a:endParaRPr lang="en-US" b="1" dirty="0">
              <a:latin typeface="+mn-lt"/>
            </a:endParaRPr>
          </a:p>
        </p:txBody>
      </p:sp>
      <p:sp>
        <p:nvSpPr>
          <p:cNvPr id="3" name="Content Placeholder 2">
            <a:extLst>
              <a:ext uri="{FF2B5EF4-FFF2-40B4-BE49-F238E27FC236}">
                <a16:creationId xmlns:a16="http://schemas.microsoft.com/office/drawing/2014/main" id="{006A3042-6BC6-B2F0-E993-6DC5D6D52F8A}"/>
              </a:ext>
            </a:extLst>
          </p:cNvPr>
          <p:cNvSpPr>
            <a:spLocks noGrp="1"/>
          </p:cNvSpPr>
          <p:nvPr>
            <p:ph idx="1"/>
          </p:nvPr>
        </p:nvSpPr>
        <p:spPr>
          <a:xfrm>
            <a:off x="628650" y="2077279"/>
            <a:ext cx="7886700" cy="4099684"/>
          </a:xfrm>
        </p:spPr>
        <p:txBody>
          <a:bodyPr>
            <a:normAutofit fontScale="92500" lnSpcReduction="20000"/>
          </a:bodyPr>
          <a:lstStyle/>
          <a:p>
            <a:pPr>
              <a:buFont typeface="Wingdings" panose="05000000000000000000" pitchFamily="2" charset="2"/>
              <a:buChar char="§"/>
            </a:pPr>
            <a:r>
              <a:rPr lang="en-US" dirty="0"/>
              <a:t>There have been many assertions from police leaders across the United States that in the wake of sustained policing protests, their agencies have experienced a significant uptick in officer turnover throughout the latter half of 2020</a:t>
            </a:r>
          </a:p>
          <a:p>
            <a:pPr>
              <a:buFont typeface="Wingdings" panose="05000000000000000000" pitchFamily="2" charset="2"/>
              <a:buChar char="§"/>
            </a:pPr>
            <a:r>
              <a:rPr lang="en-US" dirty="0"/>
              <a:t>There have also been claims that excessive criticism has hampered or even harmed police agencies and their sworn employees in previous police legitimacy crises.</a:t>
            </a:r>
          </a:p>
        </p:txBody>
      </p:sp>
    </p:spTree>
    <p:extLst>
      <p:ext uri="{BB962C8B-B14F-4D97-AF65-F5344CB8AC3E}">
        <p14:creationId xmlns:p14="http://schemas.microsoft.com/office/powerpoint/2010/main" val="184531352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D80B-28E7-4B14-A2E4-E270A461E23B}"/>
              </a:ext>
            </a:extLst>
          </p:cNvPr>
          <p:cNvSpPr>
            <a:spLocks noGrp="1"/>
          </p:cNvSpPr>
          <p:nvPr>
            <p:ph type="title"/>
          </p:nvPr>
        </p:nvSpPr>
        <p:spPr>
          <a:xfrm>
            <a:off x="0" y="1"/>
            <a:ext cx="9144000" cy="2301874"/>
          </a:xfrm>
        </p:spPr>
        <p:txBody>
          <a:bodyPr>
            <a:noAutofit/>
          </a:bodyPr>
          <a:lstStyle/>
          <a:p>
            <a:r>
              <a:rPr lang="en-US" sz="3200" b="1" dirty="0">
                <a:solidFill>
                  <a:srgbClr val="C00000"/>
                </a:solidFill>
              </a:rPr>
              <a:t>In Contextual Rich Environments: </a:t>
            </a:r>
            <a:br>
              <a:rPr lang="en-US" sz="3200" b="1" dirty="0"/>
            </a:br>
            <a:r>
              <a:rPr lang="en-US" sz="3200" b="1" i="1" dirty="0"/>
              <a:t>A disciplined and deliberate mindset is required for</a:t>
            </a:r>
            <a:br>
              <a:rPr lang="en-US" sz="3200" b="1" i="1" dirty="0"/>
            </a:br>
            <a:r>
              <a:rPr lang="en-US" sz="3200" b="1" i="1" dirty="0"/>
              <a:t>Identification and objective understanding of all the variables, then synthesis and interpretation </a:t>
            </a:r>
          </a:p>
        </p:txBody>
      </p:sp>
      <p:sp>
        <p:nvSpPr>
          <p:cNvPr id="3" name="Content Placeholder 2">
            <a:extLst>
              <a:ext uri="{FF2B5EF4-FFF2-40B4-BE49-F238E27FC236}">
                <a16:creationId xmlns:a16="http://schemas.microsoft.com/office/drawing/2014/main" id="{BE41E78E-8605-41AE-9D62-B9DA084FB433}"/>
              </a:ext>
            </a:extLst>
          </p:cNvPr>
          <p:cNvSpPr>
            <a:spLocks noGrp="1"/>
          </p:cNvSpPr>
          <p:nvPr>
            <p:ph idx="1"/>
          </p:nvPr>
        </p:nvSpPr>
        <p:spPr>
          <a:xfrm>
            <a:off x="457200" y="2438400"/>
            <a:ext cx="8229600" cy="4419600"/>
          </a:xfrm>
        </p:spPr>
        <p:txBody>
          <a:bodyPr>
            <a:normAutofit/>
          </a:bodyPr>
          <a:lstStyle/>
          <a:p>
            <a:pPr>
              <a:buFont typeface="Wingdings" panose="05000000000000000000" pitchFamily="2" charset="2"/>
              <a:buChar char="§"/>
            </a:pPr>
            <a:r>
              <a:rPr lang="en-US" sz="2800" dirty="0"/>
              <a:t>See and Identify the entirety and the interrelated components and parts at work</a:t>
            </a:r>
          </a:p>
          <a:p>
            <a:pPr>
              <a:buFont typeface="Wingdings" panose="05000000000000000000" pitchFamily="2" charset="2"/>
              <a:buChar char="§"/>
            </a:pPr>
            <a:r>
              <a:rPr lang="en-US" sz="2800" dirty="0"/>
              <a:t>Conduct an objective </a:t>
            </a:r>
            <a:r>
              <a:rPr lang="en-US" sz="2800" b="1" dirty="0">
                <a:solidFill>
                  <a:srgbClr val="C00000"/>
                </a:solidFill>
              </a:rPr>
              <a:t>(unbiased) </a:t>
            </a:r>
            <a:r>
              <a:rPr lang="en-US" sz="2800" dirty="0"/>
              <a:t>and critical </a:t>
            </a:r>
            <a:r>
              <a:rPr lang="en-US" sz="2800" b="1" dirty="0">
                <a:solidFill>
                  <a:srgbClr val="C00000"/>
                </a:solidFill>
              </a:rPr>
              <a:t>(understanding of the influences and processes at work) </a:t>
            </a:r>
            <a:r>
              <a:rPr lang="en-US" sz="2800" dirty="0"/>
              <a:t>analysis, then a pragmatic evaluation </a:t>
            </a:r>
          </a:p>
          <a:p>
            <a:pPr>
              <a:buFont typeface="Wingdings" panose="05000000000000000000" pitchFamily="2" charset="2"/>
              <a:buChar char="§"/>
            </a:pPr>
            <a:r>
              <a:rPr lang="en-US" sz="2800" dirty="0"/>
              <a:t>Identify and understand the nuances</a:t>
            </a:r>
          </a:p>
          <a:p>
            <a:pPr marL="0" indent="0" algn="ctr">
              <a:buNone/>
            </a:pPr>
            <a:r>
              <a:rPr lang="en-US" sz="2800" b="1" dirty="0">
                <a:solidFill>
                  <a:srgbClr val="C00000"/>
                </a:solidFill>
              </a:rPr>
              <a:t>Never let the fact you don’t like the source influence your objectivity and open mind</a:t>
            </a:r>
          </a:p>
          <a:p>
            <a:pPr marL="0" indent="0" algn="ctr">
              <a:buNone/>
            </a:pPr>
            <a:endParaRPr lang="en-US" sz="3600"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9C8517BC-5063-4F93-AD16-B247139D3DD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390</a:t>
            </a:fld>
            <a:endParaRPr lang="en-US" dirty="0">
              <a:solidFill>
                <a:prstClr val="black">
                  <a:tint val="75000"/>
                </a:prstClr>
              </a:solidFill>
            </a:endParaRPr>
          </a:p>
        </p:txBody>
      </p:sp>
    </p:spTree>
    <p:extLst>
      <p:ext uri="{BB962C8B-B14F-4D97-AF65-F5344CB8AC3E}">
        <p14:creationId xmlns:p14="http://schemas.microsoft.com/office/powerpoint/2010/main" val="1226993101"/>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i="1" dirty="0"/>
              <a:t>Well Trained Public Service Professionals</a:t>
            </a:r>
            <a:br>
              <a:rPr lang="en-US" b="1" i="1" dirty="0"/>
            </a:br>
            <a:r>
              <a:rPr lang="en-US" sz="2400" b="1" i="1" dirty="0"/>
              <a:t>By Fredrick Mosher</a:t>
            </a:r>
            <a:endParaRPr lang="en-US" b="1" i="1" dirty="0"/>
          </a:p>
        </p:txBody>
      </p:sp>
      <p:sp>
        <p:nvSpPr>
          <p:cNvPr id="3" name="Content Placeholder 2"/>
          <p:cNvSpPr>
            <a:spLocks noGrp="1"/>
          </p:cNvSpPr>
          <p:nvPr>
            <p:ph idx="1"/>
          </p:nvPr>
        </p:nvSpPr>
        <p:spPr>
          <a:xfrm>
            <a:off x="304800" y="2133599"/>
            <a:ext cx="8229600" cy="4449763"/>
          </a:xfrm>
        </p:spPr>
        <p:txBody>
          <a:bodyPr>
            <a:normAutofit/>
          </a:bodyPr>
          <a:lstStyle/>
          <a:p>
            <a:pPr marL="0" indent="0">
              <a:buNone/>
            </a:pPr>
            <a:r>
              <a:rPr lang="en-US" sz="4000" dirty="0"/>
              <a:t>“Have perspective on themselves and </a:t>
            </a:r>
          </a:p>
          <a:p>
            <a:pPr marL="0" indent="0">
              <a:buNone/>
            </a:pPr>
            <a:r>
              <a:rPr lang="en-US" sz="4000" dirty="0"/>
              <a:t>  their work, and on the social and </a:t>
            </a:r>
          </a:p>
          <a:p>
            <a:pPr marL="0" indent="0">
              <a:buNone/>
            </a:pPr>
            <a:r>
              <a:rPr lang="en-US" sz="4000" dirty="0"/>
              <a:t>  political contexts in which they find </a:t>
            </a:r>
          </a:p>
          <a:p>
            <a:pPr marL="0" indent="0">
              <a:buNone/>
            </a:pPr>
            <a:r>
              <a:rPr lang="en-US" sz="4000" dirty="0"/>
              <a:t>  themselves working”</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391</a:t>
            </a:fld>
            <a:endParaRPr lang="en-US" dirty="0">
              <a:solidFill>
                <a:prstClr val="black">
                  <a:tint val="75000"/>
                </a:prstClr>
              </a:solidFill>
            </a:endParaRPr>
          </a:p>
        </p:txBody>
      </p:sp>
    </p:spTree>
    <p:extLst>
      <p:ext uri="{BB962C8B-B14F-4D97-AF65-F5344CB8AC3E}">
        <p14:creationId xmlns:p14="http://schemas.microsoft.com/office/powerpoint/2010/main" val="1652277732"/>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143001"/>
          </a:xfrm>
        </p:spPr>
        <p:txBody>
          <a:bodyPr>
            <a:noAutofit/>
          </a:bodyPr>
          <a:lstStyle/>
          <a:p>
            <a:r>
              <a:rPr lang="en-US" sz="3600" b="1" dirty="0">
                <a:solidFill>
                  <a:srgbClr val="C00000"/>
                </a:solidFill>
                <a:latin typeface="Arial" panose="020B0604020202020204" pitchFamily="34" charset="0"/>
                <a:cs typeface="Arial" panose="020B0604020202020204" pitchFamily="34" charset="0"/>
              </a:rPr>
              <a:t>The proper perspective is found with a </a:t>
            </a:r>
            <a:r>
              <a:rPr lang="en-US" sz="3600" b="1" i="1" dirty="0">
                <a:solidFill>
                  <a:srgbClr val="C00000"/>
                </a:solidFill>
                <a:latin typeface="Arial" panose="020B0604020202020204" pitchFamily="34" charset="0"/>
                <a:cs typeface="Arial" panose="020B0604020202020204" pitchFamily="34" charset="0"/>
              </a:rPr>
              <a:t>“Conflict of Idea’s”</a:t>
            </a:r>
          </a:p>
        </p:txBody>
      </p:sp>
      <p:sp>
        <p:nvSpPr>
          <p:cNvPr id="3" name="Content Placeholder 2"/>
          <p:cNvSpPr>
            <a:spLocks noGrp="1"/>
          </p:cNvSpPr>
          <p:nvPr>
            <p:ph idx="1"/>
          </p:nvPr>
        </p:nvSpPr>
        <p:spPr>
          <a:xfrm>
            <a:off x="228600" y="1143000"/>
            <a:ext cx="8534400" cy="6019800"/>
          </a:xfrm>
        </p:spPr>
        <p:txBody>
          <a:bodyPr>
            <a:noAutofit/>
          </a:bodyPr>
          <a:lstStyle/>
          <a:p>
            <a:pPr marL="0" indent="0">
              <a:buNone/>
            </a:pPr>
            <a:r>
              <a:rPr lang="en-US" sz="2800" b="1" dirty="0"/>
              <a:t>“The real voyage of discovery lies not in seeing new landscapes, but in having new eyes.”</a:t>
            </a:r>
            <a:endParaRPr lang="en-US" sz="2800" b="1" dirty="0">
              <a:latin typeface="Arial" panose="020B0604020202020204" pitchFamily="34" charset="0"/>
              <a:cs typeface="Arial" panose="020B0604020202020204" pitchFamily="34" charset="0"/>
            </a:endParaRPr>
          </a:p>
          <a:p>
            <a:pPr marL="0" indent="0">
              <a:buNone/>
            </a:pPr>
            <a:r>
              <a:rPr lang="en-US" sz="2800" b="1"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Marcel Proust </a:t>
            </a:r>
          </a:p>
          <a:p>
            <a:pPr marL="0" indent="0">
              <a:buNone/>
            </a:pPr>
            <a:r>
              <a:rPr lang="en-US" sz="2800" b="1" dirty="0">
                <a:latin typeface="Arial" panose="020B0604020202020204" pitchFamily="34" charset="0"/>
                <a:cs typeface="Arial" panose="020B0604020202020204" pitchFamily="34" charset="0"/>
              </a:rPr>
              <a:t>You </a:t>
            </a:r>
            <a:r>
              <a:rPr lang="en-US" sz="2800" b="1" u="sng" dirty="0">
                <a:latin typeface="Arial" panose="020B0604020202020204" pitchFamily="34" charset="0"/>
                <a:cs typeface="Arial" panose="020B0604020202020204" pitchFamily="34" charset="0"/>
              </a:rPr>
              <a:t>must</a:t>
            </a:r>
            <a:r>
              <a:rPr lang="en-US" sz="2800" b="1" dirty="0">
                <a:latin typeface="Arial" panose="020B0604020202020204" pitchFamily="34" charset="0"/>
                <a:cs typeface="Arial" panose="020B0604020202020204" pitchFamily="34" charset="0"/>
              </a:rPr>
              <a:t> Challenge what you think you know…solicit other views and ideas </a:t>
            </a:r>
          </a:p>
          <a:p>
            <a:pPr marL="0" indent="0">
              <a:buNone/>
            </a:pPr>
            <a:r>
              <a:rPr lang="en-US" sz="2800" b="1" u="sng" dirty="0">
                <a:latin typeface="Arial" panose="020B0604020202020204" pitchFamily="34" charset="0"/>
                <a:cs typeface="Arial" panose="020B0604020202020204" pitchFamily="34" charset="0"/>
              </a:rPr>
              <a:t>Create an environment for questioning and debate </a:t>
            </a:r>
          </a:p>
          <a:p>
            <a:pPr>
              <a:buFont typeface="Wingdings" panose="05000000000000000000" pitchFamily="2" charset="2"/>
              <a:buChar char="§"/>
            </a:pPr>
            <a:r>
              <a:rPr lang="en-US" sz="2800" dirty="0">
                <a:latin typeface="Arial" panose="020B0604020202020204" pitchFamily="34" charset="0"/>
                <a:cs typeface="Arial" panose="020B0604020202020204" pitchFamily="34" charset="0"/>
              </a:rPr>
              <a:t>Specificity in content for credibility of  context </a:t>
            </a:r>
          </a:p>
          <a:p>
            <a:pPr>
              <a:buFont typeface="Wingdings" panose="05000000000000000000" pitchFamily="2" charset="2"/>
              <a:buChar char="§"/>
            </a:pPr>
            <a:r>
              <a:rPr lang="en-US" sz="2800" dirty="0">
                <a:latin typeface="Arial" panose="020B0604020202020204" pitchFamily="34" charset="0"/>
                <a:cs typeface="Arial" panose="020B0604020202020204" pitchFamily="34" charset="0"/>
              </a:rPr>
              <a:t>Objective perspective and evaluations over subjective feelings and thoughts (</a:t>
            </a:r>
            <a:r>
              <a:rPr lang="en-US" sz="2800" i="1" dirty="0">
                <a:latin typeface="Arial" panose="020B0604020202020204" pitchFamily="34" charset="0"/>
                <a:cs typeface="Arial" panose="020B0604020202020204" pitchFamily="34" charset="0"/>
              </a:rPr>
              <a:t>fact driven process over defaulting to your assumptions</a:t>
            </a:r>
            <a:r>
              <a:rPr lang="en-US" sz="2800" dirty="0">
                <a:latin typeface="Arial" panose="020B0604020202020204" pitchFamily="34" charset="0"/>
                <a:cs typeface="Arial" panose="020B0604020202020204" pitchFamily="34" charset="0"/>
              </a:rPr>
              <a:t>)</a:t>
            </a:r>
          </a:p>
          <a:p>
            <a:pPr>
              <a:buFont typeface="Wingdings" panose="05000000000000000000" pitchFamily="2" charset="2"/>
              <a:buChar char="§"/>
            </a:pPr>
            <a:r>
              <a:rPr lang="en-US" sz="2800" dirty="0">
                <a:latin typeface="Arial" panose="020B0604020202020204" pitchFamily="34" charset="0"/>
                <a:cs typeface="Arial" panose="020B0604020202020204" pitchFamily="34" charset="0"/>
              </a:rPr>
              <a:t>Evidence based and reason driven</a:t>
            </a:r>
          </a:p>
          <a:p>
            <a:pPr marL="0" indent="0">
              <a:buNone/>
            </a:pP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392</a:t>
            </a:fld>
            <a:endParaRPr lang="en-US">
              <a:solidFill>
                <a:prstClr val="black">
                  <a:tint val="75000"/>
                </a:prstClr>
              </a:solidFill>
            </a:endParaRPr>
          </a:p>
        </p:txBody>
      </p:sp>
    </p:spTree>
    <p:extLst>
      <p:ext uri="{BB962C8B-B14F-4D97-AF65-F5344CB8AC3E}">
        <p14:creationId xmlns:p14="http://schemas.microsoft.com/office/powerpoint/2010/main" val="3442887436"/>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6525"/>
          </a:xfrm>
        </p:spPr>
        <p:txBody>
          <a:bodyPr>
            <a:normAutofit fontScale="90000"/>
          </a:bodyPr>
          <a:lstStyle/>
          <a:p>
            <a:endParaRPr lang="en-US" dirty="0"/>
          </a:p>
        </p:txBody>
      </p:sp>
      <p:sp>
        <p:nvSpPr>
          <p:cNvPr id="3" name="Content Placeholder 2"/>
          <p:cNvSpPr>
            <a:spLocks noGrp="1"/>
          </p:cNvSpPr>
          <p:nvPr>
            <p:ph idx="1"/>
          </p:nvPr>
        </p:nvSpPr>
        <p:spPr>
          <a:xfrm>
            <a:off x="0" y="304800"/>
            <a:ext cx="9144000" cy="6416676"/>
          </a:xfrm>
        </p:spPr>
        <p:txBody>
          <a:bodyPr>
            <a:normAutofit/>
          </a:bodyPr>
          <a:lstStyle/>
          <a:p>
            <a:pPr>
              <a:buFont typeface="Wingdings" panose="05000000000000000000" pitchFamily="2" charset="2"/>
              <a:buChar char="§"/>
            </a:pPr>
            <a:r>
              <a:rPr lang="en-US" sz="2800" dirty="0">
                <a:latin typeface="Arial" panose="020B0604020202020204" pitchFamily="34" charset="0"/>
                <a:cs typeface="Arial" panose="020B0604020202020204" pitchFamily="34" charset="0"/>
              </a:rPr>
              <a:t>One perspective provides such a limited view</a:t>
            </a:r>
          </a:p>
          <a:p>
            <a:pPr>
              <a:buFont typeface="Wingdings" panose="05000000000000000000" pitchFamily="2" charset="2"/>
              <a:buChar char="§"/>
            </a:pPr>
            <a:r>
              <a:rPr lang="en-US" sz="2800" dirty="0">
                <a:latin typeface="Arial" panose="020B0604020202020204" pitchFamily="34" charset="0"/>
                <a:cs typeface="Arial" panose="020B0604020202020204" pitchFamily="34" charset="0"/>
              </a:rPr>
              <a:t>Multiple perspectives, filtered through objective analysis and pragmatic evaluation promote more accurate interpretations and sound conclusions</a:t>
            </a:r>
          </a:p>
          <a:p>
            <a:pPr>
              <a:buFont typeface="Wingdings" panose="05000000000000000000" pitchFamily="2" charset="2"/>
              <a:buChar char="§"/>
            </a:pPr>
            <a:r>
              <a:rPr lang="en-US" sz="2800" dirty="0"/>
              <a:t>We must understand and consider the environmental, cultural and historical context in the situation, then objectively interpret  the issues afoot…</a:t>
            </a:r>
          </a:p>
          <a:p>
            <a:pPr>
              <a:buFont typeface="Wingdings" panose="05000000000000000000" pitchFamily="2" charset="2"/>
              <a:buChar char="§"/>
            </a:pPr>
            <a:r>
              <a:rPr lang="en-US" sz="2800" dirty="0"/>
              <a:t>Do not become trapped in paradigms of out of date, out of touch methods, practice or procedures</a:t>
            </a:r>
          </a:p>
          <a:p>
            <a:pPr marL="0" indent="0" algn="ctr">
              <a:buNone/>
            </a:pPr>
            <a:endParaRPr lang="en-US" sz="2400" dirty="0">
              <a:solidFill>
                <a:srgbClr val="0070C0"/>
              </a:solidFill>
              <a:latin typeface="Arial" panose="020B0604020202020204" pitchFamily="34" charset="0"/>
              <a:cs typeface="Arial" panose="020B0604020202020204" pitchFamily="34" charset="0"/>
            </a:endParaRPr>
          </a:p>
          <a:p>
            <a:pPr marL="0" indent="0" algn="ctr">
              <a:buNone/>
            </a:pPr>
            <a:r>
              <a:rPr lang="en-US" sz="2400" dirty="0">
                <a:solidFill>
                  <a:srgbClr val="0070C0"/>
                </a:solidFill>
                <a:latin typeface="Arial" panose="020B0604020202020204" pitchFamily="34" charset="0"/>
                <a:cs typeface="Arial" panose="020B0604020202020204" pitchFamily="34" charset="0"/>
              </a:rPr>
              <a:t>We always question what we disagree with, but almost never question what we agree with</a:t>
            </a:r>
          </a:p>
          <a:p>
            <a:pPr marL="0" indent="0" algn="ctr">
              <a:buNone/>
            </a:pPr>
            <a:r>
              <a:rPr lang="en-US" sz="2400" b="1" i="1" dirty="0">
                <a:solidFill>
                  <a:srgbClr val="C00000"/>
                </a:solidFill>
                <a:latin typeface="Arial" panose="020B0604020202020204" pitchFamily="34" charset="0"/>
                <a:cs typeface="Arial" panose="020B0604020202020204" pitchFamily="34" charset="0"/>
              </a:rPr>
              <a:t>The reason we want to know a lot of stuff is to be able to frame thoughtful questions to learn more.</a:t>
            </a:r>
          </a:p>
          <a:p>
            <a:pPr marL="0" indent="0">
              <a:buNone/>
            </a:pPr>
            <a:endParaRPr lang="en-US" b="1" dirty="0">
              <a:solidFill>
                <a:srgbClr val="C00000"/>
              </a:solidFill>
              <a:latin typeface="Arial" panose="020B0604020202020204" pitchFamily="34" charset="0"/>
              <a:cs typeface="Arial" panose="020B0604020202020204" pitchFamily="34" charset="0"/>
            </a:endParaRPr>
          </a:p>
          <a:p>
            <a:pPr marL="0" indent="0">
              <a:buNone/>
            </a:pPr>
            <a:endParaRPr lang="en-US"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393</a:t>
            </a:fld>
            <a:endParaRPr lang="en-US">
              <a:solidFill>
                <a:prstClr val="black">
                  <a:tint val="75000"/>
                </a:prstClr>
              </a:solidFill>
            </a:endParaRPr>
          </a:p>
        </p:txBody>
      </p:sp>
    </p:spTree>
    <p:extLst>
      <p:ext uri="{BB962C8B-B14F-4D97-AF65-F5344CB8AC3E}">
        <p14:creationId xmlns:p14="http://schemas.microsoft.com/office/powerpoint/2010/main" val="706838689"/>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45E9-FF6D-4105-ACD7-B2DE7BC154CB}"/>
              </a:ext>
            </a:extLst>
          </p:cNvPr>
          <p:cNvSpPr>
            <a:spLocks noGrp="1"/>
          </p:cNvSpPr>
          <p:nvPr>
            <p:ph type="title"/>
          </p:nvPr>
        </p:nvSpPr>
        <p:spPr>
          <a:xfrm>
            <a:off x="0" y="0"/>
            <a:ext cx="9144000" cy="1676400"/>
          </a:xfrm>
        </p:spPr>
        <p:txBody>
          <a:bodyPr>
            <a:normAutofit/>
          </a:bodyPr>
          <a:lstStyle/>
          <a:p>
            <a:r>
              <a:rPr lang="en-US" sz="3600" b="1" dirty="0"/>
              <a:t>Four distinct but intercorrelated aspects of intellectual humility</a:t>
            </a:r>
            <a:br>
              <a:rPr lang="en-US" sz="3600" b="1" dirty="0"/>
            </a:br>
            <a:r>
              <a:rPr lang="en-US" sz="2700" dirty="0"/>
              <a:t>Krameria-Mancuso &amp; Rouse, (2015)</a:t>
            </a:r>
          </a:p>
        </p:txBody>
      </p:sp>
      <p:sp>
        <p:nvSpPr>
          <p:cNvPr id="3" name="Content Placeholder 2">
            <a:extLst>
              <a:ext uri="{FF2B5EF4-FFF2-40B4-BE49-F238E27FC236}">
                <a16:creationId xmlns:a16="http://schemas.microsoft.com/office/drawing/2014/main" id="{CB1B3090-F2F2-49D3-A3E2-B75D639B2797}"/>
              </a:ext>
            </a:extLst>
          </p:cNvPr>
          <p:cNvSpPr>
            <a:spLocks noGrp="1"/>
          </p:cNvSpPr>
          <p:nvPr>
            <p:ph idx="1"/>
          </p:nvPr>
        </p:nvSpPr>
        <p:spPr>
          <a:xfrm>
            <a:off x="457200" y="2209800"/>
            <a:ext cx="8229600" cy="3916363"/>
          </a:xfrm>
        </p:spPr>
        <p:txBody>
          <a:bodyPr>
            <a:normAutofit/>
          </a:bodyPr>
          <a:lstStyle/>
          <a:p>
            <a:pPr>
              <a:buFont typeface="Wingdings" panose="05000000000000000000" pitchFamily="2" charset="2"/>
              <a:buChar char="§"/>
            </a:pPr>
            <a:r>
              <a:rPr lang="en-US" dirty="0"/>
              <a:t>Having respect for other viewpoints</a:t>
            </a:r>
          </a:p>
          <a:p>
            <a:pPr>
              <a:buFont typeface="Wingdings" panose="05000000000000000000" pitchFamily="2" charset="2"/>
              <a:buChar char="§"/>
            </a:pPr>
            <a:r>
              <a:rPr lang="en-US" dirty="0"/>
              <a:t>Not being intellectually overconfident</a:t>
            </a:r>
          </a:p>
          <a:p>
            <a:pPr>
              <a:buFont typeface="Wingdings" panose="05000000000000000000" pitchFamily="2" charset="2"/>
              <a:buChar char="§"/>
            </a:pPr>
            <a:r>
              <a:rPr lang="en-US" dirty="0"/>
              <a:t>Being able to separate one’s ego from one’s intellect</a:t>
            </a:r>
          </a:p>
          <a:p>
            <a:pPr>
              <a:buFont typeface="Wingdings" panose="05000000000000000000" pitchFamily="2" charset="2"/>
              <a:buChar char="§"/>
            </a:pPr>
            <a:r>
              <a:rPr lang="en-US" dirty="0"/>
              <a:t>The willingness to revise one’s own viewpoint</a:t>
            </a:r>
          </a:p>
          <a:p>
            <a:pPr marL="0" indent="0">
              <a:buNone/>
            </a:pPr>
            <a:endParaRPr lang="en-US" dirty="0"/>
          </a:p>
        </p:txBody>
      </p:sp>
      <p:sp>
        <p:nvSpPr>
          <p:cNvPr id="4" name="Slide Number Placeholder 3">
            <a:extLst>
              <a:ext uri="{FF2B5EF4-FFF2-40B4-BE49-F238E27FC236}">
                <a16:creationId xmlns:a16="http://schemas.microsoft.com/office/drawing/2014/main" id="{D9A0400C-AEAE-46C8-B169-476F131F831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394</a:t>
            </a:fld>
            <a:endParaRPr lang="en-US">
              <a:solidFill>
                <a:prstClr val="black">
                  <a:tint val="75000"/>
                </a:prstClr>
              </a:solidFill>
            </a:endParaRPr>
          </a:p>
        </p:txBody>
      </p:sp>
    </p:spTree>
    <p:extLst>
      <p:ext uri="{BB962C8B-B14F-4D97-AF65-F5344CB8AC3E}">
        <p14:creationId xmlns:p14="http://schemas.microsoft.com/office/powerpoint/2010/main" val="3953635767"/>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6F56-9257-4CBA-9E5E-D93AA6F8F948}"/>
              </a:ext>
            </a:extLst>
          </p:cNvPr>
          <p:cNvSpPr>
            <a:spLocks noGrp="1"/>
          </p:cNvSpPr>
          <p:nvPr>
            <p:ph type="title"/>
          </p:nvPr>
        </p:nvSpPr>
        <p:spPr>
          <a:xfrm>
            <a:off x="0" y="0"/>
            <a:ext cx="9144000" cy="1371600"/>
          </a:xfrm>
        </p:spPr>
        <p:txBody>
          <a:bodyPr>
            <a:noAutofit/>
          </a:bodyPr>
          <a:lstStyle/>
          <a:p>
            <a:r>
              <a:rPr lang="en-US" sz="3600" b="1" dirty="0"/>
              <a:t>The Key is Active Learning, Critical Thinking and Active Open-Mindedness </a:t>
            </a:r>
            <a:r>
              <a:rPr lang="en-US" sz="2400" b="1" dirty="0"/>
              <a:t>    </a:t>
            </a:r>
            <a:r>
              <a:rPr lang="en-US" sz="2400" dirty="0"/>
              <a:t>Leigh, (2007)</a:t>
            </a:r>
          </a:p>
        </p:txBody>
      </p:sp>
      <p:sp>
        <p:nvSpPr>
          <p:cNvPr id="3" name="Content Placeholder 2">
            <a:extLst>
              <a:ext uri="{FF2B5EF4-FFF2-40B4-BE49-F238E27FC236}">
                <a16:creationId xmlns:a16="http://schemas.microsoft.com/office/drawing/2014/main" id="{CA1BFEB8-4E1D-4E8D-9493-02C1E41B4BD7}"/>
              </a:ext>
            </a:extLst>
          </p:cNvPr>
          <p:cNvSpPr>
            <a:spLocks noGrp="1"/>
          </p:cNvSpPr>
          <p:nvPr>
            <p:ph idx="1"/>
          </p:nvPr>
        </p:nvSpPr>
        <p:spPr>
          <a:xfrm>
            <a:off x="457200" y="1447800"/>
            <a:ext cx="8229600" cy="5273675"/>
          </a:xfrm>
        </p:spPr>
        <p:txBody>
          <a:bodyPr>
            <a:normAutofit lnSpcReduction="10000"/>
          </a:bodyPr>
          <a:lstStyle/>
          <a:p>
            <a:pPr marL="0" indent="0" algn="ctr">
              <a:buNone/>
            </a:pPr>
            <a:r>
              <a:rPr lang="en-US" b="1" dirty="0">
                <a:solidFill>
                  <a:srgbClr val="C00000"/>
                </a:solidFill>
              </a:rPr>
              <a:t>Sustain a state of “active open-mindedness” </a:t>
            </a:r>
            <a:r>
              <a:rPr lang="en-US" sz="2400" dirty="0"/>
              <a:t>Baron, (1994)</a:t>
            </a:r>
            <a:endParaRPr lang="en-US" sz="2800" dirty="0"/>
          </a:p>
          <a:p>
            <a:pPr>
              <a:buFont typeface="Wingdings" panose="05000000000000000000" pitchFamily="2" charset="2"/>
              <a:buChar char="§"/>
            </a:pPr>
            <a:r>
              <a:rPr lang="en-US" sz="2800" dirty="0"/>
              <a:t>The focus is on </a:t>
            </a:r>
            <a:r>
              <a:rPr lang="en-US" sz="2800" u="sng" dirty="0"/>
              <a:t>rigorous testing </a:t>
            </a:r>
            <a:r>
              <a:rPr lang="en-US" sz="2800" dirty="0"/>
              <a:t>of a view, argument or belief </a:t>
            </a:r>
          </a:p>
          <a:p>
            <a:pPr>
              <a:buFont typeface="Courier New" panose="02070309020205020404" pitchFamily="49" charset="0"/>
              <a:buChar char="o"/>
            </a:pPr>
            <a:r>
              <a:rPr lang="en-US" sz="2800" dirty="0"/>
              <a:t>The ability to integrate new information into your current set of beliefs</a:t>
            </a:r>
          </a:p>
          <a:p>
            <a:pPr>
              <a:buFont typeface="Courier New" panose="02070309020205020404" pitchFamily="49" charset="0"/>
              <a:buChar char="o"/>
            </a:pPr>
            <a:r>
              <a:rPr lang="en-US" sz="2800" dirty="0"/>
              <a:t>The willingness to change your existing beliefs according to the strength of evidence that supports them</a:t>
            </a:r>
          </a:p>
          <a:p>
            <a:pPr>
              <a:buFont typeface="Wingdings" panose="05000000000000000000" pitchFamily="2" charset="2"/>
              <a:buChar char="§"/>
            </a:pPr>
            <a:r>
              <a:rPr lang="en-US" sz="2800" dirty="0"/>
              <a:t>Resisting intuition or confidence in order to delay judgement until all facts can be gathered </a:t>
            </a:r>
            <a:r>
              <a:rPr lang="en-US" sz="2400" dirty="0"/>
              <a:t>(Kahneman, 2021)</a:t>
            </a:r>
          </a:p>
          <a:p>
            <a:pPr>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
        <p:nvSpPr>
          <p:cNvPr id="4" name="Slide Number Placeholder 3">
            <a:extLst>
              <a:ext uri="{FF2B5EF4-FFF2-40B4-BE49-F238E27FC236}">
                <a16:creationId xmlns:a16="http://schemas.microsoft.com/office/drawing/2014/main" id="{43ABDE37-41A3-4430-98A2-72EC050C2EE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395</a:t>
            </a:fld>
            <a:endParaRPr lang="en-US" dirty="0">
              <a:solidFill>
                <a:prstClr val="black">
                  <a:tint val="75000"/>
                </a:prstClr>
              </a:solidFill>
            </a:endParaRPr>
          </a:p>
        </p:txBody>
      </p:sp>
    </p:spTree>
    <p:extLst>
      <p:ext uri="{BB962C8B-B14F-4D97-AF65-F5344CB8AC3E}">
        <p14:creationId xmlns:p14="http://schemas.microsoft.com/office/powerpoint/2010/main" val="2948191783"/>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B5D1B-BC0E-4979-92BD-9BE0E4A0FFA8}"/>
              </a:ext>
            </a:extLst>
          </p:cNvPr>
          <p:cNvSpPr>
            <a:spLocks noGrp="1"/>
          </p:cNvSpPr>
          <p:nvPr>
            <p:ph type="title"/>
          </p:nvPr>
        </p:nvSpPr>
        <p:spPr>
          <a:xfrm>
            <a:off x="-152400" y="0"/>
            <a:ext cx="9296400" cy="533400"/>
          </a:xfrm>
        </p:spPr>
        <p:txBody>
          <a:bodyPr>
            <a:normAutofit fontScale="90000"/>
          </a:bodyPr>
          <a:lstStyle/>
          <a:p>
            <a:r>
              <a:rPr lang="en-US" sz="3600" b="1" u="sng" dirty="0">
                <a:solidFill>
                  <a:srgbClr val="C00000"/>
                </a:solidFill>
              </a:rPr>
              <a:t>Critical thinking is a “skillful” responsible thinking</a:t>
            </a:r>
          </a:p>
        </p:txBody>
      </p:sp>
      <p:sp>
        <p:nvSpPr>
          <p:cNvPr id="3" name="Content Placeholder 2">
            <a:extLst>
              <a:ext uri="{FF2B5EF4-FFF2-40B4-BE49-F238E27FC236}">
                <a16:creationId xmlns:a16="http://schemas.microsoft.com/office/drawing/2014/main" id="{73A575E5-48DF-4421-8C7A-18A0B5074353}"/>
              </a:ext>
            </a:extLst>
          </p:cNvPr>
          <p:cNvSpPr>
            <a:spLocks noGrp="1"/>
          </p:cNvSpPr>
          <p:nvPr>
            <p:ph idx="1"/>
          </p:nvPr>
        </p:nvSpPr>
        <p:spPr>
          <a:xfrm>
            <a:off x="0" y="609600"/>
            <a:ext cx="9144000" cy="6248400"/>
          </a:xfrm>
        </p:spPr>
        <p:txBody>
          <a:bodyPr>
            <a:noAutofit/>
          </a:bodyPr>
          <a:lstStyle/>
          <a:p>
            <a:pPr>
              <a:buFont typeface="Wingdings" panose="05000000000000000000" pitchFamily="2" charset="2"/>
              <a:buChar char="§"/>
            </a:pPr>
            <a:r>
              <a:rPr lang="en-US" sz="2800" b="1" dirty="0"/>
              <a:t>Model of Inquiry:  </a:t>
            </a:r>
            <a:r>
              <a:rPr lang="en-US" sz="2000" b="1" dirty="0"/>
              <a:t>                          </a:t>
            </a:r>
            <a:r>
              <a:rPr lang="en-US" sz="2000" dirty="0"/>
              <a:t>Leigh, (2007)</a:t>
            </a:r>
          </a:p>
          <a:p>
            <a:pPr>
              <a:buFont typeface="Courier New" panose="02070309020205020404" pitchFamily="49" charset="0"/>
              <a:buChar char="o"/>
            </a:pPr>
            <a:r>
              <a:rPr lang="en-US" sz="2800" dirty="0"/>
              <a:t>Active Learning and Knowledge Acquisition</a:t>
            </a:r>
          </a:p>
          <a:p>
            <a:pPr>
              <a:buFont typeface="Courier New" panose="02070309020205020404" pitchFamily="49" charset="0"/>
              <a:buChar char="o"/>
            </a:pPr>
            <a:r>
              <a:rPr lang="en-US" sz="2800" dirty="0"/>
              <a:t>Critical Thinking</a:t>
            </a:r>
          </a:p>
          <a:p>
            <a:pPr>
              <a:buFont typeface="Courier New" panose="02070309020205020404" pitchFamily="49" charset="0"/>
              <a:buChar char="o"/>
            </a:pPr>
            <a:r>
              <a:rPr lang="en-US" sz="2800" dirty="0"/>
              <a:t>Active Open-Mindedness  </a:t>
            </a:r>
            <a:r>
              <a:rPr lang="en-US" sz="2000" dirty="0"/>
              <a:t>        Baron, (1994)</a:t>
            </a:r>
          </a:p>
          <a:p>
            <a:pPr>
              <a:buFont typeface="Wingdings" panose="05000000000000000000" pitchFamily="2" charset="2"/>
              <a:buChar char="§"/>
            </a:pPr>
            <a:r>
              <a:rPr lang="en-US" sz="2800" b="1" dirty="0"/>
              <a:t>That is conducive to good judgement because it is</a:t>
            </a:r>
            <a:r>
              <a:rPr lang="en-US" sz="2800" dirty="0"/>
              <a:t> </a:t>
            </a:r>
            <a:r>
              <a:rPr lang="en-US" sz="2800" b="1" dirty="0">
                <a:solidFill>
                  <a:srgbClr val="C00000"/>
                </a:solidFill>
              </a:rPr>
              <a:t>sensitive to context, relies on criteria and is self-correcting                                  </a:t>
            </a:r>
            <a:r>
              <a:rPr lang="en-US" sz="2000" dirty="0"/>
              <a:t>Lipman, (1988)</a:t>
            </a:r>
          </a:p>
          <a:p>
            <a:pPr>
              <a:buFont typeface="Wingdings" panose="05000000000000000000" pitchFamily="2" charset="2"/>
              <a:buChar char="§"/>
            </a:pPr>
            <a:r>
              <a:rPr lang="en-US" sz="2800" b="1" dirty="0"/>
              <a:t>Three simple things you can do to improve your critical thinking skills:    </a:t>
            </a:r>
            <a:r>
              <a:rPr lang="en-US" sz="2000" b="1" dirty="0"/>
              <a:t>                                </a:t>
            </a:r>
            <a:r>
              <a:rPr lang="en-US" sz="2000" dirty="0"/>
              <a:t>Bouygues, (2019)</a:t>
            </a:r>
          </a:p>
          <a:p>
            <a:pPr>
              <a:buFont typeface="Courier New" panose="02070309020205020404" pitchFamily="49" charset="0"/>
              <a:buChar char="o"/>
            </a:pPr>
            <a:r>
              <a:rPr lang="en-US" sz="2800" dirty="0"/>
              <a:t>Question Assumptions</a:t>
            </a:r>
          </a:p>
          <a:p>
            <a:pPr>
              <a:buFont typeface="Courier New" panose="02070309020205020404" pitchFamily="49" charset="0"/>
              <a:buChar char="o"/>
            </a:pPr>
            <a:r>
              <a:rPr lang="en-US" sz="2800" dirty="0"/>
              <a:t>Know what we don’t know</a:t>
            </a:r>
          </a:p>
          <a:p>
            <a:pPr>
              <a:buFont typeface="Courier New" panose="02070309020205020404" pitchFamily="49" charset="0"/>
              <a:buChar char="o"/>
            </a:pPr>
            <a:r>
              <a:rPr lang="en-US" sz="2800" dirty="0"/>
              <a:t>Reason Through Logic</a:t>
            </a:r>
          </a:p>
          <a:p>
            <a:pPr>
              <a:buFont typeface="Courier New" panose="02070309020205020404" pitchFamily="49" charset="0"/>
              <a:buChar char="o"/>
            </a:pPr>
            <a:r>
              <a:rPr lang="en-US" sz="2800" dirty="0"/>
              <a:t>Diversify Thought</a:t>
            </a:r>
          </a:p>
          <a:p>
            <a:pPr marL="0" indent="0">
              <a:buNone/>
            </a:pPr>
            <a:br>
              <a:rPr lang="en-US" sz="2800" b="1" dirty="0"/>
            </a:br>
            <a:endParaRPr lang="en-US" sz="2800" b="1" dirty="0"/>
          </a:p>
        </p:txBody>
      </p:sp>
      <p:sp>
        <p:nvSpPr>
          <p:cNvPr id="4" name="Slide Number Placeholder 3">
            <a:extLst>
              <a:ext uri="{FF2B5EF4-FFF2-40B4-BE49-F238E27FC236}">
                <a16:creationId xmlns:a16="http://schemas.microsoft.com/office/drawing/2014/main" id="{30549B95-B671-4787-B75E-3BD8B6E126B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396</a:t>
            </a:fld>
            <a:endParaRPr lang="en-US">
              <a:solidFill>
                <a:prstClr val="black">
                  <a:tint val="75000"/>
                </a:prstClr>
              </a:solidFill>
            </a:endParaRPr>
          </a:p>
        </p:txBody>
      </p:sp>
    </p:spTree>
    <p:extLst>
      <p:ext uri="{BB962C8B-B14F-4D97-AF65-F5344CB8AC3E}">
        <p14:creationId xmlns:p14="http://schemas.microsoft.com/office/powerpoint/2010/main" val="2115896703"/>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E323-B243-4BAE-8946-B49418E31A65}"/>
              </a:ext>
            </a:extLst>
          </p:cNvPr>
          <p:cNvSpPr>
            <a:spLocks noGrp="1"/>
          </p:cNvSpPr>
          <p:nvPr>
            <p:ph type="title"/>
          </p:nvPr>
        </p:nvSpPr>
        <p:spPr>
          <a:xfrm>
            <a:off x="457200" y="274638"/>
            <a:ext cx="8229600" cy="831867"/>
          </a:xfrm>
        </p:spPr>
        <p:txBody>
          <a:bodyPr/>
          <a:lstStyle/>
          <a:p>
            <a:r>
              <a:rPr lang="en-US" b="1" dirty="0">
                <a:solidFill>
                  <a:srgbClr val="FF0000"/>
                </a:solidFill>
              </a:rPr>
              <a:t>Thought Process</a:t>
            </a:r>
          </a:p>
        </p:txBody>
      </p:sp>
      <mc:AlternateContent xmlns:mc="http://schemas.openxmlformats.org/markup-compatibility/2006">
        <mc:Choice xmlns:am3d="http://schemas.microsoft.com/office/drawing/2017/model3d" Requires="am3d">
          <p:graphicFrame>
            <p:nvGraphicFramePr>
              <p:cNvPr id="6" name="Content Placeholder 5" descr="Red Octahedron">
                <a:extLst>
                  <a:ext uri="{FF2B5EF4-FFF2-40B4-BE49-F238E27FC236}">
                    <a16:creationId xmlns:a16="http://schemas.microsoft.com/office/drawing/2014/main" id="{6B68E8AA-1DB8-4C0C-B74E-90521962D4EB}"/>
                  </a:ext>
                </a:extLst>
              </p:cNvPr>
              <p:cNvGraphicFramePr>
                <a:graphicFrameLocks noGrp="1" noChangeAspect="1"/>
              </p:cNvGraphicFramePr>
              <p:nvPr>
                <p:ph idx="1"/>
              </p:nvPr>
            </p:nvGraphicFramePr>
            <p:xfrm>
              <a:off x="266700" y="1417638"/>
              <a:ext cx="8610600" cy="4830762"/>
            </p:xfrm>
            <a:graphic>
              <a:graphicData uri="http://schemas.microsoft.com/office/drawing/2017/model3d">
                <am3d:model3d r:embed="rId2">
                  <am3d:spPr>
                    <a:xfrm>
                      <a:off x="0" y="0"/>
                      <a:ext cx="8610600" cy="4830762"/>
                    </a:xfrm>
                    <a:prstGeom prst="rect">
                      <a:avLst/>
                    </a:prstGeom>
                  </am3d:spPr>
                  <am3d:camera>
                    <am3d:pos x="0" y="0" z="81469202"/>
                    <am3d:up dx="0" dy="36000000" dz="0"/>
                    <am3d:lookAt x="0" y="0" z="0"/>
                    <am3d:perspective fov="2700000"/>
                  </am3d:camera>
                  <am3d:trans>
                    <am3d:meterPerModelUnit n="7005901" d="1000000"/>
                    <am3d:preTrans dx="0" dy="-18000000" dz="-37586"/>
                    <am3d:scale>
                      <am3d:sx n="1000000" d="1000000"/>
                      <am3d:sy n="1000000" d="1000000"/>
                      <am3d:sz n="1000000" d="1000000"/>
                    </am3d:scale>
                    <am3d:rot/>
                    <am3d:postTrans dx="0" dy="0" dz="0"/>
                  </am3d:trans>
                  <am3d:attrSrcUrl r:id="rId3"/>
                  <am3d:raster rName="Office3DRenderer" rVer="16.0.8326">
                    <am3d:blip r:embed="rId4"/>
                  </am3d:raster>
                  <am3d:objViewport viewportSz="87764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Content Placeholder 5" descr="Red Octahedron">
                <a:extLst>
                  <a:ext uri="{FF2B5EF4-FFF2-40B4-BE49-F238E27FC236}">
                    <a16:creationId xmlns:a16="http://schemas.microsoft.com/office/drawing/2014/main" id="{6B68E8AA-1DB8-4C0C-B74E-90521962D4EB}"/>
                  </a:ext>
                </a:extLst>
              </p:cNvPr>
              <p:cNvPicPr>
                <a:picLocks noGrp="1" noRot="1" noChangeAspect="1" noMove="1" noResize="1" noEditPoints="1" noAdjustHandles="1" noChangeArrowheads="1" noChangeShapeType="1" noCrop="1"/>
              </p:cNvPicPr>
              <p:nvPr/>
            </p:nvPicPr>
            <p:blipFill>
              <a:blip r:embed="rId4"/>
              <a:stretch>
                <a:fillRect/>
              </a:stretch>
            </p:blipFill>
            <p:spPr>
              <a:xfrm>
                <a:off x="266700" y="1417638"/>
                <a:ext cx="8610600" cy="4830762"/>
              </a:xfrm>
              <a:prstGeom prst="rect">
                <a:avLst/>
              </a:prstGeom>
            </p:spPr>
          </p:pic>
        </mc:Fallback>
      </mc:AlternateContent>
      <p:sp>
        <p:nvSpPr>
          <p:cNvPr id="7" name="TextBox 6">
            <a:extLst>
              <a:ext uri="{FF2B5EF4-FFF2-40B4-BE49-F238E27FC236}">
                <a16:creationId xmlns:a16="http://schemas.microsoft.com/office/drawing/2014/main" id="{0CA952AA-117B-45F9-816E-DA37BAC81839}"/>
              </a:ext>
            </a:extLst>
          </p:cNvPr>
          <p:cNvSpPr txBox="1"/>
          <p:nvPr/>
        </p:nvSpPr>
        <p:spPr>
          <a:xfrm>
            <a:off x="3200400" y="2683751"/>
            <a:ext cx="1371599" cy="954107"/>
          </a:xfrm>
          <a:prstGeom prst="rect">
            <a:avLst/>
          </a:prstGeom>
          <a:noFill/>
        </p:spPr>
        <p:txBody>
          <a:bodyPr wrap="square" rtlCol="0">
            <a:spAutoFit/>
          </a:bodyPr>
          <a:lstStyle/>
          <a:p>
            <a:r>
              <a:rPr lang="en-US" sz="2800" b="1" dirty="0"/>
              <a:t>Create Choices</a:t>
            </a:r>
          </a:p>
        </p:txBody>
      </p:sp>
      <p:sp>
        <p:nvSpPr>
          <p:cNvPr id="10" name="TextBox 9">
            <a:extLst>
              <a:ext uri="{FF2B5EF4-FFF2-40B4-BE49-F238E27FC236}">
                <a16:creationId xmlns:a16="http://schemas.microsoft.com/office/drawing/2014/main" id="{58B54B07-77B1-481E-8751-9A7D33BE7E48}"/>
              </a:ext>
            </a:extLst>
          </p:cNvPr>
          <p:cNvSpPr txBox="1"/>
          <p:nvPr/>
        </p:nvSpPr>
        <p:spPr>
          <a:xfrm>
            <a:off x="4724400" y="3886200"/>
            <a:ext cx="1447799" cy="954107"/>
          </a:xfrm>
          <a:prstGeom prst="rect">
            <a:avLst/>
          </a:prstGeom>
          <a:noFill/>
        </p:spPr>
        <p:txBody>
          <a:bodyPr wrap="square" rtlCol="0">
            <a:spAutoFit/>
          </a:bodyPr>
          <a:lstStyle/>
          <a:p>
            <a:r>
              <a:rPr lang="en-US" sz="2800" b="1" dirty="0"/>
              <a:t>Make</a:t>
            </a:r>
          </a:p>
          <a:p>
            <a:r>
              <a:rPr lang="en-US" sz="2800" b="1" dirty="0"/>
              <a:t>Choices</a:t>
            </a:r>
          </a:p>
        </p:txBody>
      </p:sp>
      <p:sp>
        <p:nvSpPr>
          <p:cNvPr id="11" name="TextBox 10">
            <a:extLst>
              <a:ext uri="{FF2B5EF4-FFF2-40B4-BE49-F238E27FC236}">
                <a16:creationId xmlns:a16="http://schemas.microsoft.com/office/drawing/2014/main" id="{81565D6B-CB51-4DCD-AA49-D45C034EDAC6}"/>
              </a:ext>
            </a:extLst>
          </p:cNvPr>
          <p:cNvSpPr txBox="1"/>
          <p:nvPr/>
        </p:nvSpPr>
        <p:spPr>
          <a:xfrm>
            <a:off x="6019800" y="5715000"/>
            <a:ext cx="2044265" cy="523220"/>
          </a:xfrm>
          <a:prstGeom prst="rect">
            <a:avLst/>
          </a:prstGeom>
          <a:noFill/>
        </p:spPr>
        <p:txBody>
          <a:bodyPr wrap="square" rtlCol="0">
            <a:spAutoFit/>
          </a:bodyPr>
          <a:lstStyle/>
          <a:p>
            <a:r>
              <a:rPr lang="en-US" sz="2800" b="1" u="sng" dirty="0">
                <a:solidFill>
                  <a:srgbClr val="FF0000"/>
                </a:solidFill>
              </a:rPr>
              <a:t>Sorting Out</a:t>
            </a:r>
          </a:p>
        </p:txBody>
      </p:sp>
      <p:sp>
        <p:nvSpPr>
          <p:cNvPr id="12" name="TextBox 11">
            <a:extLst>
              <a:ext uri="{FF2B5EF4-FFF2-40B4-BE49-F238E27FC236}">
                <a16:creationId xmlns:a16="http://schemas.microsoft.com/office/drawing/2014/main" id="{FB843F04-E15D-424B-84F1-D725C42C5853}"/>
              </a:ext>
            </a:extLst>
          </p:cNvPr>
          <p:cNvSpPr txBox="1"/>
          <p:nvPr/>
        </p:nvSpPr>
        <p:spPr>
          <a:xfrm>
            <a:off x="1537134" y="5715000"/>
            <a:ext cx="2349066" cy="523220"/>
          </a:xfrm>
          <a:prstGeom prst="rect">
            <a:avLst/>
          </a:prstGeom>
          <a:noFill/>
        </p:spPr>
        <p:txBody>
          <a:bodyPr wrap="square" rtlCol="0">
            <a:spAutoFit/>
          </a:bodyPr>
          <a:lstStyle/>
          <a:p>
            <a:r>
              <a:rPr lang="en-US" sz="2800" b="1" u="sng" dirty="0">
                <a:solidFill>
                  <a:srgbClr val="FF0000"/>
                </a:solidFill>
              </a:rPr>
              <a:t>Finding Out</a:t>
            </a:r>
          </a:p>
        </p:txBody>
      </p:sp>
      <p:sp>
        <p:nvSpPr>
          <p:cNvPr id="13" name="TextBox 12">
            <a:extLst>
              <a:ext uri="{FF2B5EF4-FFF2-40B4-BE49-F238E27FC236}">
                <a16:creationId xmlns:a16="http://schemas.microsoft.com/office/drawing/2014/main" id="{E17967A2-4F4B-4D42-9D0C-20706488DC10}"/>
              </a:ext>
            </a:extLst>
          </p:cNvPr>
          <p:cNvSpPr txBox="1"/>
          <p:nvPr/>
        </p:nvSpPr>
        <p:spPr>
          <a:xfrm>
            <a:off x="1447800" y="1295400"/>
            <a:ext cx="3654938" cy="1077218"/>
          </a:xfrm>
          <a:prstGeom prst="rect">
            <a:avLst/>
          </a:prstGeom>
          <a:noFill/>
        </p:spPr>
        <p:txBody>
          <a:bodyPr wrap="square" rtlCol="0">
            <a:spAutoFit/>
          </a:bodyPr>
          <a:lstStyle/>
          <a:p>
            <a:r>
              <a:rPr lang="en-US" sz="3200" b="1" dirty="0"/>
              <a:t>DIVERGENT </a:t>
            </a:r>
          </a:p>
          <a:p>
            <a:r>
              <a:rPr lang="en-US" sz="3200" b="1" dirty="0"/>
              <a:t>THINKING</a:t>
            </a:r>
          </a:p>
        </p:txBody>
      </p:sp>
      <p:sp>
        <p:nvSpPr>
          <p:cNvPr id="14" name="TextBox 13">
            <a:extLst>
              <a:ext uri="{FF2B5EF4-FFF2-40B4-BE49-F238E27FC236}">
                <a16:creationId xmlns:a16="http://schemas.microsoft.com/office/drawing/2014/main" id="{E3126D37-E9DC-45E3-B8AB-C24DA0EAEBA9}"/>
              </a:ext>
            </a:extLst>
          </p:cNvPr>
          <p:cNvSpPr txBox="1"/>
          <p:nvPr/>
        </p:nvSpPr>
        <p:spPr>
          <a:xfrm>
            <a:off x="5638800" y="1295400"/>
            <a:ext cx="3048000" cy="1077218"/>
          </a:xfrm>
          <a:prstGeom prst="rect">
            <a:avLst/>
          </a:prstGeom>
          <a:noFill/>
        </p:spPr>
        <p:txBody>
          <a:bodyPr wrap="square" rtlCol="0">
            <a:spAutoFit/>
          </a:bodyPr>
          <a:lstStyle/>
          <a:p>
            <a:r>
              <a:rPr lang="en-US" sz="3200" b="1" dirty="0"/>
              <a:t>CONVERGENT THINKING</a:t>
            </a:r>
          </a:p>
        </p:txBody>
      </p:sp>
      <p:cxnSp>
        <p:nvCxnSpPr>
          <p:cNvPr id="17" name="Straight Connector 16">
            <a:extLst>
              <a:ext uri="{FF2B5EF4-FFF2-40B4-BE49-F238E27FC236}">
                <a16:creationId xmlns:a16="http://schemas.microsoft.com/office/drawing/2014/main" id="{9F45C22E-9363-4E18-BC73-9F2087394B2B}"/>
              </a:ext>
            </a:extLst>
          </p:cNvPr>
          <p:cNvCxnSpPr>
            <a:cxnSpLocks/>
            <a:endCxn id="6" idx="2"/>
          </p:cNvCxnSpPr>
          <p:nvPr/>
        </p:nvCxnSpPr>
        <p:spPr>
          <a:xfrm>
            <a:off x="4572000" y="1417638"/>
            <a:ext cx="0" cy="4830762"/>
          </a:xfrm>
          <a:prstGeom prst="line">
            <a:avLst/>
          </a:prstGeom>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1625BEDE-90B3-4A41-82E8-7E4DF26D84B4}"/>
              </a:ext>
            </a:extLst>
          </p:cNvPr>
          <p:cNvSpPr txBox="1"/>
          <p:nvPr/>
        </p:nvSpPr>
        <p:spPr>
          <a:xfrm>
            <a:off x="0" y="2979005"/>
            <a:ext cx="2593463" cy="1323439"/>
          </a:xfrm>
          <a:prstGeom prst="rect">
            <a:avLst/>
          </a:prstGeom>
          <a:noFill/>
        </p:spPr>
        <p:txBody>
          <a:bodyPr wrap="square" rtlCol="0">
            <a:spAutoFit/>
          </a:bodyPr>
          <a:lstStyle/>
          <a:p>
            <a:r>
              <a:rPr lang="en-US" sz="2000" b="1" i="1" dirty="0"/>
              <a:t>Imagine</a:t>
            </a:r>
          </a:p>
          <a:p>
            <a:r>
              <a:rPr lang="en-US" sz="2000" b="1" i="1" dirty="0"/>
              <a:t>Research</a:t>
            </a:r>
          </a:p>
          <a:p>
            <a:r>
              <a:rPr lang="en-US" sz="2000" b="1" i="1" dirty="0"/>
              <a:t>Suspend Judgement</a:t>
            </a:r>
          </a:p>
          <a:p>
            <a:endParaRPr lang="en-US" sz="2000" b="1" i="1" dirty="0"/>
          </a:p>
        </p:txBody>
      </p:sp>
      <p:sp>
        <p:nvSpPr>
          <p:cNvPr id="22" name="TextBox 21">
            <a:extLst>
              <a:ext uri="{FF2B5EF4-FFF2-40B4-BE49-F238E27FC236}">
                <a16:creationId xmlns:a16="http://schemas.microsoft.com/office/drawing/2014/main" id="{39EDC549-75E8-45B4-ADB6-1DBD7C1EA112}"/>
              </a:ext>
            </a:extLst>
          </p:cNvPr>
          <p:cNvSpPr txBox="1"/>
          <p:nvPr/>
        </p:nvSpPr>
        <p:spPr>
          <a:xfrm>
            <a:off x="6898763" y="3660086"/>
            <a:ext cx="2245237" cy="1015663"/>
          </a:xfrm>
          <a:prstGeom prst="rect">
            <a:avLst/>
          </a:prstGeom>
          <a:noFill/>
        </p:spPr>
        <p:txBody>
          <a:bodyPr wrap="square" rtlCol="0">
            <a:spAutoFit/>
          </a:bodyPr>
          <a:lstStyle/>
          <a:p>
            <a:r>
              <a:rPr lang="en-US" sz="2000" b="1" dirty="0"/>
              <a:t>Evaluate</a:t>
            </a:r>
          </a:p>
          <a:p>
            <a:r>
              <a:rPr lang="en-US" sz="2000" b="1" dirty="0"/>
              <a:t>Test</a:t>
            </a:r>
          </a:p>
          <a:p>
            <a:r>
              <a:rPr lang="en-US" sz="2000" b="1" dirty="0"/>
              <a:t>Operational Reality</a:t>
            </a:r>
          </a:p>
        </p:txBody>
      </p:sp>
    </p:spTree>
    <p:extLst>
      <p:ext uri="{BB962C8B-B14F-4D97-AF65-F5344CB8AC3E}">
        <p14:creationId xmlns:p14="http://schemas.microsoft.com/office/powerpoint/2010/main" val="1815863028"/>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80999"/>
            <a:ext cx="7886700" cy="1463675"/>
          </a:xfrm>
        </p:spPr>
        <p:txBody>
          <a:bodyPr>
            <a:noAutofit/>
          </a:bodyPr>
          <a:lstStyle/>
          <a:p>
            <a:pPr algn="ctr"/>
            <a:r>
              <a:rPr lang="en-US" sz="3600" b="1" dirty="0"/>
              <a:t>A successful team needs to manage three phases well:</a:t>
            </a:r>
            <a:br>
              <a:rPr lang="en-US" sz="3600" b="1" dirty="0"/>
            </a:br>
            <a:r>
              <a:rPr lang="en-US" sz="2800" dirty="0"/>
              <a:t>Dr. Phillip </a:t>
            </a:r>
            <a:r>
              <a:rPr lang="en-US" sz="2800" dirty="0" err="1"/>
              <a:t>Tetlock</a:t>
            </a:r>
            <a:br>
              <a:rPr lang="en-US" sz="2800" dirty="0"/>
            </a:br>
            <a:endParaRPr lang="en-US" sz="2800" dirty="0"/>
          </a:p>
        </p:txBody>
      </p:sp>
      <p:sp>
        <p:nvSpPr>
          <p:cNvPr id="3" name="Content Placeholder 2"/>
          <p:cNvSpPr>
            <a:spLocks noGrp="1"/>
          </p:cNvSpPr>
          <p:nvPr>
            <p:ph idx="1"/>
          </p:nvPr>
        </p:nvSpPr>
        <p:spPr>
          <a:xfrm>
            <a:off x="628650" y="1981200"/>
            <a:ext cx="7886700" cy="4876800"/>
          </a:xfrm>
        </p:spPr>
        <p:txBody>
          <a:bodyPr>
            <a:noAutofit/>
          </a:bodyPr>
          <a:lstStyle/>
          <a:p>
            <a:pPr>
              <a:buFont typeface="Wingdings" panose="05000000000000000000" pitchFamily="2" charset="2"/>
              <a:buChar char="§"/>
            </a:pPr>
            <a:r>
              <a:rPr lang="en-US" sz="2800" dirty="0"/>
              <a:t>A </a:t>
            </a:r>
            <a:r>
              <a:rPr lang="en-US" sz="2800" b="1" dirty="0">
                <a:solidFill>
                  <a:srgbClr val="C00000"/>
                </a:solidFill>
              </a:rPr>
              <a:t>diverging phase</a:t>
            </a:r>
            <a:r>
              <a:rPr lang="en-US" sz="2800" dirty="0"/>
              <a:t>, in which the issue, assumptions, and approaches to finding an answer are explored from multiple angles; </a:t>
            </a:r>
          </a:p>
          <a:p>
            <a:pPr>
              <a:buFont typeface="Wingdings" panose="05000000000000000000" pitchFamily="2" charset="2"/>
              <a:buChar char="§"/>
            </a:pPr>
            <a:r>
              <a:rPr lang="en-US" sz="2800" dirty="0"/>
              <a:t>An </a:t>
            </a:r>
            <a:r>
              <a:rPr lang="en-US" sz="2800" b="1" dirty="0">
                <a:solidFill>
                  <a:srgbClr val="C00000"/>
                </a:solidFill>
              </a:rPr>
              <a:t>evaluating phase</a:t>
            </a:r>
            <a:r>
              <a:rPr lang="en-US" sz="2800" dirty="0"/>
              <a:t>, which includes time for productive disagreement;</a:t>
            </a:r>
          </a:p>
          <a:p>
            <a:pPr>
              <a:buFont typeface="Wingdings" panose="05000000000000000000" pitchFamily="2" charset="2"/>
              <a:buChar char="§"/>
            </a:pPr>
            <a:r>
              <a:rPr lang="en-US" sz="2800" dirty="0"/>
              <a:t>A </a:t>
            </a:r>
            <a:r>
              <a:rPr lang="en-US" sz="2800" b="1" dirty="0">
                <a:solidFill>
                  <a:srgbClr val="C00000"/>
                </a:solidFill>
              </a:rPr>
              <a:t>converging phase</a:t>
            </a:r>
            <a:r>
              <a:rPr lang="en-US" sz="2800" dirty="0"/>
              <a:t>, when the team settles on a prediction. In each of these phases, learning and progress are fastest when questions are focused, and feedback is frequent.</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398</a:t>
            </a:fld>
            <a:endParaRPr lang="en-US">
              <a:solidFill>
                <a:prstClr val="black">
                  <a:tint val="75000"/>
                </a:prstClr>
              </a:solidFill>
            </a:endParaRPr>
          </a:p>
        </p:txBody>
      </p:sp>
    </p:spTree>
    <p:extLst>
      <p:ext uri="{BB962C8B-B14F-4D97-AF65-F5344CB8AC3E}">
        <p14:creationId xmlns:p14="http://schemas.microsoft.com/office/powerpoint/2010/main" val="1770891767"/>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B57A7-BD9B-48FA-988A-3857163FEA26}"/>
              </a:ext>
            </a:extLst>
          </p:cNvPr>
          <p:cNvSpPr>
            <a:spLocks noGrp="1"/>
          </p:cNvSpPr>
          <p:nvPr>
            <p:ph type="title"/>
          </p:nvPr>
        </p:nvSpPr>
        <p:spPr/>
        <p:txBody>
          <a:bodyPr>
            <a:normAutofit fontScale="90000"/>
          </a:bodyPr>
          <a:lstStyle/>
          <a:p>
            <a:r>
              <a:rPr lang="en-US" b="1" dirty="0"/>
              <a:t>Our Responsibility as Public Safety Leaders</a:t>
            </a:r>
          </a:p>
        </p:txBody>
      </p:sp>
      <p:sp>
        <p:nvSpPr>
          <p:cNvPr id="3" name="Content Placeholder 2">
            <a:extLst>
              <a:ext uri="{FF2B5EF4-FFF2-40B4-BE49-F238E27FC236}">
                <a16:creationId xmlns:a16="http://schemas.microsoft.com/office/drawing/2014/main" id="{234EDFE1-C56D-45CB-850B-A3C56D9517D0}"/>
              </a:ext>
            </a:extLst>
          </p:cNvPr>
          <p:cNvSpPr>
            <a:spLocks noGrp="1"/>
          </p:cNvSpPr>
          <p:nvPr>
            <p:ph idx="1"/>
          </p:nvPr>
        </p:nvSpPr>
        <p:spPr>
          <a:xfrm>
            <a:off x="152400" y="1624012"/>
            <a:ext cx="8839200" cy="4525963"/>
          </a:xfrm>
        </p:spPr>
        <p:txBody>
          <a:bodyPr>
            <a:noAutofit/>
          </a:bodyPr>
          <a:lstStyle/>
          <a:p>
            <a:pPr>
              <a:buFont typeface="Wingdings" panose="05000000000000000000" pitchFamily="2" charset="2"/>
              <a:buChar char="§"/>
            </a:pPr>
            <a:r>
              <a:rPr lang="en-US" sz="2800" dirty="0"/>
              <a:t>As professionals we are paid to be constantly aware of the limits of our understanding</a:t>
            </a:r>
          </a:p>
          <a:p>
            <a:pPr>
              <a:buFont typeface="Wingdings" panose="05000000000000000000" pitchFamily="2" charset="2"/>
              <a:buChar char="§"/>
            </a:pPr>
            <a:r>
              <a:rPr lang="en-US" sz="2800" b="1" dirty="0">
                <a:solidFill>
                  <a:srgbClr val="C00000"/>
                </a:solidFill>
              </a:rPr>
              <a:t>We are expected to doubt what we know, and be curious about what we don’t know</a:t>
            </a:r>
          </a:p>
          <a:p>
            <a:pPr>
              <a:buFont typeface="Wingdings" panose="05000000000000000000" pitchFamily="2" charset="2"/>
              <a:buChar char="§"/>
            </a:pPr>
            <a:r>
              <a:rPr lang="en-US" sz="2800" dirty="0"/>
              <a:t>Then strive to learn and update our views with new information and data</a:t>
            </a:r>
          </a:p>
          <a:p>
            <a:pPr>
              <a:buFont typeface="Wingdings" panose="05000000000000000000" pitchFamily="2" charset="2"/>
              <a:buChar char="§"/>
            </a:pPr>
            <a:r>
              <a:rPr lang="en-US" sz="2800" dirty="0"/>
              <a:t>Remember…we are public servants, sworn to the constitution (not our beliefs)</a:t>
            </a:r>
          </a:p>
          <a:p>
            <a:pPr>
              <a:buFont typeface="Wingdings" panose="05000000000000000000" pitchFamily="2" charset="2"/>
              <a:buChar char="§"/>
            </a:pPr>
            <a:r>
              <a:rPr lang="en-US" sz="2800" dirty="0"/>
              <a:t>Moreover, as leaders we must be able to see and understand the contextual features, nuances and “operational realities” in which we work</a:t>
            </a:r>
          </a:p>
        </p:txBody>
      </p:sp>
      <p:sp>
        <p:nvSpPr>
          <p:cNvPr id="4" name="Slide Number Placeholder 3">
            <a:extLst>
              <a:ext uri="{FF2B5EF4-FFF2-40B4-BE49-F238E27FC236}">
                <a16:creationId xmlns:a16="http://schemas.microsoft.com/office/drawing/2014/main" id="{1EDD25C6-4DDF-4FEB-815B-2EB4234B700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399</a:t>
            </a:fld>
            <a:endParaRPr lang="en-US">
              <a:solidFill>
                <a:prstClr val="black">
                  <a:tint val="75000"/>
                </a:prstClr>
              </a:solidFill>
            </a:endParaRPr>
          </a:p>
        </p:txBody>
      </p:sp>
    </p:spTree>
    <p:extLst>
      <p:ext uri="{BB962C8B-B14F-4D97-AF65-F5344CB8AC3E}">
        <p14:creationId xmlns:p14="http://schemas.microsoft.com/office/powerpoint/2010/main" val="2996200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0864-743C-4D09-9118-E103B3038150}"/>
              </a:ext>
            </a:extLst>
          </p:cNvPr>
          <p:cNvSpPr>
            <a:spLocks noGrp="1"/>
          </p:cNvSpPr>
          <p:nvPr>
            <p:ph type="title"/>
          </p:nvPr>
        </p:nvSpPr>
        <p:spPr>
          <a:xfrm>
            <a:off x="-152400" y="152400"/>
            <a:ext cx="9525000" cy="1371600"/>
          </a:xfrm>
        </p:spPr>
        <p:txBody>
          <a:bodyPr>
            <a:noAutofit/>
          </a:bodyPr>
          <a:lstStyle/>
          <a:p>
            <a:r>
              <a:rPr lang="en-US" sz="3600" b="1" dirty="0">
                <a:solidFill>
                  <a:prstClr val="black"/>
                </a:solidFill>
                <a:latin typeface="Calibri"/>
              </a:rPr>
              <a:t>T</a:t>
            </a:r>
            <a:r>
              <a:rPr kumimoji="0" lang="en-US" sz="3600" b="1" i="0" u="none" strike="noStrike" kern="1200" cap="none" spc="0" normalizeH="0" baseline="0" noProof="0" dirty="0">
                <a:ln>
                  <a:noFill/>
                </a:ln>
                <a:solidFill>
                  <a:prstClr val="black"/>
                </a:solidFill>
                <a:effectLst/>
                <a:uLnTx/>
                <a:uFillTx/>
                <a:latin typeface="Calibri"/>
                <a:ea typeface="+mn-ea"/>
                <a:cs typeface="+mn-cs"/>
              </a:rPr>
              <a:t>he challenges facing leadership are significant and the opportunity for error considerable</a:t>
            </a:r>
            <a:br>
              <a:rPr lang="en-US" sz="3200" b="1" dirty="0"/>
            </a:br>
            <a:r>
              <a:rPr lang="en-US" sz="3200" dirty="0"/>
              <a:t> </a:t>
            </a:r>
            <a:endParaRPr lang="en-US" sz="3200" b="1" dirty="0"/>
          </a:p>
        </p:txBody>
      </p:sp>
      <p:sp>
        <p:nvSpPr>
          <p:cNvPr id="3" name="Content Placeholder 2">
            <a:extLst>
              <a:ext uri="{FF2B5EF4-FFF2-40B4-BE49-F238E27FC236}">
                <a16:creationId xmlns:a16="http://schemas.microsoft.com/office/drawing/2014/main" id="{76BDD0E1-559A-4C42-9BEF-51A200370F1A}"/>
              </a:ext>
            </a:extLst>
          </p:cNvPr>
          <p:cNvSpPr>
            <a:spLocks noGrp="1"/>
          </p:cNvSpPr>
          <p:nvPr>
            <p:ph idx="1"/>
          </p:nvPr>
        </p:nvSpPr>
        <p:spPr>
          <a:xfrm>
            <a:off x="0" y="1676400"/>
            <a:ext cx="9067800" cy="5181600"/>
          </a:xfrm>
        </p:spPr>
        <p:txBody>
          <a:bodyPr>
            <a:normAutofit fontScale="85000" lnSpcReduction="20000"/>
          </a:bodyPr>
          <a:lstStyle/>
          <a:p>
            <a:pPr>
              <a:buFont typeface="Wingdings" panose="05000000000000000000" pitchFamily="2" charset="2"/>
              <a:buChar char="§"/>
            </a:pPr>
            <a:r>
              <a:rPr lang="en-US" sz="2800" b="1" dirty="0">
                <a:solidFill>
                  <a:srgbClr val="C00000"/>
                </a:solidFill>
              </a:rPr>
              <a:t>Most notable public safety success and failure arises from incidents that at least start as routine events</a:t>
            </a:r>
          </a:p>
          <a:p>
            <a:pPr>
              <a:buFont typeface="Wingdings" panose="05000000000000000000" pitchFamily="2" charset="2"/>
              <a:buChar char="§"/>
            </a:pPr>
            <a:r>
              <a:rPr lang="en-US" sz="2800" dirty="0"/>
              <a:t>The extraordinary is born in the routine</a:t>
            </a:r>
          </a:p>
          <a:p>
            <a:pPr>
              <a:buFont typeface="Wingdings" panose="05000000000000000000" pitchFamily="2" charset="2"/>
              <a:buChar char="§"/>
            </a:pPr>
            <a:r>
              <a:rPr lang="en-US" sz="2800" dirty="0"/>
              <a:t>Strong leadership is required at all times, not just in a crisis.                                                  Drummond-Smith, (2018) </a:t>
            </a:r>
          </a:p>
          <a:p>
            <a:pPr>
              <a:buFont typeface="Wingdings" panose="05000000000000000000" pitchFamily="2" charset="2"/>
              <a:buChar char="§"/>
            </a:pPr>
            <a:r>
              <a:rPr lang="en-US" sz="2800" dirty="0"/>
              <a:t>Leaders must be prepared to make informed decisions and demonstrate sound behaviors that respond rather than react in most events</a:t>
            </a:r>
          </a:p>
          <a:p>
            <a:pPr>
              <a:buFont typeface="Wingdings" panose="05000000000000000000" pitchFamily="2" charset="2"/>
              <a:buChar char="§"/>
            </a:pPr>
            <a:r>
              <a:rPr lang="en-US" sz="2800" dirty="0"/>
              <a:t>Extraordinary events require extraordinary responses</a:t>
            </a:r>
          </a:p>
          <a:p>
            <a:pPr>
              <a:buFont typeface="Wingdings" panose="05000000000000000000" pitchFamily="2" charset="2"/>
              <a:buChar char="§"/>
            </a:pPr>
            <a:r>
              <a:rPr lang="en-US" sz="2800" b="1" dirty="0">
                <a:solidFill>
                  <a:srgbClr val="C00000"/>
                </a:solidFill>
              </a:rPr>
              <a:t>Leaders must be prepared with the competence, confidence, trust, and legitimacy to act</a:t>
            </a:r>
          </a:p>
          <a:p>
            <a:pPr>
              <a:buFont typeface="Wingdings" panose="05000000000000000000" pitchFamily="2" charset="2"/>
              <a:buChar char="§"/>
            </a:pPr>
            <a:r>
              <a:rPr lang="en-US" sz="2800" dirty="0"/>
              <a:t>Acumen is critical </a:t>
            </a:r>
          </a:p>
          <a:p>
            <a:pPr>
              <a:buFont typeface="Wingdings" panose="05000000000000000000" pitchFamily="2" charset="2"/>
              <a:buChar char="§"/>
            </a:pPr>
            <a:r>
              <a:rPr lang="en-US" sz="2800" b="1" dirty="0"/>
              <a:t>Relationship is required</a:t>
            </a:r>
          </a:p>
          <a:p>
            <a:pPr>
              <a:buFont typeface="Wingdings" panose="05000000000000000000" pitchFamily="2" charset="2"/>
              <a:buChar char="§"/>
            </a:pPr>
            <a:r>
              <a:rPr lang="en-US" sz="2800" b="1" dirty="0"/>
              <a:t>Leadership Emerges</a:t>
            </a:r>
          </a:p>
          <a:p>
            <a:pPr marL="0" indent="0">
              <a:buNone/>
            </a:pPr>
            <a:r>
              <a:rPr lang="en-US" sz="2800" dirty="0"/>
              <a:t> </a:t>
            </a:r>
          </a:p>
        </p:txBody>
      </p:sp>
    </p:spTree>
    <p:extLst>
      <p:ext uri="{BB962C8B-B14F-4D97-AF65-F5344CB8AC3E}">
        <p14:creationId xmlns:p14="http://schemas.microsoft.com/office/powerpoint/2010/main" val="169226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7BB9-DA6E-C696-F940-E21096D45D3D}"/>
              </a:ext>
            </a:extLst>
          </p:cNvPr>
          <p:cNvSpPr>
            <a:spLocks noGrp="1"/>
          </p:cNvSpPr>
          <p:nvPr>
            <p:ph type="title"/>
          </p:nvPr>
        </p:nvSpPr>
        <p:spPr>
          <a:xfrm>
            <a:off x="628650" y="365127"/>
            <a:ext cx="7886700" cy="917022"/>
          </a:xfrm>
        </p:spPr>
        <p:txBody>
          <a:bodyPr/>
          <a:lstStyle/>
          <a:p>
            <a:endParaRPr lang="en-US" dirty="0"/>
          </a:p>
        </p:txBody>
      </p:sp>
      <p:sp>
        <p:nvSpPr>
          <p:cNvPr id="3" name="Content Placeholder 2">
            <a:extLst>
              <a:ext uri="{FF2B5EF4-FFF2-40B4-BE49-F238E27FC236}">
                <a16:creationId xmlns:a16="http://schemas.microsoft.com/office/drawing/2014/main" id="{4C89B126-1355-EC5C-50C1-EC25030F7C77}"/>
              </a:ext>
            </a:extLst>
          </p:cNvPr>
          <p:cNvSpPr>
            <a:spLocks noGrp="1"/>
          </p:cNvSpPr>
          <p:nvPr>
            <p:ph idx="1"/>
          </p:nvPr>
        </p:nvSpPr>
        <p:spPr/>
        <p:txBody>
          <a:bodyPr>
            <a:normAutofit lnSpcReduction="10000"/>
          </a:bodyPr>
          <a:lstStyle/>
          <a:p>
            <a:pPr>
              <a:buFont typeface="Wingdings" panose="05000000000000000000" pitchFamily="2" charset="2"/>
              <a:buChar char="§"/>
            </a:pPr>
            <a:r>
              <a:rPr lang="en-US" dirty="0"/>
              <a:t>The study suggests that with respect to police officer retention, there is cause for legitimate concern</a:t>
            </a:r>
          </a:p>
          <a:p>
            <a:pPr>
              <a:buFont typeface="Wingdings" panose="05000000000000000000" pitchFamily="2" charset="2"/>
              <a:buChar char="§"/>
            </a:pPr>
            <a:r>
              <a:rPr lang="en-US" dirty="0"/>
              <a:t>Analysis of 60 months of data shows that while resignations and involuntary separations were not significantly altered in the post-Floyd period, voluntary resignations were</a:t>
            </a:r>
          </a:p>
          <a:p>
            <a:pPr>
              <a:buFont typeface="Wingdings" panose="05000000000000000000" pitchFamily="2" charset="2"/>
              <a:buChar char="§"/>
            </a:pPr>
            <a:r>
              <a:rPr lang="en-US" b="1" dirty="0">
                <a:solidFill>
                  <a:srgbClr val="C00000"/>
                </a:solidFill>
              </a:rPr>
              <a:t>Officers resigned at a 279% increased rate relative to the expectations</a:t>
            </a:r>
          </a:p>
        </p:txBody>
      </p:sp>
    </p:spTree>
    <p:extLst>
      <p:ext uri="{BB962C8B-B14F-4D97-AF65-F5344CB8AC3E}">
        <p14:creationId xmlns:p14="http://schemas.microsoft.com/office/powerpoint/2010/main" val="2755151181"/>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4FDA0-EF36-40B9-9C4B-46522B9F71EA}"/>
              </a:ext>
            </a:extLst>
          </p:cNvPr>
          <p:cNvSpPr>
            <a:spLocks noGrp="1"/>
          </p:cNvSpPr>
          <p:nvPr>
            <p:ph type="title"/>
          </p:nvPr>
        </p:nvSpPr>
        <p:spPr>
          <a:xfrm>
            <a:off x="457200" y="0"/>
            <a:ext cx="8229600" cy="731837"/>
          </a:xfrm>
        </p:spPr>
        <p:txBody>
          <a:bodyPr>
            <a:noAutofit/>
          </a:bodyPr>
          <a:lstStyle/>
          <a:p>
            <a:r>
              <a:rPr lang="en-US" sz="4000" b="1" i="1" dirty="0">
                <a:solidFill>
                  <a:srgbClr val="C00000"/>
                </a:solidFill>
              </a:rPr>
              <a:t>Evaluating Context</a:t>
            </a:r>
          </a:p>
        </p:txBody>
      </p:sp>
      <p:sp>
        <p:nvSpPr>
          <p:cNvPr id="3" name="Content Placeholder 2">
            <a:extLst>
              <a:ext uri="{FF2B5EF4-FFF2-40B4-BE49-F238E27FC236}">
                <a16:creationId xmlns:a16="http://schemas.microsoft.com/office/drawing/2014/main" id="{7F3155C2-EE61-4208-8EA9-20BD1B9194D8}"/>
              </a:ext>
            </a:extLst>
          </p:cNvPr>
          <p:cNvSpPr>
            <a:spLocks noGrp="1"/>
          </p:cNvSpPr>
          <p:nvPr>
            <p:ph idx="1"/>
          </p:nvPr>
        </p:nvSpPr>
        <p:spPr>
          <a:xfrm>
            <a:off x="76200" y="731838"/>
            <a:ext cx="8610600" cy="5394326"/>
          </a:xfrm>
        </p:spPr>
        <p:txBody>
          <a:bodyPr/>
          <a:lstStyle/>
          <a:p>
            <a:pPr marL="0" indent="0">
              <a:buNone/>
            </a:pPr>
            <a:endParaRPr lang="en-US" dirty="0"/>
          </a:p>
          <a:p>
            <a:pPr marL="0" indent="0">
              <a:buNone/>
            </a:pPr>
            <a:r>
              <a:rPr lang="en-US" sz="4400" b="1" dirty="0"/>
              <a:t>Fact-finding</a:t>
            </a:r>
          </a:p>
          <a:p>
            <a:pPr marL="0" indent="0">
              <a:buNone/>
            </a:pPr>
            <a:endParaRPr lang="en-US" dirty="0"/>
          </a:p>
          <a:p>
            <a:pPr marL="0" indent="0">
              <a:buNone/>
            </a:pPr>
            <a:r>
              <a:rPr lang="en-US" sz="4400" b="1" dirty="0"/>
              <a:t>Insight</a:t>
            </a:r>
          </a:p>
          <a:p>
            <a:pPr marL="0" indent="0">
              <a:buNone/>
            </a:pPr>
            <a:endParaRPr lang="en-US" dirty="0"/>
          </a:p>
          <a:p>
            <a:pPr marL="0" indent="0">
              <a:buNone/>
            </a:pPr>
            <a:r>
              <a:rPr lang="en-US" sz="4400" b="1" dirty="0"/>
              <a:t>Understanding</a:t>
            </a:r>
          </a:p>
        </p:txBody>
      </p:sp>
      <p:sp>
        <p:nvSpPr>
          <p:cNvPr id="4" name="Slide Number Placeholder 3">
            <a:extLst>
              <a:ext uri="{FF2B5EF4-FFF2-40B4-BE49-F238E27FC236}">
                <a16:creationId xmlns:a16="http://schemas.microsoft.com/office/drawing/2014/main" id="{7728843D-CBEC-45D7-9C19-B8998B82234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400</a:t>
            </a:fld>
            <a:endParaRPr lang="en-US">
              <a:solidFill>
                <a:prstClr val="black">
                  <a:tint val="75000"/>
                </a:prstClr>
              </a:solidFill>
            </a:endParaRPr>
          </a:p>
        </p:txBody>
      </p:sp>
      <p:cxnSp>
        <p:nvCxnSpPr>
          <p:cNvPr id="6" name="Straight Connector 5">
            <a:extLst>
              <a:ext uri="{FF2B5EF4-FFF2-40B4-BE49-F238E27FC236}">
                <a16:creationId xmlns:a16="http://schemas.microsoft.com/office/drawing/2014/main" id="{0FE036FA-253B-4EAC-8CFD-CBC7778AF256}"/>
              </a:ext>
            </a:extLst>
          </p:cNvPr>
          <p:cNvCxnSpPr/>
          <p:nvPr/>
        </p:nvCxnSpPr>
        <p:spPr>
          <a:xfrm>
            <a:off x="5181600" y="731837"/>
            <a:ext cx="76200" cy="536416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2B4D582-54D2-4DA1-94F1-2697CCA08A7B}"/>
              </a:ext>
            </a:extLst>
          </p:cNvPr>
          <p:cNvCxnSpPr/>
          <p:nvPr/>
        </p:nvCxnSpPr>
        <p:spPr>
          <a:xfrm>
            <a:off x="6096000" y="731836"/>
            <a:ext cx="76200" cy="536416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A7787CE-BC61-47E7-B453-81DE582E7181}"/>
              </a:ext>
            </a:extLst>
          </p:cNvPr>
          <p:cNvSpPr txBox="1"/>
          <p:nvPr/>
        </p:nvSpPr>
        <p:spPr>
          <a:xfrm>
            <a:off x="5370616" y="1065215"/>
            <a:ext cx="457200" cy="4832092"/>
          </a:xfrm>
          <a:prstGeom prst="rect">
            <a:avLst/>
          </a:prstGeom>
          <a:noFill/>
        </p:spPr>
        <p:txBody>
          <a:bodyPr wrap="square" rtlCol="0">
            <a:spAutoFit/>
          </a:bodyPr>
          <a:lstStyle/>
          <a:p>
            <a:r>
              <a:rPr lang="en-US" sz="4400" b="1" dirty="0"/>
              <a:t>CONTEXT</a:t>
            </a:r>
          </a:p>
        </p:txBody>
      </p:sp>
      <p:cxnSp>
        <p:nvCxnSpPr>
          <p:cNvPr id="14" name="Straight Arrow Connector 13">
            <a:extLst>
              <a:ext uri="{FF2B5EF4-FFF2-40B4-BE49-F238E27FC236}">
                <a16:creationId xmlns:a16="http://schemas.microsoft.com/office/drawing/2014/main" id="{06442C30-1789-465A-804B-873AF8B52B6F}"/>
              </a:ext>
            </a:extLst>
          </p:cNvPr>
          <p:cNvCxnSpPr>
            <a:cxnSpLocks/>
          </p:cNvCxnSpPr>
          <p:nvPr/>
        </p:nvCxnSpPr>
        <p:spPr>
          <a:xfrm>
            <a:off x="3505200" y="1828800"/>
            <a:ext cx="2171699"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623BAAE-10A9-47DB-AE4F-B8EBAA890962}"/>
              </a:ext>
            </a:extLst>
          </p:cNvPr>
          <p:cNvCxnSpPr>
            <a:cxnSpLocks/>
          </p:cNvCxnSpPr>
          <p:nvPr/>
        </p:nvCxnSpPr>
        <p:spPr>
          <a:xfrm>
            <a:off x="1994916" y="3124200"/>
            <a:ext cx="3681983"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633BDC2-BF83-43D9-91C7-D3E51667C57F}"/>
              </a:ext>
            </a:extLst>
          </p:cNvPr>
          <p:cNvCxnSpPr>
            <a:cxnSpLocks/>
          </p:cNvCxnSpPr>
          <p:nvPr/>
        </p:nvCxnSpPr>
        <p:spPr>
          <a:xfrm flipH="1">
            <a:off x="3733800" y="4543089"/>
            <a:ext cx="152400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7F8F669-A02B-4DAF-9CC3-BF2CE60D1716}"/>
              </a:ext>
            </a:extLst>
          </p:cNvPr>
          <p:cNvSpPr txBox="1"/>
          <p:nvPr/>
        </p:nvSpPr>
        <p:spPr>
          <a:xfrm>
            <a:off x="3124201" y="1219204"/>
            <a:ext cx="1905000" cy="523220"/>
          </a:xfrm>
          <a:prstGeom prst="rect">
            <a:avLst/>
          </a:prstGeom>
          <a:noFill/>
        </p:spPr>
        <p:txBody>
          <a:bodyPr wrap="square" rtlCol="0">
            <a:spAutoFit/>
          </a:bodyPr>
          <a:lstStyle/>
          <a:p>
            <a:r>
              <a:rPr lang="en-US" sz="2800" b="1" dirty="0">
                <a:solidFill>
                  <a:srgbClr val="C00000"/>
                </a:solidFill>
              </a:rPr>
              <a:t>  Capture</a:t>
            </a:r>
          </a:p>
        </p:txBody>
      </p:sp>
      <p:sp>
        <p:nvSpPr>
          <p:cNvPr id="39" name="TextBox 38">
            <a:extLst>
              <a:ext uri="{FF2B5EF4-FFF2-40B4-BE49-F238E27FC236}">
                <a16:creationId xmlns:a16="http://schemas.microsoft.com/office/drawing/2014/main" id="{B5DF83C9-BCB7-4F5A-ADC0-AA4F788252D3}"/>
              </a:ext>
            </a:extLst>
          </p:cNvPr>
          <p:cNvSpPr txBox="1"/>
          <p:nvPr/>
        </p:nvSpPr>
        <p:spPr>
          <a:xfrm>
            <a:off x="3124200" y="3887787"/>
            <a:ext cx="2209800" cy="523220"/>
          </a:xfrm>
          <a:prstGeom prst="rect">
            <a:avLst/>
          </a:prstGeom>
          <a:noFill/>
        </p:spPr>
        <p:txBody>
          <a:bodyPr wrap="square" rtlCol="0">
            <a:spAutoFit/>
          </a:bodyPr>
          <a:lstStyle/>
          <a:p>
            <a:r>
              <a:rPr lang="en-US" sz="2800" b="1" dirty="0">
                <a:solidFill>
                  <a:srgbClr val="C00000"/>
                </a:solidFill>
              </a:rPr>
              <a:t>Interpreting</a:t>
            </a:r>
          </a:p>
        </p:txBody>
      </p:sp>
      <p:sp>
        <p:nvSpPr>
          <p:cNvPr id="40" name="TextBox 39">
            <a:extLst>
              <a:ext uri="{FF2B5EF4-FFF2-40B4-BE49-F238E27FC236}">
                <a16:creationId xmlns:a16="http://schemas.microsoft.com/office/drawing/2014/main" id="{E5A09446-3F30-436D-8E84-2BD2E614E7AC}"/>
              </a:ext>
            </a:extLst>
          </p:cNvPr>
          <p:cNvSpPr txBox="1"/>
          <p:nvPr/>
        </p:nvSpPr>
        <p:spPr>
          <a:xfrm>
            <a:off x="2286000" y="2538443"/>
            <a:ext cx="3048000" cy="523220"/>
          </a:xfrm>
          <a:prstGeom prst="rect">
            <a:avLst/>
          </a:prstGeom>
          <a:noFill/>
        </p:spPr>
        <p:txBody>
          <a:bodyPr wrap="square" rtlCol="0">
            <a:spAutoFit/>
          </a:bodyPr>
          <a:lstStyle/>
          <a:p>
            <a:r>
              <a:rPr lang="en-US" sz="2800" b="1" dirty="0">
                <a:solidFill>
                  <a:srgbClr val="C00000"/>
                </a:solidFill>
              </a:rPr>
              <a:t>Analyze/Evaluate</a:t>
            </a:r>
          </a:p>
        </p:txBody>
      </p:sp>
      <p:sp>
        <p:nvSpPr>
          <p:cNvPr id="5" name="TextBox 4">
            <a:extLst>
              <a:ext uri="{FF2B5EF4-FFF2-40B4-BE49-F238E27FC236}">
                <a16:creationId xmlns:a16="http://schemas.microsoft.com/office/drawing/2014/main" id="{66D9A3B6-5813-44DF-B15B-C234A325DCDC}"/>
              </a:ext>
            </a:extLst>
          </p:cNvPr>
          <p:cNvSpPr txBox="1"/>
          <p:nvPr/>
        </p:nvSpPr>
        <p:spPr>
          <a:xfrm>
            <a:off x="533400" y="5637214"/>
            <a:ext cx="4038600" cy="1200329"/>
          </a:xfrm>
          <a:prstGeom prst="rect">
            <a:avLst/>
          </a:prstGeom>
          <a:noFill/>
        </p:spPr>
        <p:txBody>
          <a:bodyPr wrap="square" rtlCol="0">
            <a:spAutoFit/>
          </a:bodyPr>
          <a:lstStyle/>
          <a:p>
            <a:r>
              <a:rPr lang="en-US" sz="3600" b="1" dirty="0">
                <a:solidFill>
                  <a:srgbClr val="C00000"/>
                </a:solidFill>
              </a:rPr>
              <a:t>BEING ABLE TO FRAME ISSUES</a:t>
            </a:r>
          </a:p>
        </p:txBody>
      </p:sp>
      <p:sp>
        <p:nvSpPr>
          <p:cNvPr id="8" name="Arrow: Down 7">
            <a:extLst>
              <a:ext uri="{FF2B5EF4-FFF2-40B4-BE49-F238E27FC236}">
                <a16:creationId xmlns:a16="http://schemas.microsoft.com/office/drawing/2014/main" id="{1A28C475-C15D-49BD-BAB6-AAE595AE6398}"/>
              </a:ext>
            </a:extLst>
          </p:cNvPr>
          <p:cNvSpPr/>
          <p:nvPr/>
        </p:nvSpPr>
        <p:spPr>
          <a:xfrm>
            <a:off x="1510284" y="4888992"/>
            <a:ext cx="484632" cy="74822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1047889"/>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1ACE-97CC-4240-8941-BB6F4C304C76}"/>
              </a:ext>
            </a:extLst>
          </p:cNvPr>
          <p:cNvSpPr>
            <a:spLocks noGrp="1"/>
          </p:cNvSpPr>
          <p:nvPr>
            <p:ph type="title"/>
          </p:nvPr>
        </p:nvSpPr>
        <p:spPr>
          <a:xfrm>
            <a:off x="0" y="161388"/>
            <a:ext cx="9144000" cy="365125"/>
          </a:xfrm>
        </p:spPr>
        <p:txBody>
          <a:bodyPr>
            <a:normAutofit fontScale="90000"/>
          </a:bodyPr>
          <a:lstStyle/>
          <a:p>
            <a:r>
              <a:rPr lang="en-US" sz="3600" b="1" dirty="0"/>
              <a:t>Framing and Re-framing</a:t>
            </a:r>
            <a:br>
              <a:rPr lang="en-US" sz="3600" b="1" dirty="0"/>
            </a:br>
            <a:r>
              <a:rPr lang="en-US" sz="2700" dirty="0"/>
              <a:t>Bolman &amp; Deal, (2017)</a:t>
            </a:r>
          </a:p>
        </p:txBody>
      </p:sp>
      <p:sp>
        <p:nvSpPr>
          <p:cNvPr id="3" name="Content Placeholder 2">
            <a:extLst>
              <a:ext uri="{FF2B5EF4-FFF2-40B4-BE49-F238E27FC236}">
                <a16:creationId xmlns:a16="http://schemas.microsoft.com/office/drawing/2014/main" id="{42D5316B-84D7-4C09-922B-C19E5E7118F9}"/>
              </a:ext>
            </a:extLst>
          </p:cNvPr>
          <p:cNvSpPr>
            <a:spLocks noGrp="1"/>
          </p:cNvSpPr>
          <p:nvPr>
            <p:ph idx="1"/>
          </p:nvPr>
        </p:nvSpPr>
        <p:spPr>
          <a:xfrm>
            <a:off x="457200" y="838200"/>
            <a:ext cx="8229600" cy="6172200"/>
          </a:xfrm>
        </p:spPr>
        <p:txBody>
          <a:bodyPr>
            <a:noAutofit/>
          </a:bodyPr>
          <a:lstStyle/>
          <a:p>
            <a:pPr>
              <a:buFont typeface="Wingdings" panose="05000000000000000000" pitchFamily="2" charset="2"/>
              <a:buChar char="§"/>
            </a:pPr>
            <a:r>
              <a:rPr lang="en-US" sz="2800" b="1" dirty="0"/>
              <a:t>Mental models= </a:t>
            </a:r>
            <a:r>
              <a:rPr lang="en-US" sz="2800" dirty="0"/>
              <a:t>maps, mind-sets, schema, paradigms, cognitive lenses </a:t>
            </a:r>
            <a:r>
              <a:rPr lang="en-US" sz="2800" i="1" dirty="0"/>
              <a:t>are</a:t>
            </a:r>
            <a:r>
              <a:rPr lang="en-US" sz="2800" dirty="0"/>
              <a:t> </a:t>
            </a:r>
            <a:r>
              <a:rPr lang="en-US" sz="2800" b="1" dirty="0"/>
              <a:t>FRAMES</a:t>
            </a:r>
          </a:p>
          <a:p>
            <a:pPr>
              <a:buFont typeface="Wingdings" panose="05000000000000000000" pitchFamily="2" charset="2"/>
              <a:buChar char="§"/>
            </a:pPr>
            <a:r>
              <a:rPr lang="en-US" sz="2800" dirty="0"/>
              <a:t>Often our preferences are </a:t>
            </a:r>
            <a:r>
              <a:rPr lang="en-US" sz="2800" i="1" u="sng" dirty="0"/>
              <a:t>framed-bound</a:t>
            </a:r>
            <a:r>
              <a:rPr lang="en-US" sz="2800" u="sng" dirty="0"/>
              <a:t> </a:t>
            </a:r>
            <a:r>
              <a:rPr lang="en-US" sz="2800" dirty="0"/>
              <a:t>rather than </a:t>
            </a:r>
            <a:r>
              <a:rPr lang="en-US" sz="2800" i="1" u="sng" dirty="0"/>
              <a:t>reality-bound.</a:t>
            </a:r>
          </a:p>
          <a:p>
            <a:pPr>
              <a:buFont typeface="Wingdings" panose="05000000000000000000" pitchFamily="2" charset="2"/>
              <a:buChar char="§"/>
            </a:pPr>
            <a:r>
              <a:rPr lang="en-US" sz="2800" b="1" dirty="0">
                <a:solidFill>
                  <a:srgbClr val="C00000"/>
                </a:solidFill>
              </a:rPr>
              <a:t>Frames act as a coherent set of ideas or beliefs that form a prism or lens that enable you to see what’s going on in the world around you</a:t>
            </a:r>
          </a:p>
          <a:p>
            <a:pPr>
              <a:buFont typeface="Wingdings" panose="05000000000000000000" pitchFamily="2" charset="2"/>
              <a:buChar char="§"/>
            </a:pPr>
            <a:r>
              <a:rPr lang="en-US" sz="2800" dirty="0"/>
              <a:t>Frames define the questions we ask and solutions we consider</a:t>
            </a:r>
          </a:p>
          <a:p>
            <a:pPr>
              <a:buFont typeface="Wingdings" panose="05000000000000000000" pitchFamily="2" charset="2"/>
              <a:buChar char="§"/>
            </a:pPr>
            <a:r>
              <a:rPr lang="en-US" sz="2800" dirty="0"/>
              <a:t>Leaders fail when they take too narrow of a view</a:t>
            </a:r>
          </a:p>
          <a:p>
            <a:pPr>
              <a:buFont typeface="Wingdings" panose="05000000000000000000" pitchFamily="2" charset="2"/>
              <a:buChar char="§"/>
            </a:pPr>
            <a:r>
              <a:rPr lang="en-US" sz="2800" dirty="0"/>
              <a:t>We must think flexibly and see organizations from multiple angles, to deal with the full range of issues we inevitably encounter.</a:t>
            </a:r>
          </a:p>
        </p:txBody>
      </p:sp>
      <p:sp>
        <p:nvSpPr>
          <p:cNvPr id="4" name="Slide Number Placeholder 3">
            <a:extLst>
              <a:ext uri="{FF2B5EF4-FFF2-40B4-BE49-F238E27FC236}">
                <a16:creationId xmlns:a16="http://schemas.microsoft.com/office/drawing/2014/main" id="{C98600D1-3B68-42DE-B78E-3B22EEA3EB8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401</a:t>
            </a:fld>
            <a:endParaRPr lang="en-US">
              <a:solidFill>
                <a:prstClr val="black">
                  <a:tint val="75000"/>
                </a:prstClr>
              </a:solidFill>
            </a:endParaRPr>
          </a:p>
        </p:txBody>
      </p:sp>
    </p:spTree>
    <p:extLst>
      <p:ext uri="{BB962C8B-B14F-4D97-AF65-F5344CB8AC3E}">
        <p14:creationId xmlns:p14="http://schemas.microsoft.com/office/powerpoint/2010/main" val="2354441275"/>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56C6C-8D48-4CA7-9E82-C8CDDF1920F1}"/>
              </a:ext>
            </a:extLst>
          </p:cNvPr>
          <p:cNvSpPr>
            <a:spLocks noGrp="1"/>
          </p:cNvSpPr>
          <p:nvPr>
            <p:ph type="title"/>
          </p:nvPr>
        </p:nvSpPr>
        <p:spPr>
          <a:xfrm>
            <a:off x="0" y="0"/>
            <a:ext cx="9144000" cy="1616075"/>
          </a:xfrm>
        </p:spPr>
        <p:txBody>
          <a:bodyPr>
            <a:normAutofit fontScale="90000"/>
          </a:bodyPr>
          <a:lstStyle/>
          <a:p>
            <a:r>
              <a:rPr lang="en-US" sz="3200" b="1" dirty="0"/>
              <a:t>The Four Frame Model : </a:t>
            </a:r>
            <a:r>
              <a:rPr lang="en-US" sz="2800" dirty="0"/>
              <a:t>Each frame has its own image of reality. You may be drawn to some and put off by others.</a:t>
            </a:r>
            <a:br>
              <a:rPr lang="en-US" sz="2800" dirty="0"/>
            </a:br>
            <a:r>
              <a:rPr lang="en-US" sz="2400" dirty="0">
                <a:solidFill>
                  <a:srgbClr val="C00000"/>
                </a:solidFill>
              </a:rPr>
              <a:t>Applying all 4 deepens your appreciation and understanding of organizations.                                         </a:t>
            </a:r>
            <a:r>
              <a:rPr lang="en-US" sz="2000" dirty="0"/>
              <a:t>Bolman &amp; Deal, (2017)</a:t>
            </a:r>
          </a:p>
        </p:txBody>
      </p:sp>
      <p:sp>
        <p:nvSpPr>
          <p:cNvPr id="3" name="Content Placeholder 2">
            <a:extLst>
              <a:ext uri="{FF2B5EF4-FFF2-40B4-BE49-F238E27FC236}">
                <a16:creationId xmlns:a16="http://schemas.microsoft.com/office/drawing/2014/main" id="{7525397D-D18A-416B-AB0E-7086D0A6D347}"/>
              </a:ext>
            </a:extLst>
          </p:cNvPr>
          <p:cNvSpPr>
            <a:spLocks noGrp="1"/>
          </p:cNvSpPr>
          <p:nvPr>
            <p:ph idx="1"/>
          </p:nvPr>
        </p:nvSpPr>
        <p:spPr>
          <a:xfrm>
            <a:off x="457200" y="1752600"/>
            <a:ext cx="8229600" cy="5105400"/>
          </a:xfrm>
        </p:spPr>
        <p:txBody>
          <a:bodyPr>
            <a:noAutofit/>
          </a:bodyPr>
          <a:lstStyle/>
          <a:p>
            <a:pPr>
              <a:buFont typeface="Wingdings" panose="05000000000000000000" pitchFamily="2" charset="2"/>
              <a:buChar char="§"/>
            </a:pPr>
            <a:r>
              <a:rPr lang="en-US" sz="2800" b="1" dirty="0"/>
              <a:t>Structural: </a:t>
            </a:r>
            <a:r>
              <a:rPr lang="en-US" sz="2800" b="1" dirty="0">
                <a:solidFill>
                  <a:srgbClr val="C00000"/>
                </a:solidFill>
              </a:rPr>
              <a:t>The rational side</a:t>
            </a:r>
            <a:r>
              <a:rPr lang="en-US" sz="2800" dirty="0"/>
              <a:t>, perspective of an analyst, architect and designer that bends toward </a:t>
            </a:r>
            <a:r>
              <a:rPr lang="en-US" sz="2800" u="sng" dirty="0"/>
              <a:t>excellence</a:t>
            </a:r>
          </a:p>
          <a:p>
            <a:pPr>
              <a:buFont typeface="Wingdings" panose="05000000000000000000" pitchFamily="2" charset="2"/>
              <a:buChar char="§"/>
            </a:pPr>
            <a:r>
              <a:rPr lang="en-US" sz="2800" b="1" dirty="0"/>
              <a:t>Human resource: </a:t>
            </a:r>
            <a:r>
              <a:rPr lang="en-US" sz="2800" b="1" dirty="0">
                <a:solidFill>
                  <a:srgbClr val="C00000"/>
                </a:solidFill>
              </a:rPr>
              <a:t>The people side</a:t>
            </a:r>
            <a:r>
              <a:rPr lang="en-US" sz="2800" dirty="0"/>
              <a:t>, perspective of a servant, supporter, who is empowering that bends toward </a:t>
            </a:r>
            <a:r>
              <a:rPr lang="en-US" sz="2800" u="sng" dirty="0"/>
              <a:t>caring</a:t>
            </a:r>
          </a:p>
          <a:p>
            <a:pPr>
              <a:buFont typeface="Wingdings" panose="05000000000000000000" pitchFamily="2" charset="2"/>
              <a:buChar char="§"/>
            </a:pPr>
            <a:r>
              <a:rPr lang="en-US" sz="2800" b="1" dirty="0"/>
              <a:t>Political: </a:t>
            </a:r>
            <a:r>
              <a:rPr lang="en-US" sz="2800" b="1" dirty="0">
                <a:solidFill>
                  <a:srgbClr val="C00000"/>
                </a:solidFill>
              </a:rPr>
              <a:t>The conflict side</a:t>
            </a:r>
            <a:r>
              <a:rPr lang="en-US" sz="2800" dirty="0"/>
              <a:t>, perspective of an advocate, negotiator and coalition builder that bends toward </a:t>
            </a:r>
            <a:r>
              <a:rPr lang="en-US" sz="2800" u="sng" dirty="0"/>
              <a:t>justice</a:t>
            </a:r>
          </a:p>
          <a:p>
            <a:pPr>
              <a:buFont typeface="Wingdings" panose="05000000000000000000" pitchFamily="2" charset="2"/>
              <a:buChar char="§"/>
            </a:pPr>
            <a:r>
              <a:rPr lang="en-US" sz="2800" b="1" dirty="0"/>
              <a:t>Symbolic: </a:t>
            </a:r>
            <a:r>
              <a:rPr lang="en-US" sz="2800" b="1" dirty="0">
                <a:solidFill>
                  <a:srgbClr val="C00000"/>
                </a:solidFill>
              </a:rPr>
              <a:t>The cultural side</a:t>
            </a:r>
            <a:r>
              <a:rPr lang="en-US" sz="2800" dirty="0"/>
              <a:t>, perspective of a prophet and visionary that bends toward </a:t>
            </a:r>
            <a:r>
              <a:rPr lang="en-US" sz="2800" u="sng" dirty="0"/>
              <a:t>meaning and faith</a:t>
            </a:r>
          </a:p>
        </p:txBody>
      </p:sp>
      <p:sp>
        <p:nvSpPr>
          <p:cNvPr id="4" name="Slide Number Placeholder 3">
            <a:extLst>
              <a:ext uri="{FF2B5EF4-FFF2-40B4-BE49-F238E27FC236}">
                <a16:creationId xmlns:a16="http://schemas.microsoft.com/office/drawing/2014/main" id="{00D50D4E-7BCC-480E-A850-B9216B1D810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402</a:t>
            </a:fld>
            <a:endParaRPr lang="en-US" dirty="0">
              <a:solidFill>
                <a:prstClr val="black">
                  <a:tint val="75000"/>
                </a:prstClr>
              </a:solidFill>
            </a:endParaRPr>
          </a:p>
        </p:txBody>
      </p:sp>
    </p:spTree>
    <p:extLst>
      <p:ext uri="{BB962C8B-B14F-4D97-AF65-F5344CB8AC3E}">
        <p14:creationId xmlns:p14="http://schemas.microsoft.com/office/powerpoint/2010/main" val="4150553077"/>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EDA8-B49B-4D4A-ACDA-2C0A89CF2183}"/>
              </a:ext>
            </a:extLst>
          </p:cNvPr>
          <p:cNvSpPr>
            <a:spLocks noGrp="1"/>
          </p:cNvSpPr>
          <p:nvPr>
            <p:ph type="title"/>
          </p:nvPr>
        </p:nvSpPr>
        <p:spPr>
          <a:xfrm>
            <a:off x="457200" y="0"/>
            <a:ext cx="8229600" cy="838200"/>
          </a:xfrm>
        </p:spPr>
        <p:txBody>
          <a:bodyPr>
            <a:normAutofit/>
          </a:bodyPr>
          <a:lstStyle/>
          <a:p>
            <a:r>
              <a:rPr lang="en-US" sz="3200" dirty="0"/>
              <a:t>Bolman and Deal, (2017)</a:t>
            </a:r>
          </a:p>
        </p:txBody>
      </p:sp>
      <p:sp>
        <p:nvSpPr>
          <p:cNvPr id="3" name="Content Placeholder 2">
            <a:extLst>
              <a:ext uri="{FF2B5EF4-FFF2-40B4-BE49-F238E27FC236}">
                <a16:creationId xmlns:a16="http://schemas.microsoft.com/office/drawing/2014/main" id="{2776106E-7AFF-4CE6-B4B7-82EE2C99095C}"/>
              </a:ext>
            </a:extLst>
          </p:cNvPr>
          <p:cNvSpPr>
            <a:spLocks noGrp="1"/>
          </p:cNvSpPr>
          <p:nvPr>
            <p:ph idx="1"/>
          </p:nvPr>
        </p:nvSpPr>
        <p:spPr>
          <a:xfrm>
            <a:off x="457200" y="838200"/>
            <a:ext cx="8229600" cy="6019800"/>
          </a:xfrm>
        </p:spPr>
        <p:txBody>
          <a:bodyPr>
            <a:normAutofit/>
          </a:bodyPr>
          <a:lstStyle/>
          <a:p>
            <a:pPr>
              <a:buFont typeface="Wingdings" panose="05000000000000000000" pitchFamily="2" charset="2"/>
              <a:buChar char="§"/>
            </a:pPr>
            <a:r>
              <a:rPr lang="en-US" sz="2800" b="1" dirty="0">
                <a:solidFill>
                  <a:srgbClr val="C00000"/>
                </a:solidFill>
              </a:rPr>
              <a:t>How you think determines what you see and how you respond to situations</a:t>
            </a:r>
          </a:p>
          <a:p>
            <a:pPr>
              <a:buFont typeface="Wingdings" panose="05000000000000000000" pitchFamily="2" charset="2"/>
              <a:buChar char="§"/>
            </a:pPr>
            <a:r>
              <a:rPr lang="en-US" sz="2800" dirty="0"/>
              <a:t>A frame is an amalgam of beliefs and assumptions that you carry in your head to help you understand and negotiate some part of your world</a:t>
            </a:r>
          </a:p>
          <a:p>
            <a:pPr>
              <a:buFont typeface="Wingdings" panose="05000000000000000000" pitchFamily="2" charset="2"/>
              <a:buChar char="§"/>
            </a:pPr>
            <a:r>
              <a:rPr lang="en-US" sz="2800" b="1" dirty="0"/>
              <a:t>An accurate frame makes it easier to: </a:t>
            </a:r>
            <a:r>
              <a:rPr lang="en-US" sz="2800" dirty="0"/>
              <a:t>(a) know what’s going on, (b) see more options, and (c) make better choices</a:t>
            </a:r>
          </a:p>
          <a:p>
            <a:pPr>
              <a:buFont typeface="Wingdings" panose="05000000000000000000" pitchFamily="2" charset="2"/>
              <a:buChar char="§"/>
            </a:pPr>
            <a:r>
              <a:rPr lang="en-US" sz="2800" dirty="0"/>
              <a:t>Frames are vital because muddled human affairs don’t come with computerized navigation systems to guide you turn by turn to your destination</a:t>
            </a:r>
          </a:p>
          <a:p>
            <a:pPr>
              <a:buFont typeface="Wingdings" panose="05000000000000000000" pitchFamily="2" charset="2"/>
              <a:buChar char="§"/>
            </a:pPr>
            <a:r>
              <a:rPr lang="en-US" sz="2800" dirty="0"/>
              <a:t>Instead, you need to develop and carry accurate cognitive maps in your head</a:t>
            </a:r>
          </a:p>
        </p:txBody>
      </p:sp>
      <p:sp>
        <p:nvSpPr>
          <p:cNvPr id="4" name="Slide Number Placeholder 3">
            <a:extLst>
              <a:ext uri="{FF2B5EF4-FFF2-40B4-BE49-F238E27FC236}">
                <a16:creationId xmlns:a16="http://schemas.microsoft.com/office/drawing/2014/main" id="{3EB85ACD-BA4A-4E4C-8AC2-9B8DA695F98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403</a:t>
            </a:fld>
            <a:endParaRPr lang="en-US">
              <a:solidFill>
                <a:prstClr val="black">
                  <a:tint val="75000"/>
                </a:prstClr>
              </a:solidFill>
            </a:endParaRPr>
          </a:p>
        </p:txBody>
      </p:sp>
    </p:spTree>
    <p:extLst>
      <p:ext uri="{BB962C8B-B14F-4D97-AF65-F5344CB8AC3E}">
        <p14:creationId xmlns:p14="http://schemas.microsoft.com/office/powerpoint/2010/main" val="2280113052"/>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10966"/>
            <a:ext cx="8229600" cy="5347034"/>
          </a:xfrm>
        </p:spPr>
        <p:txBody>
          <a:bodyPr>
            <a:normAutofit lnSpcReduction="10000"/>
          </a:bodyPr>
          <a:lstStyle/>
          <a:p>
            <a:pPr>
              <a:buFont typeface="Wingdings" panose="05000000000000000000" pitchFamily="2" charset="2"/>
              <a:buChar char="§"/>
            </a:pPr>
            <a:r>
              <a:rPr lang="en-US" sz="3000" b="1" dirty="0"/>
              <a:t>A dichotomy that is meant to evaluate two perspectives consistent with character and cognitive styles of individuals in positions of authority within organizations</a:t>
            </a:r>
          </a:p>
          <a:p>
            <a:pPr>
              <a:buFont typeface="Wingdings" panose="05000000000000000000" pitchFamily="2" charset="2"/>
              <a:buChar char="§"/>
            </a:pPr>
            <a:r>
              <a:rPr lang="en-US" sz="3000" dirty="0"/>
              <a:t>Two opposing world views that may be useful in thinking about human nature </a:t>
            </a:r>
            <a:r>
              <a:rPr lang="en-US" sz="2600" dirty="0"/>
              <a:t>(</a:t>
            </a:r>
            <a:r>
              <a:rPr lang="en-US" sz="2600" dirty="0" err="1"/>
              <a:t>Zaleznik</a:t>
            </a:r>
            <a:r>
              <a:rPr lang="en-US" sz="2600" dirty="0"/>
              <a:t> </a:t>
            </a:r>
            <a:r>
              <a:rPr lang="en-US" sz="2200" dirty="0"/>
              <a:t>2008)</a:t>
            </a:r>
          </a:p>
          <a:p>
            <a:pPr>
              <a:buFont typeface="Wingdings" panose="05000000000000000000" pitchFamily="2" charset="2"/>
              <a:buChar char="§"/>
            </a:pPr>
            <a:r>
              <a:rPr lang="en-US" sz="3000" dirty="0"/>
              <a:t>C</a:t>
            </a:r>
            <a:r>
              <a:rPr lang="en-US" sz="3000" dirty="0">
                <a:solidFill>
                  <a:schemeClr val="tx1"/>
                </a:solidFill>
              </a:rPr>
              <a:t>lassified along a spectrum between hedgehogs and foxes </a:t>
            </a:r>
            <a:r>
              <a:rPr lang="en-US" sz="2600" dirty="0">
                <a:solidFill>
                  <a:schemeClr val="tx1"/>
                </a:solidFill>
              </a:rPr>
              <a:t>(</a:t>
            </a:r>
            <a:r>
              <a:rPr lang="en-US" sz="2600" i="1" dirty="0">
                <a:solidFill>
                  <a:schemeClr val="tx1"/>
                </a:solidFill>
              </a:rPr>
              <a:t>from Isaiah Berlin essay on Leo Tolstoy</a:t>
            </a:r>
            <a:r>
              <a:rPr lang="en-US" sz="2600" dirty="0">
                <a:solidFill>
                  <a:schemeClr val="tx1"/>
                </a:solidFill>
              </a:rPr>
              <a:t>) </a:t>
            </a:r>
          </a:p>
          <a:p>
            <a:pPr marL="0" indent="0" algn="ctr">
              <a:buNone/>
            </a:pPr>
            <a:r>
              <a:rPr lang="en-US" b="1" i="1" dirty="0">
                <a:solidFill>
                  <a:srgbClr val="C00000"/>
                </a:solidFill>
              </a:rPr>
              <a:t>“The fox knows many little things, but the hedgehog knows one big thing.” </a:t>
            </a:r>
          </a:p>
          <a:p>
            <a:pPr marL="0" indent="0" algn="ctr">
              <a:buNone/>
            </a:pPr>
            <a:r>
              <a:rPr lang="en-US" i="1" dirty="0">
                <a:solidFill>
                  <a:srgbClr val="C00000"/>
                </a:solidFill>
              </a:rPr>
              <a:t>                                                               -- Archilochus</a:t>
            </a:r>
            <a:endParaRPr lang="en-US" b="1" i="1" dirty="0">
              <a:solidFill>
                <a:srgbClr val="C000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32084"/>
            <a:ext cx="2819400" cy="1478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a:xfrm>
            <a:off x="6781800" y="6351587"/>
            <a:ext cx="2133600" cy="365125"/>
          </a:xfrm>
        </p:spPr>
        <p:txBody>
          <a:bodyPr/>
          <a:lstStyle/>
          <a:p>
            <a:fld id="{8A8D1F8B-566B-49F2-865B-EEF93E92EFE1}" type="slidenum">
              <a:rPr lang="en-US" smtClean="0">
                <a:solidFill>
                  <a:prstClr val="black">
                    <a:tint val="75000"/>
                  </a:prstClr>
                </a:solidFill>
              </a:rPr>
              <a:pPr/>
              <a:t>404</a:t>
            </a:fld>
            <a:endParaRPr lang="en-US" dirty="0">
              <a:solidFill>
                <a:prstClr val="black">
                  <a:tint val="75000"/>
                </a:prstClr>
              </a:solidFill>
            </a:endParaRPr>
          </a:p>
        </p:txBody>
      </p:sp>
      <p:sp>
        <p:nvSpPr>
          <p:cNvPr id="2" name="Title 1"/>
          <p:cNvSpPr>
            <a:spLocks noGrp="1"/>
          </p:cNvSpPr>
          <p:nvPr>
            <p:ph type="title"/>
          </p:nvPr>
        </p:nvSpPr>
        <p:spPr>
          <a:xfrm>
            <a:off x="568036" y="216066"/>
            <a:ext cx="8305800" cy="1153611"/>
          </a:xfrm>
        </p:spPr>
        <p:txBody>
          <a:bodyPr>
            <a:noAutofit/>
          </a:bodyPr>
          <a:lstStyle/>
          <a:p>
            <a:pPr algn="l">
              <a:lnSpc>
                <a:spcPct val="100000"/>
              </a:lnSpc>
            </a:pPr>
            <a:br>
              <a:rPr lang="en-US" b="1" dirty="0"/>
            </a:br>
            <a:r>
              <a:rPr lang="en-US" b="1" dirty="0"/>
              <a:t>“Foxes and Hedgehogs”</a:t>
            </a:r>
            <a:br>
              <a:rPr lang="en-US" b="1" dirty="0"/>
            </a:br>
            <a:endParaRPr lang="en-US" b="1" dirty="0"/>
          </a:p>
        </p:txBody>
      </p:sp>
    </p:spTree>
    <p:extLst>
      <p:ext uri="{BB962C8B-B14F-4D97-AF65-F5344CB8AC3E}">
        <p14:creationId xmlns:p14="http://schemas.microsoft.com/office/powerpoint/2010/main" val="343879614"/>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457200" y="381000"/>
            <a:ext cx="8229600" cy="152400"/>
          </a:xfrm>
        </p:spPr>
        <p:txBody>
          <a:bodyPr>
            <a:noAutofit/>
          </a:bodyPr>
          <a:lstStyle/>
          <a:p>
            <a:pPr fontAlgn="base"/>
            <a:br>
              <a:rPr lang="en-US" sz="2400" b="1" dirty="0">
                <a:solidFill>
                  <a:srgbClr val="003045"/>
                </a:solidFill>
                <a:latin typeface="PTSans"/>
              </a:rPr>
            </a:br>
            <a:endParaRPr lang="en-US" sz="2400" b="1" i="1" dirty="0"/>
          </a:p>
        </p:txBody>
      </p:sp>
      <p:graphicFrame>
        <p:nvGraphicFramePr>
          <p:cNvPr id="9" name="Table 8"/>
          <p:cNvGraphicFramePr>
            <a:graphicFrameLocks noGrp="1"/>
          </p:cNvGraphicFramePr>
          <p:nvPr/>
        </p:nvGraphicFramePr>
        <p:xfrm>
          <a:off x="228600" y="228600"/>
          <a:ext cx="8763000" cy="6689948"/>
        </p:xfrm>
        <a:graphic>
          <a:graphicData uri="http://schemas.openxmlformats.org/drawingml/2006/table">
            <a:tbl>
              <a:tblPr firstRow="1" bandRow="1">
                <a:tableStyleId>{5C22544A-7EE6-4342-B048-85BDC9FD1C3A}</a:tableStyleId>
              </a:tblPr>
              <a:tblGrid>
                <a:gridCol w="4061604">
                  <a:extLst>
                    <a:ext uri="{9D8B030D-6E8A-4147-A177-3AD203B41FA5}">
                      <a16:colId xmlns:a16="http://schemas.microsoft.com/office/drawing/2014/main" val="20000"/>
                    </a:ext>
                  </a:extLst>
                </a:gridCol>
                <a:gridCol w="4701396">
                  <a:extLst>
                    <a:ext uri="{9D8B030D-6E8A-4147-A177-3AD203B41FA5}">
                      <a16:colId xmlns:a16="http://schemas.microsoft.com/office/drawing/2014/main" val="20001"/>
                    </a:ext>
                  </a:extLst>
                </a:gridCol>
              </a:tblGrid>
              <a:tr h="671899">
                <a:tc>
                  <a:txBody>
                    <a:bodyPr/>
                    <a:lstStyle/>
                    <a:p>
                      <a:pPr algn="ctr"/>
                      <a:r>
                        <a:rPr lang="en-US" sz="3600" dirty="0"/>
                        <a:t>How Foxes Think</a:t>
                      </a:r>
                    </a:p>
                  </a:txBody>
                  <a:tcPr/>
                </a:tc>
                <a:tc>
                  <a:txBody>
                    <a:bodyPr/>
                    <a:lstStyle/>
                    <a:p>
                      <a:pPr algn="ctr"/>
                      <a:r>
                        <a:rPr lang="en-US" sz="3600" dirty="0"/>
                        <a:t>How Hedgehogs Think</a:t>
                      </a:r>
                    </a:p>
                  </a:txBody>
                  <a:tcPr/>
                </a:tc>
                <a:extLst>
                  <a:ext uri="{0D108BD9-81ED-4DB2-BD59-A6C34878D82A}">
                    <a16:rowId xmlns:a16="http://schemas.microsoft.com/office/drawing/2014/main" val="10000"/>
                  </a:ext>
                </a:extLst>
              </a:tr>
              <a:tr h="2926492">
                <a:tc>
                  <a:txBody>
                    <a:bodyPr/>
                    <a:lstStyle/>
                    <a:p>
                      <a:r>
                        <a:rPr lang="en-US" sz="2400" b="1" u="sng" dirty="0"/>
                        <a:t>Multidisciplinary</a:t>
                      </a:r>
                      <a:r>
                        <a:rPr lang="en-US" sz="2400" b="1" u="none" dirty="0"/>
                        <a:t> </a:t>
                      </a:r>
                      <a:r>
                        <a:rPr lang="en-US" sz="2400" b="1" dirty="0"/>
                        <a:t>–</a:t>
                      </a:r>
                      <a:r>
                        <a:rPr lang="en-US" sz="2800" b="0" baseline="0" dirty="0"/>
                        <a:t> </a:t>
                      </a:r>
                      <a:br>
                        <a:rPr lang="en-US" sz="2800" b="0" baseline="0" dirty="0"/>
                      </a:br>
                      <a:r>
                        <a:rPr lang="en-US" sz="2400" b="0" baseline="0" dirty="0"/>
                        <a:t>Finding a diversity of perspectives. </a:t>
                      </a:r>
                      <a:r>
                        <a:rPr lang="en-US" sz="2400" baseline="0" dirty="0"/>
                        <a:t>Looking outside of their comfort zone to whatever different methods might work better than the current ones.</a:t>
                      </a:r>
                      <a:endParaRPr lang="en-US" sz="2800" dirty="0"/>
                    </a:p>
                    <a:p>
                      <a:endParaRPr lang="en-US" dirty="0"/>
                    </a:p>
                  </a:txBody>
                  <a:tcPr/>
                </a:tc>
                <a:tc>
                  <a:txBody>
                    <a:bodyPr/>
                    <a:lstStyle/>
                    <a:p>
                      <a:r>
                        <a:rPr lang="en-US" sz="2400" b="1" u="sng" dirty="0"/>
                        <a:t>Specialized</a:t>
                      </a:r>
                      <a:r>
                        <a:rPr lang="en-US" sz="2400" b="1" u="none" baseline="0" dirty="0"/>
                        <a:t> </a:t>
                      </a:r>
                      <a:r>
                        <a:rPr lang="en-US" sz="2400" b="1" u="none" dirty="0"/>
                        <a:t>-</a:t>
                      </a:r>
                      <a:r>
                        <a:rPr lang="en-US" sz="2400" b="1" baseline="0" dirty="0"/>
                        <a:t> </a:t>
                      </a:r>
                      <a:br>
                        <a:rPr lang="en-US" sz="2400" b="1" baseline="0" dirty="0"/>
                      </a:br>
                      <a:r>
                        <a:rPr lang="en-US" sz="2400" baseline="0" dirty="0"/>
                        <a:t>Loyal to their current data and skills.</a:t>
                      </a:r>
                      <a:br>
                        <a:rPr lang="en-US" sz="2400" baseline="0" dirty="0"/>
                      </a:br>
                      <a:r>
                        <a:rPr lang="en-US" sz="2400" baseline="0" dirty="0"/>
                        <a:t>They focus on how things they know they can do may be used instead of learning new skills that might be better suited to a new environment.</a:t>
                      </a:r>
                      <a:endParaRPr lang="en-US" sz="2400" dirty="0"/>
                    </a:p>
                  </a:txBody>
                  <a:tcPr/>
                </a:tc>
                <a:extLst>
                  <a:ext uri="{0D108BD9-81ED-4DB2-BD59-A6C34878D82A}">
                    <a16:rowId xmlns:a16="http://schemas.microsoft.com/office/drawing/2014/main" val="10001"/>
                  </a:ext>
                </a:extLst>
              </a:tr>
              <a:tr h="3031009">
                <a:tc>
                  <a:txBody>
                    <a:bodyPr/>
                    <a:lstStyle/>
                    <a:p>
                      <a:r>
                        <a:rPr lang="en-US" sz="2400" b="1" u="sng" dirty="0"/>
                        <a:t>Adaptable</a:t>
                      </a:r>
                      <a:r>
                        <a:rPr lang="en-US" sz="2400" b="1" dirty="0"/>
                        <a:t> – </a:t>
                      </a:r>
                      <a:br>
                        <a:rPr lang="en-US" sz="2400" b="1" dirty="0"/>
                      </a:br>
                      <a:r>
                        <a:rPr lang="en-US" sz="2400" b="0" dirty="0"/>
                        <a:t>Change is the Only Constant.</a:t>
                      </a:r>
                      <a:br>
                        <a:rPr lang="en-US" sz="2400" b="0" dirty="0"/>
                      </a:br>
                      <a:r>
                        <a:rPr lang="en-US" sz="2400" b="0" dirty="0"/>
                        <a:t>When something works, it could work better differently, when something doesn’t work then a new method might work better.</a:t>
                      </a:r>
                      <a:endParaRPr lang="en-US" dirty="0"/>
                    </a:p>
                  </a:txBody>
                  <a:tcPr/>
                </a:tc>
                <a:tc>
                  <a:txBody>
                    <a:bodyPr/>
                    <a:lstStyle/>
                    <a:p>
                      <a:r>
                        <a:rPr lang="en-US" sz="2400" b="1" u="sng" dirty="0"/>
                        <a:t>Inflexible</a:t>
                      </a:r>
                      <a:r>
                        <a:rPr lang="en-US" sz="2400" b="1" dirty="0"/>
                        <a:t>–</a:t>
                      </a:r>
                      <a:br>
                        <a:rPr lang="en-US" sz="2400" b="0" dirty="0"/>
                      </a:br>
                      <a:r>
                        <a:rPr lang="en-US" sz="2400" b="0" dirty="0"/>
                        <a:t>They stick with “The way it’s always been.” Change for when necessary or forced, and only as a way to refine the status quo for now, not create a new approach for each new problem.</a:t>
                      </a:r>
                      <a:endParaRPr lang="en-US" dirty="0"/>
                    </a:p>
                  </a:txBody>
                  <a:tcPr/>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405</a:t>
            </a:fld>
            <a:endParaRPr lang="en-US">
              <a:solidFill>
                <a:prstClr val="black">
                  <a:tint val="75000"/>
                </a:prstClr>
              </a:solidFill>
            </a:endParaRPr>
          </a:p>
        </p:txBody>
      </p:sp>
    </p:spTree>
    <p:extLst>
      <p:ext uri="{BB962C8B-B14F-4D97-AF65-F5344CB8AC3E}">
        <p14:creationId xmlns:p14="http://schemas.microsoft.com/office/powerpoint/2010/main" val="4141954354"/>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220181019"/>
              </p:ext>
            </p:extLst>
          </p:nvPr>
        </p:nvGraphicFramePr>
        <p:xfrm>
          <a:off x="228600" y="136525"/>
          <a:ext cx="8610600" cy="6721475"/>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687443">
                <a:tc>
                  <a:txBody>
                    <a:bodyPr/>
                    <a:lstStyle/>
                    <a:p>
                      <a:pPr algn="ctr"/>
                      <a:r>
                        <a:rPr lang="en-US" sz="3600" dirty="0"/>
                        <a:t>How Foxes Think</a:t>
                      </a:r>
                    </a:p>
                  </a:txBody>
                  <a:tcPr/>
                </a:tc>
                <a:tc>
                  <a:txBody>
                    <a:bodyPr/>
                    <a:lstStyle/>
                    <a:p>
                      <a:pPr algn="ctr"/>
                      <a:r>
                        <a:rPr lang="en-US" sz="3600" dirty="0"/>
                        <a:t>How Hedgehogs Think</a:t>
                      </a:r>
                    </a:p>
                  </a:txBody>
                  <a:tcPr/>
                </a:tc>
                <a:extLst>
                  <a:ext uri="{0D108BD9-81ED-4DB2-BD59-A6C34878D82A}">
                    <a16:rowId xmlns:a16="http://schemas.microsoft.com/office/drawing/2014/main" val="10000"/>
                  </a:ext>
                </a:extLst>
              </a:tr>
              <a:tr h="2639889">
                <a:tc>
                  <a:txBody>
                    <a:bodyPr/>
                    <a:lstStyle/>
                    <a:p>
                      <a:r>
                        <a:rPr lang="en-US" sz="2400" b="1" u="sng" dirty="0"/>
                        <a:t>Self-critical</a:t>
                      </a:r>
                      <a:r>
                        <a:rPr lang="en-US" sz="2400" b="1" dirty="0"/>
                        <a:t> –</a:t>
                      </a:r>
                      <a:br>
                        <a:rPr lang="en-US" sz="2400" b="0" dirty="0"/>
                      </a:br>
                      <a:r>
                        <a:rPr lang="en-US" sz="2400" b="0" dirty="0"/>
                        <a:t>Constantly evaluating themselves and open to criticism. Learning about where they failed gives them a chance to transform and improve.</a:t>
                      </a:r>
                      <a:endParaRPr lang="en-US" dirty="0"/>
                    </a:p>
                  </a:txBody>
                  <a:tcPr/>
                </a:tc>
                <a:tc>
                  <a:txBody>
                    <a:bodyPr/>
                    <a:lstStyle/>
                    <a:p>
                      <a:r>
                        <a:rPr lang="en-US" sz="2400" b="1" u="sng" dirty="0"/>
                        <a:t>Stubborn</a:t>
                      </a:r>
                      <a:r>
                        <a:rPr lang="en-US" sz="2400" b="1" dirty="0"/>
                        <a:t> –</a:t>
                      </a:r>
                      <a:br>
                        <a:rPr lang="en-US" sz="2400" b="0" dirty="0"/>
                      </a:br>
                      <a:r>
                        <a:rPr lang="en-US" sz="2400" b="0" dirty="0"/>
                        <a:t>Their mistakes are blamed</a:t>
                      </a:r>
                      <a:r>
                        <a:rPr lang="en-US" sz="2400" b="0" baseline="0" dirty="0"/>
                        <a:t> on bad luck or on peculiar circumstances. (“A good model had a bad day.”)</a:t>
                      </a:r>
                    </a:p>
                    <a:p>
                      <a:r>
                        <a:rPr lang="en-US" sz="2400" b="0" baseline="0" dirty="0"/>
                        <a:t>A prisoner of their own experience or ideology.</a:t>
                      </a:r>
                      <a:endParaRPr lang="en-US" sz="2400" b="1" dirty="0"/>
                    </a:p>
                    <a:p>
                      <a:endParaRPr lang="en-US" dirty="0"/>
                    </a:p>
                  </a:txBody>
                  <a:tcPr/>
                </a:tc>
                <a:extLst>
                  <a:ext uri="{0D108BD9-81ED-4DB2-BD59-A6C34878D82A}">
                    <a16:rowId xmlns:a16="http://schemas.microsoft.com/office/drawing/2014/main" val="10001"/>
                  </a:ext>
                </a:extLst>
              </a:tr>
              <a:tr h="3394143">
                <a:tc>
                  <a:txBody>
                    <a:bodyPr/>
                    <a:lstStyle/>
                    <a:p>
                      <a:r>
                        <a:rPr lang="en-US" sz="2400" b="1" u="sng" dirty="0"/>
                        <a:t>Tolerant of complexity</a:t>
                      </a:r>
                      <a:r>
                        <a:rPr lang="en-US" sz="2400" b="1" u="none" dirty="0"/>
                        <a:t> –</a:t>
                      </a:r>
                      <a:endParaRPr lang="en-US" sz="2400" b="0" u="none" dirty="0"/>
                    </a:p>
                    <a:p>
                      <a:r>
                        <a:rPr lang="en-US" sz="2400" b="0" u="none" baseline="0" dirty="0"/>
                        <a:t>They are aware that they don’t know all the variables, and they may never know them all. They know that one solution will not fit all problems and some problems have multiple sources that need different solutions.</a:t>
                      </a:r>
                      <a:endParaRPr lang="en-US" dirty="0"/>
                    </a:p>
                  </a:txBody>
                  <a:tcPr/>
                </a:tc>
                <a:tc>
                  <a:txBody>
                    <a:bodyPr/>
                    <a:lstStyle/>
                    <a:p>
                      <a:r>
                        <a:rPr lang="en-US" sz="2400" b="1" u="sng" dirty="0"/>
                        <a:t>Order-seeking</a:t>
                      </a:r>
                      <a:r>
                        <a:rPr lang="en-US" sz="2400" b="1" dirty="0"/>
                        <a:t> –</a:t>
                      </a:r>
                      <a:r>
                        <a:rPr lang="en-US" dirty="0"/>
                        <a:t> </a:t>
                      </a:r>
                      <a:endParaRPr lang="en-US" sz="2400" dirty="0"/>
                    </a:p>
                    <a:p>
                      <a:r>
                        <a:rPr lang="en-US" sz="2400" dirty="0"/>
                        <a:t>They believe </a:t>
                      </a:r>
                      <a:r>
                        <a:rPr lang="en-US" sz="2400" baseline="0" dirty="0"/>
                        <a:t>every problem has a clearly defined solution. One system can be shoehorned to fit any environment and that variables and complications are bound to have some uniformity between them.</a:t>
                      </a:r>
                      <a:endParaRPr lang="en-US" sz="2400" dirty="0"/>
                    </a:p>
                    <a:p>
                      <a:endParaRPr lang="en-US" dirty="0"/>
                    </a:p>
                  </a:txBody>
                  <a:tcPr/>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406</a:t>
            </a:fld>
            <a:endParaRPr lang="en-US">
              <a:solidFill>
                <a:prstClr val="black">
                  <a:tint val="75000"/>
                </a:prstClr>
              </a:solidFill>
            </a:endParaRPr>
          </a:p>
        </p:txBody>
      </p:sp>
    </p:spTree>
    <p:extLst>
      <p:ext uri="{BB962C8B-B14F-4D97-AF65-F5344CB8AC3E}">
        <p14:creationId xmlns:p14="http://schemas.microsoft.com/office/powerpoint/2010/main" val="726055278"/>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66700" y="0"/>
          <a:ext cx="8610600" cy="6857999"/>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1262271">
                <a:tc>
                  <a:txBody>
                    <a:bodyPr/>
                    <a:lstStyle/>
                    <a:p>
                      <a:pPr algn="ctr"/>
                      <a:r>
                        <a:rPr lang="en-US" sz="3600" dirty="0"/>
                        <a:t>How Foxes Think</a:t>
                      </a:r>
                    </a:p>
                  </a:txBody>
                  <a:tcPr/>
                </a:tc>
                <a:tc>
                  <a:txBody>
                    <a:bodyPr/>
                    <a:lstStyle/>
                    <a:p>
                      <a:pPr algn="ctr"/>
                      <a:r>
                        <a:rPr lang="en-US" sz="3600" dirty="0"/>
                        <a:t>How Hedgehogs Think</a:t>
                      </a:r>
                    </a:p>
                  </a:txBody>
                  <a:tcPr/>
                </a:tc>
                <a:extLst>
                  <a:ext uri="{0D108BD9-81ED-4DB2-BD59-A6C34878D82A}">
                    <a16:rowId xmlns:a16="http://schemas.microsoft.com/office/drawing/2014/main" val="10000"/>
                  </a:ext>
                </a:extLst>
              </a:tr>
              <a:tr h="2568531">
                <a:tc>
                  <a:txBody>
                    <a:bodyPr/>
                    <a:lstStyle/>
                    <a:p>
                      <a:r>
                        <a:rPr lang="en-US" sz="2400" b="1" u="sng" dirty="0"/>
                        <a:t>Cautious</a:t>
                      </a:r>
                      <a:r>
                        <a:rPr lang="en-US" sz="2400" b="1" dirty="0"/>
                        <a:t> –</a:t>
                      </a:r>
                      <a:endParaRPr lang="en-US" sz="2400" b="0" dirty="0"/>
                    </a:p>
                    <a:p>
                      <a:r>
                        <a:rPr lang="en-US" sz="2400" b="0" dirty="0"/>
                        <a:t>They never think “yes or no”, but instead “It depends.” They are constantly changing their outlook based on new information and context.</a:t>
                      </a:r>
                      <a:endParaRPr lang="en-US" dirty="0"/>
                    </a:p>
                  </a:txBody>
                  <a:tcPr/>
                </a:tc>
                <a:tc>
                  <a:txBody>
                    <a:bodyPr/>
                    <a:lstStyle/>
                    <a:p>
                      <a:r>
                        <a:rPr lang="en-US" sz="2400" b="1" u="sng" dirty="0"/>
                        <a:t>Confident</a:t>
                      </a:r>
                      <a:r>
                        <a:rPr lang="en-US" sz="2400" b="1" dirty="0"/>
                        <a:t> –</a:t>
                      </a:r>
                    </a:p>
                    <a:p>
                      <a:r>
                        <a:rPr lang="en-US" sz="2400" b="0" dirty="0"/>
                        <a:t>They rarely hedge their predictions</a:t>
                      </a:r>
                      <a:r>
                        <a:rPr lang="en-US" sz="2400" b="0" baseline="0" dirty="0"/>
                        <a:t> and are reluctant to change their minds or outlooks.</a:t>
                      </a:r>
                    </a:p>
                    <a:p>
                      <a:r>
                        <a:rPr lang="en-US" sz="2400" b="0" baseline="0" dirty="0"/>
                        <a:t>Often, look for confirmation instead of refutation. </a:t>
                      </a:r>
                      <a:endParaRPr lang="en-US" sz="2400" b="0" dirty="0"/>
                    </a:p>
                    <a:p>
                      <a:endParaRPr lang="en-US" dirty="0"/>
                    </a:p>
                  </a:txBody>
                  <a:tcPr/>
                </a:tc>
                <a:extLst>
                  <a:ext uri="{0D108BD9-81ED-4DB2-BD59-A6C34878D82A}">
                    <a16:rowId xmlns:a16="http://schemas.microsoft.com/office/drawing/2014/main" val="10001"/>
                  </a:ext>
                </a:extLst>
              </a:tr>
              <a:tr h="3027197">
                <a:tc>
                  <a:txBody>
                    <a:bodyPr/>
                    <a:lstStyle/>
                    <a:p>
                      <a:r>
                        <a:rPr lang="en-US" sz="2400" b="1" u="sng" dirty="0"/>
                        <a:t>Empirical</a:t>
                      </a:r>
                      <a:r>
                        <a:rPr lang="en-US" sz="2400" b="1" dirty="0"/>
                        <a:t> –</a:t>
                      </a:r>
                    </a:p>
                    <a:p>
                      <a:r>
                        <a:rPr lang="en-US" sz="2400" b="0" dirty="0"/>
                        <a:t>They rely</a:t>
                      </a:r>
                      <a:r>
                        <a:rPr lang="en-US" sz="2400" b="0" baseline="0" dirty="0"/>
                        <a:t> on research and objective observations not on the expectation, but on “what we know right now suggests.” They see the trees, then decide if it’s a park or a forest.</a:t>
                      </a:r>
                      <a:endParaRPr lang="en-US" dirty="0"/>
                    </a:p>
                  </a:txBody>
                  <a:tcPr/>
                </a:tc>
                <a:tc>
                  <a:txBody>
                    <a:bodyPr/>
                    <a:lstStyle/>
                    <a:p>
                      <a:r>
                        <a:rPr lang="en-US" sz="2400" b="1" u="sng" dirty="0"/>
                        <a:t>Anecdotal</a:t>
                      </a:r>
                      <a:r>
                        <a:rPr lang="en-US" sz="2400" b="1" dirty="0"/>
                        <a:t> –</a:t>
                      </a:r>
                    </a:p>
                    <a:p>
                      <a:r>
                        <a:rPr lang="en-US" sz="2400" b="0" dirty="0"/>
                        <a:t>They are Fixed to their beliefs. They expect that if something doesn’t fit their expectations that they just don’t have the full picture yet. They look for the forest when they see a tree.</a:t>
                      </a:r>
                    </a:p>
                    <a:p>
                      <a:endParaRPr lang="en-US" dirty="0"/>
                    </a:p>
                  </a:txBody>
                  <a:tcPr/>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407</a:t>
            </a:fld>
            <a:endParaRPr lang="en-US">
              <a:solidFill>
                <a:prstClr val="black">
                  <a:tint val="75000"/>
                </a:prstClr>
              </a:solidFill>
            </a:endParaRPr>
          </a:p>
        </p:txBody>
      </p:sp>
    </p:spTree>
    <p:extLst>
      <p:ext uri="{BB962C8B-B14F-4D97-AF65-F5344CB8AC3E}">
        <p14:creationId xmlns:p14="http://schemas.microsoft.com/office/powerpoint/2010/main" val="4150282394"/>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6BAF3-E2B1-44EE-8EA7-04D19956A91C}"/>
              </a:ext>
            </a:extLst>
          </p:cNvPr>
          <p:cNvSpPr>
            <a:spLocks noGrp="1"/>
          </p:cNvSpPr>
          <p:nvPr>
            <p:ph type="title"/>
          </p:nvPr>
        </p:nvSpPr>
        <p:spPr>
          <a:xfrm>
            <a:off x="457200" y="1"/>
            <a:ext cx="8229600" cy="136524"/>
          </a:xfrm>
        </p:spPr>
        <p:txBody>
          <a:bodyPr>
            <a:normAutofit fontScale="90000"/>
          </a:bodyPr>
          <a:lstStyle/>
          <a:p>
            <a:r>
              <a:rPr lang="en-US" dirty="0"/>
              <a:t> </a:t>
            </a:r>
          </a:p>
        </p:txBody>
      </p:sp>
      <p:sp>
        <p:nvSpPr>
          <p:cNvPr id="3" name="Content Placeholder 2">
            <a:extLst>
              <a:ext uri="{FF2B5EF4-FFF2-40B4-BE49-F238E27FC236}">
                <a16:creationId xmlns:a16="http://schemas.microsoft.com/office/drawing/2014/main" id="{47E8ED92-0BD2-4FE2-A56C-87840634BC9C}"/>
              </a:ext>
            </a:extLst>
          </p:cNvPr>
          <p:cNvSpPr>
            <a:spLocks noGrp="1"/>
          </p:cNvSpPr>
          <p:nvPr>
            <p:ph idx="1"/>
          </p:nvPr>
        </p:nvSpPr>
        <p:spPr>
          <a:xfrm>
            <a:off x="0" y="304801"/>
            <a:ext cx="9144000" cy="6553200"/>
          </a:xfrm>
        </p:spPr>
        <p:txBody>
          <a:bodyPr>
            <a:normAutofit/>
          </a:bodyPr>
          <a:lstStyle/>
          <a:p>
            <a:pPr>
              <a:buFont typeface="Wingdings" panose="05000000000000000000" pitchFamily="2" charset="2"/>
              <a:buChar char="§"/>
            </a:pPr>
            <a:r>
              <a:rPr lang="en-US" sz="2400" dirty="0">
                <a:solidFill>
                  <a:prstClr val="black"/>
                </a:solidFill>
              </a:rPr>
              <a:t>Foxes are better forecasters</a:t>
            </a:r>
          </a:p>
          <a:p>
            <a:pPr>
              <a:buFont typeface="Wingdings" panose="05000000000000000000" pitchFamily="2" charset="2"/>
              <a:buChar char="§"/>
            </a:pPr>
            <a:r>
              <a:rPr lang="en-US" sz="2400" dirty="0">
                <a:solidFill>
                  <a:prstClr val="black"/>
                </a:solidFill>
              </a:rPr>
              <a:t>Hedgehogs are more decisive and see everything through the lens of a single organizing principle</a:t>
            </a:r>
          </a:p>
          <a:p>
            <a:pPr>
              <a:buFont typeface="Wingdings" panose="05000000000000000000" pitchFamily="2" charset="2"/>
              <a:buChar char="§"/>
            </a:pPr>
            <a:r>
              <a:rPr lang="en-US" sz="2400" dirty="0">
                <a:solidFill>
                  <a:prstClr val="black"/>
                </a:solidFill>
              </a:rPr>
              <a:t>Hedgehogs take risk and move forward; foxes are more cautious and calculative as they proceed</a:t>
            </a:r>
            <a:endParaRPr lang="en-US" sz="2400" dirty="0"/>
          </a:p>
          <a:p>
            <a:pPr>
              <a:buFont typeface="Wingdings" panose="05000000000000000000" pitchFamily="2" charset="2"/>
              <a:buChar char="§"/>
            </a:pPr>
            <a:r>
              <a:rPr lang="en-US" sz="2400" dirty="0"/>
              <a:t>Hedgehogs take a narrow view, while foxes embrace a more integrated perspective</a:t>
            </a:r>
          </a:p>
          <a:p>
            <a:pPr>
              <a:buFont typeface="Wingdings" panose="05000000000000000000" pitchFamily="2" charset="2"/>
              <a:buChar char="§"/>
            </a:pPr>
            <a:r>
              <a:rPr lang="en-US" sz="2400" dirty="0"/>
              <a:t>Both cognitive styles are essential keys to maneuvering in, and navigating through the evaluation of any issue</a:t>
            </a:r>
          </a:p>
          <a:p>
            <a:pPr>
              <a:buFont typeface="Wingdings" panose="05000000000000000000" pitchFamily="2" charset="2"/>
              <a:buChar char="§"/>
            </a:pPr>
            <a:r>
              <a:rPr lang="en-US" sz="2400" b="1" dirty="0">
                <a:solidFill>
                  <a:srgbClr val="C00000"/>
                </a:solidFill>
              </a:rPr>
              <a:t>“It’s not what they think, it’s how they think” </a:t>
            </a:r>
            <a:r>
              <a:rPr lang="en-US" sz="2000" dirty="0"/>
              <a:t>(</a:t>
            </a:r>
            <a:r>
              <a:rPr lang="en-US" sz="2000" dirty="0" err="1"/>
              <a:t>Tetlock</a:t>
            </a:r>
            <a:r>
              <a:rPr lang="en-US" sz="2000" dirty="0"/>
              <a:t>, 2005)</a:t>
            </a:r>
            <a:br>
              <a:rPr lang="en-US" sz="2000" dirty="0"/>
            </a:br>
            <a:endParaRPr lang="en-US" sz="2000" dirty="0"/>
          </a:p>
          <a:p>
            <a:pPr marL="0" indent="0">
              <a:buNone/>
            </a:pPr>
            <a:endParaRPr lang="en-US" sz="2800" dirty="0"/>
          </a:p>
          <a:p>
            <a:pPr marL="0" indent="0">
              <a:buNone/>
            </a:pPr>
            <a:br>
              <a:rPr lang="en-US" sz="2800" dirty="0">
                <a:solidFill>
                  <a:prstClr val="black"/>
                </a:solidFill>
              </a:rPr>
            </a:br>
            <a:endParaRPr lang="en-US" sz="2800" dirty="0"/>
          </a:p>
        </p:txBody>
      </p:sp>
      <p:sp>
        <p:nvSpPr>
          <p:cNvPr id="4" name="Slide Number Placeholder 3">
            <a:extLst>
              <a:ext uri="{FF2B5EF4-FFF2-40B4-BE49-F238E27FC236}">
                <a16:creationId xmlns:a16="http://schemas.microsoft.com/office/drawing/2014/main" id="{537E8327-FAC7-49CA-9ECC-357040D77FC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408</a:t>
            </a:fld>
            <a:endParaRPr lang="en-US">
              <a:solidFill>
                <a:prstClr val="black">
                  <a:tint val="75000"/>
                </a:prstClr>
              </a:solidFill>
            </a:endParaRPr>
          </a:p>
        </p:txBody>
      </p:sp>
      <p:cxnSp>
        <p:nvCxnSpPr>
          <p:cNvPr id="6" name="Straight Connector 5">
            <a:extLst>
              <a:ext uri="{FF2B5EF4-FFF2-40B4-BE49-F238E27FC236}">
                <a16:creationId xmlns:a16="http://schemas.microsoft.com/office/drawing/2014/main" id="{8B228971-726D-48AA-9B24-1BB1F66C0257}"/>
              </a:ext>
            </a:extLst>
          </p:cNvPr>
          <p:cNvCxnSpPr>
            <a:cxnSpLocks/>
          </p:cNvCxnSpPr>
          <p:nvPr/>
        </p:nvCxnSpPr>
        <p:spPr>
          <a:xfrm>
            <a:off x="1066800" y="5334000"/>
            <a:ext cx="6629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50D169-3CFF-4823-9B6A-3E2D1B382F45}"/>
              </a:ext>
            </a:extLst>
          </p:cNvPr>
          <p:cNvCxnSpPr>
            <a:cxnSpLocks/>
          </p:cNvCxnSpPr>
          <p:nvPr/>
        </p:nvCxnSpPr>
        <p:spPr>
          <a:xfrm flipV="1">
            <a:off x="1066800" y="5334000"/>
            <a:ext cx="0" cy="3810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F0DCAF-6992-40FD-A426-6AFE7FB4058C}"/>
              </a:ext>
            </a:extLst>
          </p:cNvPr>
          <p:cNvCxnSpPr>
            <a:cxnSpLocks/>
          </p:cNvCxnSpPr>
          <p:nvPr/>
        </p:nvCxnSpPr>
        <p:spPr>
          <a:xfrm>
            <a:off x="7696200" y="5334000"/>
            <a:ext cx="0" cy="3810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72C3274-C212-4774-87F6-42854FF0DEA4}"/>
              </a:ext>
            </a:extLst>
          </p:cNvPr>
          <p:cNvSpPr txBox="1"/>
          <p:nvPr/>
        </p:nvSpPr>
        <p:spPr>
          <a:xfrm>
            <a:off x="609613" y="5715000"/>
            <a:ext cx="1018009" cy="461665"/>
          </a:xfrm>
          <a:prstGeom prst="rect">
            <a:avLst/>
          </a:prstGeom>
          <a:noFill/>
        </p:spPr>
        <p:txBody>
          <a:bodyPr wrap="square" rtlCol="0">
            <a:spAutoFit/>
          </a:bodyPr>
          <a:lstStyle/>
          <a:p>
            <a:r>
              <a:rPr lang="en-US" sz="2400" b="1" dirty="0">
                <a:solidFill>
                  <a:srgbClr val="C00000"/>
                </a:solidFill>
              </a:rPr>
              <a:t>Foxy</a:t>
            </a:r>
          </a:p>
        </p:txBody>
      </p:sp>
      <p:sp>
        <p:nvSpPr>
          <p:cNvPr id="27" name="TextBox 26">
            <a:extLst>
              <a:ext uri="{FF2B5EF4-FFF2-40B4-BE49-F238E27FC236}">
                <a16:creationId xmlns:a16="http://schemas.microsoft.com/office/drawing/2014/main" id="{9EE4BD72-C652-4422-BAEC-D443604C7409}"/>
              </a:ext>
            </a:extLst>
          </p:cNvPr>
          <p:cNvSpPr txBox="1"/>
          <p:nvPr/>
        </p:nvSpPr>
        <p:spPr>
          <a:xfrm>
            <a:off x="6553200" y="5742709"/>
            <a:ext cx="3058038" cy="461665"/>
          </a:xfrm>
          <a:prstGeom prst="rect">
            <a:avLst/>
          </a:prstGeom>
          <a:noFill/>
        </p:spPr>
        <p:txBody>
          <a:bodyPr wrap="square" rtlCol="0">
            <a:spAutoFit/>
          </a:bodyPr>
          <a:lstStyle/>
          <a:p>
            <a:r>
              <a:rPr lang="en-US" sz="2400" b="1" dirty="0">
                <a:solidFill>
                  <a:srgbClr val="C00000"/>
                </a:solidFill>
              </a:rPr>
              <a:t>   Hedge-</a:t>
            </a:r>
            <a:r>
              <a:rPr lang="en-US" sz="2400" b="1" dirty="0" err="1">
                <a:solidFill>
                  <a:srgbClr val="C00000"/>
                </a:solidFill>
              </a:rPr>
              <a:t>hogish</a:t>
            </a:r>
            <a:endParaRPr lang="en-US" sz="2400" b="1" dirty="0">
              <a:solidFill>
                <a:srgbClr val="C00000"/>
              </a:solidFill>
            </a:endParaRPr>
          </a:p>
        </p:txBody>
      </p:sp>
      <p:sp>
        <p:nvSpPr>
          <p:cNvPr id="31" name="TextBox 30">
            <a:extLst>
              <a:ext uri="{FF2B5EF4-FFF2-40B4-BE49-F238E27FC236}">
                <a16:creationId xmlns:a16="http://schemas.microsoft.com/office/drawing/2014/main" id="{122DB4D2-E091-4530-BA97-19E080594023}"/>
              </a:ext>
            </a:extLst>
          </p:cNvPr>
          <p:cNvSpPr txBox="1"/>
          <p:nvPr/>
        </p:nvSpPr>
        <p:spPr>
          <a:xfrm>
            <a:off x="838205" y="4648199"/>
            <a:ext cx="7391391" cy="707886"/>
          </a:xfrm>
          <a:prstGeom prst="rect">
            <a:avLst/>
          </a:prstGeom>
          <a:noFill/>
        </p:spPr>
        <p:txBody>
          <a:bodyPr wrap="square" rtlCol="0">
            <a:spAutoFit/>
          </a:bodyPr>
          <a:lstStyle/>
          <a:p>
            <a:pPr algn="ctr"/>
            <a:r>
              <a:rPr lang="en-US" sz="2000" b="1" dirty="0"/>
              <a:t>   Continuum of contextual   </a:t>
            </a:r>
          </a:p>
          <a:p>
            <a:pPr algn="ctr"/>
            <a:r>
              <a:rPr lang="en-US" sz="2000" b="1" dirty="0"/>
              <a:t>     factors and features</a:t>
            </a:r>
          </a:p>
        </p:txBody>
      </p:sp>
      <p:sp>
        <p:nvSpPr>
          <p:cNvPr id="33" name="TextBox 32">
            <a:extLst>
              <a:ext uri="{FF2B5EF4-FFF2-40B4-BE49-F238E27FC236}">
                <a16:creationId xmlns:a16="http://schemas.microsoft.com/office/drawing/2014/main" id="{BE0E8031-F28C-4273-BD9F-9E48318A8DB3}"/>
              </a:ext>
            </a:extLst>
          </p:cNvPr>
          <p:cNvSpPr txBox="1"/>
          <p:nvPr/>
        </p:nvSpPr>
        <p:spPr>
          <a:xfrm>
            <a:off x="2713157" y="5322085"/>
            <a:ext cx="3477775" cy="707886"/>
          </a:xfrm>
          <a:prstGeom prst="rect">
            <a:avLst/>
          </a:prstGeom>
          <a:noFill/>
        </p:spPr>
        <p:txBody>
          <a:bodyPr wrap="square" rtlCol="0">
            <a:spAutoFit/>
          </a:bodyPr>
          <a:lstStyle/>
          <a:p>
            <a:pPr algn="ctr"/>
            <a:r>
              <a:rPr lang="en-US" sz="2000" b="1" dirty="0">
                <a:solidFill>
                  <a:schemeClr val="tx2"/>
                </a:solidFill>
              </a:rPr>
              <a:t>       Totality of the facts and  </a:t>
            </a:r>
          </a:p>
          <a:p>
            <a:pPr algn="ctr"/>
            <a:r>
              <a:rPr lang="en-US" sz="2000" b="1" dirty="0">
                <a:solidFill>
                  <a:schemeClr val="tx2"/>
                </a:solidFill>
              </a:rPr>
              <a:t>         circumstances</a:t>
            </a:r>
          </a:p>
        </p:txBody>
      </p:sp>
      <p:sp>
        <p:nvSpPr>
          <p:cNvPr id="9" name="Arrow: Left-Right 8">
            <a:extLst>
              <a:ext uri="{FF2B5EF4-FFF2-40B4-BE49-F238E27FC236}">
                <a16:creationId xmlns:a16="http://schemas.microsoft.com/office/drawing/2014/main" id="{A9003ED3-A51A-4561-8464-119B3D743553}"/>
              </a:ext>
            </a:extLst>
          </p:cNvPr>
          <p:cNvSpPr/>
          <p:nvPr/>
        </p:nvSpPr>
        <p:spPr>
          <a:xfrm>
            <a:off x="914400" y="6229922"/>
            <a:ext cx="7010400" cy="46166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             Though Process</a:t>
            </a:r>
          </a:p>
        </p:txBody>
      </p:sp>
    </p:spTree>
    <p:extLst>
      <p:ext uri="{BB962C8B-B14F-4D97-AF65-F5344CB8AC3E}">
        <p14:creationId xmlns:p14="http://schemas.microsoft.com/office/powerpoint/2010/main" val="1348280664"/>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9FCDA-6C75-41AB-A03A-EDF9370FC955}"/>
              </a:ext>
            </a:extLst>
          </p:cNvPr>
          <p:cNvSpPr>
            <a:spLocks noGrp="1"/>
          </p:cNvSpPr>
          <p:nvPr>
            <p:ph type="title"/>
          </p:nvPr>
        </p:nvSpPr>
        <p:spPr>
          <a:xfrm>
            <a:off x="457200" y="990600"/>
            <a:ext cx="8229600" cy="1676400"/>
          </a:xfrm>
        </p:spPr>
        <p:txBody>
          <a:bodyPr>
            <a:normAutofit fontScale="90000"/>
          </a:bodyPr>
          <a:lstStyle/>
          <a:p>
            <a:r>
              <a:rPr lang="en-US" sz="3100" b="1" dirty="0"/>
              <a:t>My selections From Habits of Mind</a:t>
            </a:r>
            <a:br>
              <a:rPr lang="en-US" sz="3100" b="1" dirty="0"/>
            </a:br>
            <a:r>
              <a:rPr lang="en-US" sz="3100" b="1" dirty="0"/>
              <a:t>16 Essential characteristics for Success</a:t>
            </a:r>
            <a:br>
              <a:rPr lang="en-US" sz="3100" dirty="0"/>
            </a:br>
            <a:r>
              <a:rPr lang="en-US" sz="2400" dirty="0"/>
              <a:t>Arthur L. Costa and </a:t>
            </a:r>
            <a:r>
              <a:rPr lang="en-US" sz="2400" dirty="0" err="1"/>
              <a:t>Bena</a:t>
            </a:r>
            <a:r>
              <a:rPr lang="en-US" sz="2400" dirty="0"/>
              <a:t> </a:t>
            </a:r>
            <a:r>
              <a:rPr lang="en-US" sz="2400" dirty="0" err="1"/>
              <a:t>Kallick</a:t>
            </a:r>
            <a:br>
              <a:rPr lang="en-US" sz="2400" dirty="0"/>
            </a:br>
            <a:r>
              <a:rPr lang="en-US" sz="3100" b="1" dirty="0"/>
              <a:t>AND</a:t>
            </a:r>
            <a:br>
              <a:rPr lang="en-US" sz="2400" dirty="0"/>
            </a:br>
            <a:r>
              <a:rPr lang="en-US" sz="3100" b="1" dirty="0"/>
              <a:t>Ten Commandments for Critical Thinking</a:t>
            </a:r>
            <a:br>
              <a:rPr lang="en-US" sz="2400" dirty="0"/>
            </a:br>
            <a:r>
              <a:rPr lang="en-US" sz="2400" dirty="0"/>
              <a:t>By: Tom Chatfield</a:t>
            </a:r>
            <a:br>
              <a:rPr lang="en-US" sz="2400" dirty="0"/>
            </a:br>
            <a:br>
              <a:rPr lang="en-US" dirty="0"/>
            </a:br>
            <a:endParaRPr lang="en-US" dirty="0"/>
          </a:p>
        </p:txBody>
      </p:sp>
      <p:sp>
        <p:nvSpPr>
          <p:cNvPr id="3" name="Content Placeholder 2">
            <a:extLst>
              <a:ext uri="{FF2B5EF4-FFF2-40B4-BE49-F238E27FC236}">
                <a16:creationId xmlns:a16="http://schemas.microsoft.com/office/drawing/2014/main" id="{BF7322B1-66A7-46D3-AE36-C60037C795DA}"/>
              </a:ext>
            </a:extLst>
          </p:cNvPr>
          <p:cNvSpPr>
            <a:spLocks noGrp="1"/>
          </p:cNvSpPr>
          <p:nvPr>
            <p:ph idx="1"/>
          </p:nvPr>
        </p:nvSpPr>
        <p:spPr>
          <a:xfrm>
            <a:off x="457200" y="2971800"/>
            <a:ext cx="8229600" cy="3962400"/>
          </a:xfrm>
        </p:spPr>
        <p:txBody>
          <a:bodyPr>
            <a:noAutofit/>
          </a:bodyPr>
          <a:lstStyle/>
          <a:p>
            <a:pPr marL="0" indent="0">
              <a:buNone/>
            </a:pPr>
            <a:r>
              <a:rPr lang="en-US" sz="2800" b="1" dirty="0"/>
              <a:t>1. Persisting: </a:t>
            </a:r>
            <a:r>
              <a:rPr lang="en-US" sz="2800" dirty="0"/>
              <a:t>Sticking to task at hand; Follow through to completion; Can and do remain focused.</a:t>
            </a:r>
          </a:p>
          <a:p>
            <a:pPr marL="0" indent="0">
              <a:buNone/>
            </a:pPr>
            <a:r>
              <a:rPr lang="en-US" sz="2800" b="1" dirty="0"/>
              <a:t>2. Managing Impulsivity</a:t>
            </a:r>
            <a:r>
              <a:rPr lang="en-US" sz="2800" dirty="0"/>
              <a:t>: Take time to consider options; Think before speaking or acting; Remain calm when stressed or challenged; Thoughtful an considerate of others; Proceed carefully.</a:t>
            </a:r>
          </a:p>
        </p:txBody>
      </p:sp>
      <p:sp>
        <p:nvSpPr>
          <p:cNvPr id="4" name="Slide Number Placeholder 3">
            <a:extLst>
              <a:ext uri="{FF2B5EF4-FFF2-40B4-BE49-F238E27FC236}">
                <a16:creationId xmlns:a16="http://schemas.microsoft.com/office/drawing/2014/main" id="{9AD4C2D4-944C-4F45-88E2-5B1612D00AB7}"/>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409</a:t>
            </a:fld>
            <a:endParaRPr lang="en-US">
              <a:solidFill>
                <a:prstClr val="black">
                  <a:tint val="75000"/>
                </a:prstClr>
              </a:solidFill>
            </a:endParaRPr>
          </a:p>
        </p:txBody>
      </p:sp>
    </p:spTree>
    <p:extLst>
      <p:ext uri="{BB962C8B-B14F-4D97-AF65-F5344CB8AC3E}">
        <p14:creationId xmlns:p14="http://schemas.microsoft.com/office/powerpoint/2010/main" val="3180795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1FD25-5211-8F89-5DBC-1C9E33FA832E}"/>
              </a:ext>
            </a:extLst>
          </p:cNvPr>
          <p:cNvSpPr>
            <a:spLocks noGrp="1"/>
          </p:cNvSpPr>
          <p:nvPr>
            <p:ph type="title"/>
          </p:nvPr>
        </p:nvSpPr>
        <p:spPr>
          <a:xfrm>
            <a:off x="628650" y="365127"/>
            <a:ext cx="7886700" cy="59897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E21BB84A-B899-E9EC-607D-CF7D82A8AE00}"/>
              </a:ext>
            </a:extLst>
          </p:cNvPr>
          <p:cNvSpPr>
            <a:spLocks noGrp="1"/>
          </p:cNvSpPr>
          <p:nvPr>
            <p:ph idx="1"/>
          </p:nvPr>
        </p:nvSpPr>
        <p:spPr>
          <a:xfrm>
            <a:off x="628650" y="1212574"/>
            <a:ext cx="7886700" cy="4964389"/>
          </a:xfrm>
        </p:spPr>
        <p:txBody>
          <a:bodyPr>
            <a:normAutofit/>
          </a:bodyPr>
          <a:lstStyle/>
          <a:p>
            <a:pPr>
              <a:buFont typeface="Wingdings" panose="05000000000000000000" pitchFamily="2" charset="2"/>
              <a:buChar char="§"/>
            </a:pPr>
            <a:r>
              <a:rPr lang="en-US" dirty="0"/>
              <a:t>Further, a deficit of officers may contribute to an already increased violent crime rate in the studied agency, which has already become local headline news</a:t>
            </a:r>
          </a:p>
          <a:p>
            <a:pPr>
              <a:buFont typeface="Wingdings" panose="05000000000000000000" pitchFamily="2" charset="2"/>
              <a:buChar char="§"/>
            </a:pPr>
            <a:r>
              <a:rPr lang="en-US" b="1" dirty="0">
                <a:solidFill>
                  <a:srgbClr val="C00000"/>
                </a:solidFill>
              </a:rPr>
              <a:t>The potential cohort effects of a broad-based retention crisis in policing could ripple across communities for years into the future</a:t>
            </a:r>
          </a:p>
          <a:p>
            <a:pPr marL="0" indent="0">
              <a:buNone/>
            </a:pPr>
            <a:r>
              <a:rPr lang="en-US" dirty="0"/>
              <a:t>                                  </a:t>
            </a:r>
            <a:r>
              <a:rPr lang="en-US" sz="2400" dirty="0" err="1"/>
              <a:t>Mourtgos</a:t>
            </a:r>
            <a:r>
              <a:rPr lang="en-US" sz="2400" dirty="0"/>
              <a:t>, Adams and Nix, (2022)</a:t>
            </a:r>
          </a:p>
        </p:txBody>
      </p:sp>
    </p:spTree>
    <p:extLst>
      <p:ext uri="{BB962C8B-B14F-4D97-AF65-F5344CB8AC3E}">
        <p14:creationId xmlns:p14="http://schemas.microsoft.com/office/powerpoint/2010/main" val="4135077308"/>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AF83C-D59B-4655-BF21-92F4882B5A29}"/>
              </a:ext>
            </a:extLst>
          </p:cNvPr>
          <p:cNvSpPr>
            <a:spLocks noGrp="1"/>
          </p:cNvSpPr>
          <p:nvPr>
            <p:ph type="title"/>
          </p:nvPr>
        </p:nvSpPr>
        <p:spPr>
          <a:xfrm>
            <a:off x="457200" y="274638"/>
            <a:ext cx="8229600" cy="4873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4C002926-092C-4F67-9751-104005FFCC28}"/>
              </a:ext>
            </a:extLst>
          </p:cNvPr>
          <p:cNvSpPr>
            <a:spLocks noGrp="1"/>
          </p:cNvSpPr>
          <p:nvPr>
            <p:ph idx="1"/>
          </p:nvPr>
        </p:nvSpPr>
        <p:spPr>
          <a:xfrm>
            <a:off x="457200" y="1295400"/>
            <a:ext cx="8229600" cy="5287962"/>
          </a:xfrm>
        </p:spPr>
        <p:txBody>
          <a:bodyPr>
            <a:normAutofit/>
          </a:bodyPr>
          <a:lstStyle/>
          <a:p>
            <a:pPr marL="0" indent="0">
              <a:buNone/>
            </a:pPr>
            <a:r>
              <a:rPr lang="en-US" sz="2800" b="1" dirty="0"/>
              <a:t>3. Listening with Understanding and Empathy: </a:t>
            </a:r>
            <a:r>
              <a:rPr lang="en-US" sz="2800" dirty="0"/>
              <a:t>Pay attention to and do not dismiss another person's thoughts, feeling and ideas; Seek to put myself in the other person's shoes; Tell others when I can relate to what they are expressing; Hold thoughts at a distance in order to respect another person's point of view and feelings.</a:t>
            </a:r>
          </a:p>
          <a:p>
            <a:pPr marL="0" indent="0">
              <a:buNone/>
            </a:pPr>
            <a:r>
              <a:rPr lang="en-US" sz="2800" b="1" dirty="0"/>
              <a:t>4. Thinking Flexibly: </a:t>
            </a:r>
            <a:r>
              <a:rPr lang="en-US" sz="2800" dirty="0"/>
              <a:t>Able to change perspective; Consider the input of others; Generate alternatives; Weigh options. </a:t>
            </a:r>
          </a:p>
          <a:p>
            <a:endParaRPr lang="en-US" dirty="0"/>
          </a:p>
        </p:txBody>
      </p:sp>
      <p:sp>
        <p:nvSpPr>
          <p:cNvPr id="4" name="Slide Number Placeholder 3">
            <a:extLst>
              <a:ext uri="{FF2B5EF4-FFF2-40B4-BE49-F238E27FC236}">
                <a16:creationId xmlns:a16="http://schemas.microsoft.com/office/drawing/2014/main" id="{55829F5C-9DA2-4DAA-A809-64460344E707}"/>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410</a:t>
            </a:fld>
            <a:endParaRPr lang="en-US">
              <a:solidFill>
                <a:prstClr val="black">
                  <a:tint val="75000"/>
                </a:prstClr>
              </a:solidFill>
            </a:endParaRPr>
          </a:p>
        </p:txBody>
      </p:sp>
    </p:spTree>
    <p:extLst>
      <p:ext uri="{BB962C8B-B14F-4D97-AF65-F5344CB8AC3E}">
        <p14:creationId xmlns:p14="http://schemas.microsoft.com/office/powerpoint/2010/main" val="3806082029"/>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B80D0-1958-49AF-B34A-77873BBA82AA}"/>
              </a:ext>
            </a:extLst>
          </p:cNvPr>
          <p:cNvSpPr>
            <a:spLocks noGrp="1"/>
          </p:cNvSpPr>
          <p:nvPr>
            <p:ph type="title"/>
          </p:nvPr>
        </p:nvSpPr>
        <p:spPr>
          <a:xfrm>
            <a:off x="457200" y="274638"/>
            <a:ext cx="8229600" cy="4873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CCEFAB6B-FADA-4DA9-8198-3DB0BF972A1F}"/>
              </a:ext>
            </a:extLst>
          </p:cNvPr>
          <p:cNvSpPr>
            <a:spLocks noGrp="1"/>
          </p:cNvSpPr>
          <p:nvPr>
            <p:ph idx="1"/>
          </p:nvPr>
        </p:nvSpPr>
        <p:spPr>
          <a:xfrm>
            <a:off x="457200" y="1447800"/>
            <a:ext cx="8229600" cy="5273675"/>
          </a:xfrm>
        </p:spPr>
        <p:txBody>
          <a:bodyPr>
            <a:normAutofit/>
          </a:bodyPr>
          <a:lstStyle/>
          <a:p>
            <a:pPr marL="0" indent="0">
              <a:buNone/>
            </a:pPr>
            <a:r>
              <a:rPr lang="en-US" sz="2800" b="1" dirty="0"/>
              <a:t>5. Thinking about Thinking (Metacognition): </a:t>
            </a:r>
            <a:r>
              <a:rPr lang="en-US" sz="2800" dirty="0"/>
              <a:t>Being aware of own thoughts, feelings, intentions and actions; Knowing what I do and say affects others; Willing to consider the impact of choices on myself and others.</a:t>
            </a:r>
          </a:p>
          <a:p>
            <a:pPr marL="0" indent="0">
              <a:buNone/>
            </a:pPr>
            <a:r>
              <a:rPr lang="en-US" sz="2800" b="1" dirty="0"/>
              <a:t>6. Striving for Accuracy: </a:t>
            </a:r>
            <a:r>
              <a:rPr lang="en-US" sz="2800" dirty="0"/>
              <a:t>Check for errors; Measure at least twice; Nurture a desire for exactness, fidelity &amp; craftsmanship.</a:t>
            </a:r>
          </a:p>
          <a:p>
            <a:pPr marL="0" indent="0">
              <a:buNone/>
            </a:pP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CEBE0EE2-8F53-4A26-B348-90DE3A40362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411</a:t>
            </a:fld>
            <a:endParaRPr lang="en-US">
              <a:solidFill>
                <a:prstClr val="black">
                  <a:tint val="75000"/>
                </a:prstClr>
              </a:solidFill>
            </a:endParaRPr>
          </a:p>
        </p:txBody>
      </p:sp>
    </p:spTree>
    <p:extLst>
      <p:ext uri="{BB962C8B-B14F-4D97-AF65-F5344CB8AC3E}">
        <p14:creationId xmlns:p14="http://schemas.microsoft.com/office/powerpoint/2010/main" val="2806089354"/>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935A5-6BA7-4224-9B92-23CB92EE05FB}"/>
              </a:ext>
            </a:extLst>
          </p:cNvPr>
          <p:cNvSpPr>
            <a:spLocks noGrp="1"/>
          </p:cNvSpPr>
          <p:nvPr>
            <p:ph type="title"/>
          </p:nvPr>
        </p:nvSpPr>
        <p:spPr>
          <a:xfrm>
            <a:off x="457200" y="274638"/>
            <a:ext cx="8229600" cy="2587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D6F93010-D02F-401C-85E3-7352FBC47941}"/>
              </a:ext>
            </a:extLst>
          </p:cNvPr>
          <p:cNvSpPr>
            <a:spLocks noGrp="1"/>
          </p:cNvSpPr>
          <p:nvPr>
            <p:ph idx="1"/>
          </p:nvPr>
        </p:nvSpPr>
        <p:spPr>
          <a:xfrm>
            <a:off x="457200" y="1066800"/>
            <a:ext cx="8229600" cy="5059363"/>
          </a:xfrm>
        </p:spPr>
        <p:txBody>
          <a:bodyPr/>
          <a:lstStyle/>
          <a:p>
            <a:pPr marL="0" indent="0">
              <a:buNone/>
            </a:pPr>
            <a:r>
              <a:rPr lang="en-US" sz="2800" b="1" dirty="0"/>
              <a:t>7. Questioning and Posing Problems: </a:t>
            </a:r>
            <a:r>
              <a:rPr lang="en-US" sz="2800" dirty="0"/>
              <a:t>Ask myself, “How do I know?”; develop a questioning attitude; Consider what information is needed, choose strategies to get that information; Consider the obstacles needed to resolve.</a:t>
            </a:r>
          </a:p>
          <a:p>
            <a:pPr marL="0" indent="0">
              <a:buNone/>
            </a:pPr>
            <a:r>
              <a:rPr lang="en-US" sz="2800" b="1" dirty="0"/>
              <a:t>8. Applying Past Knowledge to New Situations: </a:t>
            </a:r>
            <a:r>
              <a:rPr lang="en-US" sz="2800" dirty="0"/>
              <a:t>Use what is learned; Consider prior knowledge and experience; Apply knowledge beyond the situation in which it was learned. </a:t>
            </a:r>
          </a:p>
          <a:p>
            <a:pPr marL="0" indent="0">
              <a:buNone/>
            </a:pPr>
            <a:endParaRPr lang="en-US" sz="2800" dirty="0"/>
          </a:p>
          <a:p>
            <a:pPr marL="0" indent="0">
              <a:buNone/>
            </a:pP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8C5733F8-E59D-4729-82E2-5D1F6EDEC7E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412</a:t>
            </a:fld>
            <a:endParaRPr lang="en-US">
              <a:solidFill>
                <a:prstClr val="black">
                  <a:tint val="75000"/>
                </a:prstClr>
              </a:solidFill>
            </a:endParaRPr>
          </a:p>
        </p:txBody>
      </p:sp>
    </p:spTree>
    <p:extLst>
      <p:ext uri="{BB962C8B-B14F-4D97-AF65-F5344CB8AC3E}">
        <p14:creationId xmlns:p14="http://schemas.microsoft.com/office/powerpoint/2010/main" val="1292619984"/>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5361D-A515-4FEA-8A3E-A63A07834C3A}"/>
              </a:ext>
            </a:extLst>
          </p:cNvPr>
          <p:cNvSpPr>
            <a:spLocks noGrp="1"/>
          </p:cNvSpPr>
          <p:nvPr>
            <p:ph type="title"/>
          </p:nvPr>
        </p:nvSpPr>
        <p:spPr>
          <a:xfrm>
            <a:off x="457200" y="274638"/>
            <a:ext cx="8229600" cy="258762"/>
          </a:xfrm>
        </p:spPr>
        <p:txBody>
          <a:bodyPr>
            <a:normAutofit fontScale="90000"/>
          </a:bodyPr>
          <a:lstStyle/>
          <a:p>
            <a:endParaRPr lang="en-US"/>
          </a:p>
        </p:txBody>
      </p:sp>
      <p:sp>
        <p:nvSpPr>
          <p:cNvPr id="3" name="Content Placeholder 2">
            <a:extLst>
              <a:ext uri="{FF2B5EF4-FFF2-40B4-BE49-F238E27FC236}">
                <a16:creationId xmlns:a16="http://schemas.microsoft.com/office/drawing/2014/main" id="{452C6CAC-8343-4137-920E-2717CB24AD14}"/>
              </a:ext>
            </a:extLst>
          </p:cNvPr>
          <p:cNvSpPr>
            <a:spLocks noGrp="1"/>
          </p:cNvSpPr>
          <p:nvPr>
            <p:ph idx="1"/>
          </p:nvPr>
        </p:nvSpPr>
        <p:spPr>
          <a:xfrm>
            <a:off x="304800" y="1219200"/>
            <a:ext cx="8229600" cy="4906963"/>
          </a:xfrm>
        </p:spPr>
        <p:txBody>
          <a:bodyPr>
            <a:normAutofit/>
          </a:bodyPr>
          <a:lstStyle/>
          <a:p>
            <a:pPr marL="0" indent="0">
              <a:buNone/>
            </a:pPr>
            <a:r>
              <a:rPr lang="en-US" sz="2800" b="1" dirty="0"/>
              <a:t>9. Thinking and Communicating with Clarity and Precision: </a:t>
            </a:r>
            <a:r>
              <a:rPr lang="en-US" sz="2800" dirty="0"/>
              <a:t>Strive to be clear when speaking and writing; Strive be accurate to when speaking and writing; Avoid generalizations, distortions, minimizations and deletions when speaking, and writing.</a:t>
            </a:r>
          </a:p>
          <a:p>
            <a:pPr marL="0" indent="0">
              <a:buNone/>
            </a:pPr>
            <a:r>
              <a:rPr lang="en-US" sz="2800" b="1" dirty="0"/>
              <a:t>10. If in doubt, wait: </a:t>
            </a:r>
            <a:r>
              <a:rPr lang="en-US" sz="2800" dirty="0"/>
              <a:t>Pause and silence are friends of better thought (time may provide more clarity for difficult messages or may reveal to remain quite)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8068BDE-6F31-4A4F-BD8D-F4BB38F20D3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413</a:t>
            </a:fld>
            <a:endParaRPr lang="en-US">
              <a:solidFill>
                <a:prstClr val="black">
                  <a:tint val="75000"/>
                </a:prstClr>
              </a:solidFill>
            </a:endParaRPr>
          </a:p>
        </p:txBody>
      </p:sp>
    </p:spTree>
    <p:extLst>
      <p:ext uri="{BB962C8B-B14F-4D97-AF65-F5344CB8AC3E}">
        <p14:creationId xmlns:p14="http://schemas.microsoft.com/office/powerpoint/2010/main" val="2995237444"/>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F33B-6E9B-4F03-8F30-AC65BCF5FBA5}"/>
              </a:ext>
            </a:extLst>
          </p:cNvPr>
          <p:cNvSpPr>
            <a:spLocks noGrp="1"/>
          </p:cNvSpPr>
          <p:nvPr>
            <p:ph type="title"/>
          </p:nvPr>
        </p:nvSpPr>
        <p:spPr>
          <a:xfrm>
            <a:off x="457200" y="274638"/>
            <a:ext cx="8229600" cy="1825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A089C1E7-3DE9-4208-AE03-0A1FCE98DB1A}"/>
              </a:ext>
            </a:extLst>
          </p:cNvPr>
          <p:cNvSpPr>
            <a:spLocks noGrp="1"/>
          </p:cNvSpPr>
          <p:nvPr>
            <p:ph idx="1"/>
          </p:nvPr>
        </p:nvSpPr>
        <p:spPr>
          <a:xfrm>
            <a:off x="457200" y="1295400"/>
            <a:ext cx="8229600" cy="5426075"/>
          </a:xfrm>
        </p:spPr>
        <p:txBody>
          <a:bodyPr/>
          <a:lstStyle/>
          <a:p>
            <a:pPr marL="0" indent="0">
              <a:buNone/>
            </a:pPr>
            <a:r>
              <a:rPr lang="en-US" sz="2800" b="1" dirty="0"/>
              <a:t>11.Thinking Interdependently: </a:t>
            </a:r>
            <a:r>
              <a:rPr lang="en-US" sz="2800" dirty="0"/>
              <a:t>Willing to work with others and welcome their input and perspective; Abide by decisions the work group makes even if I disagree somewhat; Willing to learn from others in reciprocal situations.</a:t>
            </a:r>
          </a:p>
          <a:p>
            <a:pPr marL="0" indent="0">
              <a:buNone/>
            </a:pPr>
            <a:r>
              <a:rPr lang="en-US" sz="2800" b="1" dirty="0"/>
              <a:t>12.Remaining Open to Continuous Learning:</a:t>
            </a:r>
            <a:r>
              <a:rPr lang="en-US" sz="2800" dirty="0"/>
              <a:t> Open to new experiences to learn from; Proud and humble enough to admit when don't know; Welcome new information on all subjects. </a:t>
            </a:r>
          </a:p>
          <a:p>
            <a:pPr marL="0" indent="0">
              <a:buNone/>
            </a:pP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826E99F7-830D-4A94-BF31-44BB42D2091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414</a:t>
            </a:fld>
            <a:endParaRPr lang="en-US">
              <a:solidFill>
                <a:prstClr val="black">
                  <a:tint val="75000"/>
                </a:prstClr>
              </a:solidFill>
            </a:endParaRPr>
          </a:p>
        </p:txBody>
      </p:sp>
    </p:spTree>
    <p:extLst>
      <p:ext uri="{BB962C8B-B14F-4D97-AF65-F5344CB8AC3E}">
        <p14:creationId xmlns:p14="http://schemas.microsoft.com/office/powerpoint/2010/main" val="3482567999"/>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512A2-DE6B-481C-808E-6E1CF82746FE}"/>
              </a:ext>
            </a:extLst>
          </p:cNvPr>
          <p:cNvSpPr>
            <a:spLocks noGrp="1"/>
          </p:cNvSpPr>
          <p:nvPr>
            <p:ph type="title"/>
          </p:nvPr>
        </p:nvSpPr>
        <p:spPr>
          <a:xfrm>
            <a:off x="457200" y="274638"/>
            <a:ext cx="8229600" cy="45719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F087B609-C3F0-486F-A179-9AAF3F09621A}"/>
              </a:ext>
            </a:extLst>
          </p:cNvPr>
          <p:cNvSpPr>
            <a:spLocks noGrp="1"/>
          </p:cNvSpPr>
          <p:nvPr>
            <p:ph idx="1"/>
          </p:nvPr>
        </p:nvSpPr>
        <p:spPr>
          <a:xfrm>
            <a:off x="457200" y="990600"/>
            <a:ext cx="8229600" cy="5135564"/>
          </a:xfrm>
        </p:spPr>
        <p:txBody>
          <a:bodyPr>
            <a:normAutofit/>
          </a:bodyPr>
          <a:lstStyle/>
          <a:p>
            <a:pPr marL="0" indent="0">
              <a:buNone/>
            </a:pPr>
            <a:r>
              <a:rPr lang="en-US" sz="2800" b="1" dirty="0"/>
              <a:t>13. Know your limits: </a:t>
            </a:r>
            <a:r>
              <a:rPr lang="en-US" sz="2800" dirty="0">
                <a:solidFill>
                  <a:srgbClr val="C00000"/>
                </a:solidFill>
              </a:rPr>
              <a:t>Know what you don’t know, </a:t>
            </a:r>
            <a:r>
              <a:rPr lang="en-US" sz="2800" dirty="0"/>
              <a:t>seek expertise when yours runs out (</a:t>
            </a:r>
            <a:r>
              <a:rPr lang="en-US" sz="2800" dirty="0">
                <a:solidFill>
                  <a:srgbClr val="C00000"/>
                </a:solidFill>
              </a:rPr>
              <a:t>Remember…expertise is SPECIFIC</a:t>
            </a:r>
            <a:r>
              <a:rPr lang="en-US" sz="2800" dirty="0"/>
              <a:t>)</a:t>
            </a:r>
          </a:p>
          <a:p>
            <a:pPr marL="0" indent="0">
              <a:buNone/>
            </a:pPr>
            <a:r>
              <a:rPr lang="en-US" sz="2800" b="1" dirty="0"/>
              <a:t>14. Seek refutation over confirmation: </a:t>
            </a:r>
            <a:r>
              <a:rPr lang="en-US" sz="2800" dirty="0"/>
              <a:t>any idea can endlessly be confirmed if you’re only looking for support-you can convince yourself the earth is flat if you never look more than a mile away. Seek out challenges and contradictions and put your arguments and beliefs to a genuine test. If an idea or a theory cannot be tested or disapproved, it isn't worth much.</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453612265"/>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5CF54-C3F4-40C9-B005-665C43A5CD5C}"/>
              </a:ext>
            </a:extLst>
          </p:cNvPr>
          <p:cNvSpPr>
            <a:spLocks noGrp="1"/>
          </p:cNvSpPr>
          <p:nvPr>
            <p:ph type="title"/>
          </p:nvPr>
        </p:nvSpPr>
        <p:spPr>
          <a:xfrm>
            <a:off x="457200" y="0"/>
            <a:ext cx="8229600" cy="22860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B2AB95F-4C5B-4C1E-9B64-854E32AED3A9}"/>
              </a:ext>
            </a:extLst>
          </p:cNvPr>
          <p:cNvSpPr>
            <a:spLocks noGrp="1"/>
          </p:cNvSpPr>
          <p:nvPr>
            <p:ph idx="1"/>
          </p:nvPr>
        </p:nvSpPr>
        <p:spPr>
          <a:xfrm>
            <a:off x="457200" y="381000"/>
            <a:ext cx="8229600" cy="6400800"/>
          </a:xfrm>
        </p:spPr>
        <p:txBody>
          <a:bodyPr>
            <a:normAutofit/>
          </a:bodyPr>
          <a:lstStyle/>
          <a:p>
            <a:pPr marL="0" indent="0">
              <a:buNone/>
            </a:pPr>
            <a:r>
              <a:rPr lang="en-US" sz="2800" b="1" dirty="0"/>
              <a:t>15</a:t>
            </a:r>
            <a:r>
              <a:rPr lang="en-US" sz="2800" dirty="0"/>
              <a:t>. </a:t>
            </a:r>
            <a:r>
              <a:rPr lang="en-US" sz="2800" b="1" dirty="0"/>
              <a:t>Beware sunk cost: </a:t>
            </a:r>
            <a:r>
              <a:rPr lang="en-US" sz="2800" dirty="0"/>
              <a:t>once you have put time, effort, cash or care into something, it is tempting to stick with it no matter what, in order to justify your input…Don’t, cut your losses, don’t get shacked by the past</a:t>
            </a:r>
          </a:p>
          <a:p>
            <a:pPr marL="0" indent="0">
              <a:buNone/>
            </a:pPr>
            <a:r>
              <a:rPr lang="en-US" sz="2800" b="1" dirty="0"/>
              <a:t>16. Every option you’re facing can be wrong: </a:t>
            </a:r>
            <a:r>
              <a:rPr lang="en-US" sz="2800" dirty="0"/>
              <a:t>before you choose, ask-is the best or most meaningful response even an offer? A website says you must enter your personal details or not get access. Perhaps the better choice is to reject the deal</a:t>
            </a:r>
          </a:p>
          <a:p>
            <a:pPr marL="0" indent="0">
              <a:buNone/>
            </a:pPr>
            <a:r>
              <a:rPr lang="en-US" sz="2800" i="1" dirty="0"/>
              <a:t>A politician says we must either raise taxes or lower immigration, but there's no reason for you to accept either. Look outside the frame. Ask whether you’re really being given a choice. Ask is there a different, better way of thinking?</a:t>
            </a:r>
          </a:p>
          <a:p>
            <a:pPr marL="0" indent="0">
              <a:buNone/>
            </a:pPr>
            <a:endParaRPr lang="en-US" b="1" dirty="0"/>
          </a:p>
        </p:txBody>
      </p:sp>
    </p:spTree>
    <p:extLst>
      <p:ext uri="{BB962C8B-B14F-4D97-AF65-F5344CB8AC3E}">
        <p14:creationId xmlns:p14="http://schemas.microsoft.com/office/powerpoint/2010/main" val="2387581746"/>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b="1" dirty="0"/>
              <a:t>Critical Thinking Process</a:t>
            </a:r>
          </a:p>
        </p:txBody>
      </p:sp>
      <p:sp>
        <p:nvSpPr>
          <p:cNvPr id="3" name="Content Placeholder 2"/>
          <p:cNvSpPr>
            <a:spLocks noGrp="1"/>
          </p:cNvSpPr>
          <p:nvPr>
            <p:ph idx="1"/>
          </p:nvPr>
        </p:nvSpPr>
        <p:spPr>
          <a:xfrm>
            <a:off x="457200" y="990600"/>
            <a:ext cx="8229600" cy="5638800"/>
          </a:xfrm>
        </p:spPr>
        <p:txBody>
          <a:bodyPr>
            <a:normAutofit/>
          </a:bodyPr>
          <a:lstStyle/>
          <a:p>
            <a:pPr marL="514350" indent="-514350" fontAlgn="base">
              <a:buFont typeface="+mj-lt"/>
              <a:buAutoNum type="arabicParenR"/>
            </a:pPr>
            <a:r>
              <a:rPr lang="en-US" sz="2800" b="1" dirty="0"/>
              <a:t>Knowledge </a:t>
            </a:r>
            <a:r>
              <a:rPr lang="en-US" sz="2800" dirty="0"/>
              <a:t>(Define Who, What, Why, Where, how while being thorough, comprehensive and complete)</a:t>
            </a:r>
          </a:p>
          <a:p>
            <a:pPr marL="514350" indent="-514350" fontAlgn="base">
              <a:buFont typeface="+mj-lt"/>
              <a:buAutoNum type="arabicParenR"/>
            </a:pPr>
            <a:r>
              <a:rPr lang="en-US" sz="2800" b="1" dirty="0"/>
              <a:t>Comprehension </a:t>
            </a:r>
            <a:r>
              <a:rPr lang="en-US" sz="2800" dirty="0"/>
              <a:t>(Organize your thoughts, select the facts, choose the ideas. Be able to interpret information objectively and accurately understand the facts)</a:t>
            </a:r>
          </a:p>
          <a:p>
            <a:pPr marL="514350" indent="-514350" fontAlgn="base">
              <a:buFont typeface="+mj-lt"/>
              <a:buAutoNum type="arabicParenR"/>
            </a:pPr>
            <a:r>
              <a:rPr lang="en-US" sz="2800" b="1" dirty="0"/>
              <a:t>Application </a:t>
            </a:r>
            <a:r>
              <a:rPr lang="en-US" sz="2800" dirty="0"/>
              <a:t>(Be able to use facts, rules, and apply principles and standards)</a:t>
            </a:r>
          </a:p>
          <a:p>
            <a:pPr marL="514350" indent="-514350" fontAlgn="base">
              <a:buFont typeface="+mj-lt"/>
              <a:buAutoNum type="arabicParenR"/>
            </a:pPr>
            <a:r>
              <a:rPr lang="en-US" sz="2800" b="1" dirty="0"/>
              <a:t>Analysis </a:t>
            </a:r>
            <a:r>
              <a:rPr lang="en-US" sz="2800" dirty="0"/>
              <a:t>(Separate the whole issue into components and examine and evaluate each set of facts or circumstances)</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417</a:t>
            </a:fld>
            <a:endParaRPr lang="en-US">
              <a:solidFill>
                <a:prstClr val="black">
                  <a:tint val="75000"/>
                </a:prstClr>
              </a:solidFill>
            </a:endParaRPr>
          </a:p>
        </p:txBody>
      </p:sp>
    </p:spTree>
    <p:extLst>
      <p:ext uri="{BB962C8B-B14F-4D97-AF65-F5344CB8AC3E}">
        <p14:creationId xmlns:p14="http://schemas.microsoft.com/office/powerpoint/2010/main" val="1245766308"/>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48928" y="304799"/>
            <a:ext cx="7772400" cy="5943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a:stCxn id="4" idx="0"/>
            <a:endCxn id="4" idx="4"/>
          </p:cNvCxnSpPr>
          <p:nvPr/>
        </p:nvCxnSpPr>
        <p:spPr>
          <a:xfrm>
            <a:off x="4535128" y="304799"/>
            <a:ext cx="0" cy="5943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4" idx="2"/>
            <a:endCxn id="4" idx="6"/>
          </p:cNvCxnSpPr>
          <p:nvPr/>
        </p:nvCxnSpPr>
        <p:spPr>
          <a:xfrm>
            <a:off x="648928" y="3276599"/>
            <a:ext cx="777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1"/>
            <a:endCxn id="4" idx="5"/>
          </p:cNvCxnSpPr>
          <p:nvPr/>
        </p:nvCxnSpPr>
        <p:spPr>
          <a:xfrm>
            <a:off x="1787170" y="1175219"/>
            <a:ext cx="5495916" cy="42027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4" idx="7"/>
            <a:endCxn id="4" idx="3"/>
          </p:cNvCxnSpPr>
          <p:nvPr/>
        </p:nvCxnSpPr>
        <p:spPr>
          <a:xfrm flipH="1">
            <a:off x="1787170" y="1175219"/>
            <a:ext cx="5495916" cy="420276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429000" y="2768768"/>
            <a:ext cx="2438399" cy="1200329"/>
          </a:xfrm>
          <a:prstGeom prst="rect">
            <a:avLst/>
          </a:prstGeom>
          <a:noFill/>
        </p:spPr>
        <p:txBody>
          <a:bodyPr wrap="square" rtlCol="0">
            <a:spAutoFit/>
          </a:bodyPr>
          <a:lstStyle/>
          <a:p>
            <a:r>
              <a:rPr lang="en-US" sz="2000" b="1" dirty="0"/>
              <a:t>     </a:t>
            </a:r>
            <a:r>
              <a:rPr lang="en-US" sz="2400" b="1" dirty="0">
                <a:solidFill>
                  <a:srgbClr val="FF0000"/>
                </a:solidFill>
              </a:rPr>
              <a:t>ELEMENTS </a:t>
            </a:r>
          </a:p>
          <a:p>
            <a:r>
              <a:rPr lang="en-US" sz="2400" b="1" dirty="0">
                <a:solidFill>
                  <a:srgbClr val="FF0000"/>
                </a:solidFill>
              </a:rPr>
              <a:t>           OF     </a:t>
            </a:r>
          </a:p>
          <a:p>
            <a:r>
              <a:rPr lang="en-US" sz="2400" b="1" dirty="0">
                <a:solidFill>
                  <a:srgbClr val="FF0000"/>
                </a:solidFill>
              </a:rPr>
              <a:t>     THOUGHT</a:t>
            </a:r>
          </a:p>
        </p:txBody>
      </p:sp>
      <p:sp>
        <p:nvSpPr>
          <p:cNvPr id="35" name="TextBox 34"/>
          <p:cNvSpPr txBox="1"/>
          <p:nvPr/>
        </p:nvSpPr>
        <p:spPr>
          <a:xfrm>
            <a:off x="2133600" y="1021030"/>
            <a:ext cx="2285999" cy="461665"/>
          </a:xfrm>
          <a:prstGeom prst="rect">
            <a:avLst/>
          </a:prstGeom>
          <a:noFill/>
        </p:spPr>
        <p:txBody>
          <a:bodyPr wrap="square" rtlCol="0">
            <a:spAutoFit/>
          </a:bodyPr>
          <a:lstStyle/>
          <a:p>
            <a:r>
              <a:rPr lang="en-US" sz="2400" dirty="0"/>
              <a:t>     </a:t>
            </a:r>
            <a:r>
              <a:rPr lang="en-US" sz="2400" b="1" dirty="0"/>
              <a:t>Point of View</a:t>
            </a:r>
          </a:p>
        </p:txBody>
      </p:sp>
      <p:sp>
        <p:nvSpPr>
          <p:cNvPr id="36" name="TextBox 35"/>
          <p:cNvSpPr txBox="1"/>
          <p:nvPr/>
        </p:nvSpPr>
        <p:spPr>
          <a:xfrm>
            <a:off x="4549877" y="1175219"/>
            <a:ext cx="2209800" cy="461665"/>
          </a:xfrm>
          <a:prstGeom prst="rect">
            <a:avLst/>
          </a:prstGeom>
          <a:noFill/>
        </p:spPr>
        <p:txBody>
          <a:bodyPr wrap="square" rtlCol="0">
            <a:spAutoFit/>
          </a:bodyPr>
          <a:lstStyle/>
          <a:p>
            <a:r>
              <a:rPr lang="en-US" dirty="0"/>
              <a:t>            </a:t>
            </a:r>
            <a:r>
              <a:rPr lang="en-US" sz="2400" b="1" dirty="0"/>
              <a:t>Purpose</a:t>
            </a:r>
          </a:p>
        </p:txBody>
      </p:sp>
      <p:sp>
        <p:nvSpPr>
          <p:cNvPr id="37" name="TextBox 36"/>
          <p:cNvSpPr txBox="1"/>
          <p:nvPr/>
        </p:nvSpPr>
        <p:spPr>
          <a:xfrm>
            <a:off x="5486401" y="2399436"/>
            <a:ext cx="2743200" cy="461665"/>
          </a:xfrm>
          <a:prstGeom prst="rect">
            <a:avLst/>
          </a:prstGeom>
          <a:noFill/>
        </p:spPr>
        <p:txBody>
          <a:bodyPr wrap="square" rtlCol="0">
            <a:spAutoFit/>
          </a:bodyPr>
          <a:lstStyle/>
          <a:p>
            <a:r>
              <a:rPr lang="en-US" sz="2400" b="1" dirty="0"/>
              <a:t>   Questions at Issue</a:t>
            </a:r>
          </a:p>
        </p:txBody>
      </p:sp>
      <p:sp>
        <p:nvSpPr>
          <p:cNvPr id="38" name="TextBox 37"/>
          <p:cNvSpPr txBox="1"/>
          <p:nvPr/>
        </p:nvSpPr>
        <p:spPr>
          <a:xfrm>
            <a:off x="648928" y="2445602"/>
            <a:ext cx="3008673" cy="830997"/>
          </a:xfrm>
          <a:prstGeom prst="rect">
            <a:avLst/>
          </a:prstGeom>
          <a:noFill/>
        </p:spPr>
        <p:txBody>
          <a:bodyPr wrap="square" rtlCol="0">
            <a:spAutoFit/>
          </a:bodyPr>
          <a:lstStyle/>
          <a:p>
            <a:r>
              <a:rPr lang="en-US" sz="2000" b="1" dirty="0"/>
              <a:t>           </a:t>
            </a:r>
            <a:r>
              <a:rPr lang="en-US" sz="2400" b="1" dirty="0"/>
              <a:t>Implications and                  </a:t>
            </a:r>
          </a:p>
          <a:p>
            <a:r>
              <a:rPr lang="en-US" sz="2400" b="1" dirty="0"/>
              <a:t>            Consequences</a:t>
            </a:r>
          </a:p>
        </p:txBody>
      </p:sp>
      <p:sp>
        <p:nvSpPr>
          <p:cNvPr id="43" name="TextBox 42"/>
          <p:cNvSpPr txBox="1"/>
          <p:nvPr/>
        </p:nvSpPr>
        <p:spPr>
          <a:xfrm>
            <a:off x="1066800" y="3969097"/>
            <a:ext cx="2057399" cy="461665"/>
          </a:xfrm>
          <a:prstGeom prst="rect">
            <a:avLst/>
          </a:prstGeom>
          <a:noFill/>
        </p:spPr>
        <p:txBody>
          <a:bodyPr wrap="square" rtlCol="0">
            <a:spAutoFit/>
          </a:bodyPr>
          <a:lstStyle/>
          <a:p>
            <a:r>
              <a:rPr lang="en-US" sz="2400" b="1" dirty="0"/>
              <a:t>Assumptions</a:t>
            </a:r>
          </a:p>
        </p:txBody>
      </p:sp>
      <p:sp>
        <p:nvSpPr>
          <p:cNvPr id="45" name="TextBox 44"/>
          <p:cNvSpPr txBox="1"/>
          <p:nvPr/>
        </p:nvSpPr>
        <p:spPr>
          <a:xfrm flipH="1">
            <a:off x="2895599" y="4572000"/>
            <a:ext cx="1523999" cy="738664"/>
          </a:xfrm>
          <a:prstGeom prst="rect">
            <a:avLst/>
          </a:prstGeom>
          <a:noFill/>
        </p:spPr>
        <p:txBody>
          <a:bodyPr wrap="square" rtlCol="0">
            <a:spAutoFit/>
          </a:bodyPr>
          <a:lstStyle/>
          <a:p>
            <a:r>
              <a:rPr lang="en-US" b="1" dirty="0"/>
              <a:t>    </a:t>
            </a:r>
            <a:r>
              <a:rPr lang="en-US" sz="2400" b="1" dirty="0"/>
              <a:t>Concepts</a:t>
            </a:r>
          </a:p>
        </p:txBody>
      </p:sp>
      <p:sp>
        <p:nvSpPr>
          <p:cNvPr id="46" name="TextBox 45"/>
          <p:cNvSpPr txBox="1"/>
          <p:nvPr/>
        </p:nvSpPr>
        <p:spPr>
          <a:xfrm>
            <a:off x="4549877" y="4941332"/>
            <a:ext cx="2308123" cy="830997"/>
          </a:xfrm>
          <a:prstGeom prst="rect">
            <a:avLst/>
          </a:prstGeom>
          <a:noFill/>
        </p:spPr>
        <p:txBody>
          <a:bodyPr wrap="square" rtlCol="0">
            <a:spAutoFit/>
          </a:bodyPr>
          <a:lstStyle/>
          <a:p>
            <a:r>
              <a:rPr lang="en-US" sz="2400" b="1" dirty="0"/>
              <a:t>Interpretation and Inference</a:t>
            </a:r>
          </a:p>
        </p:txBody>
      </p:sp>
      <p:sp>
        <p:nvSpPr>
          <p:cNvPr id="47" name="TextBox 46"/>
          <p:cNvSpPr txBox="1"/>
          <p:nvPr/>
        </p:nvSpPr>
        <p:spPr>
          <a:xfrm>
            <a:off x="6019801" y="4050524"/>
            <a:ext cx="2209800" cy="461665"/>
          </a:xfrm>
          <a:prstGeom prst="rect">
            <a:avLst/>
          </a:prstGeom>
          <a:noFill/>
        </p:spPr>
        <p:txBody>
          <a:bodyPr wrap="square" rtlCol="0">
            <a:spAutoFit/>
          </a:bodyPr>
          <a:lstStyle/>
          <a:p>
            <a:r>
              <a:rPr lang="en-US" sz="2400" b="1" dirty="0"/>
              <a:t>    Information</a:t>
            </a:r>
          </a:p>
        </p:txBody>
      </p:sp>
      <p:sp>
        <p:nvSpPr>
          <p:cNvPr id="2" name="TextBox 1"/>
          <p:cNvSpPr txBox="1"/>
          <p:nvPr/>
        </p:nvSpPr>
        <p:spPr>
          <a:xfrm>
            <a:off x="76199" y="5772329"/>
            <a:ext cx="4343399" cy="1015663"/>
          </a:xfrm>
          <a:prstGeom prst="rect">
            <a:avLst/>
          </a:prstGeom>
          <a:solidFill>
            <a:srgbClr val="FFFF00"/>
          </a:solidFill>
        </p:spPr>
        <p:txBody>
          <a:bodyPr wrap="square" rtlCol="0">
            <a:spAutoFit/>
          </a:bodyPr>
          <a:lstStyle/>
          <a:p>
            <a:r>
              <a:rPr lang="en-US" sz="2000" b="1" i="1" dirty="0">
                <a:solidFill>
                  <a:srgbClr val="C00000"/>
                </a:solidFill>
              </a:rPr>
              <a:t>“Thinking about your thinking, while </a:t>
            </a:r>
          </a:p>
          <a:p>
            <a:r>
              <a:rPr lang="en-US" sz="2000" b="1" i="1" dirty="0">
                <a:solidFill>
                  <a:srgbClr val="C00000"/>
                </a:solidFill>
              </a:rPr>
              <a:t>   your thinking, in order to make your </a:t>
            </a:r>
          </a:p>
          <a:p>
            <a:r>
              <a:rPr lang="en-US" sz="2000" b="1" i="1" dirty="0">
                <a:solidFill>
                  <a:srgbClr val="C00000"/>
                </a:solidFill>
              </a:rPr>
              <a:t>   thinking better”</a:t>
            </a:r>
          </a:p>
        </p:txBody>
      </p:sp>
      <p:sp>
        <p:nvSpPr>
          <p:cNvPr id="15" name="TextBox 14"/>
          <p:cNvSpPr txBox="1"/>
          <p:nvPr/>
        </p:nvSpPr>
        <p:spPr>
          <a:xfrm>
            <a:off x="7124700" y="304799"/>
            <a:ext cx="2019299" cy="2862322"/>
          </a:xfrm>
          <a:prstGeom prst="rect">
            <a:avLst/>
          </a:prstGeom>
          <a:solidFill>
            <a:srgbClr val="FFFF00"/>
          </a:solidFill>
        </p:spPr>
        <p:txBody>
          <a:bodyPr wrap="square" rtlCol="0">
            <a:spAutoFit/>
          </a:bodyPr>
          <a:lstStyle/>
          <a:p>
            <a:r>
              <a:rPr lang="en-US" sz="2000" b="1" dirty="0">
                <a:solidFill>
                  <a:schemeClr val="accent6">
                    <a:lumMod val="50000"/>
                  </a:schemeClr>
                </a:solidFill>
              </a:rPr>
              <a:t>There are 8 structures that define thinking. Learning to analyze  thinking requires practice in identifying these structures in use.</a:t>
            </a:r>
          </a:p>
        </p:txBody>
      </p:sp>
      <p:sp>
        <p:nvSpPr>
          <p:cNvPr id="19" name="TextBox 18"/>
          <p:cNvSpPr txBox="1"/>
          <p:nvPr/>
        </p:nvSpPr>
        <p:spPr>
          <a:xfrm>
            <a:off x="17417" y="716624"/>
            <a:ext cx="2344783" cy="707886"/>
          </a:xfrm>
          <a:prstGeom prst="rect">
            <a:avLst/>
          </a:prstGeom>
          <a:solidFill>
            <a:schemeClr val="bg1">
              <a:lumMod val="95000"/>
            </a:schemeClr>
          </a:solidFill>
        </p:spPr>
        <p:txBody>
          <a:bodyPr wrap="square" rtlCol="0">
            <a:spAutoFit/>
          </a:bodyPr>
          <a:lstStyle/>
          <a:p>
            <a:r>
              <a:rPr lang="en-US" sz="2000" b="1" i="1" dirty="0">
                <a:solidFill>
                  <a:srgbClr val="00B0F0"/>
                </a:solidFill>
              </a:rPr>
              <a:t>From Dr. Richard W. Paul Guide to CT</a:t>
            </a:r>
          </a:p>
        </p:txBody>
      </p:sp>
      <p:sp>
        <p:nvSpPr>
          <p:cNvPr id="23" name="TextBox 22"/>
          <p:cNvSpPr txBox="1"/>
          <p:nvPr/>
        </p:nvSpPr>
        <p:spPr>
          <a:xfrm>
            <a:off x="7010400" y="5310664"/>
            <a:ext cx="2133600" cy="1323439"/>
          </a:xfrm>
          <a:prstGeom prst="rect">
            <a:avLst/>
          </a:prstGeom>
          <a:solidFill>
            <a:srgbClr val="FFFF00"/>
          </a:solidFill>
        </p:spPr>
        <p:txBody>
          <a:bodyPr wrap="square" rtlCol="0">
            <a:spAutoFit/>
          </a:bodyPr>
          <a:lstStyle/>
          <a:p>
            <a:r>
              <a:rPr lang="en-US" sz="2000" b="1" dirty="0">
                <a:solidFill>
                  <a:schemeClr val="accent6">
                    <a:lumMod val="50000"/>
                  </a:schemeClr>
                </a:solidFill>
              </a:rPr>
              <a:t>Each of these structures has implications for the others.</a:t>
            </a:r>
          </a:p>
        </p:txBody>
      </p:sp>
      <p:sp>
        <p:nvSpPr>
          <p:cNvPr id="3" name="Slide Number Placeholder 2"/>
          <p:cNvSpPr>
            <a:spLocks noGrp="1"/>
          </p:cNvSpPr>
          <p:nvPr>
            <p:ph type="sldNum" sz="quarter" idx="12"/>
          </p:nvPr>
        </p:nvSpPr>
        <p:spPr/>
        <p:txBody>
          <a:bodyPr/>
          <a:lstStyle/>
          <a:p>
            <a:fld id="{8A8D1F8B-566B-49F2-865B-EEF93E92EFE1}" type="slidenum">
              <a:rPr lang="en-US" smtClean="0">
                <a:solidFill>
                  <a:prstClr val="black">
                    <a:tint val="75000"/>
                  </a:prstClr>
                </a:solidFill>
              </a:rPr>
              <a:pPr/>
              <a:t>418</a:t>
            </a:fld>
            <a:endParaRPr lang="en-US">
              <a:solidFill>
                <a:prstClr val="black">
                  <a:tint val="75000"/>
                </a:prstClr>
              </a:solidFill>
            </a:endParaRPr>
          </a:p>
        </p:txBody>
      </p:sp>
    </p:spTree>
    <p:extLst>
      <p:ext uri="{BB962C8B-B14F-4D97-AF65-F5344CB8AC3E}">
        <p14:creationId xmlns:p14="http://schemas.microsoft.com/office/powerpoint/2010/main" val="3928460262"/>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96B55-187F-D3B5-4665-AE756B565E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7362F4-0595-4015-F6CC-BF3EA96B8CA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F20985D-2269-ECC6-AB0E-47D12F5658D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419</a:t>
            </a:fld>
            <a:endParaRPr lang="en-US">
              <a:solidFill>
                <a:prstClr val="black">
                  <a:tint val="75000"/>
                </a:prstClr>
              </a:solidFill>
            </a:endParaRPr>
          </a:p>
        </p:txBody>
      </p:sp>
      <p:pic>
        <p:nvPicPr>
          <p:cNvPr id="5" name="Picture 4">
            <a:extLst>
              <a:ext uri="{FF2B5EF4-FFF2-40B4-BE49-F238E27FC236}">
                <a16:creationId xmlns:a16="http://schemas.microsoft.com/office/drawing/2014/main" id="{EC73BD5B-D92B-5EF0-00D0-BF22A1366B00}"/>
              </a:ext>
            </a:extLst>
          </p:cNvPr>
          <p:cNvPicPr>
            <a:picLocks noChangeAspect="1"/>
          </p:cNvPicPr>
          <p:nvPr/>
        </p:nvPicPr>
        <p:blipFill>
          <a:blip r:embed="rId2"/>
          <a:stretch>
            <a:fillRect/>
          </a:stretch>
        </p:blipFill>
        <p:spPr>
          <a:xfrm>
            <a:off x="147637" y="274637"/>
            <a:ext cx="8848725" cy="5851525"/>
          </a:xfrm>
          <a:prstGeom prst="rect">
            <a:avLst/>
          </a:prstGeom>
        </p:spPr>
      </p:pic>
    </p:spTree>
    <p:extLst>
      <p:ext uri="{BB962C8B-B14F-4D97-AF65-F5344CB8AC3E}">
        <p14:creationId xmlns:p14="http://schemas.microsoft.com/office/powerpoint/2010/main" val="2267490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3387-7660-424C-B36B-BD9A89E93DDB}"/>
              </a:ext>
            </a:extLst>
          </p:cNvPr>
          <p:cNvSpPr>
            <a:spLocks noGrp="1"/>
          </p:cNvSpPr>
          <p:nvPr>
            <p:ph type="title"/>
          </p:nvPr>
        </p:nvSpPr>
        <p:spPr>
          <a:xfrm>
            <a:off x="0" y="0"/>
            <a:ext cx="9144000" cy="914400"/>
          </a:xfrm>
        </p:spPr>
        <p:txBody>
          <a:bodyPr>
            <a:normAutofit fontScale="90000"/>
          </a:bodyPr>
          <a:lstStyle/>
          <a:p>
            <a:pPr algn="ctr"/>
            <a:r>
              <a:rPr lang="en-US" sz="4000" b="1" dirty="0">
                <a:latin typeface="+mn-lt"/>
              </a:rPr>
              <a:t>3 key findings from research:</a:t>
            </a:r>
            <a:br>
              <a:rPr lang="en-US" dirty="0">
                <a:latin typeface="+mn-lt"/>
              </a:rPr>
            </a:br>
            <a:r>
              <a:rPr lang="en-US" sz="3100" dirty="0">
                <a:latin typeface="+mn-lt"/>
              </a:rPr>
              <a:t>PERF, (2019)</a:t>
            </a:r>
          </a:p>
        </p:txBody>
      </p:sp>
      <p:sp>
        <p:nvSpPr>
          <p:cNvPr id="3" name="Content Placeholder 2">
            <a:extLst>
              <a:ext uri="{FF2B5EF4-FFF2-40B4-BE49-F238E27FC236}">
                <a16:creationId xmlns:a16="http://schemas.microsoft.com/office/drawing/2014/main" id="{8004CC40-3A2D-47C0-84AC-62F75E1B7402}"/>
              </a:ext>
            </a:extLst>
          </p:cNvPr>
          <p:cNvSpPr>
            <a:spLocks noGrp="1"/>
          </p:cNvSpPr>
          <p:nvPr>
            <p:ph idx="1"/>
          </p:nvPr>
        </p:nvSpPr>
        <p:spPr>
          <a:xfrm>
            <a:off x="0" y="914400"/>
            <a:ext cx="9144000" cy="5943600"/>
          </a:xfrm>
        </p:spPr>
        <p:txBody>
          <a:bodyPr>
            <a:normAutofit fontScale="92500" lnSpcReduction="10000"/>
          </a:bodyPr>
          <a:lstStyle/>
          <a:p>
            <a:pPr>
              <a:buFont typeface="Wingdings" panose="05000000000000000000" pitchFamily="2" charset="2"/>
              <a:buChar char="§"/>
            </a:pPr>
            <a:r>
              <a:rPr lang="en-US" sz="3000" b="1" dirty="0"/>
              <a:t>Fewer people are applying to become police officers.</a:t>
            </a:r>
            <a:r>
              <a:rPr lang="en-US" sz="3000" dirty="0"/>
              <a:t> Sixty-three percent of agencies that responded to PERF’s survey said the number of applicants for police officer positions had decreased, either significantly (36%) or slightly (27%), over the past five years.</a:t>
            </a:r>
          </a:p>
          <a:p>
            <a:pPr marL="0" indent="0" algn="ctr">
              <a:buNone/>
            </a:pPr>
            <a:r>
              <a:rPr lang="en-US" sz="3000" b="1" dirty="0">
                <a:solidFill>
                  <a:srgbClr val="C00000"/>
                </a:solidFill>
              </a:rPr>
              <a:t>Agencies reporting difficulties in US 3.3% 2009 to 26.5% in 2018 (CFSLGE, Washington D.C.)</a:t>
            </a:r>
            <a:endParaRPr lang="en-US" sz="3000" dirty="0"/>
          </a:p>
          <a:p>
            <a:pPr>
              <a:buFont typeface="Wingdings" panose="05000000000000000000" pitchFamily="2" charset="2"/>
              <a:buChar char="§"/>
            </a:pPr>
            <a:r>
              <a:rPr lang="en-US" sz="3000" b="1" dirty="0"/>
              <a:t>More officers are leaving their departments</a:t>
            </a:r>
            <a:r>
              <a:rPr lang="en-US" sz="3000" dirty="0"/>
              <a:t>—and, in many cases, leaving the policing profession—well before they reach retirement age. </a:t>
            </a:r>
          </a:p>
          <a:p>
            <a:pPr>
              <a:buFont typeface="Wingdings" panose="05000000000000000000" pitchFamily="2" charset="2"/>
              <a:buChar char="§"/>
            </a:pPr>
            <a:r>
              <a:rPr lang="en-US" sz="3000" b="1" dirty="0"/>
              <a:t>A growing number of current officers are becoming eligible for retirement, </a:t>
            </a:r>
            <a:r>
              <a:rPr lang="en-US" sz="3000" dirty="0"/>
              <a:t>about 8.5 percent of current officers are eligible for retirement, and 15.5 percent will become eligible within five years. </a:t>
            </a:r>
          </a:p>
          <a:p>
            <a:pPr>
              <a:buFont typeface="Wingdings" panose="05000000000000000000" pitchFamily="2" charset="2"/>
              <a:buChar char="§"/>
            </a:pPr>
            <a:endParaRPr lang="en-US" sz="2800" dirty="0"/>
          </a:p>
        </p:txBody>
      </p:sp>
      <p:sp>
        <p:nvSpPr>
          <p:cNvPr id="4" name="Slide Number Placeholder 3">
            <a:extLst>
              <a:ext uri="{FF2B5EF4-FFF2-40B4-BE49-F238E27FC236}">
                <a16:creationId xmlns:a16="http://schemas.microsoft.com/office/drawing/2014/main" id="{D3204B76-1539-4A41-9FDB-7FBF0803320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234011536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66800"/>
          </a:xfrm>
        </p:spPr>
        <p:txBody>
          <a:bodyPr>
            <a:normAutofit/>
          </a:bodyPr>
          <a:lstStyle/>
          <a:p>
            <a:r>
              <a:rPr lang="en-US" sz="3600" b="1" i="1" dirty="0"/>
              <a:t>FIVE STEPS TOWARD CRITICAL THINKING </a:t>
            </a:r>
            <a:br>
              <a:rPr lang="en-US" sz="3600" b="1" i="1" dirty="0"/>
            </a:br>
            <a:r>
              <a:rPr lang="en-US" sz="2800" b="1" i="1" dirty="0"/>
              <a:t>From the Book “THE BURDEN of COMMAND”</a:t>
            </a:r>
            <a:endParaRPr lang="en-US" b="1" i="1" dirty="0"/>
          </a:p>
        </p:txBody>
      </p:sp>
      <p:sp>
        <p:nvSpPr>
          <p:cNvPr id="3" name="Content Placeholder 2"/>
          <p:cNvSpPr>
            <a:spLocks noGrp="1"/>
          </p:cNvSpPr>
          <p:nvPr>
            <p:ph idx="1"/>
          </p:nvPr>
        </p:nvSpPr>
        <p:spPr>
          <a:xfrm>
            <a:off x="152400" y="1295400"/>
            <a:ext cx="8839200" cy="5562600"/>
          </a:xfrm>
        </p:spPr>
        <p:txBody>
          <a:bodyPr>
            <a:normAutofit lnSpcReduction="10000"/>
          </a:bodyPr>
          <a:lstStyle/>
          <a:p>
            <a:pPr marL="0" lvl="0" indent="0">
              <a:buNone/>
            </a:pPr>
            <a:r>
              <a:rPr lang="en-US" sz="2800" b="1" i="1" dirty="0"/>
              <a:t>1. </a:t>
            </a:r>
            <a:r>
              <a:rPr lang="en-US" sz="2800" i="1" dirty="0"/>
              <a:t>A constantly objective and open mind free from emotion and belief-based bias</a:t>
            </a:r>
          </a:p>
          <a:p>
            <a:pPr marL="0" indent="0">
              <a:buNone/>
            </a:pPr>
            <a:r>
              <a:rPr lang="en-US" sz="2800" b="1" i="1" dirty="0"/>
              <a:t>2. </a:t>
            </a:r>
            <a:r>
              <a:rPr lang="en-US" sz="2800" i="1" dirty="0"/>
              <a:t>An aggressive and proactive quest for research, inquiry, and study to identify all available facts and circumstances within a sound foundation of the veracity of all information is key</a:t>
            </a:r>
          </a:p>
          <a:p>
            <a:pPr marL="0" lvl="0" indent="0">
              <a:buNone/>
            </a:pPr>
            <a:r>
              <a:rPr lang="en-US" sz="2800" b="1" i="1" dirty="0"/>
              <a:t>3. </a:t>
            </a:r>
            <a:r>
              <a:rPr lang="en-US" sz="2800" i="1" dirty="0"/>
              <a:t>All conclusions must be based upon facts; all claims must be supported by facts</a:t>
            </a:r>
          </a:p>
          <a:p>
            <a:pPr marL="0" indent="0">
              <a:buNone/>
            </a:pPr>
            <a:r>
              <a:rPr lang="en-US" sz="2800" b="1" i="1" dirty="0"/>
              <a:t>4. </a:t>
            </a:r>
            <a:r>
              <a:rPr lang="en-US" sz="2800" i="1" dirty="0"/>
              <a:t>Work with an objective process of reasoning; include others’ opinions in the process</a:t>
            </a:r>
          </a:p>
          <a:p>
            <a:pPr marL="0" indent="0">
              <a:buNone/>
            </a:pPr>
            <a:r>
              <a:rPr lang="en-US" sz="2800" b="1" i="1" dirty="0"/>
              <a:t>5. </a:t>
            </a:r>
            <a:r>
              <a:rPr lang="en-US" sz="2800" i="1" dirty="0"/>
              <a:t>Reflect on conclusions for alternate theories, ideas, and questions; anticipate both intended and unintended consequences</a:t>
            </a:r>
          </a:p>
          <a:p>
            <a:pPr marL="0" indent="0">
              <a:buNone/>
            </a:pPr>
            <a:endParaRPr lang="en-US" sz="2800" dirty="0"/>
          </a:p>
          <a:p>
            <a:pPr marL="0" lvl="0" indent="0">
              <a:buNone/>
            </a:pPr>
            <a:endParaRPr lang="en-US" sz="3600" b="1" i="1" dirty="0"/>
          </a:p>
          <a:p>
            <a:pPr marL="742950" lvl="0" indent="-742950">
              <a:buAutoNum type="arabicPeriod"/>
            </a:pPr>
            <a:endParaRPr lang="en-US" sz="3600"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420</a:t>
            </a:fld>
            <a:endParaRPr lang="en-US">
              <a:solidFill>
                <a:prstClr val="black">
                  <a:tint val="75000"/>
                </a:prstClr>
              </a:solidFill>
            </a:endParaRPr>
          </a:p>
        </p:txBody>
      </p:sp>
    </p:spTree>
    <p:extLst>
      <p:ext uri="{BB962C8B-B14F-4D97-AF65-F5344CB8AC3E}">
        <p14:creationId xmlns:p14="http://schemas.microsoft.com/office/powerpoint/2010/main" val="2730279908"/>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077200" cy="6477000"/>
          </a:xfrm>
        </p:spPr>
        <p:txBody>
          <a:bodyPr>
            <a:normAutofit lnSpcReduction="10000"/>
          </a:bodyPr>
          <a:lstStyle/>
          <a:p>
            <a:pPr marL="0" indent="0" algn="ctr">
              <a:buNone/>
            </a:pPr>
            <a:r>
              <a:rPr lang="en-US" sz="4400" b="1" dirty="0">
                <a:solidFill>
                  <a:srgbClr val="C00000"/>
                </a:solidFill>
              </a:rPr>
              <a:t>EXAMPLE</a:t>
            </a:r>
          </a:p>
          <a:p>
            <a:pPr marL="0" indent="0">
              <a:buNone/>
            </a:pPr>
            <a:r>
              <a:rPr lang="en-US" b="1" dirty="0"/>
              <a:t>Remember the stagnancy of the air force drone program when the Generals that all sat at the command table were former pilots…How valuable are drones to our military today</a:t>
            </a:r>
            <a:r>
              <a:rPr lang="en-US" sz="3600" b="1" dirty="0"/>
              <a:t>?</a:t>
            </a:r>
          </a:p>
          <a:p>
            <a:pPr marL="0" indent="0">
              <a:buNone/>
            </a:pPr>
            <a:endParaRPr lang="en-US" sz="3600" b="1" i="1" dirty="0"/>
          </a:p>
          <a:p>
            <a:pPr marL="0" indent="0">
              <a:buNone/>
            </a:pPr>
            <a:endParaRPr lang="en-US" sz="3600" b="1" i="1" dirty="0"/>
          </a:p>
          <a:p>
            <a:pPr marL="0" indent="0">
              <a:buNone/>
            </a:pPr>
            <a:r>
              <a:rPr lang="en-US" sz="2800" dirty="0"/>
              <a:t>Whether </a:t>
            </a:r>
            <a:r>
              <a:rPr lang="en-US" sz="2800" i="1" dirty="0"/>
              <a:t>local, state or federal Police Officer, Correctional Officer </a:t>
            </a:r>
            <a:r>
              <a:rPr lang="en-US" sz="2800" dirty="0"/>
              <a:t>or </a:t>
            </a:r>
            <a:r>
              <a:rPr lang="en-US" sz="2800" i="1" dirty="0"/>
              <a:t>Lawyer</a:t>
            </a:r>
            <a:r>
              <a:rPr lang="en-US" sz="2800" dirty="0"/>
              <a:t> our disciplines and/or peers can cause use to filter what we see into our neat set of rules, conditions  and perimeters rooted in our beliefs and personal experiences </a:t>
            </a:r>
          </a:p>
          <a:p>
            <a:pPr marL="0" indent="0">
              <a:buNone/>
            </a:pPr>
            <a:endParaRPr lang="en-US" sz="3600" dirty="0"/>
          </a:p>
        </p:txBody>
      </p:sp>
      <p:pic>
        <p:nvPicPr>
          <p:cNvPr id="2051" name="Picture 3" descr="C:\Users\John\AppData\Local\Microsoft\Windows\Temporary Internet Files\Content.IE5\TAL7Z93C\stop-drone-attacks[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2667000"/>
            <a:ext cx="3505200" cy="177265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421</a:t>
            </a:fld>
            <a:endParaRPr lang="en-US" dirty="0">
              <a:solidFill>
                <a:prstClr val="black">
                  <a:tint val="75000"/>
                </a:prstClr>
              </a:solidFill>
            </a:endParaRPr>
          </a:p>
        </p:txBody>
      </p:sp>
    </p:spTree>
    <p:extLst>
      <p:ext uri="{BB962C8B-B14F-4D97-AF65-F5344CB8AC3E}">
        <p14:creationId xmlns:p14="http://schemas.microsoft.com/office/powerpoint/2010/main" val="3187804057"/>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19800"/>
          </a:xfrm>
        </p:spPr>
        <p:txBody>
          <a:bodyPr>
            <a:normAutofit fontScale="47500" lnSpcReduction="20000"/>
          </a:bodyPr>
          <a:lstStyle/>
          <a:p>
            <a:pPr marL="0" indent="0">
              <a:buNone/>
            </a:pPr>
            <a:r>
              <a:rPr lang="en-US" sz="9300" b="1" dirty="0"/>
              <a:t>“There are known knowns…</a:t>
            </a:r>
            <a:r>
              <a:rPr lang="en-US" sz="9300" b="1" dirty="0">
                <a:solidFill>
                  <a:srgbClr val="C00000"/>
                </a:solidFill>
              </a:rPr>
              <a:t>These are things we know that we know. </a:t>
            </a:r>
            <a:r>
              <a:rPr lang="en-US" sz="9300" b="1" dirty="0"/>
              <a:t>There are known unknowns…</a:t>
            </a:r>
            <a:r>
              <a:rPr lang="en-US" sz="9300" b="1" dirty="0">
                <a:solidFill>
                  <a:srgbClr val="C00000"/>
                </a:solidFill>
              </a:rPr>
              <a:t>That is to say, there are things that we know we don't know.</a:t>
            </a:r>
            <a:r>
              <a:rPr lang="en-US" sz="9300" b="1" dirty="0"/>
              <a:t> But there are also unknown unknowns. </a:t>
            </a:r>
            <a:r>
              <a:rPr lang="en-US" sz="9300" b="1" dirty="0">
                <a:solidFill>
                  <a:srgbClr val="C00000"/>
                </a:solidFill>
              </a:rPr>
              <a:t>There are things we don't know we don't know.”</a:t>
            </a:r>
          </a:p>
          <a:p>
            <a:endParaRPr lang="en-US" sz="8000" dirty="0">
              <a:solidFill>
                <a:srgbClr val="FF0000"/>
              </a:solidFill>
            </a:endParaRPr>
          </a:p>
          <a:p>
            <a:pPr marL="0" indent="0">
              <a:buNone/>
            </a:pPr>
            <a:endParaRPr lang="en-US" sz="2800" dirty="0"/>
          </a:p>
          <a:p>
            <a:pPr marL="0" indent="0">
              <a:buNone/>
            </a:pPr>
            <a:r>
              <a:rPr lang="en-US" sz="2800" dirty="0"/>
              <a:t>                                                                                                                      </a:t>
            </a:r>
            <a:r>
              <a:rPr lang="en-US" sz="5900" b="1" dirty="0"/>
              <a:t>Donald Rumsfeld </a:t>
            </a:r>
          </a:p>
          <a:p>
            <a:endParaRPr lang="en-US"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422</a:t>
            </a:fld>
            <a:endParaRPr lang="en-US">
              <a:solidFill>
                <a:prstClr val="black">
                  <a:tint val="75000"/>
                </a:prstClr>
              </a:solidFill>
            </a:endParaRPr>
          </a:p>
        </p:txBody>
      </p:sp>
    </p:spTree>
    <p:extLst>
      <p:ext uri="{BB962C8B-B14F-4D97-AF65-F5344CB8AC3E}">
        <p14:creationId xmlns:p14="http://schemas.microsoft.com/office/powerpoint/2010/main" val="2007455011"/>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a:t>BE CANDID </a:t>
            </a:r>
            <a:r>
              <a:rPr lang="en-US" dirty="0"/>
              <a:t>regarding your knowledge base</a:t>
            </a:r>
          </a:p>
        </p:txBody>
      </p:sp>
      <p:sp>
        <p:nvSpPr>
          <p:cNvPr id="3" name="Content Placeholder 2"/>
          <p:cNvSpPr>
            <a:spLocks noGrp="1"/>
          </p:cNvSpPr>
          <p:nvPr>
            <p:ph idx="1"/>
          </p:nvPr>
        </p:nvSpPr>
        <p:spPr/>
        <p:txBody>
          <a:bodyPr/>
          <a:lstStyle/>
          <a:p>
            <a:pPr marL="0" indent="0">
              <a:buFont typeface="Wingdings" pitchFamily="2" charset="2"/>
              <a:buNone/>
              <a:defRPr/>
            </a:pPr>
            <a:r>
              <a:rPr lang="en-US" sz="4400" b="1" dirty="0">
                <a:solidFill>
                  <a:srgbClr val="C00000"/>
                </a:solidFill>
              </a:rPr>
              <a:t>When you do not know…say you do not know.</a:t>
            </a:r>
          </a:p>
          <a:p>
            <a:pPr marL="0" indent="0">
              <a:buFont typeface="Wingdings" pitchFamily="2" charset="2"/>
              <a:buNone/>
              <a:defRPr/>
            </a:pPr>
            <a:r>
              <a:rPr lang="en-US" sz="4000" b="1" dirty="0"/>
              <a:t>Never lie, mislead or BS</a:t>
            </a:r>
          </a:p>
        </p:txBody>
      </p:sp>
      <p:sp>
        <p:nvSpPr>
          <p:cNvPr id="120836" name="AutoShape 2" descr="data:image/jpeg;base64,/9j/4AAQSkZJRgABAQAAAQABAAD/2wCEAAkGBxQSEhUTEhQWFRUXFRwXGBcYGBQYFBsUGBQXGRcYHBcYHCggGR0lHBccIjEoJSkrLi4uGB8zODMsNygtLywBCgoKDg0OGxAQGywkICQuLDQ0MzQsLCwwNDc0LCwsLSwsLCwsLCwsLCwsLCw3NCwsLCw1LDQsLCwsLCwsLCw0LP/AABEIANwA5QMBEQACEQEDEQH/xAAcAAEAAQUBAQAAAAAAAAAAAAAABwIDBAUGCAH/xABIEAABAwIBBwkDCgQFAwUAAAABAAIDBBEhBQYHEjFBURMiMmFxgZGhsRRCwSNSYnKCkqKy4fAzU8LRCCQlc9I0Q4MVJlRjk//EABsBAQACAwEBAAAAAAAAAAAAAAAEBQIDBgEH/8QAPREAAgIBAQQHBgUDAgYDAAAAAAECAwQRBRIxUQYhIkFhgeEycZGhsdETFELB8DNS8WKCFSM0U3KSFiRD/9oADAMBAAIRAxEAPwCcUAQBAEAQBAEAQBAEBaknaNpCAt+136LXHuQDlZDsZbtIQD5X6Pif7IBqycWnxQC8nBviUA5d42sPdYoAKxu+47RZAX2yA7CgKkAQBAEAQBAEAQBAEAQBAEAQBAEAQHwmyAxzU3wYNbr3eKA+ezud03dzf7oD69scQ1narQPecQPMrxtLiZRjKT0itTn8o6QaCHDltc8I2uf+IDV81plk1rvLOnYuZZ17mnv6vU56q0vQj+HTyO+sWt9LrU8yPciwh0atftzS92r+xrJdL8vu0zB2vcfQBa3mvkSo9Ga++x/AsjS7Ub4IfF/915+clyRn/wDGqf75fIy6fTA736Vv2ZCPItWSzX3o1T6Mx/TZ8vU29FpZpXYSRyx9dmub5G/ktizIPiiHZ0cyI+xJP5HSZMzuoqnCOdhJ9112O8HgXW6N0JcGVl+zcqn24P6/Q2rqRpxGHWMFtIJTqvbsOsOvAoCuKpBwOB4FAX0AQBAEAQBAEAQBAEAQBAEAQFiaoAwGJ4BAUNpy7F5+yNnfxQGHlzOGmom3nkDODRi89jRj37FrnZGHtMl4uFfkvSqOvj3fEjPL2leZ920rBE3577Ok7h0W+ahTzJP2eo6fF6O1Q673vPkupff6HB5RynNO7WmlfIfpOJt2DYO5RZTlLiy+px6qVpXFL3IxFibggCAIAgCAIDc5FzpqqW3IzODR7hOtH904DuWyFs4cGQsnZ+Pkf1IrXnwfxJEze0sRus2sZyZ/mMBczvbi4d11MrzE/aOcy+jk49eO9fB8fjw+hIVPPFUMD43NkYdjmkHzGxTFJNao5yyqdct2a0Z8Icz6TfxD+69MDIilDhcICtAEAQBAEAQBAEAQBAEBiyylx1Wd53BAVhrY2lxIAAu5zjbDeSTsCN6HsYuT0XEjPPHSha8VD2GYj8jT6nw3qDbl90PidTs/YGuk8n/1+/2Iuqal8ji+RznuOJc4kuPeVBbberOphCMI7sVoi0vDMIAgNjSZCqZf4dPK7rEb7eNrLNVyfBEazMx6/anFeaNlHmJlB2ymf3lg9XLP8vZyIz2vhL/9F8/sXDo+yj/8Y/fh/wCa9/LW8jH/AI1g/wDc+T+xYmzKr2baWTus78pK8dFi7jZHauHLhYvp9TUVWT5Yv4kUjPrsc31C1uLXFEuF1dnsST9zTMZYm0IAgNnkLL09G/XgkLeLdrHfWbsPqs4WSg9URcrDpyY7tsdfr5MmXM3P+GttHJaKf5pPNd9Qn0OParKnIjPqfUzjNo7Gtxe3HtQ58vf9zqZqf3mYO8ipBTFUE98DgRtCAvIAgCAIAgCAIAgCAxZZC46re88P1QFNbVxUsTpJHBkbBck/u5J4LGUlFas200zumoVrVshDPfPeWucWMvHTg4Mvi76T+PZsCrLr3Z1LgdzszZNeJHel1z58vd9zkVHLgIDKydk6WoeGQxukcdzRfvPAdZWUYuT0RquvrpjvWSSRIuQNEznWdVy6g/lx2Lu95wHcD2qZDDf6mc5ldI4rqojr4v7EgZIzUpKa3JQMDh77hrP+865HcpcKYR4I57I2jk3+3N6cuC+CN0thCCAIAgKZIw4WcAQdoIBHgUPVJp6o5bLWj2iqLkR8i750Vm/h6J8FonjVy7tC1xttZdP6t5ePX8+JHOcWjOqp7uh/zDB80WkA+pv7r9ih2Ys49a6zo8Pb2Pd2bOw/Hh8fucS9hBIIIIwIOBB7FFLxNNaopQ9PrXEG4wI2HfdDxrXqZKuj/SJfVpq12Oxkx38GvPH6XjxU+jJ/TM5Ta2xNNbsde9fuvt8CTJ4dbFuDhsPHqKnHKn2nm1sDgRtCAvIAgCAIAgCAIDHqZT0W9I/u6A+Sysgjc97g1jAXOceA2krxtJaszrrlZJQitWyB8+s7n18thdsDCdRnH6bh84+Xiqq+52PwO+2Xs2OHX19c3xf7Lw+py60FqEB2mYOY/t95ZJA2FrrFrSDI48PoDrPhvUmij8Trb6ik2rtb8p2Ix1k/h6kz5IyRDSs5OCNrG77DEni521x7VZQhGC0iji8jJtyJb1stX/OHIzlkaAgCAIAgCAIAgCA53OfM2mrQS9upJulaAH9/zh2rTZRGfHiWOFtS/FfZeseT4ehCudWas9A+0g1mE8yQDmO6vou6iq22mVb6ztsHaNWZHWHU+9d/+PE0S1E8ICVdGOfOLaOqd1QyE+Ebj6Hu4KfjZH6JHKba2TxyKV71+6/f4kmVMZ6TekPMcFOOULkMocLhAXEAQBAEAQFEsmqCSgLVLH7x2u8huCAiDSrnby8hpYXfJRnnkHB8gOzsb69gVblXbz3VwO02Fs38KH49i7T4eC9SPVEOiCAIDbZs5wS0MwliPU9h6L28D8DuWyux1vVEPNwq8uvcn5PkT/m7l2KthEsJw2Oaek129rh+7q2rsU1qj5/mYdmLY67F9n4o2izIoQBAEAQBAEAQBAEBjZRoI543RSsD2OFiD+8D1ryUVJaM2U3TpmpwejRBefWZj6B+s274HHmv3tPzHdfA71V30Ot+B3my9qQzI7suqa4rn4o5NRy2PoNsQh5xJz0Z52e2Q8lKfl4gL8Xs2B/buPcd6tMa7fWj4o4XbWzvy1m/BdiXyfL7HVP5j7+67b1H9VJKQy0AQBAEAQGLJz36u5uJ7dwQHOaSc5PY6UhhtNLdrOIHvP7gfEhR8i3cj1cWW+xsH8zfrJdmPW/2RAZKqjvgh6dXkXMKoqaR9Sywt/DYelIBfWIO7q447FIhjylDeRU5O2KKMhUy83y5evI5Z7CCQQQQbEHAgjaCFHLVNNaopQ9NtmznBLQzCWI9T2HovbwPwO5bK7HW9UQ83Cry69yfk+RP+buXYq2ESwnDY5p6TXb2uH7urauxTWqPn+Zh2YtjrsXr4o2izIoQBAEAQBAWqepY++o4O1XFpINwHDaLjeN6AuoAgLNbVsiY6SRwaxg1nOOwNG0ngBtJ3IC3W0kdREY5AHxvbjvBBxBBHiCF5KKktGbKrZ1TU4PRo8/555svoJyw3dG7GN/Ft9h+kN/cd6qbqnXLQ+hbOz45lW8upriv53M0C0lgbDIOVn0k8c8ZxYcRuc33mnqIwWcJuEtUR8rGhkVSql3/AM1PRtDVsqYGSsN2SNDhxx+IPoriMlJao+bX0ypsdcuKZcpHm1jtGBWRqMhAEAQFEr7AlAW6Nlm3O04lAQBn/l32yskeDeNh5OPhqtJ53ebnvCqL7N+ep9E2ViflsaMXxfW/54HOLSWRvMzcgGtqmRe4OdIeEYOPedg7Vtpr35aEHaOYsWh2d/Be89EwQtY1rGANa0BoA2AAWAVulotEfOZScpOUuLOE0i5iCpBqKYATgXc3YJAB5P8AVRcjH3u1HiX2yNruhqq19jufL0IXewgkEEEGxBwII2ghVp2qaa1RSh6bbNnOCWhmEsR6nsPRe3gfgdy2V2Ot6oh5uFXl17k/J8if83cuxVsIlhOGxzT0mu3tI/d1bV2Ka1R8/wAzDsxbHXYvXxRtFmRQgCAIDgdM2drsn0NojaacmNh3tba73jrAsBwLggOnzSyWKWjggHuRjW63nnPcesuJPegNugCAoljDmlrhcEEEHYQRYhARboay25k1XkmVxcaWR/IlxueRa/VLOwGxH1iNgCA7jPPN9tdTPiw1xzo3cHjZ3HYe1arq/wASOhP2dmvEvU+7g/cedpoixxa4Wc0kEHaCDYjxVQ1ofRYyUkpLgyheGRKuhjLv8Sjednykf9bfQ+Kn4dn6Gcn0jw/ZyI+5/t/PcSVLzXh252B7dynHKmUgCAIDFrMdVvE+W9AaXSFlb2Whle02e4cmz6z8Ce5tz3LTfPdg2WWycb8fKjF8F1vy9Tz0qg+iBATlooyF7PSCVw+Uns89UeOoPA3+0rTFr3Ya8zhdu5n42R+GuEOrz7zt1JKMIDgNIuYgqQaimAE4F3N2CQAfn9VEyMfe7UeJ0GyNruhqq19jufL0IWe0gkEEEGxBwII2ghVp2qaa1R8Q9NtmznBLQzCWI4bHsPRe3gfgdy2V2Ot6oh5uFXl17k/J8if83cuxVsImhOGxzT0mu3tI/d1bV2Ka1R8/zMOzFsddi9fFG0WZFCAIDz9/iKrP89SsPRZFr2+tJj5MCAn6FwLWkbCAR2WQFaAIAgPPGadf/wC65Cw82SoqGHrGpIfzNB7kB6HQELaYMhcjUNqGDmTdLqlbt8RY9oKrcuvSW8u87Xo/mfiUumXGPD3en2I/UQ6E2ObuUzTVMU49x4J62Xs4d7brOue7JMjZeOr6JVvvXz7vmekJyHx6zcQQHNPmFdHzNpp6MuQPu0FDwuIAgMZuMp+i3zKAi7TblG74KcHY0yuHW46rfR3ioGZLrUTrujVGkZ2v3fu/2IwUE6g2ebWSzVVUMG57wHfUGLz90FZ1w35JEXMyPy9ErOS+fd8z0pGwNAaBYAWA6hsV0fNG23qypDwIAgOA0i5iCqBqKYATgc5uwSAf1+qiZGPvdqPE6DZG13Q1Ta+x3Pl6ELPaQSCCCDYg4EEbRZVp2qaa1R8Q9NjkTLs9G8vp5NRxbqnAOaRuu04GxxC2V2Ot6oh5uFXl17k/J96NflHSXlhjyHVbhwtHCAR1WYrWuxTWqPn+Zh2Ytn4dnk+ZeydpkyrEedMyYcJI2erA0+a2EUkLNvTvTyDVrYnQu+fHeSM93Sb5oCPNMudVLlGqikpS9wZFqOc5uqCdYkWBx37wEB1mbmnRsNNFFPTPe+NgYXte0BwaLA2IwNhigMmf/EC33KJx+tKB6MKAwpf8QM3u0UY7ZXH0aEBg1OnqtIIZBTsNsDaRxHX0rIDC0FZLkqcq+1G5bCHyPfuMkjXMA7SXE/ZQHpZAc9n9kj2qhlYBdzRyjPrMxt3i471pvhvwaLHZWT+Xyoy7n1PzPO6qD6KEB6C0bZQ5fJ8JPSYDGfsGw/DZW2PLerR892zT+FmTS4Pr+Pqb6iw1m8CfBbyrMlAEBjUe154ut4BAQRpMrOVyjNwYRGPstF/MlVOTLWxn0HYtX4eHDx6zlloLUkXQrQh1TNKf+3GAO2Qn4NPipmHHWTZzfSS1xphXzf0/yTIrE40IAgCA0udec9Pk6EzVL9UbGtGL3u+a1u8+Q3oDzZnFnwK6sfM6FkLHWADb62Gxzz7zjvIA2DtUTIx97tR4nQ7H2v8AgNU3Psdz5en0LgKrTtE0+tBD0sVtI2Vuq7uO8FbK7HW9URMzDryq9yfk+RydZSujdqu7juI4q1rsU1qj59mYdmLY67PJ8ywthFPqA+IDcvyREKJtT7VGZTJqezAO5UNx55Oy2F9lsRjfBAWs2qSmlqGsrJzTwkHWkawvINsBYcTvQEw6Fczsn1VPPJLC2oLKp8bHv1heIMjLDqXsL6xON9qAmPJuTYadnJwRMiZe+qxoa252mw3oDLQAhAeac56LkKuoiAsGyuA+rrEt8iFTWR3ZtH0zCt/Fx4T5peprFrJRLehCsvHURfNc14+0CD+UKwwn1NHI9JatJ12c018P8kix4SO6wD8FNOXMlAfHbEBYoBzb8ST5oDzdnFNr1VQ7jNIfxlUtj1k/efTcSO7jwj/pX0NesCSS/oRgtBUP3ula3uay/wDWrDDXZbOO6Sy/5sI8k/m/QkpTTmggKTIAQCRc3sN5tt9UBps8M54cnUzqic4DBjB0nyEGzB4dwBKA8oZ2ZzT5RqHT1Drk4NaL6jG7mtG4eqA0yA2+R8qanMf0dx4foomRj73ajxOh2Pth0NU3Ps9z5en0OjBVadommtUEPSxW0jZW6ru47wVsrsdb1REzMOvLr3J+T5HJ1lK6N2q7uO4jirWuxTWqPn2Zh2Ytjrs8nzLC2EUIAgCA9K/4eqMsyWXn/u1D3jsDWR+rCgJOQBAEBAelSDVylL9IMd4sA+CqspaWM77YU97Cj4a/U5JRy4JD0Kz2q5WfOhv3te3/AJFTMN9trwOd6SQ1x4y5S+qf2JdfhKOtvoVYnFmSgKZDgUBaoh8mOy6A8x1pvI8/Td+YqjfE+pVLSC9yLK8NhNehgf5J/wDvu/KxWWH7HmcR0jf/ANpf+K+rO+UsoC3UTNY1z3mzWtLnHcGgXJ8EBF2j7PCbK+U5ZtUR0tNE9sYF9YulezVc8nAnVjOwC3XtQEV6Xs8DlCtcGOvTwksiG4kdOTtcR4AIDhUAQBAbfI+VNTmPPN3Hh+iiZGPvdqPE6HY+2HQ1Tc+z3Pl6fQ6MFVp2iaa1QQ9LFbSNlbqu7jvBWyux1vVETNw68uvcn5PkcnWUro3aru47iOKta7FNao+fZmHZi2Ouxe58zssysx//AFGgrJIr+0QOY6MbntLXl0fabCx4jrWwinDuFsDgUBcpad0j2xxtLnvcGtaNpcTYAID2NmfkUUVFBTb44wHEb3nF5+8SgNwgCAICDtMI/wBQ7YWerlWZf9Q7no9/0n+5/scOopencaHj/qH/AIX+rVKxP6hRdIf+k/3L9yaKjpsPaPRWZwxkoCl+woCzQ9Ad/qUB5oypHqzSt4SOHg4hUkuqTPqND3qovwX0MVYm0mfQrJeklHCc+bGqyw32H7ziukkdMiL/ANP7skJSznjRZ9Uck2T6uKEXkfA9rW7yS080dZFx3oCHsxqh1Bm7lCoxZLJK6JptZwdqtiHe1znFAQ0gCAIAgCA2+R8qanMeebuPD9FEyMfe7UeJ0Ox9sOhqm59nufL0+h0YKrTtE01qgh6WK2kbK3Vd3HeCtldjreqImbhV5de5PyfIlz/D5kww0dQXEFz6jcQTqtY2xI3XJKtq7FNao+fZmJZi2OuxefPxRr9Imhl1VUOqaF8cZkN5I33a3XO17S0HbtIttusyKb3Rvopiyc4TzOE9Tbmm1o477dUHEu3ax7gEBI6AIAgCAgvS7JfKLhwiYPIn4qry/wCod30fWmGvFs4pRi7O70NR3r3HhA4/iYPipWJ/U8ih6RPTES/1L6MmWb+I3sPwVmcOZKA+FAY9DsI4OKA885603J19S3/7nO7nHWHk5U9y0saPpGzbN/Erl4L5dRpVqJxKug+p/wCpj+o8fjB+Cn4T4o5TpND+nP3r6EqKccoEB5vz3qTTxZUya8kWrGVcQN+dHI4F4HZrNP3uCAixAEAQBAEAQG3yPlTU5jzzdx4foomRj73ajxOh2Pth0NU3Ps9z5en0OjBVadommtUEPTb5s5wy0MwliOGx7D0Xt4H4HctldjreqIebhV5de5PyfIn7N3LsVbCJYThsc09Jrt7XD93VtXYprVHz/LxLMWx12L18UbRZkUIAgCAIDzxpDquUyjUkG4D9T7jQ0+YKqMh62M+ibIr3MOteGvx6znVpLIk3QhT3lqZODGNv9ZxP9Km4S62zl+k0+xXDxb/nxJT2y9jfUqwORMlAEBjU+D3jsPwQEM6YqHUrhJbCWJpv9JpLT5AeKrMuOk9eZ3HR63fxd3+1v7/c4VRS+Ou0W5U5CvYCbNlBiPC7sWfiAHepGNPds95T7cx/xsRtcY9f3+RPatTgQgIl065jPq421lMwvmibqyMaOc+HEggby03w3gnggPO7hbA4FAfEAQBAEAQBAbfI+VNSzHnm7jw/RRMjH3u1HidDsfbDoapufZ7ny9PodGCq07RNNaoIem3zZzhloZhLEcNj2HovbwPXwO5bK7HW9UQ83Cry69yfk+RP2buXYq2ETQnDY5p6TXb2uH7urauxTWqPn+XiWYtjrsXr4o2izIoQBAY2U6xsMUkruixhce4XWMpbqbNtNTtsjBcW9DzJV1Bke+R3Se4uPa4kn1VK3q9T6dXBQiorgloWl4Zk26G6HUonSb5ZCfss5o8wVZ4kdIa8ziOkVu9lKH9q+vX9js6fF7z128ApRQGSgCAxZebI08eb/ZAcRplyXylKycDGF+P1H2afxaqiZcNYa8joejuRuZDrf6l816akLqtO1K4pC1wc02c0gg8CDcFep6GMoqSafBnpPNrKwq6aKce+0aw4PGDh3EFXNc9+KkfNczHePfKp9z+XcbNZkUgjPrTNUw1skNGI+SheWEvaXGRzcH7xqi9wLcL3xsgK6zIkGc1Mauka2mroubLGeg/AltyOO51txB2XAERZbyBU0byyphfEb25zTqn6rtjh2FAa1AEBsc3o4XVMTKnW5Fzw15YQHtDsNYEgjAm9t9kBOw0B0V/+pqbf+L11EBvckaHslwEOMLpnD+a8ub9wWae8FAQDpKp2R5Uq2RtaxjZSGtaA1oFhgAMAgLmY1NNVSmmiGs4Rue0E48wXLRxJ3KJkY+92o8TodkbYdGlNz7Pc+Xp9DYvYQSCCCDYg4EEbQQq07RNNao+Iem3zZzhloZhLEcNj2HovbwPXwO5bK7HW9UQ83Cry69yfk+RP2buXYq2ETQnDY5p6TXb2uHH1VtXYprVHz/LxLMWx12L18UbRZkUICPNMeWuTp20zTzpjd3VGwg+breBUTLnpHd5nRdHcXfudz4R+r9CGVWnaFUbC4hrRck2A4k4AL08bSWrPSuRKEUtLFF/LjAP1rXce83VzXHdikfMsu78e6VnNmVRMs3rOPisyOZCAICxWMu3DaMR3ICzX0jamB8TujIwtPVcbe0H0WMoqSaZtoulTZGyPFPU815Qo3QyvieLOY4tPaDbwVNJOL0Z9NqtjbBTjwa1MdYmwkjQ9nDycrqSQ82TnR32CQDFv2h5t61MxLNHus5rpDhb8FfFdcePu9CYVYnHEIaTtD8kszqrJ4DjI4ukhJDbPOJcwnCxOJB2Xw4ACvNh8ea9K51cdeqqSC2CIgkMZcC7jgMSbnsAvYoDPzf000tZK2nqqUxCRwY1xc2WO5NhrgtFrnqKA67OrM6iNJUllJA1/ISWcImBwdqGxBAwKA8loCuF+q4HgQfAoD23Svuxp4tB8QgLqA8j6VB/q1b/vH0CA3WgQ/wCrx/7Un5EBL2kXMQVINRTACcC7mjZIAPz+qiZGPvdqPE6DZG13Q1Tc+x3Pl6fQhd7SCQQQQbEHAgjaCFWnapprVHxD02+bOcMtDMJYjhsew9F7eB6+B3LZXY63qiHm4VeXXuT8nyJ/zdy7FWwiaE4bHNPSa7e1w4+qtq7FNao+f5eJZi2OuxevijYTzNY1z3EBrQSSdgAFyVk3p1keMXJqK4s85Z3ZbNbVSTHok6rBwjb0R8e0lU9tm/Js+j7PxFi0Rr7+/wB/eaZayadhouyL7RWtc4XZD8o7hrA8weOP2SpGNDenryKbbmV+BiuK4y6vv/PEnCtNwG/OPkNqtTgjIaLID6gCAFAYtNzXFneOzegIt0x5var21jBzXWZLbc8dF3eMO4cVX5dej30df0dzd6Lx5PrXWv3RGShHTlcErmOa9ps5pDgRtDgbg+K9T06zGUVJOL4M9CZkZzMrqcOuBKwASt4O+cB802uO8blbU2qyOvefPNp4EsS7d/S+D/nejoluK4jXS5o3flQxzU72tmjbqFryQxzL3GIBsQSd2N0Bx2ZOhSpZVRy1ro2xRuD9Rji5z3NN2jYA1t9p27rY3AE8vYCCCLgixHUdqAgXO/QXK1zpMnyNewkkQyHVe36LX7HDtse1ARrXZm18LtWSjqAeqN7h3OaCCgPXmSmuEEQeLOEbA4cHBouPFAZSAjHSTolZlGU1NPIIZ3ABwcCY3kCzSSMWmwAuAdmxAarRXosqsn13tNS6LVbG5rRG5ziXOwvi0WAF/JATGgI/0i5iCpBqKYATgXc0YCQAfn9VEyMfe7UeJ0GyNruhqm59jufL0+hC72kEgggg2IOBBG0WVadqmmtUfEPTb5sZwy0MwliOGx7D0Xt4Hr4HctldjreqIebhV5de5PyfI7PSBn+ypp2Q0xIEgDpb4Fov/D7bjG263FSb8hSjpEpdk7GnRc7Lv08PuRqoR0wQE/6Oc3/Y6RusLSy8+TiLjmt7h5kq2x69yHiz59tjN/M5D09mPUv3fmdBDznl24YD4reVRlIAgCAIDHq4zg5u0fshAWq+jjqoHRSC7JG2I3jr7Qce5YyipLRm2i6VNishxR51ziyM+jnfBJtacDucw9Fw7R8VT2QcJaM+kYmVDJqVse/5Pka1YEk2ebmXJaKZs0RxGDmnouZvaf3gtldjhLVEXMxK8qp1z/x4noLNzLsVbCJYT1Oaek129pH7urauxTWqPnuZh2Ytjrs/z7jaLMihAEAQBAEAQBAEAQBAR/pFzEFSDUUwAnGLm7BIB/X6qJkY+92o8ToNkbXdDVNz7Hc+XoQu9pBIIsQbEHaDwVadqmmtUfEPQgCA7rRZmv7TP7RIPkYSCL7HSjEDrA2nuUrGq3pbz4IodubQ/Aq/Cg+1L5L1Jnq5Dg0bXeQ3lWZw5dij1QAEBWgCAIAgCAxAeTd9Fx8CgNBn/moK+Hm2E8YJjPHiw9R8j3rRfT+JHxLXZW0XiW9fsvj9yBJ4XMc5jwWuaSHA7QQbEKqa0ejO/hNTipReqZbXhkbXNzL81FKJYT1Oaei9vAj47lsrslB6oiZmHVlV7li9z70TtmpnXBXsvGdWQdOM9NvX1t6x5K0qujYuo4PP2dbhz0n1rufd/k3y2kAIAgCAIAgCAIAgCAICE9LUtG6cGA3nvaYttyfVc/P7N23FVuU4b3Z4nbbBjlRq0t9ju14/4OCUQ6AIDcZrZvyV07YoxYbXv3MZvJ6+A3lbKq3ZLREPOzYYlTsl5Lmz0Hk2hipIGxRjVYwWHEneTxJOPereEVFaI+d33zvsdk3q2XaZhJL3bTsHAcFkaTJQBAEAQBAEBRIwOFigLMEmqdR3cePV2oDjtImY4rGmeAAVDRiMAJANx4O4HuPVFyKN/tLiXuyNrPGf4VnsP5ehCc8LmOLXgtc02IOBBG0EKta06mdvGSklKL1TKF4ZF2lqHxvD43Fj2m4c02IPavU2nqjCcIzi4yWqZJea+lUizK1usNnKsHO+0zf2jwU2rL7pnM53R1PtYz08H+z+/wASTcmZUhqGa8EjZG8WnZ2jaO9TYzjJapnMXY9tEt2yLTMxZGkIAgCAIAgCA0WcOd1LRg8rIC/dGznSHu3d9lqsuhDiyfibNyMp9iPVzfUv57iJ86tItRVXji+QhOFmnnuH0nfAW71AtyZT6l1I6zB2JTj6Sn2pfLyRxajF2EBtM3cgzVsoihbfe5x6LW8Sf3dbK63N6Ii5eZXi179j8uZPubWQIqGARx9r3npOdbEnq4DcrWutVrRHz/NzbMuzfn5LkZrflDf3Rs6zxWwhmWgCAIAgCAIAgCAtzRBwsUBZimLTqv7jx/VAc5nrmPFXDXbaOcDB9sHcA8bx17R5KPdQrOvvLfZu1rMR7r64cuXuISyzkeakkMU7Cx275pHFp2EKtnCUHozt8bKqyIb9b1X84mAsCQEBepKt8Tg+J7mOGxzSQfEL1Np6owsrhZHdmk14na5H0pVcVhKGTt4uGq/7zcPEKTDLmuPWUmR0exrOuGsX8V8H9zqqTS3TH+JDKzs1HD1B8lvWZHvRU2dG717Mk/ijZx6TcnnbI9vbG/4ArZ+ar5kZ7BzV+lfFFw6SMnfzz/8AnN/xT81VzMf+BZ39nzX3MebShQN2Okd2RkfmsvHl1myPR/MfFJef2NNXaXowDyNO8ncZHNaPBt/Va5Zi7kTKujU9f+ZNeXX9dDjctaQK2puDJyTT7sQLfxXLvNRp5Fku8usbY2JR17u8/Hr9PkcuTfErQWh8Q9CA6bNDMueucHAcnCDzpSMOsNHvHyC31USs9xV7Q2rTiLTjLl9+ROGQ8jQ0UIjhbqtGLnHpOPznHeVZwrjBaI4bKy7cmzfsf2XgjIxkPBg8/wBFmRjKAsgPqAIAgCAIAgCAIAgKJYw4WKAxw90e3nN47x/dAWsqZLgq49SZjZGHZfaDxB2tPYsZwjNaM34+Tbjz363o/wCcSKs59Fs0V30h5ZnzDYSgduAd5HqUCzEa649Z1mF0grs7N/ZfPu9CP54XMcWvaWuG1rgQR2gqI01xOhjOM1rF6otrwyCAIAgCAIAgCAIDPyTkaeqdqQROkPVsHa44DvKzjCUuqKI9+VTjx3rZJfzlxJSzW0Wxx2krCJHbeTb/AAx9Y7XeQ7VOqxEuuZy2d0gnPWGOtFz7/LkSC57YwGgAWFmtaLYcABsCmcDm23J6sobEXm79m5u7vQ8MkBAfUAQBAEAQBAEAQBAEAQAhAYz6axuw2Pke0IA2ptg8W6xiP0QGLlXItNVttNEyTg63OHY4YjxWE64z9pEnHy7sd61Sa+nw4HC5X0Rxm5ppiz6Mg1h3OFiPAqLPDX6WX2P0kmuq6Gviur5HH5R0dV8WyHlBxjc13kbO8lHljWLuLinbeHZ+rT3r+I5+pyXPH/EhkZ9Zjh6haXCS4osYZFM/Zkn5ow1ibggKmMJwAJ7MUPG0uJsaLN6qlPydPK7r1HBv3iLLNVzfBEazNx6/bml5nS5L0XVsmMupCPpODnfdZf1W+OJN8eorL+kGLD2NZfL6na5F0W0sVnTF07uB5sd/qjHxJUmGJBcespMnpBkWdVaUV8X8fQ7KGOKBoYxrY2jY1oAHgFJSSWiKSyydkt6bbfiDI5/RGqOJ2+C9MC5DThuO08TtQF5AEAQBAEAQBAEAQBAEAQBAEAQHwi6AsOpBtbdp6sEBT8o3g7yKA++1W6THDsxCA++1sO0+IKAsyQU7uk2J3a1h9QvHFPuNkbrI8JP4lH/plKMeRgH2I/7LzcjyRn+au/vl8WXo+Rb0QwdgaPRe6JGuVkpcWys1jd1z2Ar0wPntDj0WHvwQHzknu6TrdQw80BcjpmjdjxO1AXkAQBAEAQBAEAQBAEAQBAEAQBAEAQBAEAQBAUlg4ICkwN4BAUilZ80ICoQt4BAVhoQH1AEAQBAEAQBAEAQBAEAQH//Z"/>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solidFill>
                <a:prstClr val="black"/>
              </a:solidFill>
            </a:endParaRPr>
          </a:p>
        </p:txBody>
      </p:sp>
      <p:sp>
        <p:nvSpPr>
          <p:cNvPr id="120837" name="AutoShape 4" descr="data:image/jpeg;base64,/9j/4AAQSkZJRgABAQAAAQABAAD/2wCEAAkGBxQSEhUTEhQWFRUXFRwXGBcYGBQYFBsUGBQXGRcYHBcYHCggGR0lHBccIjEoJSkrLi4uGB8zODMsNygtLywBCgoKDg0OGxAQGywkICQuLDQ0MzQsLCwwNDc0LCwsLSwsLCwsLCwsLCwsLCw3NCwsLCw1LDQsLCwsLCwsLCw0LP/AABEIANwA5QMBEQACEQEDEQH/xAAcAAEAAQUBAQAAAAAAAAAAAAAABwIDBAUGCAH/xABIEAABAwIBBwkDCgQFAwUAAAABAAIDBBEhBQYHEjFBURMiMmFxgZGhsRRCwSNSYnKCkqKy4fAzU8LRCCQlc9I0Q4MVJlRjk//EABsBAQACAwEBAAAAAAAAAAAAAAAEBQIDBgEH/8QAPREAAgIBAQQHBgUDAgYDAAAAAAECAwQRBRIxUQYhIkFhgeEycZGhsdETFELB8DNS8WKCFSM0U3KSFiRD/9oADAMBAAIRAxEAPwCcUAQBAEAQBAEAQBAEBaknaNpCAt+136LXHuQDlZDsZbtIQD5X6Pif7IBqycWnxQC8nBviUA5d42sPdYoAKxu+47RZAX2yA7CgKkAQBAEAQBAEAQBAEAQBAEAQBAEAQHwmyAxzU3wYNbr3eKA+ezud03dzf7oD69scQ1narQPecQPMrxtLiZRjKT0itTn8o6QaCHDltc8I2uf+IDV81plk1rvLOnYuZZ17mnv6vU56q0vQj+HTyO+sWt9LrU8yPciwh0atftzS92r+xrJdL8vu0zB2vcfQBa3mvkSo9Ga++x/AsjS7Ub4IfF/915+clyRn/wDGqf75fIy6fTA736Vv2ZCPItWSzX3o1T6Mx/TZ8vU29FpZpXYSRyx9dmub5G/ktizIPiiHZ0cyI+xJP5HSZMzuoqnCOdhJ9112O8HgXW6N0JcGVl+zcqn24P6/Q2rqRpxGHWMFtIJTqvbsOsOvAoCuKpBwOB4FAX0AQBAEAQBAEAQBAEAQBAEAQFiaoAwGJ4BAUNpy7F5+yNnfxQGHlzOGmom3nkDODRi89jRj37FrnZGHtMl4uFfkvSqOvj3fEjPL2leZ920rBE3577Ok7h0W+ahTzJP2eo6fF6O1Q673vPkupff6HB5RynNO7WmlfIfpOJt2DYO5RZTlLiy+px6qVpXFL3IxFibggCAIAgCAIDc5FzpqqW3IzODR7hOtH904DuWyFs4cGQsnZ+Pkf1IrXnwfxJEze0sRus2sZyZ/mMBczvbi4d11MrzE/aOcy+jk49eO9fB8fjw+hIVPPFUMD43NkYdjmkHzGxTFJNao5yyqdct2a0Z8Icz6TfxD+69MDIilDhcICtAEAQBAEAQBAEAQBAEBiyylx1Wd53BAVhrY2lxIAAu5zjbDeSTsCN6HsYuT0XEjPPHSha8VD2GYj8jT6nw3qDbl90PidTs/YGuk8n/1+/2Iuqal8ji+RznuOJc4kuPeVBbberOphCMI7sVoi0vDMIAgNjSZCqZf4dPK7rEb7eNrLNVyfBEazMx6/anFeaNlHmJlB2ymf3lg9XLP8vZyIz2vhL/9F8/sXDo+yj/8Y/fh/wCa9/LW8jH/AI1g/wDc+T+xYmzKr2baWTus78pK8dFi7jZHauHLhYvp9TUVWT5Yv4kUjPrsc31C1uLXFEuF1dnsST9zTMZYm0IAgNnkLL09G/XgkLeLdrHfWbsPqs4WSg9URcrDpyY7tsdfr5MmXM3P+GttHJaKf5pPNd9Qn0OParKnIjPqfUzjNo7Gtxe3HtQ58vf9zqZqf3mYO8ipBTFUE98DgRtCAvIAgCAIAgCAIAgCAxZZC46re88P1QFNbVxUsTpJHBkbBck/u5J4LGUlFas200zumoVrVshDPfPeWucWMvHTg4Mvi76T+PZsCrLr3Z1LgdzszZNeJHel1z58vd9zkVHLgIDKydk6WoeGQxukcdzRfvPAdZWUYuT0RquvrpjvWSSRIuQNEznWdVy6g/lx2Lu95wHcD2qZDDf6mc5ldI4rqojr4v7EgZIzUpKa3JQMDh77hrP+865HcpcKYR4I57I2jk3+3N6cuC+CN0thCCAIAgKZIw4WcAQdoIBHgUPVJp6o5bLWj2iqLkR8i750Vm/h6J8FonjVy7tC1xttZdP6t5ePX8+JHOcWjOqp7uh/zDB80WkA+pv7r9ih2Ys49a6zo8Pb2Pd2bOw/Hh8fucS9hBIIIIwIOBB7FFLxNNaopQ9PrXEG4wI2HfdDxrXqZKuj/SJfVpq12Oxkx38GvPH6XjxU+jJ/TM5Ta2xNNbsde9fuvt8CTJ4dbFuDhsPHqKnHKn2nm1sDgRtCAvIAgCAIAgCAIDHqZT0W9I/u6A+Sysgjc97g1jAXOceA2krxtJaszrrlZJQitWyB8+s7n18thdsDCdRnH6bh84+Xiqq+52PwO+2Xs2OHX19c3xf7Lw+py60FqEB2mYOY/t95ZJA2FrrFrSDI48PoDrPhvUmij8Trb6ik2rtb8p2Ix1k/h6kz5IyRDSs5OCNrG77DEni521x7VZQhGC0iji8jJtyJb1stX/OHIzlkaAgCAIAgCAIAgCA53OfM2mrQS9upJulaAH9/zh2rTZRGfHiWOFtS/FfZeseT4ehCudWas9A+0g1mE8yQDmO6vou6iq22mVb6ztsHaNWZHWHU+9d/+PE0S1E8ICVdGOfOLaOqd1QyE+Ebj6Hu4KfjZH6JHKba2TxyKV71+6/f4kmVMZ6TekPMcFOOULkMocLhAXEAQBAEAQFEsmqCSgLVLH7x2u8huCAiDSrnby8hpYXfJRnnkHB8gOzsb69gVblXbz3VwO02Fs38KH49i7T4eC9SPVEOiCAIDbZs5wS0MwliPU9h6L28D8DuWyux1vVEPNwq8uvcn5PkT/m7l2KthEsJw2Oaek129rh+7q2rsU1qj5/mYdmLY67F9n4o2izIoQBAEAQBAEAQBAEBjZRoI543RSsD2OFiD+8D1ryUVJaM2U3TpmpwejRBefWZj6B+s274HHmv3tPzHdfA71V30Ot+B3my9qQzI7suqa4rn4o5NRy2PoNsQh5xJz0Z52e2Q8lKfl4gL8Xs2B/buPcd6tMa7fWj4o4XbWzvy1m/BdiXyfL7HVP5j7+67b1H9VJKQy0AQBAEAQGLJz36u5uJ7dwQHOaSc5PY6UhhtNLdrOIHvP7gfEhR8i3cj1cWW+xsH8zfrJdmPW/2RAZKqjvgh6dXkXMKoqaR9Sywt/DYelIBfWIO7q447FIhjylDeRU5O2KKMhUy83y5evI5Z7CCQQQQbEHAgjaCFHLVNNaopQ9NtmznBLQzCWI9T2HovbwPwO5bK7HW9UQ83Cry69yfk+RP+buXYq2ESwnDY5p6TXb2uH7urauxTWqPn+Zh2YtjrsXr4o2izIoQBAEAQBAWqepY++o4O1XFpINwHDaLjeN6AuoAgLNbVsiY6SRwaxg1nOOwNG0ngBtJ3IC3W0kdREY5AHxvbjvBBxBBHiCF5KKktGbKrZ1TU4PRo8/555svoJyw3dG7GN/Ft9h+kN/cd6qbqnXLQ+hbOz45lW8upriv53M0C0lgbDIOVn0k8c8ZxYcRuc33mnqIwWcJuEtUR8rGhkVSql3/AM1PRtDVsqYGSsN2SNDhxx+IPoriMlJao+bX0ypsdcuKZcpHm1jtGBWRqMhAEAQFEr7AlAW6Nlm3O04lAQBn/l32yskeDeNh5OPhqtJ53ebnvCqL7N+ep9E2ViflsaMXxfW/54HOLSWRvMzcgGtqmRe4OdIeEYOPedg7Vtpr35aEHaOYsWh2d/Be89EwQtY1rGANa0BoA2AAWAVulotEfOZScpOUuLOE0i5iCpBqKYATgXc3YJAB5P8AVRcjH3u1HiX2yNruhqq19jufL0IXewgkEEEGxBwII2ghVp2qaa1RSh6bbNnOCWhmEsR6nsPRe3gfgdy2V2Ot6oh5uFXl17k/J8if83cuxVsIlhOGxzT0mu3tI/d1bV2Ka1R8/wAzDsxbHXYvXxRtFmRQgCAIDgdM2drsn0NojaacmNh3tba73jrAsBwLggOnzSyWKWjggHuRjW63nnPcesuJPegNugCAoljDmlrhcEEEHYQRYhARboay25k1XkmVxcaWR/IlxueRa/VLOwGxH1iNgCA7jPPN9tdTPiw1xzo3cHjZ3HYe1arq/wASOhP2dmvEvU+7g/cedpoixxa4Wc0kEHaCDYjxVQ1ofRYyUkpLgyheGRKuhjLv8Sjednykf9bfQ+Kn4dn6Gcn0jw/ZyI+5/t/PcSVLzXh252B7dynHKmUgCAIDFrMdVvE+W9AaXSFlb2Whle02e4cmz6z8Ce5tz3LTfPdg2WWycb8fKjF8F1vy9Tz0qg+iBATlooyF7PSCVw+Uns89UeOoPA3+0rTFr3Ya8zhdu5n42R+GuEOrz7zt1JKMIDgNIuYgqQaimAE4F3N2CQAfn9VEyMfe7UeJ0GyNruhqq19jufL0IWe0gkEEEGxBwII2ghVp2qaa1R8Q9NtmznBLQzCWI4bHsPRe3gfgdy2V2Ot6oh5uFXl17k/J8if83cuxVsImhOGxzT0mu3tI/d1bV2Ka1R8/zMOzFsddi9fFG0WZFCAIDz9/iKrP89SsPRZFr2+tJj5MCAn6FwLWkbCAR2WQFaAIAgPPGadf/wC65Cw82SoqGHrGpIfzNB7kB6HQELaYMhcjUNqGDmTdLqlbt8RY9oKrcuvSW8u87Xo/mfiUumXGPD3en2I/UQ6E2ObuUzTVMU49x4J62Xs4d7brOue7JMjZeOr6JVvvXz7vmekJyHx6zcQQHNPmFdHzNpp6MuQPu0FDwuIAgMZuMp+i3zKAi7TblG74KcHY0yuHW46rfR3ioGZLrUTrujVGkZ2v3fu/2IwUE6g2ebWSzVVUMG57wHfUGLz90FZ1w35JEXMyPy9ErOS+fd8z0pGwNAaBYAWA6hsV0fNG23qypDwIAgOA0i5iCqBqKYATgc5uwSAf1+qiZGPvdqPE6DZG13Q1Ta+x3Pl6ELPaQSCCCDYg4EEbRZVp2qaa1R8Q9NjkTLs9G8vp5NRxbqnAOaRuu04GxxC2V2Ot6oh5uFXl17k/J96NflHSXlhjyHVbhwtHCAR1WYrWuxTWqPn+Zh2Ytn4dnk+ZeydpkyrEedMyYcJI2erA0+a2EUkLNvTvTyDVrYnQu+fHeSM93Sb5oCPNMudVLlGqikpS9wZFqOc5uqCdYkWBx37wEB1mbmnRsNNFFPTPe+NgYXte0BwaLA2IwNhigMmf/EC33KJx+tKB6MKAwpf8QM3u0UY7ZXH0aEBg1OnqtIIZBTsNsDaRxHX0rIDC0FZLkqcq+1G5bCHyPfuMkjXMA7SXE/ZQHpZAc9n9kj2qhlYBdzRyjPrMxt3i471pvhvwaLHZWT+Xyoy7n1PzPO6qD6KEB6C0bZQ5fJ8JPSYDGfsGw/DZW2PLerR892zT+FmTS4Pr+Pqb6iw1m8CfBbyrMlAEBjUe154ut4BAQRpMrOVyjNwYRGPstF/MlVOTLWxn0HYtX4eHDx6zlloLUkXQrQh1TNKf+3GAO2Qn4NPipmHHWTZzfSS1xphXzf0/yTIrE40IAgCA0udec9Pk6EzVL9UbGtGL3u+a1u8+Q3oDzZnFnwK6sfM6FkLHWADb62Gxzz7zjvIA2DtUTIx97tR4nQ7H2v8AgNU3Psdz5en0LgKrTtE0+tBD0sVtI2Vuq7uO8FbK7HW9URMzDryq9yfk+RydZSujdqu7juI4q1rsU1qj59mYdmLY67PJ8ywthFPqA+IDcvyREKJtT7VGZTJqezAO5UNx55Oy2F9lsRjfBAWs2qSmlqGsrJzTwkHWkawvINsBYcTvQEw6Fczsn1VPPJLC2oLKp8bHv1heIMjLDqXsL6xON9qAmPJuTYadnJwRMiZe+qxoa252mw3oDLQAhAeac56LkKuoiAsGyuA+rrEt8iFTWR3ZtH0zCt/Fx4T5peprFrJRLehCsvHURfNc14+0CD+UKwwn1NHI9JatJ12c018P8kix4SO6wD8FNOXMlAfHbEBYoBzb8ST5oDzdnFNr1VQ7jNIfxlUtj1k/efTcSO7jwj/pX0NesCSS/oRgtBUP3ula3uay/wDWrDDXZbOO6Sy/5sI8k/m/QkpTTmggKTIAQCRc3sN5tt9UBps8M54cnUzqic4DBjB0nyEGzB4dwBKA8oZ2ZzT5RqHT1Drk4NaL6jG7mtG4eqA0yA2+R8qanMf0dx4foomRj73ajxOh2Pth0NU3Ps9z5en0OjBVadommtUEPSxW0jZW6ru47wVsrsdb1REzMOvLr3J+T5HJ1lK6N2q7uO4jirWuxTWqPn2Zh2Ytjrs8nzLC2EUIAgCA9K/4eqMsyWXn/u1D3jsDWR+rCgJOQBAEBAelSDVylL9IMd4sA+CqspaWM77YU97Cj4a/U5JRy4JD0Kz2q5WfOhv3te3/AJFTMN9trwOd6SQ1x4y5S+qf2JdfhKOtvoVYnFmSgKZDgUBaoh8mOy6A8x1pvI8/Td+YqjfE+pVLSC9yLK8NhNehgf5J/wDvu/KxWWH7HmcR0jf/ANpf+K+rO+UsoC3UTNY1z3mzWtLnHcGgXJ8EBF2j7PCbK+U5ZtUR0tNE9sYF9YulezVc8nAnVjOwC3XtQEV6Xs8DlCtcGOvTwksiG4kdOTtcR4AIDhUAQBAbfI+VNTmPPN3Hh+iiZGPvdqPE6HY+2HQ1Tc+z3Pl6fQ6MFVp2iaa1QQ9LFbSNlbqu7jvBWyux1vVETNw68uvcn5PkcnWUro3aru47iOKta7FNao+fZmHZi2Ouxe58zssysx//AFGgrJIr+0QOY6MbntLXl0fabCx4jrWwinDuFsDgUBcpad0j2xxtLnvcGtaNpcTYAID2NmfkUUVFBTb44wHEb3nF5+8SgNwgCAICDtMI/wBQ7YWerlWZf9Q7no9/0n+5/scOopencaHj/qH/AIX+rVKxP6hRdIf+k/3L9yaKjpsPaPRWZwxkoCl+woCzQ9Ad/qUB5oypHqzSt4SOHg4hUkuqTPqND3qovwX0MVYm0mfQrJeklHCc+bGqyw32H7ziukkdMiL/ANP7skJSznjRZ9Uck2T6uKEXkfA9rW7yS080dZFx3oCHsxqh1Bm7lCoxZLJK6JptZwdqtiHe1znFAQ0gCAIAgCA2+R8qanMeebuPD9FEyMfe7UeJ0Ox9sOhqm59nufL0+h0YKrTtE01qgh6WK2kbK3Vd3HeCtldjreqImbhV5de5PyfIlz/D5kww0dQXEFz6jcQTqtY2xI3XJKtq7FNao+fZmJZi2OuxefPxRr9Imhl1VUOqaF8cZkN5I33a3XO17S0HbtIttusyKb3Rvopiyc4TzOE9Tbmm1o477dUHEu3ax7gEBI6AIAgCAgvS7JfKLhwiYPIn4qry/wCod30fWmGvFs4pRi7O70NR3r3HhA4/iYPipWJ/U8ih6RPTES/1L6MmWb+I3sPwVmcOZKA+FAY9DsI4OKA885603J19S3/7nO7nHWHk5U9y0saPpGzbN/Erl4L5dRpVqJxKug+p/wCpj+o8fjB+Cn4T4o5TpND+nP3r6EqKccoEB5vz3qTTxZUya8kWrGVcQN+dHI4F4HZrNP3uCAixAEAQBAEAQG3yPlTU5jzzdx4foomRj73ajxOh2Pth0NU3Ps9z5en0OjBVadommtUEPTb5s5wy0MwliOGx7D0Xt4H4HctldjreqIebhV5de5PyfIn7N3LsVbCJYThsc09Jrt7XD93VtXYprVHz/LxLMWx12L18UbRZkUIAgCAIDzxpDquUyjUkG4D9T7jQ0+YKqMh62M+ibIr3MOteGvx6znVpLIk3QhT3lqZODGNv9ZxP9Km4S62zl+k0+xXDxb/nxJT2y9jfUqwORMlAEBjU+D3jsPwQEM6YqHUrhJbCWJpv9JpLT5AeKrMuOk9eZ3HR63fxd3+1v7/c4VRS+Ou0W5U5CvYCbNlBiPC7sWfiAHepGNPds95T7cx/xsRtcY9f3+RPatTgQgIl065jPq421lMwvmibqyMaOc+HEggby03w3gnggPO7hbA4FAfEAQBAEAQBAbfI+VNSzHnm7jw/RRMjH3u1HidDsfbDoapufZ7ny9PodGCq07RNNaoIem3zZzhloZhLEcNj2HovbwPXwO5bK7HW9UQ83Cry69yfk+RP2buXYq2ETQnDY5p6TXb2uH7urauxTWqPn+XiWYtjrsXr4o2izIoQBAY2U6xsMUkruixhce4XWMpbqbNtNTtsjBcW9DzJV1Bke+R3Se4uPa4kn1VK3q9T6dXBQiorgloWl4Zk26G6HUonSb5ZCfss5o8wVZ4kdIa8ziOkVu9lKH9q+vX9js6fF7z128ApRQGSgCAxZebI08eb/ZAcRplyXylKycDGF+P1H2afxaqiZcNYa8joejuRuZDrf6l816akLqtO1K4pC1wc02c0gg8CDcFep6GMoqSafBnpPNrKwq6aKce+0aw4PGDh3EFXNc9+KkfNczHePfKp9z+XcbNZkUgjPrTNUw1skNGI+SheWEvaXGRzcH7xqi9wLcL3xsgK6zIkGc1Mauka2mroubLGeg/AltyOO51txB2XAERZbyBU0byyphfEb25zTqn6rtjh2FAa1AEBsc3o4XVMTKnW5Fzw15YQHtDsNYEgjAm9t9kBOw0B0V/+pqbf+L11EBvckaHslwEOMLpnD+a8ub9wWae8FAQDpKp2R5Uq2RtaxjZSGtaA1oFhgAMAgLmY1NNVSmmiGs4Rue0E48wXLRxJ3KJkY+92o8TodkbYdGlNz7Pc+Xp9DYvYQSCCCDYg4EEbQQq07RNNao+Iem3zZzhloZhLEcNj2HovbwPXwO5bK7HW9UQ83Cry69yfk+RP2buXYq2ETQnDY5p6TXb2uHH1VtXYprVHz/LxLMWx12L18UbRZkUICPNMeWuTp20zTzpjd3VGwg+breBUTLnpHd5nRdHcXfudz4R+r9CGVWnaFUbC4hrRck2A4k4AL08bSWrPSuRKEUtLFF/LjAP1rXce83VzXHdikfMsu78e6VnNmVRMs3rOPisyOZCAICxWMu3DaMR3ICzX0jamB8TujIwtPVcbe0H0WMoqSaZtoulTZGyPFPU815Qo3QyvieLOY4tPaDbwVNJOL0Z9NqtjbBTjwa1MdYmwkjQ9nDycrqSQ82TnR32CQDFv2h5t61MxLNHus5rpDhb8FfFdcePu9CYVYnHEIaTtD8kszqrJ4DjI4ukhJDbPOJcwnCxOJB2Xw4ACvNh8ea9K51cdeqqSC2CIgkMZcC7jgMSbnsAvYoDPzf000tZK2nqqUxCRwY1xc2WO5NhrgtFrnqKA67OrM6iNJUllJA1/ISWcImBwdqGxBAwKA8loCuF+q4HgQfAoD23Svuxp4tB8QgLqA8j6VB/q1b/vH0CA3WgQ/wCrx/7Un5EBL2kXMQVINRTACcC7mjZIAPz+qiZGPvdqPE6DZG13Q1Tc+x3Pl6fQhd7SCQQQQbEHAgjaCFWnapprVHxD02+bOcMtDMJYjhsew9F7eB6+B3LZXY63qiHm4VeXXuT8nyJ/zdy7FWwiaE4bHNPSa7e1w4+qtq7FNao+f5eJZi2OuxevijYTzNY1z3EBrQSSdgAFyVk3p1keMXJqK4s85Z3ZbNbVSTHok6rBwjb0R8e0lU9tm/Js+j7PxFi0Rr7+/wB/eaZayadhouyL7RWtc4XZD8o7hrA8weOP2SpGNDenryKbbmV+BiuK4y6vv/PEnCtNwG/OPkNqtTgjIaLID6gCAFAYtNzXFneOzegIt0x5var21jBzXWZLbc8dF3eMO4cVX5dej30df0dzd6Lx5PrXWv3RGShHTlcErmOa9ps5pDgRtDgbg+K9T06zGUVJOL4M9CZkZzMrqcOuBKwASt4O+cB802uO8blbU2qyOvefPNp4EsS7d/S+D/nejoluK4jXS5o3flQxzU72tmjbqFryQxzL3GIBsQSd2N0Bx2ZOhSpZVRy1ro2xRuD9Rji5z3NN2jYA1t9p27rY3AE8vYCCCLgixHUdqAgXO/QXK1zpMnyNewkkQyHVe36LX7HDtse1ARrXZm18LtWSjqAeqN7h3OaCCgPXmSmuEEQeLOEbA4cHBouPFAZSAjHSTolZlGU1NPIIZ3ABwcCY3kCzSSMWmwAuAdmxAarRXosqsn13tNS6LVbG5rRG5ziXOwvi0WAF/JATGgI/0i5iCpBqKYATgXc0YCQAfn9VEyMfe7UeJ0GyNruhqm59jufL0+hC72kEgggg2IOBBG0WVadqmmtUfEPTb5sZwy0MwliOGx7D0Xt4Hr4HctldjreqIebhV5de5PyfI7PSBn+ypp2Q0xIEgDpb4Fov/D7bjG263FSb8hSjpEpdk7GnRc7Lv08PuRqoR0wQE/6Oc3/Y6RusLSy8+TiLjmt7h5kq2x69yHiz59tjN/M5D09mPUv3fmdBDznl24YD4reVRlIAgCAIDHq4zg5u0fshAWq+jjqoHRSC7JG2I3jr7Qce5YyipLRm2i6VNishxR51ziyM+jnfBJtacDucw9Fw7R8VT2QcJaM+kYmVDJqVse/5Pka1YEk2ebmXJaKZs0RxGDmnouZvaf3gtldjhLVEXMxK8qp1z/x4noLNzLsVbCJYT1Oaek129pH7urauxTWqPnuZh2Ytjrs/z7jaLMihAEAQBAEAQBAEAQBAR/pFzEFSDUUwAnGLm7BIB/X6qJkY+92o8ToNkbXdDVNz7Hc+XoQu9pBIIsQbEHaDwVadqmmtUfEPQgCA7rRZmv7TP7RIPkYSCL7HSjEDrA2nuUrGq3pbz4IodubQ/Aq/Cg+1L5L1Jnq5Dg0bXeQ3lWZw5dij1QAEBWgCAIAgCAxAeTd9Fx8CgNBn/moK+Hm2E8YJjPHiw9R8j3rRfT+JHxLXZW0XiW9fsvj9yBJ4XMc5jwWuaSHA7QQbEKqa0ejO/hNTipReqZbXhkbXNzL81FKJYT1Oaei9vAj47lsrslB6oiZmHVlV7li9z70TtmpnXBXsvGdWQdOM9NvX1t6x5K0qujYuo4PP2dbhz0n1rufd/k3y2kAIAgCAIAgCAIAgCAICE9LUtG6cGA3nvaYttyfVc/P7N23FVuU4b3Z4nbbBjlRq0t9ju14/4OCUQ6AIDcZrZvyV07YoxYbXv3MZvJ6+A3lbKq3ZLREPOzYYlTsl5Lmz0Hk2hipIGxRjVYwWHEneTxJOPereEVFaI+d33zvsdk3q2XaZhJL3bTsHAcFkaTJQBAEAQBAEBRIwOFigLMEmqdR3cePV2oDjtImY4rGmeAAVDRiMAJANx4O4HuPVFyKN/tLiXuyNrPGf4VnsP5ehCc8LmOLXgtc02IOBBG0EKta06mdvGSklKL1TKF4ZF2lqHxvD43Fj2m4c02IPavU2nqjCcIzi4yWqZJea+lUizK1usNnKsHO+0zf2jwU2rL7pnM53R1PtYz08H+z+/wASTcmZUhqGa8EjZG8WnZ2jaO9TYzjJapnMXY9tEt2yLTMxZGkIAgCAIAgCA0WcOd1LRg8rIC/dGznSHu3d9lqsuhDiyfibNyMp9iPVzfUv57iJ86tItRVXji+QhOFmnnuH0nfAW71AtyZT6l1I6zB2JTj6Sn2pfLyRxajF2EBtM3cgzVsoihbfe5x6LW8Sf3dbK63N6Ii5eZXi179j8uZPubWQIqGARx9r3npOdbEnq4DcrWutVrRHz/NzbMuzfn5LkZrflDf3Rs6zxWwhmWgCAIAgCAIAgCAtzRBwsUBZimLTqv7jx/VAc5nrmPFXDXbaOcDB9sHcA8bx17R5KPdQrOvvLfZu1rMR7r64cuXuISyzkeakkMU7Cx275pHFp2EKtnCUHozt8bKqyIb9b1X84mAsCQEBepKt8Tg+J7mOGxzSQfEL1Np6owsrhZHdmk14na5H0pVcVhKGTt4uGq/7zcPEKTDLmuPWUmR0exrOuGsX8V8H9zqqTS3TH+JDKzs1HD1B8lvWZHvRU2dG717Mk/ijZx6TcnnbI9vbG/4ArZ+ar5kZ7BzV+lfFFw6SMnfzz/8AnN/xT81VzMf+BZ39nzX3MebShQN2Okd2RkfmsvHl1myPR/MfFJef2NNXaXowDyNO8ncZHNaPBt/Va5Zi7kTKujU9f+ZNeXX9dDjctaQK2puDJyTT7sQLfxXLvNRp5Fku8usbY2JR17u8/Hr9PkcuTfErQWh8Q9CA6bNDMueucHAcnCDzpSMOsNHvHyC31USs9xV7Q2rTiLTjLl9+ROGQ8jQ0UIjhbqtGLnHpOPznHeVZwrjBaI4bKy7cmzfsf2XgjIxkPBg8/wBFmRjKAsgPqAIAgCAIAgCAIAgKJYw4WKAxw90e3nN47x/dAWsqZLgq49SZjZGHZfaDxB2tPYsZwjNaM34+Tbjz363o/wCcSKs59Fs0V30h5ZnzDYSgduAd5HqUCzEa649Z1mF0grs7N/ZfPu9CP54XMcWvaWuG1rgQR2gqI01xOhjOM1rF6otrwyCAIAgCAIAgCAIDPyTkaeqdqQROkPVsHa44DvKzjCUuqKI9+VTjx3rZJfzlxJSzW0Wxx2krCJHbeTb/AAx9Y7XeQ7VOqxEuuZy2d0gnPWGOtFz7/LkSC57YwGgAWFmtaLYcABsCmcDm23J6sobEXm79m5u7vQ8MkBAfUAQBAEAQBAEAQBAEAQAhAYz6axuw2Pke0IA2ptg8W6xiP0QGLlXItNVttNEyTg63OHY4YjxWE64z9pEnHy7sd61Sa+nw4HC5X0Rxm5ppiz6Mg1h3OFiPAqLPDX6WX2P0kmuq6Gviur5HH5R0dV8WyHlBxjc13kbO8lHljWLuLinbeHZ+rT3r+I5+pyXPH/EhkZ9Zjh6haXCS4osYZFM/Zkn5ow1ibggKmMJwAJ7MUPG0uJsaLN6qlPydPK7r1HBv3iLLNVzfBEazNx6/bml5nS5L0XVsmMupCPpODnfdZf1W+OJN8eorL+kGLD2NZfL6na5F0W0sVnTF07uB5sd/qjHxJUmGJBcespMnpBkWdVaUV8X8fQ7KGOKBoYxrY2jY1oAHgFJSSWiKSyydkt6bbfiDI5/RGqOJ2+C9MC5DThuO08TtQF5AEAQBAEAQBAEAQBAEAQBAEAQHwi6AsOpBtbdp6sEBT8o3g7yKA++1W6THDsxCA++1sO0+IKAsyQU7uk2J3a1h9QvHFPuNkbrI8JP4lH/plKMeRgH2I/7LzcjyRn+au/vl8WXo+Rb0QwdgaPRe6JGuVkpcWys1jd1z2Ar0wPntDj0WHvwQHzknu6TrdQw80BcjpmjdjxO1AXkAQBAEAQBAEAQBAEAQBAEAQBAEAQBAEAQBAUlg4ICkwN4BAUilZ80ICoQt4BAVhoQH1AEAQBAEAQBAEAQBAEAQH//Z"/>
          <p:cNvSpPr>
            <a:spLocks noChangeAspect="1" noChangeArrowheads="1"/>
          </p:cNvSpPr>
          <p:nvPr/>
        </p:nvSpPr>
        <p:spPr bwMode="auto">
          <a:xfrm>
            <a:off x="301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solidFill>
                <a:prstClr val="black"/>
              </a:solidFill>
            </a:endParaRPr>
          </a:p>
        </p:txBody>
      </p:sp>
      <p:pic>
        <p:nvPicPr>
          <p:cNvPr id="12083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3733800"/>
            <a:ext cx="41148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423</a:t>
            </a:fld>
            <a:endParaRPr lang="en-US">
              <a:solidFill>
                <a:prstClr val="black">
                  <a:tint val="75000"/>
                </a:prstClr>
              </a:solidFill>
            </a:endParaRPr>
          </a:p>
        </p:txBody>
      </p:sp>
    </p:spTree>
    <p:extLst>
      <p:ext uri="{BB962C8B-B14F-4D97-AF65-F5344CB8AC3E}">
        <p14:creationId xmlns:p14="http://schemas.microsoft.com/office/powerpoint/2010/main" val="2693173748"/>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55DCB-A900-4749-AF4F-085560CF1558}"/>
              </a:ext>
            </a:extLst>
          </p:cNvPr>
          <p:cNvSpPr>
            <a:spLocks noGrp="1"/>
          </p:cNvSpPr>
          <p:nvPr>
            <p:ph type="title"/>
          </p:nvPr>
        </p:nvSpPr>
        <p:spPr>
          <a:xfrm>
            <a:off x="457200" y="136525"/>
            <a:ext cx="8229600" cy="4571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084ADB79-77EA-46A7-BAB4-A9E155C0BF88}"/>
              </a:ext>
            </a:extLst>
          </p:cNvPr>
          <p:cNvSpPr>
            <a:spLocks noGrp="1"/>
          </p:cNvSpPr>
          <p:nvPr>
            <p:ph idx="1"/>
          </p:nvPr>
        </p:nvSpPr>
        <p:spPr>
          <a:xfrm>
            <a:off x="457200" y="396238"/>
            <a:ext cx="8229600" cy="6614162"/>
          </a:xfrm>
        </p:spPr>
        <p:txBody>
          <a:bodyPr>
            <a:normAutofit/>
          </a:bodyPr>
          <a:lstStyle/>
          <a:p>
            <a:pPr marL="0" indent="0" algn="ctr">
              <a:buNone/>
            </a:pPr>
            <a:r>
              <a:rPr lang="en-US" b="1" i="1" dirty="0"/>
              <a:t>Frankfurt’s (2005) conception of bullshit as an absence of concern for the truth</a:t>
            </a:r>
            <a:endParaRPr lang="en-US" b="1" i="1" dirty="0">
              <a:solidFill>
                <a:srgbClr val="C00000"/>
              </a:solidFill>
            </a:endParaRPr>
          </a:p>
          <a:p>
            <a:pPr>
              <a:buFont typeface="Wingdings" panose="05000000000000000000" pitchFamily="2" charset="2"/>
              <a:buChar char="§"/>
            </a:pPr>
            <a:r>
              <a:rPr lang="en-US" sz="2800" b="1" dirty="0">
                <a:solidFill>
                  <a:srgbClr val="C00000"/>
                </a:solidFill>
              </a:rPr>
              <a:t>Like other irrational beliefs, bullshit is a real, prevalent, and consequential phenomenon</a:t>
            </a:r>
          </a:p>
          <a:p>
            <a:pPr>
              <a:buFont typeface="Wingdings" panose="05000000000000000000" pitchFamily="2" charset="2"/>
              <a:buChar char="§"/>
            </a:pPr>
            <a:r>
              <a:rPr lang="en-US" sz="2800" b="1" dirty="0">
                <a:solidFill>
                  <a:srgbClr val="C00000"/>
                </a:solidFill>
              </a:rPr>
              <a:t>Due to this prevalence and potential for harm, the ability to recognize and avoid bullshit is an essential skill to have in today’s world         </a:t>
            </a:r>
            <a:r>
              <a:rPr lang="en-US" sz="2400" b="1" dirty="0">
                <a:solidFill>
                  <a:srgbClr val="C00000"/>
                </a:solidFill>
              </a:rPr>
              <a:t>     </a:t>
            </a:r>
            <a:r>
              <a:rPr lang="en-US" sz="2400" dirty="0"/>
              <a:t>Walker et al. (2019)</a:t>
            </a:r>
          </a:p>
          <a:p>
            <a:pPr marL="0" lvl="0" indent="0">
              <a:buNone/>
            </a:pPr>
            <a:endParaRPr lang="en-US" sz="2800" b="1" dirty="0">
              <a:solidFill>
                <a:prstClr val="black"/>
              </a:solidFill>
            </a:endParaRPr>
          </a:p>
          <a:p>
            <a:pPr marL="0" lvl="0" indent="0">
              <a:buNone/>
            </a:pPr>
            <a:r>
              <a:rPr lang="en-US" sz="2800" b="1" dirty="0">
                <a:solidFill>
                  <a:prstClr val="black"/>
                </a:solidFill>
              </a:rPr>
              <a:t>While many people may believe that they can reliably detect and resist bullshit, empirical findings suggest otherwise </a:t>
            </a:r>
            <a:r>
              <a:rPr lang="en-US" sz="2400" b="1" dirty="0">
                <a:solidFill>
                  <a:prstClr val="black"/>
                </a:solidFill>
              </a:rPr>
              <a:t> </a:t>
            </a:r>
            <a:r>
              <a:rPr lang="en-US" sz="2400" dirty="0">
                <a:solidFill>
                  <a:prstClr val="black"/>
                </a:solidFill>
              </a:rPr>
              <a:t>Pennycook, Cheyne, Barr, Koehler&amp; </a:t>
            </a:r>
            <a:r>
              <a:rPr lang="en-US" sz="2400" dirty="0" err="1">
                <a:solidFill>
                  <a:prstClr val="black"/>
                </a:solidFill>
              </a:rPr>
              <a:t>Fugelsang</a:t>
            </a:r>
            <a:r>
              <a:rPr lang="en-US" sz="2400" dirty="0">
                <a:solidFill>
                  <a:prstClr val="black"/>
                </a:solidFill>
              </a:rPr>
              <a:t>, (2015a); Pennycook &amp; Rand, (2018); </a:t>
            </a:r>
            <a:r>
              <a:rPr lang="en-US" sz="2400" dirty="0" err="1">
                <a:solidFill>
                  <a:prstClr val="black"/>
                </a:solidFill>
              </a:rPr>
              <a:t>Pfatthe</a:t>
            </a:r>
            <a:r>
              <a:rPr lang="de-DE" sz="2400" dirty="0">
                <a:solidFill>
                  <a:prstClr val="black"/>
                </a:solidFill>
              </a:rPr>
              <a:t>icher &amp; Schindler, (2016); Sterling, Jost &amp; Pennycook, (2016)</a:t>
            </a:r>
            <a:endParaRPr lang="en-US" sz="2800" dirty="0"/>
          </a:p>
          <a:p>
            <a:pPr marL="0" indent="0">
              <a:buNone/>
            </a:pPr>
            <a:endParaRPr lang="en-US" sz="2400" dirty="0"/>
          </a:p>
        </p:txBody>
      </p:sp>
      <p:sp>
        <p:nvSpPr>
          <p:cNvPr id="4" name="Slide Number Placeholder 3">
            <a:extLst>
              <a:ext uri="{FF2B5EF4-FFF2-40B4-BE49-F238E27FC236}">
                <a16:creationId xmlns:a16="http://schemas.microsoft.com/office/drawing/2014/main" id="{0E23EB05-66EF-4A31-8333-0370777F324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424</a:t>
            </a:fld>
            <a:endParaRPr lang="en-US" dirty="0">
              <a:solidFill>
                <a:prstClr val="black">
                  <a:tint val="75000"/>
                </a:prstClr>
              </a:solidFill>
            </a:endParaRPr>
          </a:p>
        </p:txBody>
      </p:sp>
    </p:spTree>
    <p:extLst>
      <p:ext uri="{BB962C8B-B14F-4D97-AF65-F5344CB8AC3E}">
        <p14:creationId xmlns:p14="http://schemas.microsoft.com/office/powerpoint/2010/main" val="1964226615"/>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304800" y="228600"/>
            <a:ext cx="8458200" cy="6400800"/>
          </a:xfrm>
        </p:spPr>
        <p:txBody>
          <a:bodyPr>
            <a:normAutofit lnSpcReduction="10000"/>
          </a:bodyPr>
          <a:lstStyle/>
          <a:p>
            <a:pPr eaLnBrk="1" hangingPunct="1">
              <a:buFont typeface="Wingdings" pitchFamily="2" charset="2"/>
              <a:buNone/>
              <a:defRPr/>
            </a:pPr>
            <a:r>
              <a:rPr lang="en-US" sz="3800" b="1" i="1" dirty="0"/>
              <a:t>  “Bullshit is unavoidable whenever circumstances require someone to talk without knowing what they are talking about. Thus, the production of bullshit is stimulated whenever a person’s obligations or opportunities to speak about some topic exceed their knowledge of the facts that are relevant to that topic.”</a:t>
            </a:r>
          </a:p>
          <a:p>
            <a:pPr eaLnBrk="1" hangingPunct="1">
              <a:buFont typeface="Wingdings" pitchFamily="2" charset="2"/>
              <a:buNone/>
              <a:defRPr/>
            </a:pPr>
            <a:endParaRPr lang="en-US" sz="3800" b="1" i="1" dirty="0"/>
          </a:p>
          <a:p>
            <a:pPr eaLnBrk="1" hangingPunct="1">
              <a:buFont typeface="Wingdings" pitchFamily="2" charset="2"/>
              <a:buNone/>
              <a:defRPr/>
            </a:pPr>
            <a:r>
              <a:rPr lang="en-US" sz="2400" b="1" dirty="0"/>
              <a:t>Frankfurt, Harry G. (2005)  “</a:t>
            </a:r>
            <a:r>
              <a:rPr lang="en-US" sz="2400" b="1" i="1" dirty="0"/>
              <a:t>On Bullshit</a:t>
            </a:r>
            <a:r>
              <a:rPr lang="en-US" sz="2400" b="1" dirty="0"/>
              <a:t>.”    </a:t>
            </a:r>
          </a:p>
          <a:p>
            <a:pPr eaLnBrk="1" hangingPunct="1">
              <a:buFont typeface="Wingdings" pitchFamily="2" charset="2"/>
              <a:buNone/>
              <a:defRPr/>
            </a:pPr>
            <a:r>
              <a:rPr lang="en-US" sz="2400" b="1" dirty="0"/>
              <a:t> Princeton: Princeton University Press.</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425</a:t>
            </a:fld>
            <a:endParaRPr lang="en-US">
              <a:solidFill>
                <a:prstClr val="black">
                  <a:tint val="75000"/>
                </a:prstClr>
              </a:solidFill>
            </a:endParaRPr>
          </a:p>
        </p:txBody>
      </p:sp>
    </p:spTree>
    <p:extLst>
      <p:ext uri="{BB962C8B-B14F-4D97-AF65-F5344CB8AC3E}">
        <p14:creationId xmlns:p14="http://schemas.microsoft.com/office/powerpoint/2010/main" val="4060042736"/>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txBody>
          <a:bodyPr>
            <a:noAutofit/>
          </a:bodyPr>
          <a:lstStyle/>
          <a:p>
            <a:r>
              <a:rPr lang="en-US" sz="2800" b="1" dirty="0"/>
              <a:t>On the reception and detection of pseudo-profound bullshit</a:t>
            </a:r>
            <a:br>
              <a:rPr lang="en-US" sz="2400" b="1" dirty="0"/>
            </a:br>
            <a:r>
              <a:rPr lang="en-US" sz="2400" dirty="0"/>
              <a:t>Pennycook, G., Cheyne, J.A., Barr, N., Koehler, D.J.,&amp; </a:t>
            </a:r>
            <a:r>
              <a:rPr lang="en-US" sz="2400" dirty="0" err="1"/>
              <a:t>Fugelsang</a:t>
            </a:r>
            <a:r>
              <a:rPr lang="en-US" sz="2400" dirty="0"/>
              <a:t>, J.A. (2015)</a:t>
            </a:r>
            <a:br>
              <a:rPr lang="en-US" sz="2400" dirty="0"/>
            </a:br>
            <a:r>
              <a:rPr lang="en-US" sz="2000" b="1" i="1" dirty="0"/>
              <a:t>Judgment and Decision Making, </a:t>
            </a:r>
            <a:r>
              <a:rPr lang="en-US" sz="2000" b="1" dirty="0"/>
              <a:t>Vol. 10, (6), 549–563</a:t>
            </a:r>
            <a:br>
              <a:rPr lang="en-US" sz="2400" dirty="0"/>
            </a:br>
            <a:endParaRPr lang="en-US" sz="2400" dirty="0"/>
          </a:p>
        </p:txBody>
      </p:sp>
      <p:sp>
        <p:nvSpPr>
          <p:cNvPr id="3" name="Content Placeholder 2"/>
          <p:cNvSpPr>
            <a:spLocks noGrp="1"/>
          </p:cNvSpPr>
          <p:nvPr>
            <p:ph idx="1"/>
          </p:nvPr>
        </p:nvSpPr>
        <p:spPr>
          <a:xfrm>
            <a:off x="457200" y="1676400"/>
            <a:ext cx="8229600" cy="5181600"/>
          </a:xfrm>
        </p:spPr>
        <p:txBody>
          <a:bodyPr>
            <a:normAutofit fontScale="92500" lnSpcReduction="10000"/>
          </a:bodyPr>
          <a:lstStyle/>
          <a:p>
            <a:pPr>
              <a:buFont typeface="Wingdings" panose="05000000000000000000" pitchFamily="2" charset="2"/>
              <a:buChar char="v"/>
            </a:pPr>
            <a:r>
              <a:rPr lang="en-US" sz="2800" dirty="0"/>
              <a:t>There are two candidate mechanisms that might explain a general “receptivity” to bullshit.</a:t>
            </a:r>
          </a:p>
          <a:p>
            <a:pPr>
              <a:buFont typeface="Wingdings" panose="05000000000000000000" pitchFamily="2" charset="2"/>
              <a:buChar char="v"/>
            </a:pPr>
            <a:r>
              <a:rPr lang="en-US" sz="2800" dirty="0"/>
              <a:t>The first mechanism relates to the possibility that some people may have a stronger bias toward accepting things as true or meaningful from the outset.</a:t>
            </a:r>
          </a:p>
          <a:p>
            <a:pPr>
              <a:buFont typeface="Wingdings" panose="05000000000000000000" pitchFamily="2" charset="2"/>
              <a:buChar char="v"/>
            </a:pPr>
            <a:r>
              <a:rPr lang="en-US" sz="2800" dirty="0"/>
              <a:t>The second mechanism relates to a potential inability to detect bullshit, which may cause one to confuse vagueness for profundity.</a:t>
            </a:r>
          </a:p>
          <a:p>
            <a:pPr marL="0" indent="0" algn="ctr">
              <a:buNone/>
            </a:pPr>
            <a:r>
              <a:rPr lang="en-US" sz="2800" b="1" dirty="0">
                <a:solidFill>
                  <a:srgbClr val="C00000"/>
                </a:solidFill>
              </a:rPr>
              <a:t>The tendency to perceive bullshit sentences as meaningful, which is called bullshit-receptivity, is different from bullshit-sensitivity, which refers to the ability to distinguish bullshit sentences from genuinely profound sentences</a:t>
            </a:r>
            <a:endParaRPr lang="en-US" sz="2800" dirty="0"/>
          </a:p>
          <a:p>
            <a:pPr marL="0" indent="0">
              <a:buNone/>
            </a:pPr>
            <a:endParaRPr lang="en-US" sz="2800"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426</a:t>
            </a:fld>
            <a:endParaRPr lang="en-US">
              <a:solidFill>
                <a:prstClr val="black">
                  <a:tint val="75000"/>
                </a:prstClr>
              </a:solidFill>
            </a:endParaRPr>
          </a:p>
        </p:txBody>
      </p:sp>
    </p:spTree>
    <p:extLst>
      <p:ext uri="{BB962C8B-B14F-4D97-AF65-F5344CB8AC3E}">
        <p14:creationId xmlns:p14="http://schemas.microsoft.com/office/powerpoint/2010/main" val="3894897388"/>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A346D-4FBD-4B98-AD60-56CFEFCD2AD8}"/>
              </a:ext>
            </a:extLst>
          </p:cNvPr>
          <p:cNvSpPr>
            <a:spLocks noGrp="1"/>
          </p:cNvSpPr>
          <p:nvPr>
            <p:ph type="title"/>
          </p:nvPr>
        </p:nvSpPr>
        <p:spPr>
          <a:xfrm>
            <a:off x="0" y="0"/>
            <a:ext cx="9144000" cy="1066800"/>
          </a:xfrm>
        </p:spPr>
        <p:txBody>
          <a:bodyPr>
            <a:normAutofit/>
          </a:bodyPr>
          <a:lstStyle/>
          <a:p>
            <a:r>
              <a:rPr lang="en-US" sz="3600" b="1" dirty="0"/>
              <a:t>Four crucial factors in rational decision making</a:t>
            </a:r>
            <a:br>
              <a:rPr lang="en-US" sz="3600" b="1" dirty="0"/>
            </a:br>
            <a:r>
              <a:rPr lang="en-US" sz="2400" dirty="0"/>
              <a:t>Thompson, (2002)</a:t>
            </a:r>
          </a:p>
        </p:txBody>
      </p:sp>
      <p:sp>
        <p:nvSpPr>
          <p:cNvPr id="3" name="Content Placeholder 2">
            <a:extLst>
              <a:ext uri="{FF2B5EF4-FFF2-40B4-BE49-F238E27FC236}">
                <a16:creationId xmlns:a16="http://schemas.microsoft.com/office/drawing/2014/main" id="{D3ECF739-2E0F-4E62-9199-5772ADB549E6}"/>
              </a:ext>
            </a:extLst>
          </p:cNvPr>
          <p:cNvSpPr>
            <a:spLocks noGrp="1"/>
          </p:cNvSpPr>
          <p:nvPr>
            <p:ph idx="1"/>
          </p:nvPr>
        </p:nvSpPr>
        <p:spPr>
          <a:xfrm>
            <a:off x="457200" y="1828800"/>
            <a:ext cx="8229600" cy="4800600"/>
          </a:xfrm>
        </p:spPr>
        <p:txBody>
          <a:bodyPr/>
          <a:lstStyle/>
          <a:p>
            <a:pPr>
              <a:buFont typeface="Wingdings" panose="05000000000000000000" pitchFamily="2" charset="2"/>
              <a:buChar char="§"/>
            </a:pPr>
            <a:r>
              <a:rPr lang="en-US" dirty="0"/>
              <a:t>Gathering Information</a:t>
            </a:r>
          </a:p>
          <a:p>
            <a:pPr>
              <a:buFont typeface="Wingdings" panose="05000000000000000000" pitchFamily="2" charset="2"/>
              <a:buChar char="§"/>
            </a:pPr>
            <a:r>
              <a:rPr lang="en-US" dirty="0"/>
              <a:t>Identifying the choices or options that are open to you</a:t>
            </a:r>
          </a:p>
          <a:p>
            <a:pPr>
              <a:buFont typeface="Wingdings" panose="05000000000000000000" pitchFamily="2" charset="2"/>
              <a:buChar char="§"/>
            </a:pPr>
            <a:r>
              <a:rPr lang="en-US" dirty="0"/>
              <a:t>Working out the implications or consequences of each of these options</a:t>
            </a:r>
          </a:p>
          <a:p>
            <a:pPr>
              <a:buFont typeface="Wingdings" panose="05000000000000000000" pitchFamily="2" charset="2"/>
              <a:buChar char="§"/>
            </a:pPr>
            <a:r>
              <a:rPr lang="en-US" dirty="0"/>
              <a:t>Making an evaluation</a:t>
            </a:r>
          </a:p>
        </p:txBody>
      </p:sp>
      <p:sp>
        <p:nvSpPr>
          <p:cNvPr id="4" name="Slide Number Placeholder 3">
            <a:extLst>
              <a:ext uri="{FF2B5EF4-FFF2-40B4-BE49-F238E27FC236}">
                <a16:creationId xmlns:a16="http://schemas.microsoft.com/office/drawing/2014/main" id="{8AA982B7-3994-4D4A-9513-DAD1429427A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427</a:t>
            </a:fld>
            <a:endParaRPr lang="en-US">
              <a:solidFill>
                <a:prstClr val="black">
                  <a:tint val="75000"/>
                </a:prstClr>
              </a:solidFill>
            </a:endParaRPr>
          </a:p>
        </p:txBody>
      </p:sp>
    </p:spTree>
    <p:extLst>
      <p:ext uri="{BB962C8B-B14F-4D97-AF65-F5344CB8AC3E}">
        <p14:creationId xmlns:p14="http://schemas.microsoft.com/office/powerpoint/2010/main" val="1744104154"/>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39876"/>
          </a:xfrm>
        </p:spPr>
        <p:txBody>
          <a:bodyPr>
            <a:normAutofit/>
          </a:bodyPr>
          <a:lstStyle/>
          <a:p>
            <a:r>
              <a:rPr lang="en-US" sz="4000" b="1" dirty="0"/>
              <a:t>Rational Decision Making</a:t>
            </a:r>
            <a:br>
              <a:rPr lang="en-US" sz="4000" dirty="0"/>
            </a:br>
            <a:r>
              <a:rPr lang="en-US" sz="2700" dirty="0"/>
              <a:t>Adapted from: </a:t>
            </a:r>
            <a:r>
              <a:rPr lang="en-US" sz="2700" dirty="0" err="1"/>
              <a:t>Bardach</a:t>
            </a:r>
            <a:r>
              <a:rPr lang="en-US" sz="2700" dirty="0"/>
              <a:t> (2012), </a:t>
            </a:r>
            <a:r>
              <a:rPr lang="en-US" sz="2700" dirty="0" err="1"/>
              <a:t>MacRae</a:t>
            </a:r>
            <a:r>
              <a:rPr lang="en-US" sz="2700" dirty="0"/>
              <a:t> &amp; Whittington (1997) and Thompson, (2002)</a:t>
            </a:r>
          </a:p>
        </p:txBody>
      </p:sp>
      <p:sp>
        <p:nvSpPr>
          <p:cNvPr id="3" name="Content Placeholder 2"/>
          <p:cNvSpPr>
            <a:spLocks noGrp="1"/>
          </p:cNvSpPr>
          <p:nvPr>
            <p:ph idx="1"/>
          </p:nvPr>
        </p:nvSpPr>
        <p:spPr>
          <a:xfrm>
            <a:off x="152400" y="1539875"/>
            <a:ext cx="8839200" cy="5318125"/>
          </a:xfrm>
        </p:spPr>
        <p:txBody>
          <a:bodyPr>
            <a:normAutofit lnSpcReduction="10000"/>
          </a:bodyPr>
          <a:lstStyle/>
          <a:p>
            <a:pPr marL="0" indent="0" algn="ctr">
              <a:buNone/>
            </a:pPr>
            <a:r>
              <a:rPr lang="en-US" sz="2800" b="1" dirty="0">
                <a:solidFill>
                  <a:srgbClr val="C00000"/>
                </a:solidFill>
              </a:rPr>
              <a:t>First, consider </a:t>
            </a:r>
            <a:r>
              <a:rPr lang="en-US" sz="2800" b="1" i="1" u="sng" dirty="0">
                <a:solidFill>
                  <a:srgbClr val="C00000"/>
                </a:solidFill>
              </a:rPr>
              <a:t>why </a:t>
            </a:r>
            <a:r>
              <a:rPr lang="en-US" sz="2800" b="1" dirty="0">
                <a:solidFill>
                  <a:srgbClr val="C00000"/>
                </a:solidFill>
              </a:rPr>
              <a:t>and</a:t>
            </a:r>
            <a:r>
              <a:rPr lang="en-US" sz="2800" b="1" i="1" u="sng" dirty="0">
                <a:solidFill>
                  <a:srgbClr val="C00000"/>
                </a:solidFill>
              </a:rPr>
              <a:t> if </a:t>
            </a:r>
            <a:r>
              <a:rPr lang="en-US" sz="2800" b="1" dirty="0">
                <a:solidFill>
                  <a:srgbClr val="C00000"/>
                </a:solidFill>
              </a:rPr>
              <a:t>you need to make a decision</a:t>
            </a:r>
            <a:r>
              <a:rPr lang="en-US" sz="2800" dirty="0">
                <a:solidFill>
                  <a:srgbClr val="C00000"/>
                </a:solidFill>
              </a:rPr>
              <a:t>.</a:t>
            </a:r>
          </a:p>
          <a:p>
            <a:pPr marL="0" indent="0" algn="ctr">
              <a:buNone/>
            </a:pPr>
            <a:r>
              <a:rPr lang="en-US" sz="2800" b="1" i="1" u="sng" dirty="0">
                <a:solidFill>
                  <a:srgbClr val="C00000"/>
                </a:solidFill>
              </a:rPr>
              <a:t>Don’t fall victim to the action imperative “that drive to do something”</a:t>
            </a:r>
          </a:p>
          <a:p>
            <a:pPr marL="514350" indent="-514350">
              <a:buFont typeface="+mj-lt"/>
              <a:buAutoNum type="arabicPeriod"/>
            </a:pPr>
            <a:r>
              <a:rPr lang="en-US" sz="2800" dirty="0"/>
              <a:t>Define the problem and challenge assumptions</a:t>
            </a:r>
          </a:p>
          <a:p>
            <a:pPr marL="514350" indent="-514350">
              <a:buFont typeface="+mj-lt"/>
              <a:buAutoNum type="arabicPeriod"/>
            </a:pPr>
            <a:r>
              <a:rPr lang="en-US" sz="2800" dirty="0"/>
              <a:t>Follow a critical thinking process (with a range of diverse perspectives)</a:t>
            </a:r>
          </a:p>
          <a:p>
            <a:pPr marL="514350" indent="-514350">
              <a:buFont typeface="+mj-lt"/>
              <a:buAutoNum type="arabicPeriod"/>
            </a:pPr>
            <a:r>
              <a:rPr lang="en-US" sz="2800" dirty="0"/>
              <a:t>Identify the goals and objectives sought</a:t>
            </a:r>
          </a:p>
          <a:p>
            <a:pPr marL="514350" indent="-514350">
              <a:buFont typeface="+mj-lt"/>
              <a:buAutoNum type="arabicPeriod"/>
            </a:pPr>
            <a:r>
              <a:rPr lang="en-US" sz="2800" dirty="0"/>
              <a:t>Consider a range of alternative solutions</a:t>
            </a:r>
          </a:p>
          <a:p>
            <a:pPr marL="514350" indent="-514350">
              <a:buFont typeface="+mj-lt"/>
              <a:buAutoNum type="arabicPeriod"/>
            </a:pPr>
            <a:r>
              <a:rPr lang="en-US" sz="2800" dirty="0"/>
              <a:t>Evaluate each alternative to clarify their consequences</a:t>
            </a:r>
          </a:p>
          <a:p>
            <a:pPr marL="514350" indent="-514350">
              <a:buFont typeface="+mj-lt"/>
              <a:buAutoNum type="arabicPeriod"/>
            </a:pPr>
            <a:r>
              <a:rPr lang="en-US" sz="2800" dirty="0"/>
              <a:t>Choose the alternative with the greatest potential for solving the problem or producing the best result</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428</a:t>
            </a:fld>
            <a:endParaRPr lang="en-US">
              <a:solidFill>
                <a:prstClr val="black">
                  <a:tint val="75000"/>
                </a:prstClr>
              </a:solidFill>
            </a:endParaRPr>
          </a:p>
        </p:txBody>
      </p:sp>
    </p:spTree>
    <p:extLst>
      <p:ext uri="{BB962C8B-B14F-4D97-AF65-F5344CB8AC3E}">
        <p14:creationId xmlns:p14="http://schemas.microsoft.com/office/powerpoint/2010/main" val="2747914283"/>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FE36E-1BB7-4528-953F-6DDD52B45FCB}"/>
              </a:ext>
            </a:extLst>
          </p:cNvPr>
          <p:cNvSpPr>
            <a:spLocks noGrp="1"/>
          </p:cNvSpPr>
          <p:nvPr>
            <p:ph type="title"/>
          </p:nvPr>
        </p:nvSpPr>
        <p:spPr>
          <a:xfrm>
            <a:off x="0" y="274638"/>
            <a:ext cx="9144000" cy="1143000"/>
          </a:xfrm>
        </p:spPr>
        <p:txBody>
          <a:bodyPr>
            <a:normAutofit fontScale="90000"/>
          </a:bodyPr>
          <a:lstStyle/>
          <a:p>
            <a:r>
              <a:rPr lang="en-US" b="1" dirty="0">
                <a:effectLst/>
                <a:latin typeface="UICTFontTextStyleBody"/>
              </a:rPr>
              <a:t>Leaders Must Develop Qualified Patience</a:t>
            </a:r>
            <a:br>
              <a:rPr lang="en-US" b="1" dirty="0">
                <a:effectLst/>
                <a:latin typeface="UICTFontTextStyleBody"/>
              </a:rPr>
            </a:br>
            <a:r>
              <a:rPr lang="en-US" sz="2700" dirty="0">
                <a:latin typeface="UICTFontTextStyleBody"/>
              </a:rPr>
              <a:t>E</a:t>
            </a:r>
            <a:r>
              <a:rPr lang="en-US" sz="2700" dirty="0">
                <a:effectLst/>
                <a:latin typeface="UICTFontTextStyleBody"/>
              </a:rPr>
              <a:t>dwards, (2021)</a:t>
            </a:r>
            <a:br>
              <a:rPr lang="en-US" sz="2700" dirty="0">
                <a:effectLst/>
              </a:rPr>
            </a:br>
            <a:endParaRPr lang="en-US" sz="2700" dirty="0"/>
          </a:p>
        </p:txBody>
      </p:sp>
      <p:sp>
        <p:nvSpPr>
          <p:cNvPr id="3" name="Content Placeholder 2">
            <a:extLst>
              <a:ext uri="{FF2B5EF4-FFF2-40B4-BE49-F238E27FC236}">
                <a16:creationId xmlns:a16="http://schemas.microsoft.com/office/drawing/2014/main" id="{89FD3C36-D01C-4D35-98CB-77C784E6B42F}"/>
              </a:ext>
            </a:extLst>
          </p:cNvPr>
          <p:cNvSpPr>
            <a:spLocks noGrp="1"/>
          </p:cNvSpPr>
          <p:nvPr>
            <p:ph idx="1"/>
          </p:nvPr>
        </p:nvSpPr>
        <p:spPr>
          <a:xfrm>
            <a:off x="76200" y="1219200"/>
            <a:ext cx="8991600" cy="5638800"/>
          </a:xfrm>
        </p:spPr>
        <p:txBody>
          <a:bodyPr>
            <a:noAutofit/>
          </a:bodyPr>
          <a:lstStyle/>
          <a:p>
            <a:pPr>
              <a:buFont typeface="Wingdings" panose="05000000000000000000" pitchFamily="2" charset="2"/>
              <a:buChar char="§"/>
            </a:pPr>
            <a:r>
              <a:rPr lang="en-US" sz="2400" dirty="0">
                <a:effectLst/>
              </a:rPr>
              <a:t>A state where one develops the skill to manage impulses and temper passions in a measured space of time</a:t>
            </a:r>
          </a:p>
          <a:p>
            <a:pPr>
              <a:buFont typeface="Wingdings" panose="05000000000000000000" pitchFamily="2" charset="2"/>
              <a:buChar char="§"/>
            </a:pPr>
            <a:r>
              <a:rPr lang="en-US" sz="2400" dirty="0"/>
              <a:t>Leaders as problem solvers do best when they perceive themselves as learners</a:t>
            </a:r>
            <a:endParaRPr lang="en-US" sz="2400" dirty="0">
              <a:effectLst/>
            </a:endParaRPr>
          </a:p>
          <a:p>
            <a:pPr>
              <a:buFont typeface="Wingdings" panose="05000000000000000000" pitchFamily="2" charset="2"/>
              <a:buChar char="§"/>
            </a:pPr>
            <a:r>
              <a:rPr lang="en-US" sz="2400" dirty="0"/>
              <a:t>I</a:t>
            </a:r>
            <a:r>
              <a:rPr lang="en-US" sz="2400" dirty="0">
                <a:effectLst/>
              </a:rPr>
              <a:t>n order to gather facts and apply circumstances through a filter of “specificity” with objective and critical reasoning</a:t>
            </a:r>
          </a:p>
          <a:p>
            <a:pPr>
              <a:buFont typeface="Wingdings" panose="05000000000000000000" pitchFamily="2" charset="2"/>
              <a:buChar char="§"/>
            </a:pPr>
            <a:r>
              <a:rPr lang="en-US" sz="2400" dirty="0"/>
              <a:t>W</a:t>
            </a:r>
            <a:r>
              <a:rPr lang="en-US" sz="2400" dirty="0">
                <a:effectLst/>
              </a:rPr>
              <a:t>ithin the context of the situation and the elements of the operational realities (policies, procedures, standards etc.) that apply</a:t>
            </a:r>
            <a:endParaRPr lang="en-US" sz="2400" b="1" dirty="0">
              <a:solidFill>
                <a:srgbClr val="C00000"/>
              </a:solidFill>
            </a:endParaRPr>
          </a:p>
          <a:p>
            <a:pPr>
              <a:buFont typeface="Wingdings" panose="05000000000000000000" pitchFamily="2" charset="2"/>
              <a:buChar char="§"/>
            </a:pPr>
            <a:r>
              <a:rPr lang="en-US" sz="2400" dirty="0"/>
              <a:t>Look b</a:t>
            </a:r>
            <a:r>
              <a:rPr lang="en-US" sz="2400" dirty="0">
                <a:effectLst/>
              </a:rPr>
              <a:t>road for consequence forecasting </a:t>
            </a:r>
          </a:p>
          <a:p>
            <a:pPr>
              <a:buFont typeface="Wingdings" panose="05000000000000000000" pitchFamily="2" charset="2"/>
              <a:buChar char="§"/>
            </a:pPr>
            <a:r>
              <a:rPr lang="en-US" sz="2400" dirty="0"/>
              <a:t>Know what we don’t know</a:t>
            </a:r>
            <a:endParaRPr lang="en-US" sz="2400" dirty="0">
              <a:effectLst/>
            </a:endParaRPr>
          </a:p>
          <a:p>
            <a:pPr>
              <a:buFont typeface="Wingdings" panose="05000000000000000000" pitchFamily="2" charset="2"/>
              <a:buChar char="§"/>
            </a:pPr>
            <a:r>
              <a:rPr lang="en-US" sz="2400" dirty="0"/>
              <a:t>Make informed decisions on the foundation of objective judgements rooted in reasonable facts</a:t>
            </a:r>
          </a:p>
          <a:p>
            <a:pPr marL="0" indent="0" algn="ctr">
              <a:buNone/>
            </a:pPr>
            <a:r>
              <a:rPr lang="en-US" sz="2400" dirty="0"/>
              <a:t> </a:t>
            </a:r>
            <a:r>
              <a:rPr lang="en-US" sz="2400" b="1" i="1" dirty="0">
                <a:solidFill>
                  <a:srgbClr val="C00000"/>
                </a:solidFill>
              </a:rPr>
              <a:t>Respond rather than react</a:t>
            </a:r>
            <a:br>
              <a:rPr lang="en-US" sz="2400" b="1" i="1" dirty="0">
                <a:solidFill>
                  <a:srgbClr val="C00000"/>
                </a:solidFill>
              </a:rPr>
            </a:br>
            <a:endParaRPr lang="en-US" sz="2400" b="1" i="1" dirty="0">
              <a:solidFill>
                <a:srgbClr val="C00000"/>
              </a:solidFill>
            </a:endParaRPr>
          </a:p>
        </p:txBody>
      </p:sp>
      <p:sp>
        <p:nvSpPr>
          <p:cNvPr id="4" name="Slide Number Placeholder 3">
            <a:extLst>
              <a:ext uri="{FF2B5EF4-FFF2-40B4-BE49-F238E27FC236}">
                <a16:creationId xmlns:a16="http://schemas.microsoft.com/office/drawing/2014/main" id="{B0400C0D-0C72-499D-B118-6BFC14F758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3849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93AAF-6B42-46E0-88D4-14E055D05669}"/>
              </a:ext>
            </a:extLst>
          </p:cNvPr>
          <p:cNvSpPr>
            <a:spLocks noGrp="1"/>
          </p:cNvSpPr>
          <p:nvPr>
            <p:ph type="title"/>
          </p:nvPr>
        </p:nvSpPr>
        <p:spPr>
          <a:xfrm>
            <a:off x="0" y="1"/>
            <a:ext cx="9144000" cy="838199"/>
          </a:xfrm>
        </p:spPr>
        <p:txBody>
          <a:bodyPr>
            <a:normAutofit/>
          </a:bodyPr>
          <a:lstStyle/>
          <a:p>
            <a:pPr algn="ctr"/>
            <a:r>
              <a:rPr lang="en-US" sz="4000" b="1" dirty="0">
                <a:latin typeface="+mn-lt"/>
              </a:rPr>
              <a:t>Anecdotal Points</a:t>
            </a:r>
          </a:p>
        </p:txBody>
      </p:sp>
      <p:sp>
        <p:nvSpPr>
          <p:cNvPr id="3" name="Content Placeholder 2">
            <a:extLst>
              <a:ext uri="{FF2B5EF4-FFF2-40B4-BE49-F238E27FC236}">
                <a16:creationId xmlns:a16="http://schemas.microsoft.com/office/drawing/2014/main" id="{2F972E82-C9D5-6356-7744-A052A754BA85}"/>
              </a:ext>
            </a:extLst>
          </p:cNvPr>
          <p:cNvSpPr>
            <a:spLocks noGrp="1"/>
          </p:cNvSpPr>
          <p:nvPr>
            <p:ph idx="1"/>
          </p:nvPr>
        </p:nvSpPr>
        <p:spPr>
          <a:xfrm>
            <a:off x="76200" y="838200"/>
            <a:ext cx="8915400" cy="6019799"/>
          </a:xfrm>
        </p:spPr>
        <p:txBody>
          <a:bodyPr>
            <a:normAutofit fontScale="92500" lnSpcReduction="20000"/>
          </a:bodyPr>
          <a:lstStyle/>
          <a:p>
            <a:pPr>
              <a:buFont typeface="Wingdings" panose="05000000000000000000" pitchFamily="2" charset="2"/>
              <a:buChar char="§"/>
            </a:pPr>
            <a:r>
              <a:rPr lang="en-US" dirty="0"/>
              <a:t>Many agencies are changing from 8 hour to 12-hour shifts (Not enough personnel to cover shift)</a:t>
            </a:r>
          </a:p>
          <a:p>
            <a:pPr>
              <a:buFont typeface="Wingdings" panose="05000000000000000000" pitchFamily="2" charset="2"/>
              <a:buChar char="§"/>
            </a:pPr>
            <a:r>
              <a:rPr lang="en-US" dirty="0"/>
              <a:t>Trainings are being canceled because of the lack of people to fill shifts</a:t>
            </a:r>
          </a:p>
          <a:p>
            <a:pPr>
              <a:buFont typeface="Wingdings" panose="05000000000000000000" pitchFamily="2" charset="2"/>
              <a:buChar char="§"/>
            </a:pPr>
            <a:r>
              <a:rPr lang="en-US" dirty="0"/>
              <a:t>Supervisors, managers, detectives and other specialized officers are being pulled to cover uniformed patrol shifts</a:t>
            </a:r>
          </a:p>
          <a:p>
            <a:pPr>
              <a:buFont typeface="Wingdings" panose="05000000000000000000" pitchFamily="2" charset="2"/>
              <a:buChar char="§"/>
            </a:pPr>
            <a:r>
              <a:rPr lang="en-US" dirty="0"/>
              <a:t>Mass experience drain</a:t>
            </a:r>
          </a:p>
          <a:p>
            <a:pPr>
              <a:buFont typeface="Wingdings" panose="05000000000000000000" pitchFamily="2" charset="2"/>
              <a:buChar char="§"/>
            </a:pPr>
            <a:r>
              <a:rPr lang="en-US" dirty="0"/>
              <a:t>Promotions being postponed (not back filling important positions)</a:t>
            </a:r>
          </a:p>
          <a:p>
            <a:pPr>
              <a:buFont typeface="Wingdings" panose="05000000000000000000" pitchFamily="2" charset="2"/>
              <a:buChar char="§"/>
            </a:pPr>
            <a:r>
              <a:rPr lang="en-US" dirty="0"/>
              <a:t>Overtime budgets are in the red</a:t>
            </a:r>
          </a:p>
          <a:p>
            <a:pPr>
              <a:buFont typeface="Wingdings" panose="05000000000000000000" pitchFamily="2" charset="2"/>
              <a:buChar char="§"/>
            </a:pPr>
            <a:r>
              <a:rPr lang="en-US" dirty="0"/>
              <a:t>Service interruptions and service terminations </a:t>
            </a:r>
          </a:p>
          <a:p>
            <a:pPr>
              <a:buFont typeface="Wingdings" panose="05000000000000000000" pitchFamily="2" charset="2"/>
              <a:buChar char="§"/>
            </a:pPr>
            <a:r>
              <a:rPr lang="en-US" b="1" i="1" dirty="0">
                <a:solidFill>
                  <a:srgbClr val="C00000"/>
                </a:solidFill>
              </a:rPr>
              <a:t>Lack of resources, lowering of standards, and poor supervision </a:t>
            </a:r>
          </a:p>
          <a:p>
            <a:pPr marL="0" indent="0">
              <a:buNone/>
            </a:pPr>
            <a:endParaRPr lang="en-US" dirty="0"/>
          </a:p>
        </p:txBody>
      </p:sp>
    </p:spTree>
    <p:extLst>
      <p:ext uri="{BB962C8B-B14F-4D97-AF65-F5344CB8AC3E}">
        <p14:creationId xmlns:p14="http://schemas.microsoft.com/office/powerpoint/2010/main" val="4202404658"/>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F6394-87F4-4B96-ABB3-FAC145D3570E}"/>
              </a:ext>
            </a:extLst>
          </p:cNvPr>
          <p:cNvSpPr>
            <a:spLocks noGrp="1"/>
          </p:cNvSpPr>
          <p:nvPr>
            <p:ph type="title"/>
          </p:nvPr>
        </p:nvSpPr>
        <p:spPr>
          <a:xfrm>
            <a:off x="0" y="0"/>
            <a:ext cx="9144000" cy="990600"/>
          </a:xfrm>
        </p:spPr>
        <p:txBody>
          <a:bodyPr>
            <a:normAutofit fontScale="90000"/>
          </a:bodyPr>
          <a:lstStyle/>
          <a:p>
            <a:r>
              <a:rPr lang="en-US" sz="4900" b="1" dirty="0"/>
              <a:t>Noise</a:t>
            </a:r>
            <a:br>
              <a:rPr lang="en-US" b="1" dirty="0"/>
            </a:br>
            <a:r>
              <a:rPr lang="en-US" sz="2700" dirty="0"/>
              <a:t>(Kahneman, </a:t>
            </a:r>
            <a:r>
              <a:rPr lang="en-US" sz="2700" dirty="0" err="1"/>
              <a:t>Sibony</a:t>
            </a:r>
            <a:r>
              <a:rPr lang="en-US" sz="2700" dirty="0"/>
              <a:t>, and Sunstein, 2021)</a:t>
            </a:r>
          </a:p>
        </p:txBody>
      </p:sp>
      <p:sp>
        <p:nvSpPr>
          <p:cNvPr id="3" name="Content Placeholder 2">
            <a:extLst>
              <a:ext uri="{FF2B5EF4-FFF2-40B4-BE49-F238E27FC236}">
                <a16:creationId xmlns:a16="http://schemas.microsoft.com/office/drawing/2014/main" id="{2B5CB358-0D97-48C8-98A8-72EA1194AC4B}"/>
              </a:ext>
            </a:extLst>
          </p:cNvPr>
          <p:cNvSpPr>
            <a:spLocks noGrp="1"/>
          </p:cNvSpPr>
          <p:nvPr>
            <p:ph idx="1"/>
          </p:nvPr>
        </p:nvSpPr>
        <p:spPr>
          <a:xfrm>
            <a:off x="152400" y="1143000"/>
            <a:ext cx="8839200" cy="5715000"/>
          </a:xfrm>
        </p:spPr>
        <p:txBody>
          <a:bodyPr>
            <a:normAutofit fontScale="92500" lnSpcReduction="10000"/>
          </a:bodyPr>
          <a:lstStyle/>
          <a:p>
            <a:pPr marL="0" indent="0">
              <a:buNone/>
            </a:pPr>
            <a:r>
              <a:rPr lang="en-US" b="1" dirty="0"/>
              <a:t>Noise is the undesirable or unwanted variability in a final integrated judgement or decision</a:t>
            </a:r>
          </a:p>
          <a:p>
            <a:pPr marL="0" indent="0" algn="ctr">
              <a:buNone/>
            </a:pPr>
            <a:r>
              <a:rPr lang="en-US" i="1" dirty="0"/>
              <a:t>lack of consistency or fixed pattern; liability to vary or change.</a:t>
            </a:r>
          </a:p>
          <a:p>
            <a:pPr marL="0" indent="0">
              <a:buNone/>
            </a:pPr>
            <a:r>
              <a:rPr lang="en-US" b="1" dirty="0">
                <a:solidFill>
                  <a:srgbClr val="C00000"/>
                </a:solidFill>
              </a:rPr>
              <a:t>Formula to mitigate noise:</a:t>
            </a:r>
          </a:p>
          <a:p>
            <a:pPr>
              <a:buFont typeface="Wingdings" panose="05000000000000000000" pitchFamily="2" charset="2"/>
              <a:buChar char="§"/>
            </a:pPr>
            <a:r>
              <a:rPr lang="en-US" sz="2800" b="1" dirty="0"/>
              <a:t>Aggregate independent observations</a:t>
            </a:r>
          </a:p>
          <a:p>
            <a:pPr marL="0" indent="0">
              <a:buNone/>
            </a:pPr>
            <a:r>
              <a:rPr lang="en-US" sz="2800" dirty="0">
                <a:solidFill>
                  <a:srgbClr val="C00000"/>
                </a:solidFill>
              </a:rPr>
              <a:t>Central is </a:t>
            </a:r>
            <a:r>
              <a:rPr lang="en-US" sz="2800" u="sng" dirty="0">
                <a:solidFill>
                  <a:srgbClr val="C00000"/>
                </a:solidFill>
              </a:rPr>
              <a:t>“Independence”   </a:t>
            </a:r>
          </a:p>
          <a:p>
            <a:pPr>
              <a:buFont typeface="Courier New" panose="02070309020205020404" pitchFamily="49" charset="0"/>
              <a:buChar char="o"/>
            </a:pPr>
            <a:r>
              <a:rPr lang="en-US" sz="2800" b="1" dirty="0"/>
              <a:t>Decomposition</a:t>
            </a:r>
            <a:r>
              <a:rPr lang="en-US" sz="2800" dirty="0"/>
              <a:t> (break decision down into components “mediating assessments”)</a:t>
            </a:r>
          </a:p>
          <a:p>
            <a:pPr>
              <a:buFont typeface="Courier New" panose="02070309020205020404" pitchFamily="49" charset="0"/>
              <a:buChar char="o"/>
            </a:pPr>
            <a:r>
              <a:rPr lang="en-US" sz="2800" b="1" dirty="0"/>
              <a:t>Independence</a:t>
            </a:r>
            <a:r>
              <a:rPr lang="en-US" sz="2800" dirty="0"/>
              <a:t> (information collected and evaluated separately)</a:t>
            </a:r>
          </a:p>
          <a:p>
            <a:pPr>
              <a:buFont typeface="Courier New" panose="02070309020205020404" pitchFamily="49" charset="0"/>
              <a:buChar char="o"/>
            </a:pPr>
            <a:r>
              <a:rPr lang="en-US" sz="2800" b="1" dirty="0"/>
              <a:t>Delayed holistic judgement: </a:t>
            </a:r>
            <a:r>
              <a:rPr lang="en-US" sz="2800" dirty="0"/>
              <a:t>(Do not exclude intuition, but delay it)</a:t>
            </a:r>
          </a:p>
          <a:p>
            <a:pPr>
              <a:buFont typeface="Courier New" panose="02070309020205020404" pitchFamily="49" charset="0"/>
              <a:buChar char="o"/>
            </a:pPr>
            <a:endParaRPr lang="en-US" dirty="0"/>
          </a:p>
        </p:txBody>
      </p:sp>
      <p:sp>
        <p:nvSpPr>
          <p:cNvPr id="4" name="Slide Number Placeholder 3">
            <a:extLst>
              <a:ext uri="{FF2B5EF4-FFF2-40B4-BE49-F238E27FC236}">
                <a16:creationId xmlns:a16="http://schemas.microsoft.com/office/drawing/2014/main" id="{B2E8F610-6ECB-46E7-B5E7-9D53783B59E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430</a:t>
            </a:fld>
            <a:endParaRPr lang="en-US">
              <a:solidFill>
                <a:prstClr val="black">
                  <a:tint val="75000"/>
                </a:prstClr>
              </a:solidFill>
            </a:endParaRPr>
          </a:p>
        </p:txBody>
      </p:sp>
    </p:spTree>
    <p:extLst>
      <p:ext uri="{BB962C8B-B14F-4D97-AF65-F5344CB8AC3E}">
        <p14:creationId xmlns:p14="http://schemas.microsoft.com/office/powerpoint/2010/main" val="2185353281"/>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A0686-7712-40BC-A530-A0486E0DD0EB}"/>
              </a:ext>
            </a:extLst>
          </p:cNvPr>
          <p:cNvSpPr>
            <a:spLocks noGrp="1"/>
          </p:cNvSpPr>
          <p:nvPr>
            <p:ph type="title"/>
          </p:nvPr>
        </p:nvSpPr>
        <p:spPr>
          <a:xfrm>
            <a:off x="0" y="0"/>
            <a:ext cx="9144000" cy="838200"/>
          </a:xfrm>
        </p:spPr>
        <p:txBody>
          <a:bodyPr>
            <a:normAutofit fontScale="90000"/>
          </a:bodyPr>
          <a:lstStyle/>
          <a:p>
            <a:r>
              <a:rPr lang="en-US" sz="4000" b="1" dirty="0"/>
              <a:t>Judgement</a:t>
            </a:r>
            <a:br>
              <a:rPr lang="en-US" dirty="0"/>
            </a:br>
            <a:r>
              <a:rPr lang="en-US" sz="2700" dirty="0" err="1"/>
              <a:t>Tichy</a:t>
            </a:r>
            <a:r>
              <a:rPr lang="en-US" sz="2700" dirty="0"/>
              <a:t> &amp; Bennis, (2007)</a:t>
            </a:r>
          </a:p>
        </p:txBody>
      </p:sp>
      <p:sp>
        <p:nvSpPr>
          <p:cNvPr id="3" name="Content Placeholder 2">
            <a:extLst>
              <a:ext uri="{FF2B5EF4-FFF2-40B4-BE49-F238E27FC236}">
                <a16:creationId xmlns:a16="http://schemas.microsoft.com/office/drawing/2014/main" id="{9F96BE1F-2B75-4AEC-8455-A3C026209411}"/>
              </a:ext>
            </a:extLst>
          </p:cNvPr>
          <p:cNvSpPr>
            <a:spLocks noGrp="1"/>
          </p:cNvSpPr>
          <p:nvPr>
            <p:ph idx="1"/>
          </p:nvPr>
        </p:nvSpPr>
        <p:spPr>
          <a:xfrm>
            <a:off x="76200" y="1066800"/>
            <a:ext cx="8915400" cy="5791200"/>
          </a:xfrm>
        </p:spPr>
        <p:txBody>
          <a:bodyPr>
            <a:normAutofit/>
          </a:bodyPr>
          <a:lstStyle/>
          <a:p>
            <a:pPr>
              <a:buFont typeface="Wingdings" panose="05000000000000000000" pitchFamily="2" charset="2"/>
              <a:buChar char="§"/>
            </a:pPr>
            <a:r>
              <a:rPr lang="en-US" sz="2800" b="1" dirty="0"/>
              <a:t>Good judgement calls are a process, not an event</a:t>
            </a:r>
          </a:p>
          <a:p>
            <a:pPr>
              <a:buFont typeface="Courier New" panose="02070309020205020404" pitchFamily="49" charset="0"/>
              <a:buChar char="o"/>
            </a:pPr>
            <a:r>
              <a:rPr lang="en-US" sz="2800" dirty="0"/>
              <a:t>It starts with the leader recognizing a need and framing the call</a:t>
            </a:r>
          </a:p>
          <a:p>
            <a:pPr>
              <a:buFont typeface="Courier New" panose="02070309020205020404" pitchFamily="49" charset="0"/>
              <a:buChar char="o"/>
            </a:pPr>
            <a:r>
              <a:rPr lang="en-US" sz="2800" dirty="0"/>
              <a:t>It continues through execution and adjustment</a:t>
            </a:r>
          </a:p>
          <a:p>
            <a:pPr>
              <a:buFont typeface="Wingdings" panose="05000000000000000000" pitchFamily="2" charset="2"/>
              <a:buChar char="§"/>
            </a:pPr>
            <a:r>
              <a:rPr lang="en-US" sz="2800" b="1" dirty="0">
                <a:solidFill>
                  <a:srgbClr val="C00000"/>
                </a:solidFill>
              </a:rPr>
              <a:t>Leaders must make calls in three critical domains:</a:t>
            </a:r>
          </a:p>
          <a:p>
            <a:pPr>
              <a:buFont typeface="Courier New" panose="02070309020205020404" pitchFamily="49" charset="0"/>
              <a:buChar char="o"/>
            </a:pPr>
            <a:r>
              <a:rPr lang="en-US" sz="2800" b="1" dirty="0"/>
              <a:t>People: </a:t>
            </a:r>
            <a:r>
              <a:rPr lang="en-US" sz="2800" dirty="0"/>
              <a:t>the most difficult, and the most critical</a:t>
            </a:r>
          </a:p>
          <a:p>
            <a:pPr>
              <a:buFont typeface="Courier New" panose="02070309020205020404" pitchFamily="49" charset="0"/>
              <a:buChar char="o"/>
            </a:pPr>
            <a:r>
              <a:rPr lang="en-US" sz="2800" b="1" dirty="0"/>
              <a:t>Strategy: </a:t>
            </a:r>
            <a:r>
              <a:rPr lang="en-US" sz="2800" dirty="0"/>
              <a:t>direction set for the organization to achieve a      desired state in the future </a:t>
            </a:r>
          </a:p>
          <a:p>
            <a:pPr>
              <a:buFont typeface="Courier New" panose="02070309020205020404" pitchFamily="49" charset="0"/>
              <a:buChar char="o"/>
            </a:pPr>
            <a:r>
              <a:rPr lang="en-US" sz="2800" b="1" dirty="0"/>
              <a:t>Crisis: </a:t>
            </a:r>
            <a:r>
              <a:rPr lang="en-US" sz="2800" dirty="0"/>
              <a:t>management of a disruptive or unexpected event that threatens to harm the organization or its stakeholders</a:t>
            </a:r>
          </a:p>
        </p:txBody>
      </p:sp>
      <p:sp>
        <p:nvSpPr>
          <p:cNvPr id="4" name="Slide Number Placeholder 3">
            <a:extLst>
              <a:ext uri="{FF2B5EF4-FFF2-40B4-BE49-F238E27FC236}">
                <a16:creationId xmlns:a16="http://schemas.microsoft.com/office/drawing/2014/main" id="{B8D161EA-FA22-428A-A97A-5208E8A0839F}"/>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431</a:t>
            </a:fld>
            <a:endParaRPr lang="en-US">
              <a:solidFill>
                <a:prstClr val="black">
                  <a:tint val="75000"/>
                </a:prstClr>
              </a:solidFill>
            </a:endParaRPr>
          </a:p>
        </p:txBody>
      </p:sp>
    </p:spTree>
    <p:extLst>
      <p:ext uri="{BB962C8B-B14F-4D97-AF65-F5344CB8AC3E}">
        <p14:creationId xmlns:p14="http://schemas.microsoft.com/office/powerpoint/2010/main" val="1768158512"/>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FB3F-2E75-4C7B-8C2F-4CBC35631DE7}"/>
              </a:ext>
            </a:extLst>
          </p:cNvPr>
          <p:cNvSpPr>
            <a:spLocks noGrp="1"/>
          </p:cNvSpPr>
          <p:nvPr>
            <p:ph type="title"/>
          </p:nvPr>
        </p:nvSpPr>
        <p:spPr>
          <a:xfrm>
            <a:off x="0" y="0"/>
            <a:ext cx="9144000" cy="1981200"/>
          </a:xfrm>
        </p:spPr>
        <p:txBody>
          <a:bodyPr>
            <a:normAutofit/>
          </a:bodyPr>
          <a:lstStyle/>
          <a:p>
            <a:r>
              <a:rPr lang="en-US" sz="3600" b="1" dirty="0"/>
              <a:t>Having a storyline</a:t>
            </a:r>
            <a:br>
              <a:rPr lang="en-US" dirty="0"/>
            </a:br>
            <a:r>
              <a:rPr lang="en-US" sz="3100" dirty="0"/>
              <a:t>Leaders must use mental frameworks to guide good judgement</a:t>
            </a:r>
            <a:br>
              <a:rPr lang="en-US" sz="3100" dirty="0"/>
            </a:br>
            <a:r>
              <a:rPr lang="en-US" sz="2200" dirty="0" err="1"/>
              <a:t>Tichy</a:t>
            </a:r>
            <a:r>
              <a:rPr lang="en-US" sz="2200" dirty="0"/>
              <a:t> &amp; Bennis, (2007)</a:t>
            </a:r>
          </a:p>
        </p:txBody>
      </p:sp>
      <p:sp>
        <p:nvSpPr>
          <p:cNvPr id="3" name="Content Placeholder 2">
            <a:extLst>
              <a:ext uri="{FF2B5EF4-FFF2-40B4-BE49-F238E27FC236}">
                <a16:creationId xmlns:a16="http://schemas.microsoft.com/office/drawing/2014/main" id="{FB5700C4-799B-459F-8A26-29CE8EA45277}"/>
              </a:ext>
            </a:extLst>
          </p:cNvPr>
          <p:cNvSpPr>
            <a:spLocks noGrp="1"/>
          </p:cNvSpPr>
          <p:nvPr>
            <p:ph idx="1"/>
          </p:nvPr>
        </p:nvSpPr>
        <p:spPr>
          <a:xfrm>
            <a:off x="228600" y="1981200"/>
            <a:ext cx="8839200" cy="4740275"/>
          </a:xfrm>
        </p:spPr>
        <p:txBody>
          <a:bodyPr>
            <a:normAutofit lnSpcReduction="10000"/>
          </a:bodyPr>
          <a:lstStyle/>
          <a:p>
            <a:pPr marL="0" indent="0">
              <a:buNone/>
            </a:pPr>
            <a:r>
              <a:rPr lang="en-US" sz="2800" b="1" dirty="0">
                <a:solidFill>
                  <a:srgbClr val="C00000"/>
                </a:solidFill>
              </a:rPr>
              <a:t>Teachable points of view that set direction and behavioral value</a:t>
            </a:r>
          </a:p>
          <a:p>
            <a:pPr>
              <a:buFont typeface="Wingdings" panose="05000000000000000000" pitchFamily="2" charset="2"/>
              <a:buChar char="§"/>
            </a:pPr>
            <a:r>
              <a:rPr lang="en-US" dirty="0"/>
              <a:t>It interprets the presence and shapes the future</a:t>
            </a:r>
          </a:p>
          <a:p>
            <a:pPr>
              <a:buFont typeface="Wingdings" panose="05000000000000000000" pitchFamily="2" charset="2"/>
              <a:buChar char="§"/>
            </a:pPr>
            <a:r>
              <a:rPr lang="en-US" dirty="0"/>
              <a:t>Creates a sense of purpose</a:t>
            </a:r>
          </a:p>
          <a:p>
            <a:pPr>
              <a:buFont typeface="Wingdings" panose="05000000000000000000" pitchFamily="2" charset="2"/>
              <a:buChar char="§"/>
            </a:pPr>
            <a:r>
              <a:rPr lang="en-US" dirty="0"/>
              <a:t>Is both rational and emotional</a:t>
            </a:r>
          </a:p>
          <a:p>
            <a:pPr>
              <a:buFont typeface="Wingdings" panose="05000000000000000000" pitchFamily="2" charset="2"/>
              <a:buChar char="§"/>
            </a:pPr>
            <a:r>
              <a:rPr lang="en-US" dirty="0"/>
              <a:t>Is an organic and ongoing process (updated as situations change)</a:t>
            </a:r>
          </a:p>
          <a:p>
            <a:pPr>
              <a:buFont typeface="Wingdings" panose="05000000000000000000" pitchFamily="2" charset="2"/>
              <a:buChar char="§"/>
            </a:pPr>
            <a:r>
              <a:rPr lang="en-US" dirty="0"/>
              <a:t>Creates a sense that the organization is embarked on an ongoing journey</a:t>
            </a: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3616C73F-212A-4A9F-B2FA-F0CE8FCFF43F}"/>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432</a:t>
            </a:fld>
            <a:endParaRPr lang="en-US">
              <a:solidFill>
                <a:prstClr val="black">
                  <a:tint val="75000"/>
                </a:prstClr>
              </a:solidFill>
            </a:endParaRPr>
          </a:p>
        </p:txBody>
      </p:sp>
    </p:spTree>
    <p:extLst>
      <p:ext uri="{BB962C8B-B14F-4D97-AF65-F5344CB8AC3E}">
        <p14:creationId xmlns:p14="http://schemas.microsoft.com/office/powerpoint/2010/main" val="2863150283"/>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a:bodyPr>
          <a:lstStyle/>
          <a:p>
            <a:pPr>
              <a:defRPr/>
            </a:pPr>
            <a:r>
              <a:rPr lang="en-US" sz="3600" b="1" u="sng" dirty="0">
                <a:latin typeface="Georgia" pitchFamily="18" charset="0"/>
              </a:rPr>
              <a:t>Causes of Unintended Consequences</a:t>
            </a:r>
          </a:p>
        </p:txBody>
      </p:sp>
      <p:sp>
        <p:nvSpPr>
          <p:cNvPr id="3" name="Content Placeholder 2"/>
          <p:cNvSpPr>
            <a:spLocks noGrp="1"/>
          </p:cNvSpPr>
          <p:nvPr>
            <p:ph idx="1"/>
          </p:nvPr>
        </p:nvSpPr>
        <p:spPr>
          <a:xfrm>
            <a:off x="533400" y="1600200"/>
            <a:ext cx="8229600" cy="4724400"/>
          </a:xfrm>
        </p:spPr>
        <p:txBody>
          <a:bodyPr>
            <a:normAutofit/>
          </a:bodyPr>
          <a:lstStyle/>
          <a:p>
            <a:pPr marL="514350" indent="-514350">
              <a:buFont typeface="+mj-lt"/>
              <a:buAutoNum type="arabicParenR"/>
              <a:defRPr/>
            </a:pPr>
            <a:r>
              <a:rPr lang="en-US" sz="2800" dirty="0">
                <a:latin typeface="Georgia" pitchFamily="18" charset="0"/>
              </a:rPr>
              <a:t>The world’s inherent complexity (parts of a system responding to changes in the environment)</a:t>
            </a:r>
          </a:p>
          <a:p>
            <a:pPr marL="514350" indent="-514350">
              <a:buFont typeface="+mj-lt"/>
              <a:buAutoNum type="arabicParenR"/>
              <a:defRPr/>
            </a:pPr>
            <a:r>
              <a:rPr lang="en-US" sz="2800" dirty="0">
                <a:latin typeface="Georgia" pitchFamily="18" charset="0"/>
              </a:rPr>
              <a:t>Perverse incentives</a:t>
            </a:r>
          </a:p>
          <a:p>
            <a:pPr marL="514350" indent="-514350">
              <a:buFont typeface="+mj-lt"/>
              <a:buAutoNum type="arabicParenR"/>
              <a:defRPr/>
            </a:pPr>
            <a:r>
              <a:rPr lang="en-US" sz="2800" dirty="0">
                <a:latin typeface="Georgia" pitchFamily="18" charset="0"/>
              </a:rPr>
              <a:t>Human stupidity</a:t>
            </a:r>
          </a:p>
          <a:p>
            <a:pPr marL="514350" indent="-514350">
              <a:buFont typeface="+mj-lt"/>
              <a:buAutoNum type="arabicParenR"/>
              <a:defRPr/>
            </a:pPr>
            <a:r>
              <a:rPr lang="en-US" sz="2800" dirty="0">
                <a:latin typeface="Georgia" pitchFamily="18" charset="0"/>
              </a:rPr>
              <a:t>Ignorance</a:t>
            </a:r>
          </a:p>
          <a:p>
            <a:pPr marL="514350" indent="-514350">
              <a:buFont typeface="+mj-lt"/>
              <a:buAutoNum type="arabicParenR"/>
              <a:defRPr/>
            </a:pPr>
            <a:r>
              <a:rPr lang="en-US" sz="2800" dirty="0">
                <a:latin typeface="Georgia" pitchFamily="18" charset="0"/>
              </a:rPr>
              <a:t>Self-deception or other cognitive or emotional biases.</a:t>
            </a:r>
          </a:p>
          <a:p>
            <a:pPr marL="514350" indent="-514350">
              <a:buFont typeface="+mj-lt"/>
              <a:buAutoNum type="arabicParenR"/>
              <a:defRPr/>
            </a:pPr>
            <a:r>
              <a:rPr lang="en-US" sz="2800" dirty="0">
                <a:latin typeface="Georgia" pitchFamily="18" charset="0"/>
              </a:rPr>
              <a:t>Rushing to judgment without the facts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7902404"/>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p:spPr>
        <p:txBody>
          <a:bodyPr>
            <a:normAutofit/>
          </a:bodyPr>
          <a:lstStyle/>
          <a:p>
            <a:pPr marL="514350" indent="-514350">
              <a:buFont typeface="+mj-lt"/>
              <a:buAutoNum type="arabicParenR" startAt="7"/>
              <a:defRPr/>
            </a:pPr>
            <a:r>
              <a:rPr lang="en-US" sz="2800" dirty="0">
                <a:latin typeface="Georgia" pitchFamily="18" charset="0"/>
              </a:rPr>
              <a:t>Lack of objectivity and foresight</a:t>
            </a:r>
          </a:p>
          <a:p>
            <a:pPr marL="514350" indent="-514350">
              <a:buFont typeface="+mj-lt"/>
              <a:buAutoNum type="arabicParenR" startAt="7"/>
              <a:defRPr/>
            </a:pPr>
            <a:r>
              <a:rPr lang="en-US" sz="2800" dirty="0">
                <a:latin typeface="Georgia" pitchFamily="18" charset="0"/>
              </a:rPr>
              <a:t>Poor or lack of communication with right people</a:t>
            </a:r>
          </a:p>
          <a:p>
            <a:pPr marL="514350" indent="-514350">
              <a:buFont typeface="+mj-lt"/>
              <a:buAutoNum type="arabicParenR" startAt="7"/>
              <a:defRPr/>
            </a:pPr>
            <a:r>
              <a:rPr lang="en-US" sz="2800" dirty="0">
                <a:latin typeface="Georgia" pitchFamily="18" charset="0"/>
              </a:rPr>
              <a:t>Incorrect analysis</a:t>
            </a:r>
          </a:p>
          <a:p>
            <a:pPr marL="514350" indent="-514350">
              <a:buFont typeface="+mj-lt"/>
              <a:buAutoNum type="arabicParenR" startAt="7"/>
              <a:defRPr/>
            </a:pPr>
            <a:r>
              <a:rPr lang="en-US" sz="2800" dirty="0">
                <a:latin typeface="Georgia" pitchFamily="18" charset="0"/>
              </a:rPr>
              <a:t> Errors in thinking</a:t>
            </a:r>
          </a:p>
          <a:p>
            <a:pPr marL="514350" indent="-514350">
              <a:buFont typeface="+mj-lt"/>
              <a:buAutoNum type="arabicParenR" startAt="7"/>
              <a:defRPr/>
            </a:pPr>
            <a:r>
              <a:rPr lang="en-US" sz="2800" dirty="0">
                <a:latin typeface="Georgia" pitchFamily="18" charset="0"/>
              </a:rPr>
              <a:t> immediate interest, outweighs long term interest</a:t>
            </a:r>
          </a:p>
          <a:p>
            <a:pPr marL="514350" indent="-514350">
              <a:buFont typeface="+mj-lt"/>
              <a:buAutoNum type="arabicParenR" startAt="7"/>
              <a:defRPr/>
            </a:pPr>
            <a:r>
              <a:rPr lang="en-US" sz="2800" dirty="0">
                <a:latin typeface="Georgia" pitchFamily="18" charset="0"/>
              </a:rPr>
              <a:t> culture, beliefs, and values</a:t>
            </a:r>
          </a:p>
          <a:p>
            <a:pPr marL="514350" indent="-514350">
              <a:buFont typeface="+mj-lt"/>
              <a:buAutoNum type="arabicParenR" startAt="7"/>
              <a:defRPr/>
            </a:pPr>
            <a:r>
              <a:rPr lang="en-US" sz="2800" dirty="0">
                <a:latin typeface="Georgia" pitchFamily="18" charset="0"/>
              </a:rPr>
              <a:t>Not taking other people’s perspective into consideration (Oblivious to feedback)</a:t>
            </a:r>
          </a:p>
          <a:p>
            <a:pPr marL="514350" indent="-514350">
              <a:buFont typeface="+mj-lt"/>
              <a:buAutoNum type="arabicParenR" startAt="7"/>
              <a:defRPr/>
            </a:pPr>
            <a:r>
              <a:rPr lang="en-US" sz="2800" dirty="0">
                <a:latin typeface="Georgia" pitchFamily="18" charset="0"/>
              </a:rPr>
              <a:t>Poor interpretation, analysis and evaluation</a:t>
            </a:r>
          </a:p>
          <a:p>
            <a:pPr marL="514350" indent="-514350">
              <a:buFont typeface="+mj-lt"/>
              <a:buAutoNum type="arabicParenR" startAt="7"/>
              <a:defRPr/>
            </a:pPr>
            <a:r>
              <a:rPr lang="en-US" sz="2800" dirty="0">
                <a:latin typeface="Georgia" pitchFamily="18" charset="0"/>
              </a:rPr>
              <a:t>Not woven into the ground level operational realities and core mission</a:t>
            </a:r>
          </a:p>
          <a:p>
            <a:pPr marL="514350" indent="-514350">
              <a:buFont typeface="+mj-lt"/>
              <a:buAutoNum type="arabicParenR" startAt="7"/>
              <a:defRPr/>
            </a:pPr>
            <a:endParaRPr lang="en-US" sz="2800" dirty="0">
              <a:latin typeface="Georgia" pitchFamily="18" charset="0"/>
            </a:endParaRPr>
          </a:p>
          <a:p>
            <a:pPr marL="514350" indent="-514350">
              <a:buFont typeface="+mj-lt"/>
              <a:buAutoNum type="arabicParenR" startAt="7"/>
              <a:defRPr/>
            </a:pPr>
            <a:endParaRPr lang="en-US" sz="2800" dirty="0">
              <a:latin typeface="Georgia" pitchFamily="18"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2577720"/>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rrowheads="1"/>
          </p:cNvSpPr>
          <p:nvPr>
            <p:ph type="title"/>
          </p:nvPr>
        </p:nvSpPr>
        <p:spPr>
          <a:xfrm>
            <a:off x="152400" y="76200"/>
            <a:ext cx="8915400" cy="1143000"/>
          </a:xfrm>
        </p:spPr>
        <p:txBody>
          <a:bodyPr>
            <a:normAutofit fontScale="90000"/>
          </a:bodyPr>
          <a:lstStyle/>
          <a:p>
            <a:pPr eaLnBrk="1" hangingPunct="1">
              <a:defRPr/>
            </a:pPr>
            <a:r>
              <a:rPr lang="en-US" sz="3600" b="1" i="1" dirty="0"/>
              <a:t>“Five Distinct Truths Governing Decisions”</a:t>
            </a:r>
            <a:br>
              <a:rPr lang="en-US" sz="3600" b="1" i="1" dirty="0"/>
            </a:br>
            <a:r>
              <a:rPr lang="en-US" sz="3600" b="1" i="1" dirty="0"/>
              <a:t>Sir Winston Churchill</a:t>
            </a:r>
          </a:p>
        </p:txBody>
      </p:sp>
      <p:sp>
        <p:nvSpPr>
          <p:cNvPr id="103427" name="Rectangle 3"/>
          <p:cNvSpPr>
            <a:spLocks noGrp="1" noChangeArrowheads="1"/>
          </p:cNvSpPr>
          <p:nvPr>
            <p:ph type="body" idx="1"/>
          </p:nvPr>
        </p:nvSpPr>
        <p:spPr>
          <a:xfrm>
            <a:off x="228600" y="2057400"/>
            <a:ext cx="8763000" cy="5135563"/>
          </a:xfrm>
        </p:spPr>
        <p:txBody>
          <a:bodyPr>
            <a:normAutofit/>
          </a:bodyPr>
          <a:lstStyle/>
          <a:p>
            <a:pPr marL="609600" indent="-609600" eaLnBrk="1" hangingPunct="1">
              <a:lnSpc>
                <a:spcPct val="80000"/>
              </a:lnSpc>
              <a:buFont typeface="Wingdings" pitchFamily="2" charset="2"/>
              <a:buAutoNum type="arabicParenR"/>
              <a:defRPr/>
            </a:pPr>
            <a:r>
              <a:rPr lang="en-US" dirty="0"/>
              <a:t>That there is a full authority.</a:t>
            </a:r>
          </a:p>
          <a:p>
            <a:pPr marL="609600" indent="-609600" eaLnBrk="1" hangingPunct="1">
              <a:lnSpc>
                <a:spcPct val="80000"/>
              </a:lnSpc>
              <a:buFont typeface="Wingdings" pitchFamily="2" charset="2"/>
              <a:buAutoNum type="arabicParenR"/>
              <a:defRPr/>
            </a:pPr>
            <a:r>
              <a:rPr lang="en-US" dirty="0"/>
              <a:t>That there is a reasonable prospect of success.</a:t>
            </a:r>
          </a:p>
          <a:p>
            <a:pPr marL="609600" indent="-609600" eaLnBrk="1" hangingPunct="1">
              <a:lnSpc>
                <a:spcPct val="80000"/>
              </a:lnSpc>
              <a:buFont typeface="Wingdings" pitchFamily="2" charset="2"/>
              <a:buAutoNum type="arabicParenR"/>
              <a:defRPr/>
            </a:pPr>
            <a:r>
              <a:rPr lang="en-US" dirty="0"/>
              <a:t>That greater interest are not compromised.</a:t>
            </a:r>
          </a:p>
          <a:p>
            <a:pPr marL="609600" indent="-609600" eaLnBrk="1" hangingPunct="1">
              <a:lnSpc>
                <a:spcPct val="80000"/>
              </a:lnSpc>
              <a:buFont typeface="Wingdings" pitchFamily="2" charset="2"/>
              <a:buAutoNum type="arabicParenR"/>
              <a:defRPr/>
            </a:pPr>
            <a:r>
              <a:rPr lang="en-US" dirty="0"/>
              <a:t>That all possible care and forethought are exercised in the preparation.</a:t>
            </a:r>
          </a:p>
          <a:p>
            <a:pPr marL="609600" indent="-609600" eaLnBrk="1" hangingPunct="1">
              <a:lnSpc>
                <a:spcPct val="80000"/>
              </a:lnSpc>
              <a:buFont typeface="Wingdings" pitchFamily="2" charset="2"/>
              <a:buAutoNum type="arabicParenR"/>
              <a:defRPr/>
            </a:pPr>
            <a:r>
              <a:rPr lang="en-US" dirty="0"/>
              <a:t>That all vigor and determination are shown in the execution.</a:t>
            </a:r>
            <a:br>
              <a:rPr lang="en-US" dirty="0"/>
            </a:br>
            <a:endParaRPr lang="en-US" dirty="0"/>
          </a:p>
        </p:txBody>
      </p:sp>
      <p:sp>
        <p:nvSpPr>
          <p:cNvPr id="23556" name="Line 4"/>
          <p:cNvSpPr>
            <a:spLocks noChangeShapeType="1"/>
          </p:cNvSpPr>
          <p:nvPr/>
        </p:nvSpPr>
        <p:spPr bwMode="auto">
          <a:xfrm>
            <a:off x="228600" y="1371600"/>
            <a:ext cx="86106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435</a:t>
            </a:fld>
            <a:endParaRPr lang="en-US">
              <a:solidFill>
                <a:prstClr val="black">
                  <a:tint val="75000"/>
                </a:prstClr>
              </a:solidFill>
            </a:endParaRPr>
          </a:p>
        </p:txBody>
      </p:sp>
    </p:spTree>
    <p:extLst>
      <p:ext uri="{BB962C8B-B14F-4D97-AF65-F5344CB8AC3E}">
        <p14:creationId xmlns:p14="http://schemas.microsoft.com/office/powerpoint/2010/main" val="1633473444"/>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1675"/>
          </a:xfrm>
        </p:spPr>
        <p:txBody>
          <a:bodyPr>
            <a:noAutofit/>
          </a:bodyPr>
          <a:lstStyle/>
          <a:p>
            <a:pPr algn="ctr"/>
            <a:r>
              <a:rPr lang="en-US" sz="3600" b="1" u="sng" dirty="0"/>
              <a:t>DO NOT FALL VICTIM TO THE OUTCOME BIAS</a:t>
            </a:r>
          </a:p>
        </p:txBody>
      </p:sp>
      <p:sp>
        <p:nvSpPr>
          <p:cNvPr id="3" name="Content Placeholder 2"/>
          <p:cNvSpPr>
            <a:spLocks noGrp="1"/>
          </p:cNvSpPr>
          <p:nvPr>
            <p:ph idx="1"/>
          </p:nvPr>
        </p:nvSpPr>
        <p:spPr>
          <a:xfrm>
            <a:off x="0" y="701675"/>
            <a:ext cx="8991600" cy="6156325"/>
          </a:xfrm>
        </p:spPr>
        <p:txBody>
          <a:bodyPr>
            <a:normAutofit/>
          </a:bodyPr>
          <a:lstStyle/>
          <a:p>
            <a:pPr>
              <a:buFont typeface="Wingdings" panose="05000000000000000000" pitchFamily="2" charset="2"/>
              <a:buChar char="§"/>
            </a:pPr>
            <a:r>
              <a:rPr lang="en-US" sz="3000" dirty="0"/>
              <a:t>Outcome bias focuses exclusively on judging the past decision by its outcome or result</a:t>
            </a:r>
          </a:p>
          <a:p>
            <a:pPr>
              <a:buFont typeface="Wingdings" panose="05000000000000000000" pitchFamily="2" charset="2"/>
              <a:buChar char="§"/>
            </a:pPr>
            <a:r>
              <a:rPr lang="en-US" sz="3000" dirty="0"/>
              <a:t>Rather than the known information, intentions and processes in deciding if the decision was correct. (or reasonable)</a:t>
            </a:r>
          </a:p>
          <a:p>
            <a:pPr marL="0" indent="0" algn="ctr">
              <a:buNone/>
            </a:pPr>
            <a:r>
              <a:rPr lang="en-US" sz="3000" b="1" i="1" dirty="0">
                <a:solidFill>
                  <a:srgbClr val="C00000"/>
                </a:solidFill>
              </a:rPr>
              <a:t>Those presented with bad outcomes rated the  decision worse than those who had good outcomes. </a:t>
            </a:r>
          </a:p>
          <a:p>
            <a:pPr>
              <a:buFont typeface="Wingdings" panose="05000000000000000000" pitchFamily="2" charset="2"/>
              <a:buChar char="§"/>
            </a:pPr>
            <a:r>
              <a:rPr lang="en-US" sz="3000" dirty="0"/>
              <a:t>You should evaluate a decision by ignoring information collected after the fact</a:t>
            </a:r>
          </a:p>
          <a:p>
            <a:pPr>
              <a:buFont typeface="Wingdings" panose="05000000000000000000" pitchFamily="2" charset="2"/>
              <a:buChar char="§"/>
            </a:pPr>
            <a:r>
              <a:rPr lang="en-US" sz="3000" dirty="0"/>
              <a:t>And focusing on what the right answer is or was at the time the decision was made.</a:t>
            </a:r>
          </a:p>
          <a:p>
            <a:pPr>
              <a:buFont typeface="Wingdings" panose="05000000000000000000" pitchFamily="2" charset="2"/>
              <a:buChar char="§"/>
            </a:pPr>
            <a:r>
              <a:rPr lang="en-US" sz="3000" dirty="0"/>
              <a:t>Analyze intentions, knowledge, context, and process .     </a:t>
            </a:r>
            <a:endParaRPr lang="en-US" sz="3000" b="1" dirty="0"/>
          </a:p>
          <a:p>
            <a:endParaRPr lang="en-US" dirty="0"/>
          </a:p>
        </p:txBody>
      </p:sp>
      <p:sp>
        <p:nvSpPr>
          <p:cNvPr id="4" name="Slide Number Placeholder 3">
            <a:extLst>
              <a:ext uri="{FF2B5EF4-FFF2-40B4-BE49-F238E27FC236}">
                <a16:creationId xmlns:a16="http://schemas.microsoft.com/office/drawing/2014/main" id="{6BDF1F40-34EC-4B48-8CBF-1511B547D77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436</a:t>
            </a:fld>
            <a:endParaRPr lang="en-US">
              <a:solidFill>
                <a:prstClr val="black">
                  <a:tint val="75000"/>
                </a:prstClr>
              </a:solidFill>
            </a:endParaRPr>
          </a:p>
        </p:txBody>
      </p:sp>
    </p:spTree>
    <p:extLst>
      <p:ext uri="{BB962C8B-B14F-4D97-AF65-F5344CB8AC3E}">
        <p14:creationId xmlns:p14="http://schemas.microsoft.com/office/powerpoint/2010/main" val="1266792398"/>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914399"/>
          </a:xfrm>
        </p:spPr>
        <p:txBody>
          <a:bodyPr>
            <a:normAutofit/>
          </a:bodyPr>
          <a:lstStyle/>
          <a:p>
            <a:pPr algn="ctr"/>
            <a:r>
              <a:rPr lang="en-US" sz="4000" b="1" dirty="0"/>
              <a:t>Dr. Stein Cass on Risk</a:t>
            </a:r>
          </a:p>
        </p:txBody>
      </p:sp>
      <p:sp>
        <p:nvSpPr>
          <p:cNvPr id="3" name="Content Placeholder 2"/>
          <p:cNvSpPr>
            <a:spLocks noGrp="1"/>
          </p:cNvSpPr>
          <p:nvPr>
            <p:ph idx="1"/>
          </p:nvPr>
        </p:nvSpPr>
        <p:spPr>
          <a:xfrm>
            <a:off x="152400" y="914400"/>
            <a:ext cx="8839200" cy="5943600"/>
          </a:xfrm>
        </p:spPr>
        <p:txBody>
          <a:bodyPr>
            <a:normAutofit/>
          </a:bodyPr>
          <a:lstStyle/>
          <a:p>
            <a:pPr>
              <a:buFont typeface="Wingdings" panose="05000000000000000000" pitchFamily="2" charset="2"/>
              <a:buChar char="v"/>
            </a:pPr>
            <a:r>
              <a:rPr lang="en-US" b="1" i="1" dirty="0"/>
              <a:t>Risk </a:t>
            </a:r>
            <a:r>
              <a:rPr lang="en-US" dirty="0"/>
              <a:t>is defined as “the likelihood and impact of potential problems or undesirable events which might occur and prevent meeting an objective.”</a:t>
            </a:r>
          </a:p>
          <a:p>
            <a:pPr>
              <a:buFont typeface="Wingdings" panose="05000000000000000000" pitchFamily="2" charset="2"/>
              <a:buChar char="v"/>
            </a:pPr>
            <a:r>
              <a:rPr lang="en-US" b="1" i="1" dirty="0"/>
              <a:t>Risk analysis </a:t>
            </a:r>
            <a:r>
              <a:rPr lang="en-US" dirty="0"/>
              <a:t>is defined as “attempts to define what could go wrong and what to do about it.” </a:t>
            </a:r>
          </a:p>
          <a:p>
            <a:pPr>
              <a:buFont typeface="Wingdings" panose="05000000000000000000" pitchFamily="2" charset="2"/>
              <a:buChar char="v"/>
            </a:pPr>
            <a:r>
              <a:rPr lang="en-US" b="1" i="1" dirty="0"/>
              <a:t>Risk management </a:t>
            </a:r>
            <a:r>
              <a:rPr lang="en-US" dirty="0"/>
              <a:t>is defined as the program framework for risk analysis and uses the results to make decisions and take actions.</a:t>
            </a:r>
          </a:p>
          <a:p>
            <a:pPr marL="0" indent="0" algn="ctr">
              <a:buNone/>
            </a:pPr>
            <a:r>
              <a:rPr lang="en-US" b="1" i="1" dirty="0">
                <a:solidFill>
                  <a:srgbClr val="C00000"/>
                </a:solidFill>
              </a:rPr>
              <a:t>We must ensure risk taken are Calculated Risk.</a:t>
            </a:r>
          </a:p>
        </p:txBody>
      </p:sp>
      <p:sp>
        <p:nvSpPr>
          <p:cNvPr id="4" name="Slide Number Placeholder 3">
            <a:extLst>
              <a:ext uri="{FF2B5EF4-FFF2-40B4-BE49-F238E27FC236}">
                <a16:creationId xmlns:a16="http://schemas.microsoft.com/office/drawing/2014/main" id="{25E7BFA5-1545-410C-9313-EC133922306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437</a:t>
            </a:fld>
            <a:endParaRPr lang="en-US">
              <a:solidFill>
                <a:prstClr val="black">
                  <a:tint val="75000"/>
                </a:prstClr>
              </a:solidFill>
            </a:endParaRPr>
          </a:p>
        </p:txBody>
      </p:sp>
    </p:spTree>
    <p:extLst>
      <p:ext uri="{BB962C8B-B14F-4D97-AF65-F5344CB8AC3E}">
        <p14:creationId xmlns:p14="http://schemas.microsoft.com/office/powerpoint/2010/main" val="1694828715"/>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889125"/>
          </a:xfrm>
        </p:spPr>
        <p:txBody>
          <a:bodyPr>
            <a:normAutofit/>
          </a:bodyPr>
          <a:lstStyle/>
          <a:p>
            <a:r>
              <a:rPr lang="en-US" b="1" dirty="0">
                <a:solidFill>
                  <a:srgbClr val="C00000"/>
                </a:solidFill>
              </a:rPr>
              <a:t>Any risk related decision is likely to be acceptable if:</a:t>
            </a:r>
          </a:p>
        </p:txBody>
      </p:sp>
      <p:sp>
        <p:nvSpPr>
          <p:cNvPr id="3" name="Content Placeholder 2"/>
          <p:cNvSpPr>
            <a:spLocks noGrp="1"/>
          </p:cNvSpPr>
          <p:nvPr>
            <p:ph idx="1"/>
          </p:nvPr>
        </p:nvSpPr>
        <p:spPr>
          <a:xfrm>
            <a:off x="508000" y="2133600"/>
            <a:ext cx="8229600" cy="4343400"/>
          </a:xfrm>
        </p:spPr>
        <p:txBody>
          <a:bodyPr>
            <a:normAutofit lnSpcReduction="10000"/>
          </a:bodyPr>
          <a:lstStyle/>
          <a:p>
            <a:pPr>
              <a:buFont typeface="Wingdings" panose="05000000000000000000" pitchFamily="2" charset="2"/>
              <a:buChar char="Ø"/>
            </a:pPr>
            <a:r>
              <a:rPr lang="en-US" sz="4000" dirty="0"/>
              <a:t>It conforms with relevant guidelines</a:t>
            </a:r>
          </a:p>
          <a:p>
            <a:pPr>
              <a:buFont typeface="Wingdings" panose="05000000000000000000" pitchFamily="2" charset="2"/>
              <a:buChar char="Ø"/>
            </a:pPr>
            <a:r>
              <a:rPr lang="en-US" sz="4000" dirty="0"/>
              <a:t>It is based on the best information available </a:t>
            </a:r>
          </a:p>
          <a:p>
            <a:pPr>
              <a:buFont typeface="Wingdings" panose="05000000000000000000" pitchFamily="2" charset="2"/>
              <a:buChar char="Ø"/>
            </a:pPr>
            <a:r>
              <a:rPr lang="en-US" sz="4000" dirty="0"/>
              <a:t>It is documented</a:t>
            </a:r>
          </a:p>
          <a:p>
            <a:pPr>
              <a:buFont typeface="Wingdings" panose="05000000000000000000" pitchFamily="2" charset="2"/>
              <a:buChar char="Ø"/>
            </a:pPr>
            <a:r>
              <a:rPr lang="en-US" sz="4000" dirty="0"/>
              <a:t>The relevant people are informed</a:t>
            </a:r>
          </a:p>
          <a:p>
            <a:pPr marL="0" indent="0">
              <a:buNone/>
            </a:pPr>
            <a:endParaRPr lang="en-US" sz="4000" dirty="0"/>
          </a:p>
          <a:p>
            <a:pPr marL="0" indent="0">
              <a:buNone/>
            </a:pPr>
            <a:r>
              <a:rPr lang="en-US" sz="2400" dirty="0"/>
              <a:t>                                     </a:t>
            </a:r>
            <a:r>
              <a:rPr lang="en-US" sz="2400" b="1" dirty="0"/>
              <a:t>London Department of Health 2007</a:t>
            </a:r>
          </a:p>
          <a:p>
            <a:pPr marL="0" indent="0">
              <a:buNone/>
            </a:pPr>
            <a:endParaRPr lang="en-US" sz="4000" b="1" dirty="0"/>
          </a:p>
          <a:p>
            <a:pPr marL="0" indent="0">
              <a:buNone/>
            </a:pPr>
            <a:endParaRPr lang="en-US" sz="4000"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438</a:t>
            </a:fld>
            <a:endParaRPr lang="en-US">
              <a:solidFill>
                <a:prstClr val="black">
                  <a:tint val="75000"/>
                </a:prstClr>
              </a:solidFill>
            </a:endParaRPr>
          </a:p>
        </p:txBody>
      </p:sp>
    </p:spTree>
    <p:extLst>
      <p:ext uri="{BB962C8B-B14F-4D97-AF65-F5344CB8AC3E}">
        <p14:creationId xmlns:p14="http://schemas.microsoft.com/office/powerpoint/2010/main" val="82263086"/>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p:nvPr>
        </p:nvSpPr>
        <p:spPr>
          <a:xfrm>
            <a:off x="457200" y="-152400"/>
            <a:ext cx="8229600" cy="1570038"/>
          </a:xfrm>
        </p:spPr>
        <p:txBody>
          <a:bodyPr/>
          <a:lstStyle/>
          <a:p>
            <a:pPr eaLnBrk="1" hangingPunct="1">
              <a:defRPr/>
            </a:pPr>
            <a:r>
              <a:rPr lang="en-US" b="1" u="sng" dirty="0"/>
              <a:t>Confidence</a:t>
            </a:r>
          </a:p>
        </p:txBody>
      </p:sp>
      <p:sp>
        <p:nvSpPr>
          <p:cNvPr id="76803" name="Rectangle 3"/>
          <p:cNvSpPr>
            <a:spLocks noGrp="1" noChangeArrowheads="1"/>
          </p:cNvSpPr>
          <p:nvPr>
            <p:ph type="body" idx="1"/>
          </p:nvPr>
        </p:nvSpPr>
        <p:spPr>
          <a:xfrm>
            <a:off x="762000" y="1295400"/>
            <a:ext cx="8229600" cy="5257800"/>
          </a:xfrm>
        </p:spPr>
        <p:txBody>
          <a:bodyPr/>
          <a:lstStyle/>
          <a:p>
            <a:pPr marL="0" indent="0" algn="ctr" eaLnBrk="1" hangingPunct="1">
              <a:buNone/>
              <a:defRPr/>
            </a:pPr>
            <a:r>
              <a:rPr lang="en-US" sz="3800" b="1" dirty="0">
                <a:solidFill>
                  <a:srgbClr val="C00000"/>
                </a:solidFill>
              </a:rPr>
              <a:t>“What turns our thoughts into action”</a:t>
            </a:r>
            <a:endParaRPr lang="en-US" sz="3800" dirty="0">
              <a:solidFill>
                <a:srgbClr val="C00000"/>
              </a:solidFill>
            </a:endParaRPr>
          </a:p>
          <a:p>
            <a:pPr eaLnBrk="1" hangingPunct="1">
              <a:defRPr/>
            </a:pPr>
            <a:r>
              <a:rPr lang="en-US" sz="2800" dirty="0"/>
              <a:t>Is a tremendous asset</a:t>
            </a:r>
          </a:p>
          <a:p>
            <a:pPr eaLnBrk="1" hangingPunct="1">
              <a:defRPr/>
            </a:pPr>
            <a:r>
              <a:rPr lang="en-US" sz="2800" dirty="0"/>
              <a:t>Must be tempered by humility</a:t>
            </a:r>
          </a:p>
          <a:p>
            <a:pPr eaLnBrk="1" hangingPunct="1">
              <a:defRPr/>
            </a:pPr>
            <a:r>
              <a:rPr lang="en-US" sz="2800" dirty="0"/>
              <a:t>Must be tested by an objective (emotion free) and open mind</a:t>
            </a:r>
          </a:p>
          <a:p>
            <a:pPr eaLnBrk="1" hangingPunct="1">
              <a:defRPr/>
            </a:pPr>
            <a:r>
              <a:rPr lang="en-US" sz="2800" dirty="0"/>
              <a:t>Must be rooted in competency</a:t>
            </a:r>
          </a:p>
          <a:p>
            <a:pPr marL="0" indent="0" eaLnBrk="1" hangingPunct="1">
              <a:buNone/>
              <a:defRPr/>
            </a:pPr>
            <a:endParaRPr lang="en-US" sz="2800"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439</a:t>
            </a:fld>
            <a:endParaRPr lang="en-US">
              <a:solidFill>
                <a:prstClr val="black">
                  <a:tint val="75000"/>
                </a:prstClr>
              </a:solidFill>
            </a:endParaRPr>
          </a:p>
        </p:txBody>
      </p:sp>
    </p:spTree>
    <p:extLst>
      <p:ext uri="{BB962C8B-B14F-4D97-AF65-F5344CB8AC3E}">
        <p14:creationId xmlns:p14="http://schemas.microsoft.com/office/powerpoint/2010/main" val="1847293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61933-D281-107E-CC16-BBFB0985C226}"/>
              </a:ext>
            </a:extLst>
          </p:cNvPr>
          <p:cNvSpPr>
            <a:spLocks noGrp="1"/>
          </p:cNvSpPr>
          <p:nvPr>
            <p:ph type="title"/>
          </p:nvPr>
        </p:nvSpPr>
        <p:spPr>
          <a:xfrm>
            <a:off x="628650" y="365126"/>
            <a:ext cx="7886700" cy="878883"/>
          </a:xfrm>
        </p:spPr>
        <p:txBody>
          <a:bodyPr/>
          <a:lstStyle/>
          <a:p>
            <a:pPr algn="ctr"/>
            <a:r>
              <a:rPr lang="en-US" b="1" dirty="0">
                <a:latin typeface="+mn-lt"/>
              </a:rPr>
              <a:t>Cost of Turnover</a:t>
            </a:r>
          </a:p>
        </p:txBody>
      </p:sp>
      <p:sp>
        <p:nvSpPr>
          <p:cNvPr id="3" name="Content Placeholder 2">
            <a:extLst>
              <a:ext uri="{FF2B5EF4-FFF2-40B4-BE49-F238E27FC236}">
                <a16:creationId xmlns:a16="http://schemas.microsoft.com/office/drawing/2014/main" id="{069D5EAC-1070-2023-A842-20423C826599}"/>
              </a:ext>
            </a:extLst>
          </p:cNvPr>
          <p:cNvSpPr>
            <a:spLocks noGrp="1"/>
          </p:cNvSpPr>
          <p:nvPr>
            <p:ph idx="1"/>
          </p:nvPr>
        </p:nvSpPr>
        <p:spPr>
          <a:xfrm>
            <a:off x="414670" y="1329070"/>
            <a:ext cx="8569842" cy="4922321"/>
          </a:xfrm>
        </p:spPr>
        <p:txBody>
          <a:bodyPr>
            <a:normAutofit fontScale="92500" lnSpcReduction="20000"/>
          </a:bodyPr>
          <a:lstStyle/>
          <a:p>
            <a:pPr>
              <a:buFont typeface="Wingdings" panose="05000000000000000000" pitchFamily="2" charset="2"/>
              <a:buChar char="§"/>
            </a:pPr>
            <a:r>
              <a:rPr lang="en-US" b="1" dirty="0"/>
              <a:t>Loss of investment </a:t>
            </a:r>
            <a:r>
              <a:rPr lang="en-US" dirty="0"/>
              <a:t>(recruiting and training)</a:t>
            </a:r>
          </a:p>
          <a:p>
            <a:pPr>
              <a:buFont typeface="Wingdings" panose="05000000000000000000" pitchFamily="2" charset="2"/>
              <a:buChar char="§"/>
            </a:pPr>
            <a:r>
              <a:rPr lang="en-US" b="1" dirty="0"/>
              <a:t>Impact on staff </a:t>
            </a:r>
            <a:r>
              <a:rPr lang="en-US" dirty="0"/>
              <a:t>(Additional work, time compression, expanded call status, open positions for promotion, and officer safety)</a:t>
            </a:r>
          </a:p>
          <a:p>
            <a:pPr>
              <a:buFont typeface="Wingdings" panose="05000000000000000000" pitchFamily="2" charset="2"/>
              <a:buChar char="§"/>
            </a:pPr>
            <a:r>
              <a:rPr lang="en-US" b="1" dirty="0"/>
              <a:t>Impact on agency </a:t>
            </a:r>
            <a:r>
              <a:rPr lang="en-US" dirty="0"/>
              <a:t>(service interruption, overtime budget impact, program halts, training withheld, shift changes, and experience drain)</a:t>
            </a:r>
          </a:p>
          <a:p>
            <a:pPr>
              <a:buFont typeface="Wingdings" panose="05000000000000000000" pitchFamily="2" charset="2"/>
              <a:buChar char="§"/>
            </a:pPr>
            <a:r>
              <a:rPr lang="en-US" b="1" dirty="0"/>
              <a:t>Impact on public </a:t>
            </a:r>
            <a:r>
              <a:rPr lang="en-US" dirty="0"/>
              <a:t>(call response, crime prevention and reduction, lack of service, reactionary instead of proactive policing, and increase budgets)</a:t>
            </a:r>
          </a:p>
          <a:p>
            <a:pPr>
              <a:buFont typeface="Wingdings" panose="05000000000000000000" pitchFamily="2" charset="2"/>
              <a:buChar char="§"/>
            </a:pPr>
            <a:r>
              <a:rPr lang="en-US" b="1" dirty="0">
                <a:solidFill>
                  <a:srgbClr val="C00000"/>
                </a:solidFill>
              </a:rPr>
              <a:t>Takes years to catch up and rebound</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3651914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p:cNvGraphicFramePr>
            <a:graphicFrameLocks noGrp="1"/>
          </p:cNvGraphicFramePr>
          <p:nvPr>
            <p:ph type="tbl" idx="1"/>
          </p:nvPr>
        </p:nvGraphicFramePr>
        <p:xfrm>
          <a:off x="304800" y="2050849"/>
          <a:ext cx="8534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200400" y="3585029"/>
            <a:ext cx="2819400" cy="523220"/>
          </a:xfrm>
          <a:prstGeom prst="rect">
            <a:avLst/>
          </a:prstGeom>
          <a:noFill/>
        </p:spPr>
        <p:txBody>
          <a:bodyPr wrap="square" rtlCol="0">
            <a:spAutoFit/>
          </a:bodyPr>
          <a:lstStyle/>
          <a:p>
            <a:r>
              <a:rPr lang="en-US" sz="2800" b="1" dirty="0">
                <a:solidFill>
                  <a:srgbClr val="FF0000"/>
                </a:solidFill>
              </a:rPr>
              <a:t>    COMFORT</a:t>
            </a:r>
          </a:p>
        </p:txBody>
      </p:sp>
      <p:sp>
        <p:nvSpPr>
          <p:cNvPr id="2" name="Slide Number Placeholder 1"/>
          <p:cNvSpPr>
            <a:spLocks noGrp="1"/>
          </p:cNvSpPr>
          <p:nvPr>
            <p:ph type="sldNum" sz="quarter" idx="12"/>
          </p:nvPr>
        </p:nvSpPr>
        <p:spPr/>
        <p:txBody>
          <a:bodyPr/>
          <a:lstStyle/>
          <a:p>
            <a:pPr>
              <a:defRPr/>
            </a:pPr>
            <a:fld id="{D039F742-2731-42F7-98DA-E83D75F07EC7}" type="slidenum">
              <a:rPr lang="en-US" smtClean="0"/>
              <a:pPr>
                <a:defRPr/>
              </a:pPr>
              <a:t>440</a:t>
            </a:fld>
            <a:endParaRPr lang="en-US"/>
          </a:p>
        </p:txBody>
      </p:sp>
    </p:spTree>
    <p:extLst>
      <p:ext uri="{BB962C8B-B14F-4D97-AF65-F5344CB8AC3E}">
        <p14:creationId xmlns:p14="http://schemas.microsoft.com/office/powerpoint/2010/main" val="3860739572"/>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9E313-5660-451A-A171-BC4BF164ED72}"/>
              </a:ext>
            </a:extLst>
          </p:cNvPr>
          <p:cNvSpPr>
            <a:spLocks noGrp="1"/>
          </p:cNvSpPr>
          <p:nvPr>
            <p:ph type="title"/>
          </p:nvPr>
        </p:nvSpPr>
        <p:spPr>
          <a:xfrm>
            <a:off x="0" y="0"/>
            <a:ext cx="9144000" cy="2438398"/>
          </a:xfrm>
        </p:spPr>
        <p:txBody>
          <a:bodyPr>
            <a:normAutofit/>
          </a:bodyPr>
          <a:lstStyle/>
          <a:p>
            <a:r>
              <a:rPr lang="en-US" sz="3600" b="1" dirty="0">
                <a:solidFill>
                  <a:srgbClr val="C00000"/>
                </a:solidFill>
              </a:rPr>
              <a:t>No one of us, is as smart as all of us,</a:t>
            </a:r>
            <a:br>
              <a:rPr lang="en-US" sz="3600" b="1" dirty="0">
                <a:solidFill>
                  <a:srgbClr val="C00000"/>
                </a:solidFill>
              </a:rPr>
            </a:br>
            <a:r>
              <a:rPr lang="en-US" sz="3600" b="1" dirty="0">
                <a:solidFill>
                  <a:srgbClr val="C00000"/>
                </a:solidFill>
              </a:rPr>
              <a:t>collaboration is key…</a:t>
            </a:r>
            <a:br>
              <a:rPr lang="en-US" sz="3600" b="1" dirty="0">
                <a:solidFill>
                  <a:srgbClr val="C00000"/>
                </a:solidFill>
              </a:rPr>
            </a:br>
            <a:r>
              <a:rPr lang="en-US" sz="3600" b="1" i="1" u="sng" dirty="0"/>
              <a:t>We must balance advocacy and inquiry</a:t>
            </a:r>
          </a:p>
        </p:txBody>
      </p:sp>
      <p:sp>
        <p:nvSpPr>
          <p:cNvPr id="3" name="Content Placeholder 2">
            <a:extLst>
              <a:ext uri="{FF2B5EF4-FFF2-40B4-BE49-F238E27FC236}">
                <a16:creationId xmlns:a16="http://schemas.microsoft.com/office/drawing/2014/main" id="{74A6A743-BB56-485D-AA42-6CCA51A7BE48}"/>
              </a:ext>
            </a:extLst>
          </p:cNvPr>
          <p:cNvSpPr>
            <a:spLocks noGrp="1"/>
          </p:cNvSpPr>
          <p:nvPr>
            <p:ph idx="1"/>
          </p:nvPr>
        </p:nvSpPr>
        <p:spPr>
          <a:xfrm>
            <a:off x="457200" y="2438399"/>
            <a:ext cx="8229600" cy="3733801"/>
          </a:xfrm>
        </p:spPr>
        <p:txBody>
          <a:bodyPr/>
          <a:lstStyle/>
          <a:p>
            <a:pPr marL="0" indent="0">
              <a:buNone/>
            </a:pPr>
            <a:r>
              <a:rPr lang="en-US" b="1" i="1" dirty="0"/>
              <a:t>                             The continuum </a:t>
            </a:r>
          </a:p>
        </p:txBody>
      </p:sp>
      <p:sp>
        <p:nvSpPr>
          <p:cNvPr id="4" name="Slide Number Placeholder 3">
            <a:extLst>
              <a:ext uri="{FF2B5EF4-FFF2-40B4-BE49-F238E27FC236}">
                <a16:creationId xmlns:a16="http://schemas.microsoft.com/office/drawing/2014/main" id="{96F8899E-2F68-4519-A233-F1AAF5FD10D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441</a:t>
            </a:fld>
            <a:endParaRPr lang="en-US">
              <a:solidFill>
                <a:prstClr val="black">
                  <a:tint val="75000"/>
                </a:prstClr>
              </a:solidFill>
            </a:endParaRPr>
          </a:p>
        </p:txBody>
      </p:sp>
      <p:cxnSp>
        <p:nvCxnSpPr>
          <p:cNvPr id="6" name="Straight Connector 5">
            <a:extLst>
              <a:ext uri="{FF2B5EF4-FFF2-40B4-BE49-F238E27FC236}">
                <a16:creationId xmlns:a16="http://schemas.microsoft.com/office/drawing/2014/main" id="{53B3A599-8311-45EB-A886-DEF0017A577F}"/>
              </a:ext>
            </a:extLst>
          </p:cNvPr>
          <p:cNvCxnSpPr>
            <a:cxnSpLocks/>
          </p:cNvCxnSpPr>
          <p:nvPr/>
        </p:nvCxnSpPr>
        <p:spPr>
          <a:xfrm>
            <a:off x="914400" y="3352800"/>
            <a:ext cx="69342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1A58778-4E6E-4C99-90B5-E663692523CD}"/>
              </a:ext>
            </a:extLst>
          </p:cNvPr>
          <p:cNvCxnSpPr>
            <a:cxnSpLocks/>
          </p:cNvCxnSpPr>
          <p:nvPr/>
        </p:nvCxnSpPr>
        <p:spPr>
          <a:xfrm>
            <a:off x="914400" y="3352800"/>
            <a:ext cx="0" cy="6096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BEC1A00-09FB-409C-A9A7-41F0D76CCDBB}"/>
              </a:ext>
            </a:extLst>
          </p:cNvPr>
          <p:cNvCxnSpPr>
            <a:cxnSpLocks/>
          </p:cNvCxnSpPr>
          <p:nvPr/>
        </p:nvCxnSpPr>
        <p:spPr>
          <a:xfrm>
            <a:off x="7848600" y="3352800"/>
            <a:ext cx="0" cy="6096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331EC6-18CB-40A9-9E36-7F865552D0D4}"/>
              </a:ext>
            </a:extLst>
          </p:cNvPr>
          <p:cNvCxnSpPr>
            <a:cxnSpLocks/>
          </p:cNvCxnSpPr>
          <p:nvPr/>
        </p:nvCxnSpPr>
        <p:spPr>
          <a:xfrm>
            <a:off x="4419600" y="3352800"/>
            <a:ext cx="0" cy="6096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58D4787-0432-49C0-988E-72282BE53985}"/>
              </a:ext>
            </a:extLst>
          </p:cNvPr>
          <p:cNvSpPr txBox="1"/>
          <p:nvPr/>
        </p:nvSpPr>
        <p:spPr>
          <a:xfrm>
            <a:off x="457200" y="4065350"/>
            <a:ext cx="1828799" cy="523220"/>
          </a:xfrm>
          <a:prstGeom prst="rect">
            <a:avLst/>
          </a:prstGeom>
          <a:noFill/>
        </p:spPr>
        <p:txBody>
          <a:bodyPr wrap="square" rtlCol="0">
            <a:spAutoFit/>
          </a:bodyPr>
          <a:lstStyle/>
          <a:p>
            <a:r>
              <a:rPr lang="en-US" sz="2800" b="1" dirty="0"/>
              <a:t>HUMBLE</a:t>
            </a:r>
          </a:p>
        </p:txBody>
      </p:sp>
      <p:sp>
        <p:nvSpPr>
          <p:cNvPr id="25" name="TextBox 24">
            <a:extLst>
              <a:ext uri="{FF2B5EF4-FFF2-40B4-BE49-F238E27FC236}">
                <a16:creationId xmlns:a16="http://schemas.microsoft.com/office/drawing/2014/main" id="{75D10A39-0E6E-410B-B3BC-AA77C25625D9}"/>
              </a:ext>
            </a:extLst>
          </p:cNvPr>
          <p:cNvSpPr txBox="1"/>
          <p:nvPr/>
        </p:nvSpPr>
        <p:spPr>
          <a:xfrm>
            <a:off x="7010419" y="3962400"/>
            <a:ext cx="1907554" cy="523220"/>
          </a:xfrm>
          <a:prstGeom prst="rect">
            <a:avLst/>
          </a:prstGeom>
          <a:noFill/>
        </p:spPr>
        <p:txBody>
          <a:bodyPr wrap="square" rtlCol="0">
            <a:spAutoFit/>
          </a:bodyPr>
          <a:lstStyle/>
          <a:p>
            <a:r>
              <a:rPr lang="en-US" sz="2800" b="1" dirty="0"/>
              <a:t>ARROGANT</a:t>
            </a:r>
          </a:p>
        </p:txBody>
      </p:sp>
      <p:sp>
        <p:nvSpPr>
          <p:cNvPr id="26" name="TextBox 25">
            <a:extLst>
              <a:ext uri="{FF2B5EF4-FFF2-40B4-BE49-F238E27FC236}">
                <a16:creationId xmlns:a16="http://schemas.microsoft.com/office/drawing/2014/main" id="{015F7724-753F-4FB7-BCBE-4AA11A03BA04}"/>
              </a:ext>
            </a:extLst>
          </p:cNvPr>
          <p:cNvSpPr txBox="1"/>
          <p:nvPr/>
        </p:nvSpPr>
        <p:spPr>
          <a:xfrm>
            <a:off x="3352800" y="3962400"/>
            <a:ext cx="2362194" cy="1384995"/>
          </a:xfrm>
          <a:prstGeom prst="rect">
            <a:avLst/>
          </a:prstGeom>
          <a:noFill/>
        </p:spPr>
        <p:txBody>
          <a:bodyPr wrap="square" rtlCol="0">
            <a:spAutoFit/>
          </a:bodyPr>
          <a:lstStyle/>
          <a:p>
            <a:r>
              <a:rPr lang="en-US" sz="2800" b="1" dirty="0"/>
              <a:t>  CONFIDENT</a:t>
            </a:r>
            <a:br>
              <a:rPr lang="en-US" sz="2800" b="1" dirty="0"/>
            </a:br>
            <a:r>
              <a:rPr lang="en-US" sz="2800" b="1" dirty="0"/>
              <a:t>         BUT</a:t>
            </a:r>
            <a:br>
              <a:rPr lang="en-US" sz="2800" b="1" dirty="0"/>
            </a:br>
            <a:r>
              <a:rPr lang="en-US" sz="2800" b="1" dirty="0"/>
              <a:t>     HUMBLE</a:t>
            </a:r>
          </a:p>
        </p:txBody>
      </p:sp>
    </p:spTree>
    <p:extLst>
      <p:ext uri="{BB962C8B-B14F-4D97-AF65-F5344CB8AC3E}">
        <p14:creationId xmlns:p14="http://schemas.microsoft.com/office/powerpoint/2010/main" val="4214730784"/>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1"/>
            <a:ext cx="9144000" cy="1158241"/>
          </a:xfrm>
        </p:spPr>
        <p:txBody>
          <a:bodyPr>
            <a:normAutofit fontScale="90000"/>
          </a:bodyPr>
          <a:lstStyle/>
          <a:p>
            <a:r>
              <a:rPr lang="en-US" sz="3600" b="1" dirty="0">
                <a:solidFill>
                  <a:srgbClr val="C00000"/>
                </a:solidFill>
              </a:rPr>
              <a:t>What about confidence research, work environment and Gender?</a:t>
            </a:r>
          </a:p>
        </p:txBody>
      </p:sp>
      <p:sp>
        <p:nvSpPr>
          <p:cNvPr id="3" name="Content Placeholder 2"/>
          <p:cNvSpPr>
            <a:spLocks noGrp="1"/>
          </p:cNvSpPr>
          <p:nvPr>
            <p:ph idx="1"/>
          </p:nvPr>
        </p:nvSpPr>
        <p:spPr>
          <a:xfrm>
            <a:off x="457200" y="1600200"/>
            <a:ext cx="8229600" cy="5105400"/>
          </a:xfrm>
        </p:spPr>
        <p:txBody>
          <a:bodyPr>
            <a:normAutofit/>
          </a:bodyPr>
          <a:lstStyle/>
          <a:p>
            <a:pPr>
              <a:buFont typeface="Wingdings" panose="05000000000000000000" pitchFamily="2" charset="2"/>
              <a:buChar char="§"/>
            </a:pPr>
            <a:r>
              <a:rPr lang="en-US" sz="2800" b="1" dirty="0"/>
              <a:t>First, we need to understand Gender issues</a:t>
            </a:r>
          </a:p>
          <a:p>
            <a:pPr>
              <a:buFont typeface="Wingdings" panose="05000000000000000000" pitchFamily="2" charset="2"/>
              <a:buChar char="§"/>
            </a:pPr>
            <a:r>
              <a:rPr lang="en-US" sz="2800" dirty="0"/>
              <a:t>Gender relations involve attitudes, self-concepts and identity, focusing on social categories and structural relations</a:t>
            </a:r>
          </a:p>
          <a:p>
            <a:pPr>
              <a:buFont typeface="Wingdings" panose="05000000000000000000" pitchFamily="2" charset="2"/>
              <a:buChar char="§"/>
            </a:pPr>
            <a:r>
              <a:rPr lang="en-US" sz="2800" dirty="0"/>
              <a:t>Gender roles are societies expectations of the proper behavior, attitudes, and activities of males and females (Seen differently by many)</a:t>
            </a:r>
          </a:p>
          <a:p>
            <a:pPr>
              <a:buFont typeface="Wingdings" panose="05000000000000000000" pitchFamily="2" charset="2"/>
              <a:buChar char="§"/>
            </a:pPr>
            <a:r>
              <a:rPr lang="en-US" sz="2800" dirty="0"/>
              <a:t>Gender differentiation in our culture is embedded in social institutions (family, education, religion, politics, economy, medicine and media)</a:t>
            </a:r>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442</a:t>
            </a:fld>
            <a:endParaRPr lang="en-US">
              <a:solidFill>
                <a:prstClr val="black">
                  <a:tint val="75000"/>
                </a:prstClr>
              </a:solidFill>
            </a:endParaRPr>
          </a:p>
        </p:txBody>
      </p:sp>
    </p:spTree>
    <p:extLst>
      <p:ext uri="{BB962C8B-B14F-4D97-AF65-F5344CB8AC3E}">
        <p14:creationId xmlns:p14="http://schemas.microsoft.com/office/powerpoint/2010/main" val="52603854"/>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Confidence Code</a:t>
            </a:r>
            <a:br>
              <a:rPr lang="en-US" b="1" dirty="0"/>
            </a:br>
            <a:r>
              <a:rPr lang="en-US" sz="3100" dirty="0" err="1"/>
              <a:t>Katty</a:t>
            </a:r>
            <a:r>
              <a:rPr lang="en-US" sz="3100" dirty="0"/>
              <a:t> Kay and Claire Shipman</a:t>
            </a:r>
          </a:p>
        </p:txBody>
      </p:sp>
      <p:sp>
        <p:nvSpPr>
          <p:cNvPr id="3" name="Content Placeholder 2"/>
          <p:cNvSpPr>
            <a:spLocks noGrp="1"/>
          </p:cNvSpPr>
          <p:nvPr>
            <p:ph idx="1"/>
          </p:nvPr>
        </p:nvSpPr>
        <p:spPr/>
        <p:txBody>
          <a:bodyPr/>
          <a:lstStyle/>
          <a:p>
            <a:pPr marL="0" indent="0">
              <a:buNone/>
            </a:pPr>
            <a:r>
              <a:rPr lang="en-US" b="1" dirty="0"/>
              <a:t>Women tend to have “Wells of self-doubt” and as a result hold themselves back </a:t>
            </a:r>
          </a:p>
          <a:p>
            <a:pPr lvl="0">
              <a:buFont typeface="Wingdings" panose="05000000000000000000" pitchFamily="2" charset="2"/>
              <a:buChar char="§"/>
            </a:pPr>
            <a:r>
              <a:rPr lang="en-US" dirty="0"/>
              <a:t>Take criticism too personally</a:t>
            </a:r>
          </a:p>
          <a:p>
            <a:pPr lvl="0">
              <a:buFont typeface="Wingdings" panose="05000000000000000000" pitchFamily="2" charset="2"/>
              <a:buChar char="§"/>
            </a:pPr>
            <a:r>
              <a:rPr lang="en-US" dirty="0"/>
              <a:t>Try to be perfect</a:t>
            </a:r>
          </a:p>
          <a:p>
            <a:pPr lvl="0">
              <a:buFont typeface="Wingdings" panose="05000000000000000000" pitchFamily="2" charset="2"/>
              <a:buChar char="§"/>
            </a:pPr>
            <a:r>
              <a:rPr lang="en-US" dirty="0"/>
              <a:t>Fear failure</a:t>
            </a:r>
          </a:p>
          <a:p>
            <a:pPr lvl="0">
              <a:buFont typeface="Wingdings" panose="05000000000000000000" pitchFamily="2" charset="2"/>
              <a:buChar char="§"/>
            </a:pPr>
            <a:r>
              <a:rPr lang="en-US" dirty="0"/>
              <a:t>Afraid to take risk</a:t>
            </a:r>
          </a:p>
          <a:p>
            <a:pPr marL="0" indent="0">
              <a:buNone/>
            </a:pP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3200400"/>
            <a:ext cx="25146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443</a:t>
            </a:fld>
            <a:endParaRPr lang="en-US">
              <a:solidFill>
                <a:prstClr val="black">
                  <a:tint val="75000"/>
                </a:prstClr>
              </a:solidFill>
            </a:endParaRPr>
          </a:p>
        </p:txBody>
      </p:sp>
    </p:spTree>
    <p:extLst>
      <p:ext uri="{BB962C8B-B14F-4D97-AF65-F5344CB8AC3E}">
        <p14:creationId xmlns:p14="http://schemas.microsoft.com/office/powerpoint/2010/main" val="2369236972"/>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F1AE5-3D1A-4915-BDC7-6629C5E687E9}"/>
              </a:ext>
            </a:extLst>
          </p:cNvPr>
          <p:cNvSpPr>
            <a:spLocks noGrp="1"/>
          </p:cNvSpPr>
          <p:nvPr>
            <p:ph type="title"/>
          </p:nvPr>
        </p:nvSpPr>
        <p:spPr>
          <a:xfrm>
            <a:off x="457200" y="76200"/>
            <a:ext cx="8229600" cy="603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E6214B5F-D93D-4471-B50A-10DE9C6E92B1}"/>
              </a:ext>
            </a:extLst>
          </p:cNvPr>
          <p:cNvSpPr>
            <a:spLocks noGrp="1"/>
          </p:cNvSpPr>
          <p:nvPr>
            <p:ph idx="1"/>
          </p:nvPr>
        </p:nvSpPr>
        <p:spPr>
          <a:xfrm>
            <a:off x="0" y="609600"/>
            <a:ext cx="9067800" cy="6172200"/>
          </a:xfrm>
        </p:spPr>
        <p:txBody>
          <a:bodyPr>
            <a:normAutofit/>
          </a:bodyPr>
          <a:lstStyle/>
          <a:p>
            <a:pPr>
              <a:buFont typeface="Wingdings" panose="05000000000000000000" pitchFamily="2" charset="2"/>
              <a:buChar char="§"/>
            </a:pPr>
            <a:r>
              <a:rPr lang="en-US" sz="2800" dirty="0"/>
              <a:t>Compared to men, women are less likely to give positive assessments of their competence and qualifications </a:t>
            </a:r>
            <a:r>
              <a:rPr lang="en-US" sz="2400" dirty="0"/>
              <a:t>(</a:t>
            </a:r>
            <a:r>
              <a:rPr lang="en-US" sz="2400" dirty="0" err="1"/>
              <a:t>Niederle</a:t>
            </a:r>
            <a:r>
              <a:rPr lang="en-US" sz="2400" dirty="0"/>
              <a:t> and </a:t>
            </a:r>
            <a:r>
              <a:rPr lang="en-US" sz="2400" dirty="0" err="1"/>
              <a:t>Vesterlund</a:t>
            </a:r>
            <a:r>
              <a:rPr lang="en-US" sz="2400" dirty="0"/>
              <a:t> 2011; Soll and </a:t>
            </a:r>
            <a:r>
              <a:rPr lang="en-US" sz="2400" dirty="0" err="1"/>
              <a:t>Klayman</a:t>
            </a:r>
            <a:r>
              <a:rPr lang="en-US" sz="2400" dirty="0"/>
              <a:t> 2004)</a:t>
            </a:r>
          </a:p>
          <a:p>
            <a:pPr>
              <a:buFont typeface="Wingdings" panose="05000000000000000000" pitchFamily="2" charset="2"/>
              <a:buChar char="§"/>
            </a:pPr>
            <a:r>
              <a:rPr lang="en-US" sz="2800" dirty="0"/>
              <a:t>They assign less value to their accomplishments </a:t>
            </a:r>
            <a:r>
              <a:rPr lang="en-US" sz="2400" dirty="0"/>
              <a:t>(Beyer and Bowden 1997; Bylsma and Major 1992)</a:t>
            </a:r>
          </a:p>
          <a:p>
            <a:pPr>
              <a:buFont typeface="Wingdings" panose="05000000000000000000" pitchFamily="2" charset="2"/>
              <a:buChar char="§"/>
            </a:pPr>
            <a:r>
              <a:rPr lang="en-US" sz="2800" dirty="0"/>
              <a:t>When taking on difficult tasks, women underestimate their successes relative men, which discourages women from seeking out further opportunities in that domain </a:t>
            </a:r>
            <a:r>
              <a:rPr lang="en-US" sz="2400" dirty="0"/>
              <a:t>(</a:t>
            </a:r>
            <a:r>
              <a:rPr lang="en-US" sz="2400" dirty="0" err="1"/>
              <a:t>Ehrlinger</a:t>
            </a:r>
            <a:r>
              <a:rPr lang="en-US" sz="2400" dirty="0"/>
              <a:t> and Dunning 2003)</a:t>
            </a:r>
          </a:p>
          <a:p>
            <a:pPr>
              <a:buFont typeface="Wingdings" panose="05000000000000000000" pitchFamily="2" charset="2"/>
              <a:buChar char="§"/>
            </a:pPr>
            <a:r>
              <a:rPr lang="en-US" sz="2800" dirty="0"/>
              <a:t>Women are less likely than men to feel confident in themselves and their abilities to take on challenges—gender differences that are small but robust to different samples and surveys </a:t>
            </a:r>
            <a:r>
              <a:rPr lang="en-US" sz="2400" dirty="0"/>
              <a:t>(</a:t>
            </a:r>
            <a:r>
              <a:rPr lang="en-US" sz="2400" dirty="0" err="1"/>
              <a:t>Gecas</a:t>
            </a:r>
            <a:r>
              <a:rPr lang="en-US" sz="2400" dirty="0"/>
              <a:t> 1989; Kling et al. 1999)</a:t>
            </a:r>
          </a:p>
        </p:txBody>
      </p:sp>
      <p:sp>
        <p:nvSpPr>
          <p:cNvPr id="4" name="Slide Number Placeholder 3">
            <a:extLst>
              <a:ext uri="{FF2B5EF4-FFF2-40B4-BE49-F238E27FC236}">
                <a16:creationId xmlns:a16="http://schemas.microsoft.com/office/drawing/2014/main" id="{0A309C84-2BAB-414F-A64A-292FD75670FF}"/>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444</a:t>
            </a:fld>
            <a:endParaRPr lang="en-US">
              <a:solidFill>
                <a:prstClr val="black">
                  <a:tint val="75000"/>
                </a:prstClr>
              </a:solidFill>
            </a:endParaRPr>
          </a:p>
        </p:txBody>
      </p:sp>
    </p:spTree>
    <p:extLst>
      <p:ext uri="{BB962C8B-B14F-4D97-AF65-F5344CB8AC3E}">
        <p14:creationId xmlns:p14="http://schemas.microsoft.com/office/powerpoint/2010/main" val="761861261"/>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4E560-3757-4712-899A-32DFD2C7595E}"/>
              </a:ext>
            </a:extLst>
          </p:cNvPr>
          <p:cNvSpPr>
            <a:spLocks noGrp="1"/>
          </p:cNvSpPr>
          <p:nvPr>
            <p:ph type="title"/>
          </p:nvPr>
        </p:nvSpPr>
        <p:spPr>
          <a:xfrm>
            <a:off x="457200" y="274638"/>
            <a:ext cx="8229600" cy="4571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6013159D-1D66-43B4-A414-F398824A2FFC}"/>
              </a:ext>
            </a:extLst>
          </p:cNvPr>
          <p:cNvSpPr>
            <a:spLocks noGrp="1"/>
          </p:cNvSpPr>
          <p:nvPr>
            <p:ph idx="1"/>
          </p:nvPr>
        </p:nvSpPr>
        <p:spPr>
          <a:xfrm>
            <a:off x="228600" y="411793"/>
            <a:ext cx="8686800" cy="6537963"/>
          </a:xfrm>
        </p:spPr>
        <p:txBody>
          <a:bodyPr>
            <a:normAutofit/>
          </a:bodyPr>
          <a:lstStyle/>
          <a:p>
            <a:pPr>
              <a:buFont typeface="Wingdings" panose="05000000000000000000" pitchFamily="2" charset="2"/>
              <a:buChar char="§"/>
            </a:pPr>
            <a:r>
              <a:rPr lang="en-US" sz="2800" dirty="0"/>
              <a:t>The origins of the confidence gap begin in adolescence and develop through early adulthood </a:t>
            </a:r>
            <a:r>
              <a:rPr lang="en-US" sz="2400" dirty="0"/>
              <a:t>(Kling et al. 1999; Twenge and Campbell 2001)</a:t>
            </a:r>
          </a:p>
          <a:p>
            <a:pPr>
              <a:buFont typeface="Wingdings" panose="05000000000000000000" pitchFamily="2" charset="2"/>
              <a:buChar char="§"/>
            </a:pPr>
            <a:r>
              <a:rPr lang="en-US" sz="2800" dirty="0"/>
              <a:t>Differences in self-confidence have been shown to be a psychological barrier to women’s decisions to run for office </a:t>
            </a:r>
            <a:r>
              <a:rPr lang="en-US" sz="2400" dirty="0"/>
              <a:t>(Lawless and Fox 2010)</a:t>
            </a:r>
          </a:p>
          <a:p>
            <a:pPr>
              <a:buFont typeface="Wingdings" panose="05000000000000000000" pitchFamily="2" charset="2"/>
              <a:buChar char="§"/>
            </a:pPr>
            <a:r>
              <a:rPr lang="en-US" sz="2800" dirty="0"/>
              <a:t>These differences by gender are thought to be socially imposed, given that the size of the gender gap varies across countries with different levels of gender equality </a:t>
            </a:r>
            <a:r>
              <a:rPr lang="en-US" sz="2400" dirty="0"/>
              <a:t>(</a:t>
            </a:r>
            <a:r>
              <a:rPr lang="en-US" sz="2400" dirty="0" err="1"/>
              <a:t>Bleidorn</a:t>
            </a:r>
            <a:r>
              <a:rPr lang="en-US" sz="2400" dirty="0"/>
              <a:t> et al. 2016)</a:t>
            </a:r>
          </a:p>
          <a:p>
            <a:pPr>
              <a:buFont typeface="Wingdings" panose="05000000000000000000" pitchFamily="2" charset="2"/>
              <a:buChar char="§"/>
            </a:pPr>
            <a:r>
              <a:rPr lang="en-US" sz="2800" dirty="0"/>
              <a:t>Subtle patterns of socialization about gender roles likely drive the emergence of gender gaps in self-esteem, where confidence is more likely to be valued as a masculine trait than a feminine one </a:t>
            </a:r>
            <a:r>
              <a:rPr lang="en-US" sz="2400" dirty="0"/>
              <a:t>(Kling et al. 1999).</a:t>
            </a:r>
          </a:p>
          <a:p>
            <a:endParaRPr lang="en-US" dirty="0"/>
          </a:p>
        </p:txBody>
      </p:sp>
      <p:sp>
        <p:nvSpPr>
          <p:cNvPr id="4" name="Slide Number Placeholder 3">
            <a:extLst>
              <a:ext uri="{FF2B5EF4-FFF2-40B4-BE49-F238E27FC236}">
                <a16:creationId xmlns:a16="http://schemas.microsoft.com/office/drawing/2014/main" id="{C9492598-B4EC-4D2F-A828-33D1A95B606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445</a:t>
            </a:fld>
            <a:endParaRPr lang="en-US" dirty="0">
              <a:solidFill>
                <a:prstClr val="black">
                  <a:tint val="75000"/>
                </a:prstClr>
              </a:solidFill>
            </a:endParaRPr>
          </a:p>
        </p:txBody>
      </p:sp>
    </p:spTree>
    <p:extLst>
      <p:ext uri="{BB962C8B-B14F-4D97-AF65-F5344CB8AC3E}">
        <p14:creationId xmlns:p14="http://schemas.microsoft.com/office/powerpoint/2010/main" val="3474370401"/>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76E2-AFA0-40E0-A539-6A13A725C6E1}"/>
              </a:ext>
            </a:extLst>
          </p:cNvPr>
          <p:cNvSpPr>
            <a:spLocks noGrp="1"/>
          </p:cNvSpPr>
          <p:nvPr>
            <p:ph type="title"/>
          </p:nvPr>
        </p:nvSpPr>
        <p:spPr>
          <a:xfrm>
            <a:off x="0" y="0"/>
            <a:ext cx="9144000" cy="990599"/>
          </a:xfrm>
        </p:spPr>
        <p:txBody>
          <a:bodyPr>
            <a:normAutofit/>
          </a:bodyPr>
          <a:lstStyle/>
          <a:p>
            <a:r>
              <a:rPr lang="en-US" sz="3200" dirty="0"/>
              <a:t>Zheng, </a:t>
            </a:r>
            <a:r>
              <a:rPr lang="en-US" sz="3200" dirty="0" err="1"/>
              <a:t>Kark</a:t>
            </a:r>
            <a:r>
              <a:rPr lang="en-US" sz="3200" dirty="0"/>
              <a:t> &amp; Meister, (2018)</a:t>
            </a:r>
          </a:p>
        </p:txBody>
      </p:sp>
      <p:sp>
        <p:nvSpPr>
          <p:cNvPr id="3" name="Content Placeholder 2">
            <a:extLst>
              <a:ext uri="{FF2B5EF4-FFF2-40B4-BE49-F238E27FC236}">
                <a16:creationId xmlns:a16="http://schemas.microsoft.com/office/drawing/2014/main" id="{18D2AA03-8663-4495-AA11-42E55BC64CB4}"/>
              </a:ext>
            </a:extLst>
          </p:cNvPr>
          <p:cNvSpPr>
            <a:spLocks noGrp="1"/>
          </p:cNvSpPr>
          <p:nvPr>
            <p:ph idx="1"/>
          </p:nvPr>
        </p:nvSpPr>
        <p:spPr>
          <a:xfrm>
            <a:off x="152400" y="990600"/>
            <a:ext cx="8915400" cy="5867400"/>
          </a:xfrm>
        </p:spPr>
        <p:txBody>
          <a:bodyPr>
            <a:normAutofit fontScale="85000" lnSpcReduction="10000"/>
          </a:bodyPr>
          <a:lstStyle/>
          <a:p>
            <a:pPr>
              <a:buFont typeface="Wingdings" panose="05000000000000000000" pitchFamily="2" charset="2"/>
              <a:buChar char="§"/>
            </a:pPr>
            <a:r>
              <a:rPr lang="en-US" dirty="0"/>
              <a:t>A wealth of research shows that female leaders, much more than their male counterparts, face the need to be warm and nice (what society traditionally expects from women), as well as competent or tough (what society traditionally expects from men and leaders)</a:t>
            </a:r>
          </a:p>
          <a:p>
            <a:pPr>
              <a:buFont typeface="Wingdings" panose="05000000000000000000" pitchFamily="2" charset="2"/>
              <a:buChar char="§"/>
            </a:pPr>
            <a:r>
              <a:rPr lang="en-US" dirty="0"/>
              <a:t>The problem is that these qualities are often seen as opposites</a:t>
            </a:r>
          </a:p>
          <a:p>
            <a:pPr>
              <a:buFont typeface="Wingdings" panose="05000000000000000000" pitchFamily="2" charset="2"/>
              <a:buChar char="§"/>
            </a:pPr>
            <a:r>
              <a:rPr lang="en-US" dirty="0"/>
              <a:t>This creates a “catch-22” and “double bind” for women leaders</a:t>
            </a:r>
          </a:p>
          <a:p>
            <a:pPr>
              <a:buFont typeface="Wingdings" panose="05000000000000000000" pitchFamily="2" charset="2"/>
              <a:buChar char="§"/>
            </a:pPr>
            <a:r>
              <a:rPr lang="en-US" dirty="0"/>
              <a:t>In the long run, organizations and society must produce systematic change to alleviate conflicting expectations for women and additional hurdles for their leadership</a:t>
            </a:r>
          </a:p>
          <a:p>
            <a:pPr>
              <a:buFont typeface="Wingdings" panose="05000000000000000000" pitchFamily="2" charset="2"/>
              <a:buChar char="§"/>
            </a:pPr>
            <a:r>
              <a:rPr lang="en-US" b="1" dirty="0">
                <a:solidFill>
                  <a:srgbClr val="C00000"/>
                </a:solidFill>
              </a:rPr>
              <a:t>But as long as female executives face the double bind, they will need to find ways to manage it</a:t>
            </a:r>
          </a:p>
        </p:txBody>
      </p:sp>
      <p:sp>
        <p:nvSpPr>
          <p:cNvPr id="4" name="Slide Number Placeholder 3">
            <a:extLst>
              <a:ext uri="{FF2B5EF4-FFF2-40B4-BE49-F238E27FC236}">
                <a16:creationId xmlns:a16="http://schemas.microsoft.com/office/drawing/2014/main" id="{0D9A76D8-BBAC-459F-8A89-990DB1304B3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446</a:t>
            </a:fld>
            <a:endParaRPr lang="en-US" dirty="0">
              <a:solidFill>
                <a:prstClr val="black">
                  <a:tint val="75000"/>
                </a:prstClr>
              </a:solidFill>
            </a:endParaRPr>
          </a:p>
        </p:txBody>
      </p:sp>
    </p:spTree>
    <p:extLst>
      <p:ext uri="{BB962C8B-B14F-4D97-AF65-F5344CB8AC3E}">
        <p14:creationId xmlns:p14="http://schemas.microsoft.com/office/powerpoint/2010/main" val="1510725346"/>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20641-F561-49FE-86E8-64D88FE70E02}"/>
              </a:ext>
            </a:extLst>
          </p:cNvPr>
          <p:cNvSpPr>
            <a:spLocks noGrp="1"/>
          </p:cNvSpPr>
          <p:nvPr>
            <p:ph type="title"/>
          </p:nvPr>
        </p:nvSpPr>
        <p:spPr>
          <a:xfrm>
            <a:off x="457200" y="1"/>
            <a:ext cx="8229600" cy="22860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2A278011-5806-4A56-9CA2-55D7854BF854}"/>
              </a:ext>
            </a:extLst>
          </p:cNvPr>
          <p:cNvSpPr>
            <a:spLocks noGrp="1"/>
          </p:cNvSpPr>
          <p:nvPr>
            <p:ph idx="1"/>
          </p:nvPr>
        </p:nvSpPr>
        <p:spPr>
          <a:xfrm>
            <a:off x="457200" y="228601"/>
            <a:ext cx="8229600" cy="6492873"/>
          </a:xfrm>
        </p:spPr>
        <p:txBody>
          <a:bodyPr/>
          <a:lstStyle/>
          <a:p>
            <a:pPr>
              <a:buFont typeface="Wingdings" panose="05000000000000000000" pitchFamily="2" charset="2"/>
              <a:buChar char="§"/>
            </a:pPr>
            <a:r>
              <a:rPr lang="en-US" sz="2800" dirty="0"/>
              <a:t>The fact that women have lower expectations of success than men in many areas of achievement, which might be indicative of their tendency to underestimate themselves – is well established in the literature</a:t>
            </a:r>
            <a:r>
              <a:rPr lang="en-US" dirty="0"/>
              <a:t>. </a:t>
            </a:r>
            <a:r>
              <a:rPr lang="en-US" sz="2400" dirty="0"/>
              <a:t>(</a:t>
            </a:r>
            <a:r>
              <a:rPr lang="en-US" sz="2400" dirty="0" err="1"/>
              <a:t>Betsworth</a:t>
            </a:r>
            <a:r>
              <a:rPr lang="en-US" sz="2400" dirty="0"/>
              <a:t>, 1999; Beyer, 1999; Kay &amp; Shipman, 2014; Meyerson, </a:t>
            </a:r>
            <a:r>
              <a:rPr lang="en-US" sz="2400" dirty="0" err="1"/>
              <a:t>Sternbach</a:t>
            </a:r>
            <a:r>
              <a:rPr lang="en-US" sz="2400" dirty="0"/>
              <a:t>, </a:t>
            </a:r>
            <a:r>
              <a:rPr lang="en-US" sz="2400" dirty="0" err="1"/>
              <a:t>Zwischenberger</a:t>
            </a:r>
            <a:r>
              <a:rPr lang="en-US" sz="2400" dirty="0"/>
              <a:t>, &amp; Bender, 2017)</a:t>
            </a:r>
            <a:r>
              <a:rPr lang="en-US" sz="2400" b="0" i="0" dirty="0">
                <a:solidFill>
                  <a:srgbClr val="222222"/>
                </a:solidFill>
                <a:effectLst/>
              </a:rPr>
              <a:t> Herbst, T. H. (2020). </a:t>
            </a:r>
            <a:r>
              <a:rPr lang="en-US" sz="2400" b="0" i="0" dirty="0" err="1">
                <a:solidFill>
                  <a:srgbClr val="222222"/>
                </a:solidFill>
                <a:effectLst/>
              </a:rPr>
              <a:t>Sarsons</a:t>
            </a:r>
            <a:r>
              <a:rPr lang="en-US" sz="2400" b="0" i="0" dirty="0">
                <a:solidFill>
                  <a:srgbClr val="222222"/>
                </a:solidFill>
                <a:effectLst/>
              </a:rPr>
              <a:t>, Heather, and Guo Xu. (2021)</a:t>
            </a:r>
          </a:p>
          <a:p>
            <a:pPr>
              <a:buFont typeface="Wingdings" panose="05000000000000000000" pitchFamily="2" charset="2"/>
              <a:buChar char="§"/>
            </a:pPr>
            <a:endParaRPr lang="en-US" sz="2400" b="0" i="0" dirty="0">
              <a:solidFill>
                <a:srgbClr val="222222"/>
              </a:solidFill>
              <a:effectLst/>
            </a:endParaRPr>
          </a:p>
          <a:p>
            <a:pPr>
              <a:buFont typeface="Wingdings" panose="05000000000000000000" pitchFamily="2" charset="2"/>
              <a:buChar char="§"/>
            </a:pPr>
            <a:r>
              <a:rPr lang="en-US" sz="2800" b="1" dirty="0">
                <a:solidFill>
                  <a:srgbClr val="C00000"/>
                </a:solidFill>
              </a:rPr>
              <a:t>Gender is an important variable to keep in mind while trying to motivate a team because it can determine a person’s assertiveness (or lack thereof) and in turn create a confidence gap between genders within the workplace</a:t>
            </a:r>
          </a:p>
          <a:p>
            <a:pPr marL="0" indent="0">
              <a:buNone/>
            </a:pPr>
            <a:endParaRPr lang="en-US" sz="2800" b="0" i="0" dirty="0">
              <a:solidFill>
                <a:srgbClr val="222222"/>
              </a:solidFill>
              <a:effectLst/>
            </a:endParaRPr>
          </a:p>
          <a:p>
            <a:pPr>
              <a:buFont typeface="Wingdings" panose="05000000000000000000" pitchFamily="2" charset="2"/>
              <a:buChar char="§"/>
            </a:pPr>
            <a:endParaRPr lang="en-US" sz="2400" b="0" i="0" dirty="0">
              <a:solidFill>
                <a:srgbClr val="222222"/>
              </a:solidFill>
              <a:effectLst/>
            </a:endParaRPr>
          </a:p>
          <a:p>
            <a:pPr>
              <a:buFont typeface="Wingdings" panose="05000000000000000000" pitchFamily="2" charset="2"/>
              <a:buChar char="§"/>
            </a:pPr>
            <a:endParaRPr lang="en-US" sz="2400" b="0" i="0" dirty="0">
              <a:solidFill>
                <a:srgbClr val="222222"/>
              </a:solidFill>
              <a:effectLst/>
            </a:endParaRPr>
          </a:p>
          <a:p>
            <a:endParaRPr lang="en-US" dirty="0"/>
          </a:p>
        </p:txBody>
      </p:sp>
      <p:sp>
        <p:nvSpPr>
          <p:cNvPr id="4" name="Slide Number Placeholder 3">
            <a:extLst>
              <a:ext uri="{FF2B5EF4-FFF2-40B4-BE49-F238E27FC236}">
                <a16:creationId xmlns:a16="http://schemas.microsoft.com/office/drawing/2014/main" id="{32F5A3DC-8646-431D-9279-42DD903D7F2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447</a:t>
            </a:fld>
            <a:endParaRPr lang="en-US">
              <a:solidFill>
                <a:prstClr val="black">
                  <a:tint val="75000"/>
                </a:prstClr>
              </a:solidFill>
            </a:endParaRPr>
          </a:p>
        </p:txBody>
      </p:sp>
    </p:spTree>
    <p:extLst>
      <p:ext uri="{BB962C8B-B14F-4D97-AF65-F5344CB8AC3E}">
        <p14:creationId xmlns:p14="http://schemas.microsoft.com/office/powerpoint/2010/main" val="1908612898"/>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D3B2F-C9A4-82F3-C20A-DAD00BD10B6F}"/>
              </a:ext>
            </a:extLst>
          </p:cNvPr>
          <p:cNvSpPr>
            <a:spLocks noGrp="1"/>
          </p:cNvSpPr>
          <p:nvPr>
            <p:ph type="title"/>
          </p:nvPr>
        </p:nvSpPr>
        <p:spPr>
          <a:xfrm>
            <a:off x="457200" y="274638"/>
            <a:ext cx="8229600" cy="45719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0B5D0974-B8E9-92D8-7A90-34155FCF4D0D}"/>
              </a:ext>
            </a:extLst>
          </p:cNvPr>
          <p:cNvSpPr>
            <a:spLocks noGrp="1"/>
          </p:cNvSpPr>
          <p:nvPr>
            <p:ph idx="1"/>
          </p:nvPr>
        </p:nvSpPr>
        <p:spPr>
          <a:xfrm>
            <a:off x="228600" y="838200"/>
            <a:ext cx="8839200" cy="6019800"/>
          </a:xfrm>
        </p:spPr>
        <p:txBody>
          <a:bodyPr>
            <a:normAutofit/>
          </a:bodyPr>
          <a:lstStyle/>
          <a:p>
            <a:pPr>
              <a:buFont typeface="Wingdings" panose="05000000000000000000" pitchFamily="2" charset="2"/>
              <a:buChar char="§"/>
            </a:pPr>
            <a:r>
              <a:rPr lang="en-US" sz="2800" dirty="0"/>
              <a:t>A significant body of research indicates that gender is an important predictor of leadership style and that it influences the experiences of female leaders in the workplace (Jackson et al., 2014)</a:t>
            </a:r>
          </a:p>
          <a:p>
            <a:pPr>
              <a:buFont typeface="Wingdings" panose="05000000000000000000" pitchFamily="2" charset="2"/>
              <a:buChar char="§"/>
            </a:pPr>
            <a:r>
              <a:rPr lang="en-US" sz="2800" dirty="0"/>
              <a:t>Stereotypes of male leadership qualities continue to hold women back by affecting perceptions of performance and status</a:t>
            </a:r>
          </a:p>
          <a:p>
            <a:pPr>
              <a:buFont typeface="Wingdings" panose="05000000000000000000" pitchFamily="2" charset="2"/>
              <a:buChar char="§"/>
            </a:pPr>
            <a:r>
              <a:rPr lang="en-US" sz="2800" dirty="0"/>
              <a:t>This is because the persistence of male leadership stereotypes creates unequal power relationships</a:t>
            </a:r>
          </a:p>
        </p:txBody>
      </p:sp>
      <p:sp>
        <p:nvSpPr>
          <p:cNvPr id="4" name="Slide Number Placeholder 3">
            <a:extLst>
              <a:ext uri="{FF2B5EF4-FFF2-40B4-BE49-F238E27FC236}">
                <a16:creationId xmlns:a16="http://schemas.microsoft.com/office/drawing/2014/main" id="{9449F3BA-F520-F9B0-8AAA-4E58DAED9CE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448</a:t>
            </a:fld>
            <a:endParaRPr lang="en-US">
              <a:solidFill>
                <a:prstClr val="black">
                  <a:tint val="75000"/>
                </a:prstClr>
              </a:solidFill>
            </a:endParaRPr>
          </a:p>
        </p:txBody>
      </p:sp>
    </p:spTree>
    <p:extLst>
      <p:ext uri="{BB962C8B-B14F-4D97-AF65-F5344CB8AC3E}">
        <p14:creationId xmlns:p14="http://schemas.microsoft.com/office/powerpoint/2010/main" val="1352549607"/>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9F12C-54DE-4308-C758-B889C2BB47C8}"/>
              </a:ext>
            </a:extLst>
          </p:cNvPr>
          <p:cNvSpPr>
            <a:spLocks noGrp="1"/>
          </p:cNvSpPr>
          <p:nvPr>
            <p:ph type="title"/>
          </p:nvPr>
        </p:nvSpPr>
        <p:spPr>
          <a:xfrm>
            <a:off x="457200" y="342107"/>
            <a:ext cx="8229600" cy="38973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FD22C577-C5A4-BDF4-420D-BCF03253D4BF}"/>
              </a:ext>
            </a:extLst>
          </p:cNvPr>
          <p:cNvSpPr>
            <a:spLocks noGrp="1"/>
          </p:cNvSpPr>
          <p:nvPr>
            <p:ph idx="1"/>
          </p:nvPr>
        </p:nvSpPr>
        <p:spPr>
          <a:xfrm>
            <a:off x="457200" y="1066800"/>
            <a:ext cx="8229600" cy="5059363"/>
          </a:xfrm>
        </p:spPr>
        <p:txBody>
          <a:bodyPr>
            <a:normAutofit/>
          </a:bodyPr>
          <a:lstStyle/>
          <a:p>
            <a:pPr>
              <a:buFont typeface="Wingdings" panose="05000000000000000000" pitchFamily="2" charset="2"/>
              <a:buChar char="§"/>
            </a:pPr>
            <a:r>
              <a:rPr lang="en-US" sz="2800" dirty="0"/>
              <a:t>Women can be viewed negatively when they do not conform to the required gender stereotype (</a:t>
            </a:r>
            <a:r>
              <a:rPr lang="en-US" sz="2800" dirty="0" err="1"/>
              <a:t>Alqahtani</a:t>
            </a:r>
            <a:r>
              <a:rPr lang="en-US" sz="2800" dirty="0"/>
              <a:t>, 2019) and those who go against their gender stereotype can be viewed as less effective and less preferred (Rhee &amp; Sigler, 2015)</a:t>
            </a:r>
          </a:p>
          <a:p>
            <a:pPr>
              <a:buFont typeface="Wingdings" panose="05000000000000000000" pitchFamily="2" charset="2"/>
              <a:buChar char="§"/>
            </a:pPr>
            <a:r>
              <a:rPr lang="en-US" sz="2800" dirty="0"/>
              <a:t>Inevitably such workplace experiences will impact feelings of self-confidence by women leaders</a:t>
            </a:r>
          </a:p>
          <a:p>
            <a:pPr>
              <a:buFont typeface="Wingdings" panose="05000000000000000000" pitchFamily="2" charset="2"/>
              <a:buChar char="§"/>
            </a:pPr>
            <a:r>
              <a:rPr lang="en-US" sz="2800" dirty="0"/>
              <a:t>This research contributes to literature on workplace coaching for female leadership which is important given the recognized lack of studies (Gray et al., 2019)</a:t>
            </a:r>
          </a:p>
          <a:p>
            <a:pPr>
              <a:buFont typeface="Wingdings" panose="05000000000000000000" pitchFamily="2" charset="2"/>
              <a:buChar char="§"/>
            </a:pPr>
            <a:endParaRPr lang="en-US" sz="2800" dirty="0"/>
          </a:p>
          <a:p>
            <a:endParaRPr lang="en-US" dirty="0"/>
          </a:p>
        </p:txBody>
      </p:sp>
      <p:sp>
        <p:nvSpPr>
          <p:cNvPr id="4" name="Slide Number Placeholder 3">
            <a:extLst>
              <a:ext uri="{FF2B5EF4-FFF2-40B4-BE49-F238E27FC236}">
                <a16:creationId xmlns:a16="http://schemas.microsoft.com/office/drawing/2014/main" id="{7EB265E0-E991-91BF-9219-7CBF715C445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449</a:t>
            </a:fld>
            <a:endParaRPr lang="en-US">
              <a:solidFill>
                <a:prstClr val="black">
                  <a:tint val="75000"/>
                </a:prstClr>
              </a:solidFill>
            </a:endParaRPr>
          </a:p>
        </p:txBody>
      </p:sp>
    </p:spTree>
    <p:extLst>
      <p:ext uri="{BB962C8B-B14F-4D97-AF65-F5344CB8AC3E}">
        <p14:creationId xmlns:p14="http://schemas.microsoft.com/office/powerpoint/2010/main" val="31564101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805A3-ABAB-3E15-68C3-FBC486EBE5B4}"/>
              </a:ext>
            </a:extLst>
          </p:cNvPr>
          <p:cNvSpPr>
            <a:spLocks noGrp="1"/>
          </p:cNvSpPr>
          <p:nvPr>
            <p:ph type="title"/>
          </p:nvPr>
        </p:nvSpPr>
        <p:spPr/>
        <p:txBody>
          <a:bodyPr>
            <a:normAutofit fontScale="90000"/>
          </a:bodyPr>
          <a:lstStyle/>
          <a:p>
            <a:r>
              <a:rPr lang="en-US" sz="4000" b="1" i="0" dirty="0">
                <a:solidFill>
                  <a:srgbClr val="000000"/>
                </a:solidFill>
                <a:effectLst/>
                <a:latin typeface="Calibri" panose="020F0502020204030204" pitchFamily="34" charset="0"/>
                <a:cs typeface="Calibri" panose="020F0502020204030204" pitchFamily="34" charset="0"/>
              </a:rPr>
              <a:t>Good policing requires good police officers</a:t>
            </a:r>
            <a:br>
              <a:rPr lang="en-US" sz="3600" b="1" i="0" dirty="0">
                <a:solidFill>
                  <a:srgbClr val="000000"/>
                </a:solidFill>
                <a:effectLst/>
                <a:latin typeface="Calibri" panose="020F0502020204030204" pitchFamily="34" charset="0"/>
                <a:cs typeface="Calibri" panose="020F0502020204030204" pitchFamily="34" charset="0"/>
              </a:rPr>
            </a:br>
            <a:r>
              <a:rPr lang="en-US" sz="2700" i="0" dirty="0">
                <a:solidFill>
                  <a:srgbClr val="000000"/>
                </a:solidFill>
                <a:effectLst/>
                <a:latin typeface="Calibri" panose="020F0502020204030204" pitchFamily="34" charset="0"/>
                <a:cs typeface="Calibri" panose="020F0502020204030204" pitchFamily="34" charset="0"/>
              </a:rPr>
              <a:t>Adams, Nix, and </a:t>
            </a:r>
            <a:r>
              <a:rPr lang="en-US" sz="2700" i="0" dirty="0" err="1">
                <a:solidFill>
                  <a:srgbClr val="000000"/>
                </a:solidFill>
                <a:effectLst/>
                <a:latin typeface="Calibri" panose="020F0502020204030204" pitchFamily="34" charset="0"/>
                <a:cs typeface="Calibri" panose="020F0502020204030204" pitchFamily="34" charset="0"/>
              </a:rPr>
              <a:t>Mourtgos</a:t>
            </a:r>
            <a:r>
              <a:rPr lang="en-US" sz="2700" i="0" dirty="0">
                <a:solidFill>
                  <a:srgbClr val="000000"/>
                </a:solidFill>
                <a:effectLst/>
                <a:latin typeface="Calibri" panose="020F0502020204030204" pitchFamily="34" charset="0"/>
                <a:cs typeface="Calibri" panose="020F0502020204030204" pitchFamily="34" charset="0"/>
              </a:rPr>
              <a:t>, (2023)</a:t>
            </a:r>
            <a:endParaRPr lang="en-US" sz="27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B5B97E3-A1C1-DC96-345A-FAEBBC52213D}"/>
              </a:ext>
            </a:extLst>
          </p:cNvPr>
          <p:cNvSpPr>
            <a:spLocks noGrp="1"/>
          </p:cNvSpPr>
          <p:nvPr>
            <p:ph idx="1"/>
          </p:nvPr>
        </p:nvSpPr>
        <p:spPr>
          <a:xfrm>
            <a:off x="228600" y="1752599"/>
            <a:ext cx="8686800" cy="4968875"/>
          </a:xfrm>
        </p:spPr>
        <p:txBody>
          <a:bodyPr>
            <a:normAutofit/>
          </a:bodyPr>
          <a:lstStyle/>
          <a:p>
            <a:pPr>
              <a:buFont typeface="Wingdings" panose="05000000000000000000" pitchFamily="2" charset="2"/>
              <a:buChar char="§"/>
            </a:pPr>
            <a:r>
              <a:rPr lang="en-US" sz="2800" dirty="0">
                <a:solidFill>
                  <a:srgbClr val="000000"/>
                </a:solidFill>
                <a:latin typeface="Calibri" panose="020F0502020204030204" pitchFamily="34" charset="0"/>
                <a:cs typeface="Calibri" panose="020F0502020204030204" pitchFamily="34" charset="0"/>
              </a:rPr>
              <a:t>J</a:t>
            </a:r>
            <a:r>
              <a:rPr lang="en-US" sz="2800" b="0" i="0" dirty="0">
                <a:solidFill>
                  <a:srgbClr val="000000"/>
                </a:solidFill>
                <a:effectLst/>
                <a:latin typeface="Calibri" panose="020F0502020204030204" pitchFamily="34" charset="0"/>
                <a:cs typeface="Calibri" panose="020F0502020204030204" pitchFamily="34" charset="0"/>
              </a:rPr>
              <a:t>urisdictions across the U.S. are experiencing significant changes to the three main variables in police staffing: </a:t>
            </a:r>
            <a:r>
              <a:rPr lang="en-US" sz="2800" b="1" i="1" dirty="0">
                <a:solidFill>
                  <a:srgbClr val="C00000"/>
                </a:solidFill>
                <a:effectLst/>
                <a:latin typeface="Calibri" panose="020F0502020204030204" pitchFamily="34" charset="0"/>
                <a:cs typeface="Calibri" panose="020F0502020204030204" pitchFamily="34" charset="0"/>
              </a:rPr>
              <a:t>recruitment, resignations and retirements.</a:t>
            </a:r>
          </a:p>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These changes are likely to deteriorate the quality of policing and may give rise to more incidents of officer misconduct, increased violent crime, decreased policing services and a failure to meet community and professional standards.</a:t>
            </a:r>
          </a:p>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Most officers are not leaving the profession, but instead are leaving for other nearby agencies that offer better pay and a more positive work environment.</a:t>
            </a:r>
          </a:p>
        </p:txBody>
      </p:sp>
      <p:sp>
        <p:nvSpPr>
          <p:cNvPr id="4" name="Slide Number Placeholder 3">
            <a:extLst>
              <a:ext uri="{FF2B5EF4-FFF2-40B4-BE49-F238E27FC236}">
                <a16:creationId xmlns:a16="http://schemas.microsoft.com/office/drawing/2014/main" id="{AD8B3E37-9F53-4C4A-8331-5951C2C277F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1541908085"/>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141F8-FAA5-12E3-3CE5-A8C08CCC8471}"/>
              </a:ext>
            </a:extLst>
          </p:cNvPr>
          <p:cNvSpPr>
            <a:spLocks noGrp="1"/>
          </p:cNvSpPr>
          <p:nvPr>
            <p:ph type="title"/>
          </p:nvPr>
        </p:nvSpPr>
        <p:spPr>
          <a:xfrm>
            <a:off x="685800" y="136526"/>
            <a:ext cx="8229600" cy="473074"/>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CF336EA2-8576-388A-389D-501015F6DB23}"/>
              </a:ext>
            </a:extLst>
          </p:cNvPr>
          <p:cNvSpPr>
            <a:spLocks noGrp="1"/>
          </p:cNvSpPr>
          <p:nvPr>
            <p:ph idx="1"/>
          </p:nvPr>
        </p:nvSpPr>
        <p:spPr>
          <a:xfrm>
            <a:off x="457200" y="990600"/>
            <a:ext cx="8229600" cy="5135563"/>
          </a:xfrm>
        </p:spPr>
        <p:txBody>
          <a:bodyPr>
            <a:normAutofit/>
          </a:bodyPr>
          <a:lstStyle/>
          <a:p>
            <a:pPr>
              <a:buFont typeface="Wingdings" panose="05000000000000000000" pitchFamily="2" charset="2"/>
              <a:buChar char="§"/>
            </a:pPr>
            <a:r>
              <a:rPr lang="en-US" sz="2800" dirty="0"/>
              <a:t>First, it supports the current trend to achieve gender equality by understanding the experiences of women in the workplace particularly in relation to confidence (</a:t>
            </a:r>
            <a:r>
              <a:rPr lang="en-US" sz="2800" dirty="0" err="1"/>
              <a:t>Alqahtani</a:t>
            </a:r>
            <a:r>
              <a:rPr lang="en-US" sz="2800" dirty="0"/>
              <a:t>, 2019; Herbst, 2020)</a:t>
            </a:r>
          </a:p>
          <a:p>
            <a:pPr>
              <a:buFont typeface="Wingdings" panose="05000000000000000000" pitchFamily="2" charset="2"/>
              <a:buChar char="§"/>
            </a:pPr>
            <a:r>
              <a:rPr lang="en-US" sz="2800" dirty="0"/>
              <a:t>Second, it provides support to existing theories of female leadership (</a:t>
            </a:r>
            <a:r>
              <a:rPr lang="en-US" sz="2800" dirty="0" err="1"/>
              <a:t>Eagly</a:t>
            </a:r>
            <a:r>
              <a:rPr lang="en-US" sz="2800" dirty="0"/>
              <a:t>, 2007; </a:t>
            </a:r>
            <a:r>
              <a:rPr lang="en-US" sz="2800" dirty="0" err="1"/>
              <a:t>Eagly</a:t>
            </a:r>
            <a:r>
              <a:rPr lang="en-US" sz="2800" dirty="0"/>
              <a:t> &amp; Carli, 2007, and Gray et al., 2019) which identify the effect of gendered stereotypes in masculine environments and the importance of workplace role models for women in building self-confidence</a:t>
            </a:r>
          </a:p>
          <a:p>
            <a:endParaRPr lang="en-US" dirty="0"/>
          </a:p>
        </p:txBody>
      </p:sp>
      <p:sp>
        <p:nvSpPr>
          <p:cNvPr id="4" name="Slide Number Placeholder 3">
            <a:extLst>
              <a:ext uri="{FF2B5EF4-FFF2-40B4-BE49-F238E27FC236}">
                <a16:creationId xmlns:a16="http://schemas.microsoft.com/office/drawing/2014/main" id="{42975F94-8570-2810-C6CF-3B7958DF235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450</a:t>
            </a:fld>
            <a:endParaRPr lang="en-US">
              <a:solidFill>
                <a:prstClr val="black">
                  <a:tint val="75000"/>
                </a:prstClr>
              </a:solidFill>
            </a:endParaRPr>
          </a:p>
        </p:txBody>
      </p:sp>
    </p:spTree>
    <p:extLst>
      <p:ext uri="{BB962C8B-B14F-4D97-AF65-F5344CB8AC3E}">
        <p14:creationId xmlns:p14="http://schemas.microsoft.com/office/powerpoint/2010/main" val="918528134"/>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4B614-F71A-8FBA-A5FA-E1E4D38263B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E424C96-FFA8-2981-DAAE-A14B495154E6}"/>
              </a:ext>
            </a:extLst>
          </p:cNvPr>
          <p:cNvSpPr>
            <a:spLocks noGrp="1"/>
          </p:cNvSpPr>
          <p:nvPr>
            <p:ph idx="1"/>
          </p:nvPr>
        </p:nvSpPr>
        <p:spPr/>
        <p:txBody>
          <a:bodyPr/>
          <a:lstStyle/>
          <a:p>
            <a:pPr>
              <a:buFont typeface="Wingdings" panose="05000000000000000000" pitchFamily="2" charset="2"/>
              <a:buChar char="§"/>
            </a:pPr>
            <a:r>
              <a:rPr lang="en-US" sz="2800" b="1" dirty="0">
                <a:solidFill>
                  <a:srgbClr val="C00000"/>
                </a:solidFill>
              </a:rPr>
              <a:t>In summary, this research helps improve gender equality in leadership by furthering our understanding of how workplace coaching can support change for female leaders</a:t>
            </a:r>
          </a:p>
          <a:p>
            <a:pPr marL="0" indent="0">
              <a:buNone/>
            </a:pPr>
            <a:r>
              <a:rPr lang="en-US" sz="2800" b="0" i="0" dirty="0">
                <a:effectLst/>
                <a:cs typeface="Calibri Light" panose="020F0302020204030204" pitchFamily="34" charset="0"/>
              </a:rPr>
              <a:t>                                              Wilkinson &amp; Rose, (2022)</a:t>
            </a:r>
            <a:endParaRPr lang="en-US" sz="2800" dirty="0">
              <a:cs typeface="Calibri Light" panose="020F0302020204030204" pitchFamily="34" charset="0"/>
            </a:endParaRPr>
          </a:p>
        </p:txBody>
      </p:sp>
      <p:sp>
        <p:nvSpPr>
          <p:cNvPr id="4" name="Slide Number Placeholder 3">
            <a:extLst>
              <a:ext uri="{FF2B5EF4-FFF2-40B4-BE49-F238E27FC236}">
                <a16:creationId xmlns:a16="http://schemas.microsoft.com/office/drawing/2014/main" id="{0D31B91F-EE5B-6031-9EEC-39A2D5A326E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451</a:t>
            </a:fld>
            <a:endParaRPr lang="en-US">
              <a:solidFill>
                <a:prstClr val="black">
                  <a:tint val="75000"/>
                </a:prstClr>
              </a:solidFill>
            </a:endParaRPr>
          </a:p>
        </p:txBody>
      </p:sp>
    </p:spTree>
    <p:extLst>
      <p:ext uri="{BB962C8B-B14F-4D97-AF65-F5344CB8AC3E}">
        <p14:creationId xmlns:p14="http://schemas.microsoft.com/office/powerpoint/2010/main" val="58539557"/>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61F8A-A37F-4ED1-9E03-7944949703DB}"/>
              </a:ext>
            </a:extLst>
          </p:cNvPr>
          <p:cNvSpPr>
            <a:spLocks noGrp="1"/>
          </p:cNvSpPr>
          <p:nvPr>
            <p:ph type="title"/>
          </p:nvPr>
        </p:nvSpPr>
        <p:spPr>
          <a:xfrm>
            <a:off x="457200" y="274639"/>
            <a:ext cx="8229600" cy="1825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B1581E9B-6CA4-48A7-A8FB-8EF9C1C79A41}"/>
              </a:ext>
            </a:extLst>
          </p:cNvPr>
          <p:cNvSpPr>
            <a:spLocks noGrp="1"/>
          </p:cNvSpPr>
          <p:nvPr>
            <p:ph idx="1"/>
          </p:nvPr>
        </p:nvSpPr>
        <p:spPr>
          <a:xfrm>
            <a:off x="190500" y="1295399"/>
            <a:ext cx="8877300" cy="5287961"/>
          </a:xfrm>
        </p:spPr>
        <p:txBody>
          <a:bodyPr>
            <a:normAutofit/>
          </a:bodyPr>
          <a:lstStyle/>
          <a:p>
            <a:pPr>
              <a:buFont typeface="Wingdings" panose="05000000000000000000" pitchFamily="2" charset="2"/>
              <a:buChar char="§"/>
            </a:pPr>
            <a:r>
              <a:rPr lang="en-US" sz="2800" b="1" dirty="0">
                <a:solidFill>
                  <a:srgbClr val="C00000"/>
                </a:solidFill>
              </a:rPr>
              <a:t>While levels of self-confidence can be shaped by social contexts and personal experiences, women can also choose to strive to be more confident—to check patterns of self-doubt, to mindfully decide to take more risks, and to push to take on challenges</a:t>
            </a:r>
            <a:r>
              <a:rPr lang="en-US" sz="2800" dirty="0"/>
              <a:t> </a:t>
            </a:r>
          </a:p>
          <a:p>
            <a:pPr marL="0" indent="0">
              <a:buNone/>
            </a:pPr>
            <a:r>
              <a:rPr lang="en-US" sz="2800" dirty="0"/>
              <a:t>                                                                             Wolak, (2020)</a:t>
            </a:r>
          </a:p>
        </p:txBody>
      </p:sp>
      <p:sp>
        <p:nvSpPr>
          <p:cNvPr id="4" name="Slide Number Placeholder 3">
            <a:extLst>
              <a:ext uri="{FF2B5EF4-FFF2-40B4-BE49-F238E27FC236}">
                <a16:creationId xmlns:a16="http://schemas.microsoft.com/office/drawing/2014/main" id="{B02F95AF-6811-4E9D-92B0-7C4C2407E71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452</a:t>
            </a:fld>
            <a:endParaRPr lang="en-US">
              <a:solidFill>
                <a:prstClr val="black">
                  <a:tint val="75000"/>
                </a:prstClr>
              </a:solidFill>
            </a:endParaRPr>
          </a:p>
        </p:txBody>
      </p:sp>
    </p:spTree>
    <p:extLst>
      <p:ext uri="{BB962C8B-B14F-4D97-AF65-F5344CB8AC3E}">
        <p14:creationId xmlns:p14="http://schemas.microsoft.com/office/powerpoint/2010/main" val="1440343859"/>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B0F93-72B4-47DE-906D-EF50F42D2CF5}"/>
              </a:ext>
            </a:extLst>
          </p:cNvPr>
          <p:cNvSpPr>
            <a:spLocks noGrp="1"/>
          </p:cNvSpPr>
          <p:nvPr>
            <p:ph type="title"/>
          </p:nvPr>
        </p:nvSpPr>
        <p:spPr/>
        <p:txBody>
          <a:bodyPr/>
          <a:lstStyle/>
          <a:p>
            <a:pPr algn="ctr"/>
            <a:r>
              <a:rPr lang="en-US" b="1" dirty="0">
                <a:latin typeface="+mn-lt"/>
              </a:rPr>
              <a:t>Influences at work</a:t>
            </a:r>
          </a:p>
        </p:txBody>
      </p:sp>
      <p:sp>
        <p:nvSpPr>
          <p:cNvPr id="3" name="Content Placeholder 2">
            <a:extLst>
              <a:ext uri="{FF2B5EF4-FFF2-40B4-BE49-F238E27FC236}">
                <a16:creationId xmlns:a16="http://schemas.microsoft.com/office/drawing/2014/main" id="{0E6AC54D-5B5D-4715-9B79-F2128A141BCA}"/>
              </a:ext>
            </a:extLst>
          </p:cNvPr>
          <p:cNvSpPr>
            <a:spLocks noGrp="1"/>
          </p:cNvSpPr>
          <p:nvPr>
            <p:ph idx="1"/>
          </p:nvPr>
        </p:nvSpPr>
        <p:spPr>
          <a:xfrm>
            <a:off x="628650" y="2216425"/>
            <a:ext cx="7886700" cy="3960537"/>
          </a:xfrm>
        </p:spPr>
        <p:txBody>
          <a:bodyPr/>
          <a:lstStyle/>
          <a:p>
            <a:pPr>
              <a:buFont typeface="Wingdings" panose="05000000000000000000" pitchFamily="2" charset="2"/>
              <a:buChar char="§"/>
            </a:pPr>
            <a:r>
              <a:rPr lang="en-US" b="1" dirty="0"/>
              <a:t>Identity </a:t>
            </a:r>
            <a:r>
              <a:rPr lang="en-US" dirty="0"/>
              <a:t>(who people are and how they are seen in terms of the group they belong)</a:t>
            </a:r>
          </a:p>
          <a:p>
            <a:pPr>
              <a:buFont typeface="Wingdings" panose="05000000000000000000" pitchFamily="2" charset="2"/>
              <a:buChar char="§"/>
            </a:pPr>
            <a:r>
              <a:rPr lang="en-US" b="1" dirty="0"/>
              <a:t>Power</a:t>
            </a:r>
            <a:r>
              <a:rPr lang="en-US" dirty="0"/>
              <a:t> (the ability to direct or influence)</a:t>
            </a:r>
          </a:p>
          <a:p>
            <a:pPr>
              <a:buFont typeface="Wingdings" panose="05000000000000000000" pitchFamily="2" charset="2"/>
              <a:buChar char="§"/>
            </a:pPr>
            <a:r>
              <a:rPr lang="en-US" b="1" dirty="0"/>
              <a:t>Privilege</a:t>
            </a:r>
            <a:r>
              <a:rPr lang="en-US" dirty="0"/>
              <a:t> (an advantage others lack)</a:t>
            </a:r>
          </a:p>
        </p:txBody>
      </p:sp>
    </p:spTree>
    <p:extLst>
      <p:ext uri="{BB962C8B-B14F-4D97-AF65-F5344CB8AC3E}">
        <p14:creationId xmlns:p14="http://schemas.microsoft.com/office/powerpoint/2010/main" val="80239494"/>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4970-CBA0-4FB6-98A6-8AFF03339F85}"/>
              </a:ext>
            </a:extLst>
          </p:cNvPr>
          <p:cNvSpPr>
            <a:spLocks noGrp="1"/>
          </p:cNvSpPr>
          <p:nvPr>
            <p:ph type="title"/>
          </p:nvPr>
        </p:nvSpPr>
        <p:spPr>
          <a:xfrm>
            <a:off x="628650" y="365126"/>
            <a:ext cx="7886700" cy="1861239"/>
          </a:xfrm>
        </p:spPr>
        <p:txBody>
          <a:bodyPr>
            <a:normAutofit fontScale="90000"/>
          </a:bodyPr>
          <a:lstStyle/>
          <a:p>
            <a:pPr algn="ctr"/>
            <a:r>
              <a:rPr lang="en-US" sz="4000" b="1" dirty="0">
                <a:latin typeface="+mn-lt"/>
              </a:rPr>
              <a:t>Management Responsibilities for a Healthy and Equitable Work Environment </a:t>
            </a:r>
            <a:br>
              <a:rPr lang="en-US" sz="4000" b="1" dirty="0">
                <a:latin typeface="+mn-lt"/>
              </a:rPr>
            </a:br>
            <a:endParaRPr lang="en-US" sz="4000" b="1" dirty="0">
              <a:latin typeface="+mn-lt"/>
            </a:endParaRPr>
          </a:p>
        </p:txBody>
      </p:sp>
      <p:sp>
        <p:nvSpPr>
          <p:cNvPr id="3" name="Content Placeholder 2">
            <a:extLst>
              <a:ext uri="{FF2B5EF4-FFF2-40B4-BE49-F238E27FC236}">
                <a16:creationId xmlns:a16="http://schemas.microsoft.com/office/drawing/2014/main" id="{DE99DFD1-00D9-4593-87A1-F1644812B29F}"/>
              </a:ext>
            </a:extLst>
          </p:cNvPr>
          <p:cNvSpPr>
            <a:spLocks noGrp="1"/>
          </p:cNvSpPr>
          <p:nvPr>
            <p:ph idx="1"/>
          </p:nvPr>
        </p:nvSpPr>
        <p:spPr>
          <a:xfrm>
            <a:off x="628650" y="2355573"/>
            <a:ext cx="7886700" cy="3821389"/>
          </a:xfrm>
        </p:spPr>
        <p:txBody>
          <a:bodyPr/>
          <a:lstStyle/>
          <a:p>
            <a:pPr>
              <a:buFont typeface="Wingdings" panose="05000000000000000000" pitchFamily="2" charset="2"/>
              <a:buChar char="§"/>
            </a:pPr>
            <a:r>
              <a:rPr lang="en-US" b="1" dirty="0"/>
              <a:t>Awareness: </a:t>
            </a:r>
            <a:r>
              <a:rPr lang="en-US" dirty="0"/>
              <a:t>Conscious of what's happening around you</a:t>
            </a:r>
          </a:p>
          <a:p>
            <a:pPr>
              <a:buFont typeface="Wingdings" panose="05000000000000000000" pitchFamily="2" charset="2"/>
              <a:buChar char="§"/>
            </a:pPr>
            <a:r>
              <a:rPr lang="en-US" b="1" dirty="0"/>
              <a:t>Attitude: </a:t>
            </a:r>
            <a:r>
              <a:rPr lang="en-US" dirty="0"/>
              <a:t>Respect for all, demand for an equable environment where discrimination and harassment have no place</a:t>
            </a:r>
          </a:p>
          <a:p>
            <a:pPr>
              <a:buFont typeface="Wingdings" panose="05000000000000000000" pitchFamily="2" charset="2"/>
              <a:buChar char="§"/>
            </a:pPr>
            <a:r>
              <a:rPr lang="en-US" b="1" dirty="0"/>
              <a:t>Action: </a:t>
            </a:r>
            <a:r>
              <a:rPr lang="en-US" dirty="0"/>
              <a:t>Intervention and consequences</a:t>
            </a:r>
          </a:p>
        </p:txBody>
      </p:sp>
    </p:spTree>
    <p:extLst>
      <p:ext uri="{BB962C8B-B14F-4D97-AF65-F5344CB8AC3E}">
        <p14:creationId xmlns:p14="http://schemas.microsoft.com/office/powerpoint/2010/main" val="4136076216"/>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42F2-5A09-4659-9006-0A1FD57848B3}"/>
              </a:ext>
            </a:extLst>
          </p:cNvPr>
          <p:cNvSpPr>
            <a:spLocks noGrp="1"/>
          </p:cNvSpPr>
          <p:nvPr>
            <p:ph type="title"/>
          </p:nvPr>
        </p:nvSpPr>
        <p:spPr/>
        <p:txBody>
          <a:bodyPr>
            <a:noAutofit/>
          </a:bodyPr>
          <a:lstStyle/>
          <a:p>
            <a:r>
              <a:rPr lang="en-US" sz="3200" b="1" i="0" dirty="0">
                <a:effectLst/>
                <a:latin typeface="Calibri" panose="020F0502020204030204" pitchFamily="34" charset="0"/>
                <a:cs typeface="Calibri" panose="020F0502020204030204" pitchFamily="34" charset="0"/>
              </a:rPr>
              <a:t>The Four Traits of Confidence: Growth Mindset, Courage, Grit, and Self-Compassion </a:t>
            </a:r>
            <a:br>
              <a:rPr lang="en-US" sz="3200" b="1" i="0" dirty="0">
                <a:effectLst/>
                <a:latin typeface="Calibri" panose="020F0502020204030204" pitchFamily="34" charset="0"/>
                <a:cs typeface="Calibri" panose="020F0502020204030204" pitchFamily="34" charset="0"/>
              </a:rPr>
            </a:br>
            <a:r>
              <a:rPr lang="en-US" sz="2400" b="0" i="0" dirty="0">
                <a:effectLst/>
                <a:latin typeface="Helvetica" panose="020B0604020202020204" pitchFamily="34" charset="0"/>
              </a:rPr>
              <a:t> </a:t>
            </a:r>
            <a:r>
              <a:rPr lang="en-US" sz="2400" b="0" i="0" dirty="0" err="1">
                <a:effectLst/>
                <a:latin typeface="Calibri" panose="020F0502020204030204" pitchFamily="34" charset="0"/>
                <a:cs typeface="Calibri" panose="020F0502020204030204" pitchFamily="34" charset="0"/>
              </a:rPr>
              <a:t>Kosterlitz</a:t>
            </a:r>
            <a:r>
              <a:rPr lang="en-US" sz="2400" b="0" i="0" dirty="0">
                <a:effectLst/>
                <a:latin typeface="Calibri" panose="020F0502020204030204" pitchFamily="34" charset="0"/>
                <a:cs typeface="Calibri" panose="020F0502020204030204" pitchFamily="34" charset="0"/>
              </a:rPr>
              <a:t>, (2015)</a:t>
            </a:r>
            <a:endParaRPr lang="en-US" sz="24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45DEE9DC-6336-49C6-8575-4BBF6E045FB0}"/>
              </a:ext>
            </a:extLst>
          </p:cNvPr>
          <p:cNvSpPr>
            <a:spLocks noGrp="1"/>
          </p:cNvSpPr>
          <p:nvPr>
            <p:ph idx="1"/>
          </p:nvPr>
        </p:nvSpPr>
        <p:spPr>
          <a:xfrm>
            <a:off x="457200" y="2057400"/>
            <a:ext cx="8229600" cy="4068763"/>
          </a:xfrm>
        </p:spPr>
        <p:txBody>
          <a:bodyPr>
            <a:noAutofit/>
          </a:bodyPr>
          <a:lstStyle/>
          <a:p>
            <a:pPr marL="0" indent="0" algn="l" fontAlgn="base">
              <a:buNone/>
            </a:pPr>
            <a:r>
              <a:rPr lang="en-US" sz="2800" b="1" i="0" dirty="0">
                <a:effectLst/>
                <a:latin typeface="Calibri" panose="020F0502020204030204" pitchFamily="34" charset="0"/>
                <a:cs typeface="Calibri" panose="020F0502020204030204" pitchFamily="34" charset="0"/>
              </a:rPr>
              <a:t>Trait 1: </a:t>
            </a:r>
            <a:r>
              <a:rPr lang="en-US" sz="2800" b="0" i="0" dirty="0">
                <a:effectLst/>
                <a:latin typeface="Calibri" panose="020F0502020204030204" pitchFamily="34" charset="0"/>
                <a:cs typeface="Calibri" panose="020F0502020204030204" pitchFamily="34" charset="0"/>
              </a:rPr>
              <a:t>Growth mindset--the belief that with effort you can succeed. </a:t>
            </a:r>
          </a:p>
          <a:p>
            <a:pPr marL="0" indent="0" algn="l" fontAlgn="base">
              <a:buNone/>
            </a:pPr>
            <a:r>
              <a:rPr lang="en-US" sz="2800" b="1" i="0" dirty="0">
                <a:effectLst/>
                <a:latin typeface="Calibri" panose="020F0502020204030204" pitchFamily="34" charset="0"/>
                <a:cs typeface="Calibri" panose="020F0502020204030204" pitchFamily="34" charset="0"/>
              </a:rPr>
              <a:t>Trait 2: </a:t>
            </a:r>
            <a:r>
              <a:rPr lang="en-US" sz="2800" b="0" i="0" dirty="0">
                <a:effectLst/>
                <a:latin typeface="Calibri" panose="020F0502020204030204" pitchFamily="34" charset="0"/>
                <a:cs typeface="Calibri" panose="020F0502020204030204" pitchFamily="34" charset="0"/>
              </a:rPr>
              <a:t>Courage--the "heart" to </a:t>
            </a:r>
            <a:r>
              <a:rPr lang="en-US" sz="2800" b="0" i="0" u="sng" dirty="0">
                <a:effectLst/>
                <a:latin typeface="Calibri" panose="020F0502020204030204" pitchFamily="34" charset="0"/>
                <a:cs typeface="Calibri" panose="020F0502020204030204" pitchFamily="34" charset="0"/>
              </a:rPr>
              <a:t>take action</a:t>
            </a:r>
            <a:r>
              <a:rPr lang="en-US" sz="2800" b="0" i="0" dirty="0">
                <a:effectLst/>
                <a:latin typeface="Calibri" panose="020F0502020204030204" pitchFamily="34" charset="0"/>
                <a:cs typeface="Calibri" panose="020F0502020204030204" pitchFamily="34" charset="0"/>
              </a:rPr>
              <a:t> to achieve your goals. Courage enables action, even in the face of fear and self-doubt..</a:t>
            </a:r>
          </a:p>
          <a:p>
            <a:pPr marL="0" indent="0" algn="l" fontAlgn="base">
              <a:buNone/>
            </a:pPr>
            <a:r>
              <a:rPr lang="en-US" sz="2800" b="1" i="0" dirty="0">
                <a:effectLst/>
                <a:latin typeface="Calibri" panose="020F0502020204030204" pitchFamily="34" charset="0"/>
                <a:cs typeface="Calibri" panose="020F0502020204030204" pitchFamily="34" charset="0"/>
              </a:rPr>
              <a:t>Trait 3: </a:t>
            </a:r>
            <a:r>
              <a:rPr lang="en-US" sz="2800" b="0" i="0" dirty="0">
                <a:effectLst/>
                <a:latin typeface="Calibri" panose="020F0502020204030204" pitchFamily="34" charset="0"/>
                <a:cs typeface="Calibri" panose="020F0502020204030204" pitchFamily="34" charset="0"/>
              </a:rPr>
              <a:t>Grit--the ability to persevere when the going gets tough. </a:t>
            </a:r>
          </a:p>
          <a:p>
            <a:pPr marL="0" indent="0" algn="l" fontAlgn="base">
              <a:buNone/>
            </a:pPr>
            <a:r>
              <a:rPr lang="en-US" sz="2800" b="1" i="0" dirty="0">
                <a:effectLst/>
                <a:latin typeface="Calibri" panose="020F0502020204030204" pitchFamily="34" charset="0"/>
                <a:cs typeface="Calibri" panose="020F0502020204030204" pitchFamily="34" charset="0"/>
              </a:rPr>
              <a:t>Trait 4: </a:t>
            </a:r>
            <a:r>
              <a:rPr lang="en-US" sz="2800" b="0" i="0" dirty="0">
                <a:effectLst/>
                <a:latin typeface="Calibri" panose="020F0502020204030204" pitchFamily="34" charset="0"/>
                <a:cs typeface="Calibri" panose="020F0502020204030204" pitchFamily="34" charset="0"/>
              </a:rPr>
              <a:t>Self-compassion--handling your missteps with kindness. Self-compassion is being kind to yourself when you fail or make mistakes. </a:t>
            </a:r>
            <a:endParaRPr lang="en-US" sz="28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2D10038-0B30-4BC1-B4B6-5FE5CA99775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455</a:t>
            </a:fld>
            <a:endParaRPr lang="en-US">
              <a:solidFill>
                <a:prstClr val="black">
                  <a:tint val="75000"/>
                </a:prstClr>
              </a:solidFill>
            </a:endParaRPr>
          </a:p>
        </p:txBody>
      </p:sp>
    </p:spTree>
    <p:extLst>
      <p:ext uri="{BB962C8B-B14F-4D97-AF65-F5344CB8AC3E}">
        <p14:creationId xmlns:p14="http://schemas.microsoft.com/office/powerpoint/2010/main" val="723683930"/>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2E71-2874-47BB-A6F6-6B2ABB64F9C3}"/>
              </a:ext>
            </a:extLst>
          </p:cNvPr>
          <p:cNvSpPr>
            <a:spLocks noGrp="1"/>
          </p:cNvSpPr>
          <p:nvPr>
            <p:ph type="title"/>
          </p:nvPr>
        </p:nvSpPr>
        <p:spPr>
          <a:xfrm>
            <a:off x="0" y="457200"/>
            <a:ext cx="9144000" cy="1600200"/>
          </a:xfrm>
        </p:spPr>
        <p:txBody>
          <a:bodyPr>
            <a:noAutofit/>
          </a:bodyPr>
          <a:lstStyle/>
          <a:p>
            <a:r>
              <a:rPr lang="en-US" sz="3600" b="1" dirty="0">
                <a:latin typeface="+mn-lt"/>
              </a:rPr>
              <a:t>Women face two unique challenges in the workplace that mentors can help them overcome</a:t>
            </a:r>
            <a:br>
              <a:rPr lang="en-US" sz="3200" b="1" dirty="0">
                <a:latin typeface="+mn-lt"/>
              </a:rPr>
            </a:br>
            <a:r>
              <a:rPr lang="en-US" sz="2400" dirty="0">
                <a:latin typeface="+mn-lt"/>
              </a:rPr>
              <a:t>(</a:t>
            </a:r>
            <a:r>
              <a:rPr lang="en-US" sz="2400" dirty="0" err="1">
                <a:latin typeface="+mn-lt"/>
              </a:rPr>
              <a:t>Insala</a:t>
            </a:r>
            <a:r>
              <a:rPr lang="en-US" sz="2400" dirty="0">
                <a:latin typeface="+mn-lt"/>
              </a:rPr>
              <a:t>, 2017 &amp; 2019)</a:t>
            </a:r>
            <a:br>
              <a:rPr lang="en-US" sz="2800" dirty="0"/>
            </a:br>
            <a:endParaRPr lang="en-US" sz="2800" dirty="0"/>
          </a:p>
        </p:txBody>
      </p:sp>
      <p:sp>
        <p:nvSpPr>
          <p:cNvPr id="3" name="Content Placeholder 2">
            <a:extLst>
              <a:ext uri="{FF2B5EF4-FFF2-40B4-BE49-F238E27FC236}">
                <a16:creationId xmlns:a16="http://schemas.microsoft.com/office/drawing/2014/main" id="{A3F47CB5-9860-42B0-B7AA-3641FA833545}"/>
              </a:ext>
            </a:extLst>
          </p:cNvPr>
          <p:cNvSpPr>
            <a:spLocks noGrp="1"/>
          </p:cNvSpPr>
          <p:nvPr>
            <p:ph idx="1"/>
          </p:nvPr>
        </p:nvSpPr>
        <p:spPr>
          <a:xfrm>
            <a:off x="152400" y="2286000"/>
            <a:ext cx="8839200" cy="4435475"/>
          </a:xfrm>
        </p:spPr>
        <p:txBody>
          <a:bodyPr>
            <a:normAutofit/>
          </a:bodyPr>
          <a:lstStyle/>
          <a:p>
            <a:pPr marL="0" indent="0">
              <a:buNone/>
            </a:pPr>
            <a:r>
              <a:rPr lang="en-US" dirty="0"/>
              <a:t>1) </a:t>
            </a:r>
            <a:r>
              <a:rPr lang="en-US" b="1" dirty="0"/>
              <a:t>Lack of confidence: </a:t>
            </a:r>
            <a:r>
              <a:rPr lang="en-US" dirty="0"/>
              <a:t>women [often] underestimate both their abilities and their performance</a:t>
            </a:r>
            <a:endParaRPr lang="en-US" b="1" dirty="0"/>
          </a:p>
          <a:p>
            <a:pPr marL="0" indent="0">
              <a:buNone/>
            </a:pPr>
            <a:r>
              <a:rPr lang="en-US" dirty="0"/>
              <a:t>2) </a:t>
            </a:r>
            <a:r>
              <a:rPr lang="en-US" b="1" dirty="0"/>
              <a:t>Poor self-advocacy: </a:t>
            </a:r>
            <a:r>
              <a:rPr lang="en-US" dirty="0"/>
              <a:t>Women are happy to advocate for others, but they are often uncomfortable advocating for themselves</a:t>
            </a:r>
          </a:p>
        </p:txBody>
      </p:sp>
      <p:sp>
        <p:nvSpPr>
          <p:cNvPr id="4" name="Slide Number Placeholder 3">
            <a:extLst>
              <a:ext uri="{FF2B5EF4-FFF2-40B4-BE49-F238E27FC236}">
                <a16:creationId xmlns:a16="http://schemas.microsoft.com/office/drawing/2014/main" id="{B0DAC804-9635-4847-AF14-BAE99938712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456</a:t>
            </a:fld>
            <a:endParaRPr lang="en-US" dirty="0">
              <a:solidFill>
                <a:prstClr val="black">
                  <a:tint val="75000"/>
                </a:prstClr>
              </a:solidFill>
            </a:endParaRPr>
          </a:p>
        </p:txBody>
      </p:sp>
    </p:spTree>
    <p:extLst>
      <p:ext uri="{BB962C8B-B14F-4D97-AF65-F5344CB8AC3E}">
        <p14:creationId xmlns:p14="http://schemas.microsoft.com/office/powerpoint/2010/main" val="3067610122"/>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345DE-F32F-4DE9-8648-4FFE00AF05D2}"/>
              </a:ext>
            </a:extLst>
          </p:cNvPr>
          <p:cNvSpPr>
            <a:spLocks noGrp="1"/>
          </p:cNvSpPr>
          <p:nvPr>
            <p:ph type="title"/>
          </p:nvPr>
        </p:nvSpPr>
        <p:spPr>
          <a:xfrm>
            <a:off x="457200" y="0"/>
            <a:ext cx="8229600" cy="1219200"/>
          </a:xfrm>
        </p:spPr>
        <p:txBody>
          <a:bodyPr>
            <a:noAutofit/>
          </a:bodyPr>
          <a:lstStyle/>
          <a:p>
            <a:br>
              <a:rPr lang="en-US" sz="2800" dirty="0"/>
            </a:br>
            <a:r>
              <a:rPr lang="en-US" sz="2800" b="1" dirty="0"/>
              <a:t>Managing to clear the air: Stereotype threat, women, and leadership </a:t>
            </a:r>
            <a:br>
              <a:rPr lang="en-US" sz="2800" b="1" dirty="0"/>
            </a:br>
            <a:r>
              <a:rPr lang="en-US" sz="2400" dirty="0"/>
              <a:t>Hoyt &amp; Murphy, (2016)</a:t>
            </a:r>
            <a:br>
              <a:rPr lang="en-US" sz="2400" dirty="0"/>
            </a:br>
            <a:endParaRPr lang="en-US" sz="2400" dirty="0"/>
          </a:p>
        </p:txBody>
      </p:sp>
      <p:sp>
        <p:nvSpPr>
          <p:cNvPr id="3" name="Content Placeholder 2">
            <a:extLst>
              <a:ext uri="{FF2B5EF4-FFF2-40B4-BE49-F238E27FC236}">
                <a16:creationId xmlns:a16="http://schemas.microsoft.com/office/drawing/2014/main" id="{20179D87-3818-40F1-8356-C0E1E580B26C}"/>
              </a:ext>
            </a:extLst>
          </p:cNvPr>
          <p:cNvSpPr>
            <a:spLocks noGrp="1"/>
          </p:cNvSpPr>
          <p:nvPr>
            <p:ph idx="1"/>
          </p:nvPr>
        </p:nvSpPr>
        <p:spPr>
          <a:xfrm>
            <a:off x="152400" y="1447800"/>
            <a:ext cx="8839200" cy="5410200"/>
          </a:xfrm>
        </p:spPr>
        <p:txBody>
          <a:bodyPr>
            <a:normAutofit/>
          </a:bodyPr>
          <a:lstStyle/>
          <a:p>
            <a:pPr>
              <a:buFont typeface="Wingdings" panose="05000000000000000000" pitchFamily="2" charset="2"/>
              <a:buChar char="§"/>
            </a:pPr>
            <a:r>
              <a:rPr lang="en-US" sz="2800" dirty="0"/>
              <a:t>Awareness of unconscious biases and unwarranted stereotypes that affect the evaluations of others</a:t>
            </a:r>
          </a:p>
          <a:p>
            <a:pPr>
              <a:buFont typeface="Wingdings" panose="05000000000000000000" pitchFamily="2" charset="2"/>
              <a:buChar char="§"/>
            </a:pPr>
            <a:r>
              <a:rPr lang="en-US" sz="2800" b="1" dirty="0">
                <a:solidFill>
                  <a:srgbClr val="C00000"/>
                </a:solidFill>
              </a:rPr>
              <a:t>Self-efficacy and self-esteem are important components of self-confidence </a:t>
            </a:r>
            <a:r>
              <a:rPr lang="en-US" sz="2400" b="1" dirty="0">
                <a:solidFill>
                  <a:srgbClr val="C00000"/>
                </a:solidFill>
              </a:rPr>
              <a:t>(Kane, </a:t>
            </a:r>
            <a:r>
              <a:rPr lang="en-US" sz="2400" b="1" dirty="0" err="1">
                <a:solidFill>
                  <a:srgbClr val="C00000"/>
                </a:solidFill>
              </a:rPr>
              <a:t>Yarker</a:t>
            </a:r>
            <a:r>
              <a:rPr lang="en-US" sz="2400" b="1" dirty="0">
                <a:solidFill>
                  <a:srgbClr val="C00000"/>
                </a:solidFill>
              </a:rPr>
              <a:t> &amp; Lewis, 2021)</a:t>
            </a:r>
            <a:endParaRPr lang="en-US" sz="2800" b="1" dirty="0">
              <a:solidFill>
                <a:srgbClr val="C00000"/>
              </a:solidFill>
            </a:endParaRPr>
          </a:p>
          <a:p>
            <a:pPr>
              <a:buFont typeface="Wingdings" panose="05000000000000000000" pitchFamily="2" charset="2"/>
              <a:buChar char="§"/>
            </a:pPr>
            <a:r>
              <a:rPr lang="en-US" sz="2800" dirty="0"/>
              <a:t>Increasing opportunities and representation</a:t>
            </a:r>
          </a:p>
          <a:p>
            <a:pPr>
              <a:buFont typeface="Wingdings" panose="05000000000000000000" pitchFamily="2" charset="2"/>
              <a:buChar char="§"/>
            </a:pPr>
            <a:r>
              <a:rPr lang="en-US" sz="2800" dirty="0"/>
              <a:t>Presenting stereotype inconsistent information in order to help reduce stereotyped thinking</a:t>
            </a:r>
          </a:p>
          <a:p>
            <a:pPr>
              <a:buFont typeface="Wingdings" panose="05000000000000000000" pitchFamily="2" charset="2"/>
              <a:buChar char="§"/>
            </a:pPr>
            <a:r>
              <a:rPr lang="en-US" sz="2800" dirty="0"/>
              <a:t>Growth and development mindsets and behaviors </a:t>
            </a:r>
          </a:p>
          <a:p>
            <a:pPr>
              <a:buFont typeface="Wingdings" panose="05000000000000000000" pitchFamily="2" charset="2"/>
              <a:buChar char="§"/>
            </a:pPr>
            <a:r>
              <a:rPr lang="en-US" sz="2800" dirty="0"/>
              <a:t>Making explicit the characteristics of good leadership that avoid stereotyped descriptions</a:t>
            </a:r>
          </a:p>
          <a:p>
            <a:pPr>
              <a:buFont typeface="Wingdings" panose="05000000000000000000" pitchFamily="2" charset="2"/>
              <a:buChar char="§"/>
            </a:pPr>
            <a:endParaRPr lang="en-US" sz="2800" dirty="0"/>
          </a:p>
        </p:txBody>
      </p:sp>
      <p:sp>
        <p:nvSpPr>
          <p:cNvPr id="4" name="Slide Number Placeholder 3">
            <a:extLst>
              <a:ext uri="{FF2B5EF4-FFF2-40B4-BE49-F238E27FC236}">
                <a16:creationId xmlns:a16="http://schemas.microsoft.com/office/drawing/2014/main" id="{4C5B2287-BF8E-4717-8F26-1E6BC040BC0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457</a:t>
            </a:fld>
            <a:endParaRPr lang="en-US">
              <a:solidFill>
                <a:prstClr val="black">
                  <a:tint val="75000"/>
                </a:prstClr>
              </a:solidFill>
            </a:endParaRPr>
          </a:p>
        </p:txBody>
      </p:sp>
    </p:spTree>
    <p:extLst>
      <p:ext uri="{BB962C8B-B14F-4D97-AF65-F5344CB8AC3E}">
        <p14:creationId xmlns:p14="http://schemas.microsoft.com/office/powerpoint/2010/main" val="413385513"/>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AF786-57FC-4E6B-B77C-E14532E732A6}"/>
              </a:ext>
            </a:extLst>
          </p:cNvPr>
          <p:cNvSpPr>
            <a:spLocks noGrp="1"/>
          </p:cNvSpPr>
          <p:nvPr>
            <p:ph type="title"/>
          </p:nvPr>
        </p:nvSpPr>
        <p:spPr>
          <a:xfrm>
            <a:off x="457200" y="0"/>
            <a:ext cx="8229600" cy="990600"/>
          </a:xfrm>
        </p:spPr>
        <p:txBody>
          <a:bodyPr>
            <a:normAutofit fontScale="90000"/>
          </a:bodyPr>
          <a:lstStyle/>
          <a:p>
            <a:r>
              <a:rPr lang="en-US" b="1" dirty="0">
                <a:solidFill>
                  <a:srgbClr val="C00000"/>
                </a:solidFill>
              </a:rPr>
              <a:t>Gender-blindness</a:t>
            </a:r>
            <a:br>
              <a:rPr lang="en-US" b="1" dirty="0">
                <a:solidFill>
                  <a:srgbClr val="C00000"/>
                </a:solidFill>
              </a:rPr>
            </a:br>
            <a:r>
              <a:rPr lang="en-US" sz="2200" dirty="0"/>
              <a:t>(Martin &amp; Phillips, 2017)</a:t>
            </a:r>
          </a:p>
        </p:txBody>
      </p:sp>
      <p:sp>
        <p:nvSpPr>
          <p:cNvPr id="3" name="Content Placeholder 2">
            <a:extLst>
              <a:ext uri="{FF2B5EF4-FFF2-40B4-BE49-F238E27FC236}">
                <a16:creationId xmlns:a16="http://schemas.microsoft.com/office/drawing/2014/main" id="{8FCEC1E7-D9CD-487C-BA53-66555C25F70F}"/>
              </a:ext>
            </a:extLst>
          </p:cNvPr>
          <p:cNvSpPr>
            <a:spLocks noGrp="1"/>
          </p:cNvSpPr>
          <p:nvPr>
            <p:ph idx="1"/>
          </p:nvPr>
        </p:nvSpPr>
        <p:spPr>
          <a:xfrm>
            <a:off x="76200" y="1295400"/>
            <a:ext cx="8915400" cy="5562600"/>
          </a:xfrm>
        </p:spPr>
        <p:txBody>
          <a:bodyPr>
            <a:normAutofit/>
          </a:bodyPr>
          <a:lstStyle/>
          <a:p>
            <a:pPr>
              <a:buFont typeface="Wingdings" panose="05000000000000000000" pitchFamily="2" charset="2"/>
              <a:buChar char="§"/>
            </a:pPr>
            <a:r>
              <a:rPr lang="en-US" sz="2800" dirty="0"/>
              <a:t>A strategy that advocates for the downplaying of difference and focus on similarities between men and women</a:t>
            </a:r>
          </a:p>
          <a:p>
            <a:pPr>
              <a:buFont typeface="Wingdings" panose="05000000000000000000" pitchFamily="2" charset="2"/>
              <a:buChar char="§"/>
            </a:pPr>
            <a:r>
              <a:rPr lang="en-US" sz="2800" dirty="0"/>
              <a:t>Increases a women's perceived fit and therefore confidence in workplace environments</a:t>
            </a:r>
          </a:p>
          <a:p>
            <a:pPr>
              <a:buFont typeface="Wingdings" panose="05000000000000000000" pitchFamily="2" charset="2"/>
              <a:buChar char="§"/>
            </a:pPr>
            <a:r>
              <a:rPr lang="en-US" sz="2800" dirty="0"/>
              <a:t>The effects of gender-blindness were especially helpful for women in masculine contexts</a:t>
            </a:r>
          </a:p>
          <a:p>
            <a:pPr>
              <a:buFont typeface="Wingdings" panose="05000000000000000000" pitchFamily="2" charset="2"/>
              <a:buChar char="§"/>
            </a:pPr>
            <a:r>
              <a:rPr lang="en-US" sz="2800" dirty="0"/>
              <a:t>In addition to confidence, we find gender-blindness affected action-taking through a two-step process, such that gender-blindness increased women’s identification with agency, which in turn increased confidence, and led to action taking</a:t>
            </a:r>
          </a:p>
        </p:txBody>
      </p:sp>
      <p:sp>
        <p:nvSpPr>
          <p:cNvPr id="4" name="Slide Number Placeholder 3">
            <a:extLst>
              <a:ext uri="{FF2B5EF4-FFF2-40B4-BE49-F238E27FC236}">
                <a16:creationId xmlns:a16="http://schemas.microsoft.com/office/drawing/2014/main" id="{49AB4F48-1720-4C3F-97FB-E29EF729639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458</a:t>
            </a:fld>
            <a:endParaRPr lang="en-US">
              <a:solidFill>
                <a:prstClr val="black">
                  <a:tint val="75000"/>
                </a:prstClr>
              </a:solidFill>
            </a:endParaRPr>
          </a:p>
        </p:txBody>
      </p:sp>
    </p:spTree>
    <p:extLst>
      <p:ext uri="{BB962C8B-B14F-4D97-AF65-F5344CB8AC3E}">
        <p14:creationId xmlns:p14="http://schemas.microsoft.com/office/powerpoint/2010/main" val="782840536"/>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6BA9-96CE-4775-8C89-F735BF9D861A}"/>
              </a:ext>
            </a:extLst>
          </p:cNvPr>
          <p:cNvSpPr>
            <a:spLocks noGrp="1"/>
          </p:cNvSpPr>
          <p:nvPr>
            <p:ph type="title"/>
          </p:nvPr>
        </p:nvSpPr>
        <p:spPr>
          <a:xfrm>
            <a:off x="457200" y="0"/>
            <a:ext cx="8229600" cy="1219200"/>
          </a:xfrm>
        </p:spPr>
        <p:txBody>
          <a:bodyPr>
            <a:noAutofit/>
          </a:bodyPr>
          <a:lstStyle/>
          <a:p>
            <a:r>
              <a:rPr lang="en-US" sz="2800" dirty="0"/>
              <a:t>W. Brad Johnson and David G. Smith</a:t>
            </a:r>
            <a:br>
              <a:rPr lang="en-US" sz="2800" dirty="0"/>
            </a:br>
            <a:r>
              <a:rPr lang="en-US" sz="3200" b="1" dirty="0"/>
              <a:t>Harvard Business Review</a:t>
            </a:r>
            <a:br>
              <a:rPr lang="en-US" sz="2800" b="1" dirty="0"/>
            </a:br>
            <a:r>
              <a:rPr lang="en-US" sz="2000" dirty="0"/>
              <a:t>March 13, 2017 </a:t>
            </a:r>
          </a:p>
        </p:txBody>
      </p:sp>
      <p:sp>
        <p:nvSpPr>
          <p:cNvPr id="3" name="Content Placeholder 2">
            <a:extLst>
              <a:ext uri="{FF2B5EF4-FFF2-40B4-BE49-F238E27FC236}">
                <a16:creationId xmlns:a16="http://schemas.microsoft.com/office/drawing/2014/main" id="{318E8B4A-35DC-45E0-BEAB-D69ED9474E85}"/>
              </a:ext>
            </a:extLst>
          </p:cNvPr>
          <p:cNvSpPr>
            <a:spLocks noGrp="1"/>
          </p:cNvSpPr>
          <p:nvPr>
            <p:ph idx="1"/>
          </p:nvPr>
        </p:nvSpPr>
        <p:spPr>
          <a:xfrm>
            <a:off x="457200" y="1676400"/>
            <a:ext cx="8229600" cy="5181600"/>
          </a:xfrm>
        </p:spPr>
        <p:txBody>
          <a:bodyPr>
            <a:normAutofit/>
          </a:bodyPr>
          <a:lstStyle/>
          <a:p>
            <a:pPr>
              <a:buFont typeface="Wingdings" panose="05000000000000000000" pitchFamily="2" charset="2"/>
              <a:buChar char="§"/>
            </a:pPr>
            <a:r>
              <a:rPr lang="en-US" sz="2800" dirty="0"/>
              <a:t>Strong leadership can set the right tone for genuine gender inclusion. </a:t>
            </a:r>
          </a:p>
          <a:p>
            <a:pPr>
              <a:buFont typeface="Wingdings" panose="05000000000000000000" pitchFamily="2" charset="2"/>
              <a:buChar char="§"/>
            </a:pPr>
            <a:r>
              <a:rPr lang="en-US" sz="2800" b="1" dirty="0">
                <a:solidFill>
                  <a:srgbClr val="C00000"/>
                </a:solidFill>
              </a:rPr>
              <a:t>This includes being purposeful in creating a workplace environment where women feel they belong and are accepted as full members, and are not intentionally or inadvertently excluded, objectified, or sexualized</a:t>
            </a:r>
          </a:p>
        </p:txBody>
      </p:sp>
      <p:sp>
        <p:nvSpPr>
          <p:cNvPr id="4" name="Slide Number Placeholder 3">
            <a:extLst>
              <a:ext uri="{FF2B5EF4-FFF2-40B4-BE49-F238E27FC236}">
                <a16:creationId xmlns:a16="http://schemas.microsoft.com/office/drawing/2014/main" id="{833CB51B-054F-4DAD-9051-777D025B701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459</a:t>
            </a:fld>
            <a:endParaRPr lang="en-US">
              <a:solidFill>
                <a:prstClr val="black">
                  <a:tint val="75000"/>
                </a:prstClr>
              </a:solidFill>
            </a:endParaRPr>
          </a:p>
        </p:txBody>
      </p:sp>
    </p:spTree>
    <p:extLst>
      <p:ext uri="{BB962C8B-B14F-4D97-AF65-F5344CB8AC3E}">
        <p14:creationId xmlns:p14="http://schemas.microsoft.com/office/powerpoint/2010/main" val="21766955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B309-9A68-D864-4263-9CFD280EDEAC}"/>
              </a:ext>
            </a:extLst>
          </p:cNvPr>
          <p:cNvSpPr>
            <a:spLocks noGrp="1"/>
          </p:cNvSpPr>
          <p:nvPr>
            <p:ph type="title"/>
          </p:nvPr>
        </p:nvSpPr>
        <p:spPr>
          <a:xfrm>
            <a:off x="457200" y="136525"/>
            <a:ext cx="8229600" cy="930275"/>
          </a:xfrm>
        </p:spPr>
        <p:txBody>
          <a:bodyPr>
            <a:normAutofit/>
          </a:bodyPr>
          <a:lstStyle/>
          <a:p>
            <a:r>
              <a:rPr lang="en-US" b="1" dirty="0"/>
              <a:t>Attorney Eric Daigle</a:t>
            </a:r>
          </a:p>
        </p:txBody>
      </p:sp>
      <p:sp>
        <p:nvSpPr>
          <p:cNvPr id="3" name="Content Placeholder 2">
            <a:extLst>
              <a:ext uri="{FF2B5EF4-FFF2-40B4-BE49-F238E27FC236}">
                <a16:creationId xmlns:a16="http://schemas.microsoft.com/office/drawing/2014/main" id="{48BDBF27-B68B-2DAF-E233-91BFBB65E39A}"/>
              </a:ext>
            </a:extLst>
          </p:cNvPr>
          <p:cNvSpPr>
            <a:spLocks noGrp="1"/>
          </p:cNvSpPr>
          <p:nvPr>
            <p:ph idx="1"/>
          </p:nvPr>
        </p:nvSpPr>
        <p:spPr>
          <a:xfrm>
            <a:off x="228600" y="1219200"/>
            <a:ext cx="8763000" cy="5364162"/>
          </a:xfrm>
        </p:spPr>
        <p:txBody>
          <a:bodyPr>
            <a:normAutofit/>
          </a:bodyPr>
          <a:lstStyle/>
          <a:p>
            <a:pPr>
              <a:buFont typeface="Wingdings" panose="05000000000000000000" pitchFamily="2" charset="2"/>
              <a:buChar char="§"/>
            </a:pPr>
            <a:r>
              <a:rPr lang="en-US" sz="2800" dirty="0"/>
              <a:t>My experience has led to the conclusion that supervision is the key ingredient to ensure effective constitutional policing</a:t>
            </a:r>
          </a:p>
          <a:p>
            <a:pPr>
              <a:buFont typeface="Wingdings" panose="05000000000000000000" pitchFamily="2" charset="2"/>
              <a:buChar char="§"/>
            </a:pPr>
            <a:r>
              <a:rPr lang="en-US" sz="2800" b="1" dirty="0">
                <a:solidFill>
                  <a:srgbClr val="C00000"/>
                </a:solidFill>
              </a:rPr>
              <a:t>The challenges in recruitment and retention are multiplying the risk faced by the law enforcement industry</a:t>
            </a:r>
          </a:p>
          <a:p>
            <a:pPr>
              <a:buFont typeface="Wingdings" panose="05000000000000000000" pitchFamily="2" charset="2"/>
              <a:buChar char="§"/>
            </a:pPr>
            <a:r>
              <a:rPr lang="en-US" sz="2800" dirty="0"/>
              <a:t>Just ask yourself: Are your supervisors properly trained to handle their responsibilities? </a:t>
            </a:r>
          </a:p>
          <a:p>
            <a:pPr>
              <a:buFont typeface="Wingdings" panose="05000000000000000000" pitchFamily="2" charset="2"/>
              <a:buChar char="§"/>
            </a:pPr>
            <a:r>
              <a:rPr lang="en-US" sz="2800" dirty="0"/>
              <a:t>There were many suggestions to fix some of the supervision issues within law enforcement, but the overarching themes are simple. </a:t>
            </a:r>
          </a:p>
        </p:txBody>
      </p:sp>
      <p:sp>
        <p:nvSpPr>
          <p:cNvPr id="4" name="Slide Number Placeholder 3">
            <a:extLst>
              <a:ext uri="{FF2B5EF4-FFF2-40B4-BE49-F238E27FC236}">
                <a16:creationId xmlns:a16="http://schemas.microsoft.com/office/drawing/2014/main" id="{CBF8D43F-6493-A88C-B71F-771BFA5CA8AF}"/>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3574601696"/>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F34B-F4E4-4622-A51C-1FA3863CADAD}"/>
              </a:ext>
            </a:extLst>
          </p:cNvPr>
          <p:cNvSpPr>
            <a:spLocks noGrp="1"/>
          </p:cNvSpPr>
          <p:nvPr>
            <p:ph type="title"/>
          </p:nvPr>
        </p:nvSpPr>
        <p:spPr>
          <a:xfrm>
            <a:off x="457200" y="274638"/>
            <a:ext cx="8229600" cy="3349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B928B06E-97FA-4909-A05F-7BFC1AF576D6}"/>
              </a:ext>
            </a:extLst>
          </p:cNvPr>
          <p:cNvSpPr>
            <a:spLocks noGrp="1"/>
          </p:cNvSpPr>
          <p:nvPr>
            <p:ph idx="1"/>
          </p:nvPr>
        </p:nvSpPr>
        <p:spPr>
          <a:xfrm>
            <a:off x="457200" y="990600"/>
            <a:ext cx="8229600" cy="6019800"/>
          </a:xfrm>
        </p:spPr>
        <p:txBody>
          <a:bodyPr>
            <a:noAutofit/>
          </a:bodyPr>
          <a:lstStyle/>
          <a:p>
            <a:pPr>
              <a:buFont typeface="Wingdings" panose="05000000000000000000" pitchFamily="2" charset="2"/>
              <a:buChar char="§"/>
            </a:pPr>
            <a:r>
              <a:rPr lang="en-US" sz="2800" dirty="0"/>
              <a:t>Leaders, through overt actions or tacit silence, have profound influence on the organizational climate for women and men at work, and are accountable</a:t>
            </a:r>
          </a:p>
          <a:p>
            <a:pPr>
              <a:buFont typeface="Wingdings" panose="05000000000000000000" pitchFamily="2" charset="2"/>
              <a:buChar char="§"/>
            </a:pPr>
            <a:r>
              <a:rPr lang="en-US" sz="2800" dirty="0"/>
              <a:t>There is a profound distinction between </a:t>
            </a:r>
            <a:r>
              <a:rPr lang="en-US" sz="2800" b="1" dirty="0">
                <a:solidFill>
                  <a:srgbClr val="C00000"/>
                </a:solidFill>
              </a:rPr>
              <a:t>passive gender inclusion </a:t>
            </a:r>
            <a:r>
              <a:rPr lang="en-US" sz="2800" dirty="0"/>
              <a:t>(attendance at diversity and gender workshops, working to avoid harassment and bias in one’s own relationships)</a:t>
            </a:r>
          </a:p>
          <a:p>
            <a:pPr>
              <a:buFont typeface="Wingdings" panose="05000000000000000000" pitchFamily="2" charset="2"/>
              <a:buChar char="§"/>
            </a:pPr>
            <a:r>
              <a:rPr lang="en-US" sz="2800" dirty="0"/>
              <a:t>And </a:t>
            </a:r>
            <a:r>
              <a:rPr lang="en-US" sz="2800" b="1" dirty="0">
                <a:solidFill>
                  <a:srgbClr val="C00000"/>
                </a:solidFill>
              </a:rPr>
              <a:t>active gender inclusion </a:t>
            </a:r>
            <a:r>
              <a:rPr lang="en-US" sz="2800" dirty="0"/>
              <a:t>(demanding respect and equity for women, in both word and deed, especially when no woman is watching)</a:t>
            </a:r>
          </a:p>
        </p:txBody>
      </p:sp>
      <p:sp>
        <p:nvSpPr>
          <p:cNvPr id="4" name="Slide Number Placeholder 3">
            <a:extLst>
              <a:ext uri="{FF2B5EF4-FFF2-40B4-BE49-F238E27FC236}">
                <a16:creationId xmlns:a16="http://schemas.microsoft.com/office/drawing/2014/main" id="{303CCB77-57A9-41BC-B966-41DACBD6CAB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460</a:t>
            </a:fld>
            <a:endParaRPr lang="en-US">
              <a:solidFill>
                <a:prstClr val="black">
                  <a:tint val="75000"/>
                </a:prstClr>
              </a:solidFill>
            </a:endParaRPr>
          </a:p>
        </p:txBody>
      </p:sp>
    </p:spTree>
    <p:extLst>
      <p:ext uri="{BB962C8B-B14F-4D97-AF65-F5344CB8AC3E}">
        <p14:creationId xmlns:p14="http://schemas.microsoft.com/office/powerpoint/2010/main" val="3139392119"/>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4A528-6B36-491E-96CC-9FDC40F8A1D9}"/>
              </a:ext>
            </a:extLst>
          </p:cNvPr>
          <p:cNvSpPr>
            <a:spLocks noGrp="1"/>
          </p:cNvSpPr>
          <p:nvPr>
            <p:ph type="title"/>
          </p:nvPr>
        </p:nvSpPr>
        <p:spPr>
          <a:xfrm>
            <a:off x="457200" y="274638"/>
            <a:ext cx="8229600" cy="1706562"/>
          </a:xfrm>
        </p:spPr>
        <p:txBody>
          <a:bodyPr>
            <a:normAutofit fontScale="90000"/>
          </a:bodyPr>
          <a:lstStyle/>
          <a:p>
            <a:r>
              <a:rPr lang="en-US" b="1" dirty="0">
                <a:solidFill>
                  <a:srgbClr val="C00000"/>
                </a:solidFill>
              </a:rPr>
              <a:t>Facts, nuance, variables, and context</a:t>
            </a:r>
            <a:br>
              <a:rPr lang="en-US" b="1" dirty="0">
                <a:solidFill>
                  <a:srgbClr val="C00000"/>
                </a:solidFill>
              </a:rPr>
            </a:br>
            <a:r>
              <a:rPr lang="en-US" i="1" dirty="0"/>
              <a:t>Everyone is an Individual; everyone is a work in progress</a:t>
            </a:r>
          </a:p>
        </p:txBody>
      </p:sp>
      <p:sp>
        <p:nvSpPr>
          <p:cNvPr id="3" name="Content Placeholder 2">
            <a:extLst>
              <a:ext uri="{FF2B5EF4-FFF2-40B4-BE49-F238E27FC236}">
                <a16:creationId xmlns:a16="http://schemas.microsoft.com/office/drawing/2014/main" id="{F3EEB9A4-51F7-4644-9F23-A0F37019EF25}"/>
              </a:ext>
            </a:extLst>
          </p:cNvPr>
          <p:cNvSpPr>
            <a:spLocks noGrp="1"/>
          </p:cNvSpPr>
          <p:nvPr>
            <p:ph idx="1"/>
          </p:nvPr>
        </p:nvSpPr>
        <p:spPr>
          <a:xfrm>
            <a:off x="457200" y="2438400"/>
            <a:ext cx="8229600" cy="3687763"/>
          </a:xfrm>
        </p:spPr>
        <p:txBody>
          <a:bodyPr/>
          <a:lstStyle/>
          <a:p>
            <a:pPr marL="0" indent="0">
              <a:buNone/>
            </a:pPr>
            <a:r>
              <a:rPr lang="en-US" b="1" i="0" dirty="0">
                <a:effectLst/>
              </a:rPr>
              <a:t>Are women expressing a lack of confidence, or are men expressing overconfidence in their work? </a:t>
            </a:r>
          </a:p>
          <a:p>
            <a:pPr marL="0" indent="0" algn="ctr">
              <a:buNone/>
            </a:pPr>
            <a:r>
              <a:rPr lang="en-US" i="1" dirty="0"/>
              <a:t>One person’s Overconfidence is not to be mistaken for lack of confidence in another.</a:t>
            </a:r>
          </a:p>
        </p:txBody>
      </p:sp>
      <p:sp>
        <p:nvSpPr>
          <p:cNvPr id="4" name="Slide Number Placeholder 3">
            <a:extLst>
              <a:ext uri="{FF2B5EF4-FFF2-40B4-BE49-F238E27FC236}">
                <a16:creationId xmlns:a16="http://schemas.microsoft.com/office/drawing/2014/main" id="{0F044C85-75C4-4CD6-96B8-B626EB3D09B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461</a:t>
            </a:fld>
            <a:endParaRPr lang="en-US">
              <a:solidFill>
                <a:prstClr val="black">
                  <a:tint val="75000"/>
                </a:prstClr>
              </a:solidFill>
            </a:endParaRPr>
          </a:p>
        </p:txBody>
      </p:sp>
    </p:spTree>
    <p:extLst>
      <p:ext uri="{BB962C8B-B14F-4D97-AF65-F5344CB8AC3E}">
        <p14:creationId xmlns:p14="http://schemas.microsoft.com/office/powerpoint/2010/main" val="519817190"/>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1856-CB9C-4040-ABD9-BB584372DA4D}"/>
              </a:ext>
            </a:extLst>
          </p:cNvPr>
          <p:cNvSpPr>
            <a:spLocks noGrp="1"/>
          </p:cNvSpPr>
          <p:nvPr>
            <p:ph type="title"/>
          </p:nvPr>
        </p:nvSpPr>
        <p:spPr>
          <a:xfrm>
            <a:off x="0" y="0"/>
            <a:ext cx="9144000" cy="1085254"/>
          </a:xfrm>
        </p:spPr>
        <p:txBody>
          <a:bodyPr>
            <a:normAutofit fontScale="90000"/>
          </a:bodyPr>
          <a:lstStyle/>
          <a:p>
            <a:r>
              <a:rPr lang="en-US" b="1" dirty="0"/>
              <a:t>Building Confidence in your Subordinates</a:t>
            </a:r>
          </a:p>
        </p:txBody>
      </p:sp>
      <p:sp>
        <p:nvSpPr>
          <p:cNvPr id="4" name="Slide Number Placeholder 3">
            <a:extLst>
              <a:ext uri="{FF2B5EF4-FFF2-40B4-BE49-F238E27FC236}">
                <a16:creationId xmlns:a16="http://schemas.microsoft.com/office/drawing/2014/main" id="{7AB07F11-9ED3-4823-BCCC-F751EB5B531F}"/>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462</a:t>
            </a:fld>
            <a:endParaRPr lang="en-US">
              <a:solidFill>
                <a:prstClr val="black">
                  <a:tint val="75000"/>
                </a:prstClr>
              </a:solidFill>
            </a:endParaRPr>
          </a:p>
        </p:txBody>
      </p:sp>
      <p:sp>
        <p:nvSpPr>
          <p:cNvPr id="7" name="Content Placeholder 6">
            <a:extLst>
              <a:ext uri="{FF2B5EF4-FFF2-40B4-BE49-F238E27FC236}">
                <a16:creationId xmlns:a16="http://schemas.microsoft.com/office/drawing/2014/main" id="{08756E6F-D018-404D-86EF-87D91D2D7585}"/>
              </a:ext>
            </a:extLst>
          </p:cNvPr>
          <p:cNvSpPr>
            <a:spLocks noGrp="1"/>
          </p:cNvSpPr>
          <p:nvPr>
            <p:ph idx="1"/>
          </p:nvPr>
        </p:nvSpPr>
        <p:spPr>
          <a:xfrm>
            <a:off x="457200" y="1066800"/>
            <a:ext cx="8229600" cy="5059364"/>
          </a:xfrm>
        </p:spPr>
        <p:txBody>
          <a:bodyPr>
            <a:normAutofit/>
          </a:bodyPr>
          <a:lstStyle/>
          <a:p>
            <a:pPr marL="0" indent="0" algn="ctr">
              <a:buNone/>
            </a:pPr>
            <a:endParaRPr lang="en-US" b="1" dirty="0"/>
          </a:p>
        </p:txBody>
      </p:sp>
      <p:sp>
        <p:nvSpPr>
          <p:cNvPr id="8" name="Oval 7">
            <a:extLst>
              <a:ext uri="{FF2B5EF4-FFF2-40B4-BE49-F238E27FC236}">
                <a16:creationId xmlns:a16="http://schemas.microsoft.com/office/drawing/2014/main" id="{DD0D8229-FE76-4749-BE17-30190EC9BE18}"/>
              </a:ext>
            </a:extLst>
          </p:cNvPr>
          <p:cNvSpPr/>
          <p:nvPr/>
        </p:nvSpPr>
        <p:spPr>
          <a:xfrm>
            <a:off x="2895600" y="2819400"/>
            <a:ext cx="3352800" cy="1676400"/>
          </a:xfrm>
          <a:prstGeom prst="ellipse">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CONFIDENCE</a:t>
            </a:r>
          </a:p>
        </p:txBody>
      </p:sp>
      <p:cxnSp>
        <p:nvCxnSpPr>
          <p:cNvPr id="11" name="Straight Arrow Connector 10">
            <a:extLst>
              <a:ext uri="{FF2B5EF4-FFF2-40B4-BE49-F238E27FC236}">
                <a16:creationId xmlns:a16="http://schemas.microsoft.com/office/drawing/2014/main" id="{782BE956-6781-486D-A4F8-5790F5DE8BD8}"/>
              </a:ext>
            </a:extLst>
          </p:cNvPr>
          <p:cNvCxnSpPr>
            <a:cxnSpLocks/>
          </p:cNvCxnSpPr>
          <p:nvPr/>
        </p:nvCxnSpPr>
        <p:spPr>
          <a:xfrm flipV="1">
            <a:off x="1447800" y="4038600"/>
            <a:ext cx="1371600" cy="5334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82EEA9F-5859-40AF-B89D-A96722F4481C}"/>
              </a:ext>
            </a:extLst>
          </p:cNvPr>
          <p:cNvCxnSpPr>
            <a:cxnSpLocks/>
          </p:cNvCxnSpPr>
          <p:nvPr/>
        </p:nvCxnSpPr>
        <p:spPr>
          <a:xfrm>
            <a:off x="1905000" y="3276600"/>
            <a:ext cx="914400" cy="19952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9C54FD4-8D91-4516-91B6-376328FB552B}"/>
              </a:ext>
            </a:extLst>
          </p:cNvPr>
          <p:cNvCxnSpPr>
            <a:cxnSpLocks/>
          </p:cNvCxnSpPr>
          <p:nvPr/>
        </p:nvCxnSpPr>
        <p:spPr>
          <a:xfrm>
            <a:off x="2895600" y="1525686"/>
            <a:ext cx="1018071" cy="114131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099C3F2-D62E-4F3A-A80D-705D499E17F3}"/>
              </a:ext>
            </a:extLst>
          </p:cNvPr>
          <p:cNvCxnSpPr>
            <a:cxnSpLocks/>
          </p:cNvCxnSpPr>
          <p:nvPr/>
        </p:nvCxnSpPr>
        <p:spPr>
          <a:xfrm flipH="1">
            <a:off x="5592563" y="1492152"/>
            <a:ext cx="884438" cy="117484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80AD8FC-2F78-4516-A86F-209C5E9AE041}"/>
              </a:ext>
            </a:extLst>
          </p:cNvPr>
          <p:cNvCxnSpPr>
            <a:cxnSpLocks/>
          </p:cNvCxnSpPr>
          <p:nvPr/>
        </p:nvCxnSpPr>
        <p:spPr>
          <a:xfrm flipH="1" flipV="1">
            <a:off x="6324600" y="3886200"/>
            <a:ext cx="1295400" cy="68411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F614FCE-49EF-4CCE-869E-81745B0C54CB}"/>
              </a:ext>
            </a:extLst>
          </p:cNvPr>
          <p:cNvSpPr txBox="1"/>
          <p:nvPr/>
        </p:nvSpPr>
        <p:spPr>
          <a:xfrm>
            <a:off x="152400" y="4726778"/>
            <a:ext cx="2906189" cy="461665"/>
          </a:xfrm>
          <a:prstGeom prst="rect">
            <a:avLst/>
          </a:prstGeom>
          <a:noFill/>
        </p:spPr>
        <p:txBody>
          <a:bodyPr wrap="square" rtlCol="0">
            <a:spAutoFit/>
          </a:bodyPr>
          <a:lstStyle/>
          <a:p>
            <a:r>
              <a:rPr lang="en-US" sz="2400" b="1" dirty="0">
                <a:solidFill>
                  <a:srgbClr val="C00000"/>
                </a:solidFill>
              </a:rPr>
              <a:t>Expand Self-Image</a:t>
            </a:r>
          </a:p>
        </p:txBody>
      </p:sp>
      <p:sp>
        <p:nvSpPr>
          <p:cNvPr id="34" name="TextBox 33">
            <a:extLst>
              <a:ext uri="{FF2B5EF4-FFF2-40B4-BE49-F238E27FC236}">
                <a16:creationId xmlns:a16="http://schemas.microsoft.com/office/drawing/2014/main" id="{0300D56F-545C-4044-A58E-4CBDC70F53ED}"/>
              </a:ext>
            </a:extLst>
          </p:cNvPr>
          <p:cNvSpPr txBox="1"/>
          <p:nvPr/>
        </p:nvSpPr>
        <p:spPr>
          <a:xfrm>
            <a:off x="152400" y="2971800"/>
            <a:ext cx="2286596" cy="461665"/>
          </a:xfrm>
          <a:prstGeom prst="rect">
            <a:avLst/>
          </a:prstGeom>
          <a:noFill/>
        </p:spPr>
        <p:txBody>
          <a:bodyPr wrap="square" rtlCol="0">
            <a:spAutoFit/>
          </a:bodyPr>
          <a:lstStyle/>
          <a:p>
            <a:r>
              <a:rPr lang="en-US" sz="2400" b="1" dirty="0">
                <a:solidFill>
                  <a:srgbClr val="C00000"/>
                </a:solidFill>
              </a:rPr>
              <a:t>Recognition</a:t>
            </a:r>
          </a:p>
        </p:txBody>
      </p:sp>
      <p:sp>
        <p:nvSpPr>
          <p:cNvPr id="35" name="TextBox 34">
            <a:extLst>
              <a:ext uri="{FF2B5EF4-FFF2-40B4-BE49-F238E27FC236}">
                <a16:creationId xmlns:a16="http://schemas.microsoft.com/office/drawing/2014/main" id="{6311551A-2EC4-4F9C-B612-D5EB016D86B6}"/>
              </a:ext>
            </a:extLst>
          </p:cNvPr>
          <p:cNvSpPr txBox="1"/>
          <p:nvPr/>
        </p:nvSpPr>
        <p:spPr>
          <a:xfrm>
            <a:off x="2037951" y="1085254"/>
            <a:ext cx="1659600" cy="461665"/>
          </a:xfrm>
          <a:prstGeom prst="rect">
            <a:avLst/>
          </a:prstGeom>
          <a:noFill/>
        </p:spPr>
        <p:txBody>
          <a:bodyPr wrap="square" rtlCol="0">
            <a:spAutoFit/>
          </a:bodyPr>
          <a:lstStyle/>
          <a:p>
            <a:r>
              <a:rPr lang="en-US" sz="2400" b="1" dirty="0">
                <a:solidFill>
                  <a:srgbClr val="C00000"/>
                </a:solidFill>
              </a:rPr>
              <a:t>Ownership</a:t>
            </a:r>
          </a:p>
        </p:txBody>
      </p:sp>
      <p:sp>
        <p:nvSpPr>
          <p:cNvPr id="39" name="TextBox 38">
            <a:extLst>
              <a:ext uri="{FF2B5EF4-FFF2-40B4-BE49-F238E27FC236}">
                <a16:creationId xmlns:a16="http://schemas.microsoft.com/office/drawing/2014/main" id="{F608B33D-7FBD-464A-BD54-B0E3A546BC7A}"/>
              </a:ext>
            </a:extLst>
          </p:cNvPr>
          <p:cNvSpPr txBox="1"/>
          <p:nvPr/>
        </p:nvSpPr>
        <p:spPr>
          <a:xfrm>
            <a:off x="6019800" y="1066800"/>
            <a:ext cx="2389484" cy="461665"/>
          </a:xfrm>
          <a:prstGeom prst="rect">
            <a:avLst/>
          </a:prstGeom>
          <a:noFill/>
        </p:spPr>
        <p:txBody>
          <a:bodyPr wrap="square" rtlCol="0">
            <a:spAutoFit/>
          </a:bodyPr>
          <a:lstStyle/>
          <a:p>
            <a:r>
              <a:rPr lang="en-US" sz="2400" b="1" dirty="0">
                <a:solidFill>
                  <a:srgbClr val="C00000"/>
                </a:solidFill>
              </a:rPr>
              <a:t>Mitigating fear</a:t>
            </a:r>
          </a:p>
        </p:txBody>
      </p:sp>
      <p:sp>
        <p:nvSpPr>
          <p:cNvPr id="43" name="TextBox 42">
            <a:extLst>
              <a:ext uri="{FF2B5EF4-FFF2-40B4-BE49-F238E27FC236}">
                <a16:creationId xmlns:a16="http://schemas.microsoft.com/office/drawing/2014/main" id="{A9AE78BC-085B-4144-92FC-0A15CB7E6A15}"/>
              </a:ext>
            </a:extLst>
          </p:cNvPr>
          <p:cNvSpPr txBox="1"/>
          <p:nvPr/>
        </p:nvSpPr>
        <p:spPr>
          <a:xfrm>
            <a:off x="6705600" y="4726778"/>
            <a:ext cx="2507105" cy="461665"/>
          </a:xfrm>
          <a:prstGeom prst="rect">
            <a:avLst/>
          </a:prstGeom>
          <a:noFill/>
        </p:spPr>
        <p:txBody>
          <a:bodyPr wrap="square" rtlCol="0">
            <a:spAutoFit/>
          </a:bodyPr>
          <a:lstStyle/>
          <a:p>
            <a:r>
              <a:rPr lang="en-US" sz="2400" b="1" dirty="0">
                <a:solidFill>
                  <a:srgbClr val="C00000"/>
                </a:solidFill>
              </a:rPr>
              <a:t>Empowerment</a:t>
            </a:r>
          </a:p>
        </p:txBody>
      </p:sp>
      <p:sp>
        <p:nvSpPr>
          <p:cNvPr id="3" name="Arrow: Up 2">
            <a:extLst>
              <a:ext uri="{FF2B5EF4-FFF2-40B4-BE49-F238E27FC236}">
                <a16:creationId xmlns:a16="http://schemas.microsoft.com/office/drawing/2014/main" id="{28215956-3088-40FB-B233-665EBE54CD22}"/>
              </a:ext>
            </a:extLst>
          </p:cNvPr>
          <p:cNvSpPr/>
          <p:nvPr/>
        </p:nvSpPr>
        <p:spPr>
          <a:xfrm>
            <a:off x="4495800" y="4637322"/>
            <a:ext cx="310094" cy="978408"/>
          </a:xfrm>
          <a:prstGeom prst="upArrow">
            <a:avLst>
              <a:gd name="adj1" fmla="val 22569"/>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F5DDB0-C04A-4F53-8828-E83A4D6976C6}"/>
              </a:ext>
            </a:extLst>
          </p:cNvPr>
          <p:cNvSpPr txBox="1"/>
          <p:nvPr/>
        </p:nvSpPr>
        <p:spPr>
          <a:xfrm>
            <a:off x="3200400" y="5789514"/>
            <a:ext cx="3936705" cy="461665"/>
          </a:xfrm>
          <a:prstGeom prst="rect">
            <a:avLst/>
          </a:prstGeom>
          <a:noFill/>
        </p:spPr>
        <p:txBody>
          <a:bodyPr wrap="square" rtlCol="0">
            <a:spAutoFit/>
          </a:bodyPr>
          <a:lstStyle/>
          <a:p>
            <a:r>
              <a:rPr lang="en-US" sz="2400" b="1" dirty="0">
                <a:solidFill>
                  <a:srgbClr val="C00000"/>
                </a:solidFill>
              </a:rPr>
              <a:t>Support and Mentorship</a:t>
            </a:r>
          </a:p>
        </p:txBody>
      </p:sp>
    </p:spTree>
    <p:extLst>
      <p:ext uri="{BB962C8B-B14F-4D97-AF65-F5344CB8AC3E}">
        <p14:creationId xmlns:p14="http://schemas.microsoft.com/office/powerpoint/2010/main" val="161561812"/>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3FBA9-B9C0-4E20-B185-466182EB0F44}"/>
              </a:ext>
            </a:extLst>
          </p:cNvPr>
          <p:cNvSpPr>
            <a:spLocks noGrp="1"/>
          </p:cNvSpPr>
          <p:nvPr>
            <p:ph type="title"/>
          </p:nvPr>
        </p:nvSpPr>
        <p:spPr>
          <a:xfrm>
            <a:off x="0" y="274638"/>
            <a:ext cx="9144000" cy="1143000"/>
          </a:xfrm>
        </p:spPr>
        <p:txBody>
          <a:bodyPr>
            <a:noAutofit/>
          </a:bodyPr>
          <a:lstStyle/>
          <a:p>
            <a:r>
              <a:rPr lang="en-US" sz="3600" b="1" dirty="0"/>
              <a:t>Leaders must adopt, promote, sustain and require a “growth mindset”</a:t>
            </a:r>
          </a:p>
        </p:txBody>
      </p:sp>
      <p:sp>
        <p:nvSpPr>
          <p:cNvPr id="3" name="Content Placeholder 2">
            <a:extLst>
              <a:ext uri="{FF2B5EF4-FFF2-40B4-BE49-F238E27FC236}">
                <a16:creationId xmlns:a16="http://schemas.microsoft.com/office/drawing/2014/main" id="{E987F952-5D6F-48D1-A28F-F693B4E43AE5}"/>
              </a:ext>
            </a:extLst>
          </p:cNvPr>
          <p:cNvSpPr>
            <a:spLocks noGrp="1"/>
          </p:cNvSpPr>
          <p:nvPr>
            <p:ph idx="1"/>
          </p:nvPr>
        </p:nvSpPr>
        <p:spPr>
          <a:xfrm>
            <a:off x="457200" y="1624012"/>
            <a:ext cx="8229600" cy="4525963"/>
          </a:xfrm>
        </p:spPr>
        <p:txBody>
          <a:bodyPr>
            <a:normAutofit fontScale="25000" lnSpcReduction="20000"/>
          </a:bodyPr>
          <a:lstStyle/>
          <a:p>
            <a:pPr>
              <a:buFont typeface="Wingdings" panose="05000000000000000000" pitchFamily="2" charset="2"/>
              <a:buChar char="§"/>
            </a:pPr>
            <a:r>
              <a:rPr lang="en-US" sz="12800" dirty="0"/>
              <a:t>Leaders increasingly must be able to humbly show their followers how to grow by admitting what they do not know, modeling teachability, and acknowledging the unique skills, knowledge, and contributions of those around them.                     </a:t>
            </a:r>
            <a:r>
              <a:rPr lang="en-US" sz="9600" dirty="0"/>
              <a:t>Owens &amp; </a:t>
            </a:r>
            <a:r>
              <a:rPr lang="en-US" sz="9600" dirty="0" err="1"/>
              <a:t>Hekman</a:t>
            </a:r>
            <a:r>
              <a:rPr lang="en-US" sz="9600" dirty="0"/>
              <a:t>, (2012)</a:t>
            </a:r>
          </a:p>
          <a:p>
            <a:pPr marL="0" indent="0">
              <a:buNone/>
            </a:pPr>
            <a:endParaRPr lang="en-US" sz="12800" b="1" dirty="0">
              <a:solidFill>
                <a:srgbClr val="C00000"/>
              </a:solidFill>
            </a:endParaRPr>
          </a:p>
          <a:p>
            <a:pPr marL="0" indent="0">
              <a:buNone/>
            </a:pPr>
            <a:r>
              <a:rPr lang="en-US" sz="12800" b="1" dirty="0">
                <a:solidFill>
                  <a:srgbClr val="C00000"/>
                </a:solidFill>
              </a:rPr>
              <a:t>“Knowledge has to be improved, challenged, and increased constantly, or it vanishes.”</a:t>
            </a:r>
            <a:br>
              <a:rPr lang="en-US" sz="9600" dirty="0"/>
            </a:br>
            <a:r>
              <a:rPr lang="en-US" sz="9600" dirty="0"/>
              <a:t>                                                                                Dr. Peter Drucker </a:t>
            </a:r>
          </a:p>
          <a:p>
            <a:endParaRPr lang="en-US" dirty="0"/>
          </a:p>
          <a:p>
            <a:endParaRPr lang="en-US" dirty="0"/>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A4711BA2-279D-4C63-96DC-C6225CF13B5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463</a:t>
            </a:fld>
            <a:endParaRPr lang="en-US">
              <a:solidFill>
                <a:prstClr val="black">
                  <a:tint val="75000"/>
                </a:prstClr>
              </a:solidFill>
            </a:endParaRPr>
          </a:p>
        </p:txBody>
      </p:sp>
    </p:spTree>
    <p:extLst>
      <p:ext uri="{BB962C8B-B14F-4D97-AF65-F5344CB8AC3E}">
        <p14:creationId xmlns:p14="http://schemas.microsoft.com/office/powerpoint/2010/main" val="1092691991"/>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1011C-CB8D-4B1F-B15A-24A382F59B11}"/>
              </a:ext>
            </a:extLst>
          </p:cNvPr>
          <p:cNvSpPr>
            <a:spLocks noGrp="1"/>
          </p:cNvSpPr>
          <p:nvPr>
            <p:ph type="title"/>
          </p:nvPr>
        </p:nvSpPr>
        <p:spPr>
          <a:xfrm>
            <a:off x="457200" y="304800"/>
            <a:ext cx="8229600" cy="1143000"/>
          </a:xfrm>
        </p:spPr>
        <p:txBody>
          <a:bodyPr>
            <a:normAutofit fontScale="90000"/>
          </a:bodyPr>
          <a:lstStyle/>
          <a:p>
            <a:r>
              <a:rPr lang="en-US" sz="4000" b="1" dirty="0"/>
              <a:t>Mindset: The psychology of success</a:t>
            </a:r>
            <a:br>
              <a:rPr lang="en-US" dirty="0"/>
            </a:br>
            <a:r>
              <a:rPr lang="en-US" sz="2700" dirty="0"/>
              <a:t>Carol Dweck</a:t>
            </a:r>
            <a:br>
              <a:rPr lang="en-US" sz="2700" dirty="0"/>
            </a:br>
            <a:r>
              <a:rPr lang="en-US" sz="2700" dirty="0"/>
              <a:t>Stanford University</a:t>
            </a:r>
          </a:p>
        </p:txBody>
      </p:sp>
      <p:sp>
        <p:nvSpPr>
          <p:cNvPr id="3" name="Content Placeholder 2">
            <a:extLst>
              <a:ext uri="{FF2B5EF4-FFF2-40B4-BE49-F238E27FC236}">
                <a16:creationId xmlns:a16="http://schemas.microsoft.com/office/drawing/2014/main" id="{D782B5A4-A679-467A-AC3D-A5FB71105272}"/>
              </a:ext>
            </a:extLst>
          </p:cNvPr>
          <p:cNvSpPr>
            <a:spLocks noGrp="1"/>
          </p:cNvSpPr>
          <p:nvPr>
            <p:ph idx="1"/>
          </p:nvPr>
        </p:nvSpPr>
        <p:spPr>
          <a:xfrm>
            <a:off x="457200" y="1600200"/>
            <a:ext cx="8229600" cy="5257800"/>
          </a:xfrm>
        </p:spPr>
        <p:txBody>
          <a:bodyPr>
            <a:normAutofit fontScale="92500" lnSpcReduction="10000"/>
          </a:bodyPr>
          <a:lstStyle/>
          <a:p>
            <a:pPr>
              <a:buFont typeface="Wingdings" panose="05000000000000000000" pitchFamily="2" charset="2"/>
              <a:buChar char="§"/>
            </a:pPr>
            <a:r>
              <a:rPr lang="en-US" dirty="0"/>
              <a:t>The importance of an open and learning mindset in leadership</a:t>
            </a:r>
          </a:p>
          <a:p>
            <a:pPr>
              <a:buFont typeface="Wingdings" panose="05000000000000000000" pitchFamily="2" charset="2"/>
              <a:buChar char="§"/>
            </a:pPr>
            <a:r>
              <a:rPr lang="en-US" dirty="0"/>
              <a:t>Each organization either has a learning orientation or a learning disability</a:t>
            </a:r>
          </a:p>
          <a:p>
            <a:pPr>
              <a:buFont typeface="Wingdings" panose="05000000000000000000" pitchFamily="2" charset="2"/>
              <a:buChar char="§"/>
            </a:pPr>
            <a:r>
              <a:rPr lang="en-US" dirty="0"/>
              <a:t>A “growth mindset,” relates to one’s ideas about the nature of intelligence</a:t>
            </a:r>
          </a:p>
          <a:p>
            <a:pPr>
              <a:buFont typeface="Wingdings" panose="05000000000000000000" pitchFamily="2" charset="2"/>
              <a:buChar char="§"/>
            </a:pPr>
            <a:r>
              <a:rPr lang="en-US" dirty="0"/>
              <a:t>A positive and efficacious sense of self and confidence in the ability to engage with and contribute to the world</a:t>
            </a:r>
          </a:p>
          <a:p>
            <a:pPr>
              <a:buFont typeface="Wingdings" panose="05000000000000000000" pitchFamily="2" charset="2"/>
              <a:buChar char="§"/>
            </a:pPr>
            <a:r>
              <a:rPr lang="en-US" dirty="0"/>
              <a:t>Recognize that accomplishment is built upon sustained effort and hard work</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B2A1A098-5D4E-4594-91E9-E1B2FE88F71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464</a:t>
            </a:fld>
            <a:endParaRPr lang="en-US">
              <a:solidFill>
                <a:prstClr val="black">
                  <a:tint val="75000"/>
                </a:prstClr>
              </a:solidFill>
            </a:endParaRPr>
          </a:p>
        </p:txBody>
      </p:sp>
    </p:spTree>
    <p:extLst>
      <p:ext uri="{BB962C8B-B14F-4D97-AF65-F5344CB8AC3E}">
        <p14:creationId xmlns:p14="http://schemas.microsoft.com/office/powerpoint/2010/main" val="317352875"/>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How do we guide if we do not know where we are?</a:t>
            </a:r>
          </a:p>
        </p:txBody>
      </p:sp>
      <p:sp>
        <p:nvSpPr>
          <p:cNvPr id="3" name="Content Placeholder 2"/>
          <p:cNvSpPr>
            <a:spLocks noGrp="1"/>
          </p:cNvSpPr>
          <p:nvPr>
            <p:ph idx="1"/>
          </p:nvPr>
        </p:nvSpPr>
        <p:spPr/>
        <p:txBody>
          <a:bodyPr>
            <a:normAutofit/>
          </a:bodyPr>
          <a:lstStyle/>
          <a:p>
            <a:pPr marL="0" indent="0">
              <a:buNone/>
            </a:pPr>
            <a:r>
              <a:rPr lang="en-US" sz="4000" dirty="0"/>
              <a:t>Managing agents during the course of their duties require a supervisor to be competent, confident and responsible to their oversight responsibilities in many specific areas of expertise…</a:t>
            </a:r>
          </a:p>
          <a:p>
            <a:pPr marL="0" indent="0" algn="ctr">
              <a:buNone/>
            </a:pPr>
            <a:r>
              <a:rPr lang="en-US" sz="4000" b="1" u="sng" dirty="0">
                <a:solidFill>
                  <a:srgbClr val="C00000"/>
                </a:solidFill>
              </a:rPr>
              <a:t>Managers must keep in and keep up </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465</a:t>
            </a:fld>
            <a:endParaRPr lang="en-US">
              <a:solidFill>
                <a:prstClr val="black">
                  <a:tint val="75000"/>
                </a:prstClr>
              </a:solidFill>
            </a:endParaRPr>
          </a:p>
        </p:txBody>
      </p:sp>
    </p:spTree>
    <p:extLst>
      <p:ext uri="{BB962C8B-B14F-4D97-AF65-F5344CB8AC3E}">
        <p14:creationId xmlns:p14="http://schemas.microsoft.com/office/powerpoint/2010/main" val="1746763189"/>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FF10F-465F-4B3A-A01D-25530B309C99}"/>
              </a:ext>
            </a:extLst>
          </p:cNvPr>
          <p:cNvSpPr>
            <a:spLocks noGrp="1"/>
          </p:cNvSpPr>
          <p:nvPr>
            <p:ph type="title"/>
          </p:nvPr>
        </p:nvSpPr>
        <p:spPr>
          <a:xfrm>
            <a:off x="457200" y="76199"/>
            <a:ext cx="8229600" cy="1387475"/>
          </a:xfrm>
        </p:spPr>
        <p:txBody>
          <a:bodyPr>
            <a:normAutofit/>
          </a:bodyPr>
          <a:lstStyle/>
          <a:p>
            <a:r>
              <a:rPr lang="en-US" sz="1600" dirty="0"/>
              <a:t> </a:t>
            </a:r>
            <a:r>
              <a:rPr lang="en-US" sz="2800" b="1" dirty="0"/>
              <a:t>Revisiting the Learning Organization: How to create it. </a:t>
            </a:r>
            <a:br>
              <a:rPr lang="en-US" sz="2800" b="1" dirty="0"/>
            </a:br>
            <a:r>
              <a:rPr lang="en-US" sz="2800" dirty="0"/>
              <a:t>Ho </a:t>
            </a:r>
            <a:r>
              <a:rPr lang="en-US" sz="2800" dirty="0" err="1"/>
              <a:t>Wook</a:t>
            </a:r>
            <a:r>
              <a:rPr lang="en-US" sz="2800" dirty="0"/>
              <a:t> Shin, Joseph C. </a:t>
            </a:r>
            <a:r>
              <a:rPr lang="en-US" sz="2800" dirty="0" err="1"/>
              <a:t>Picken</a:t>
            </a:r>
            <a:r>
              <a:rPr lang="en-US" sz="2800" dirty="0"/>
              <a:t>, Gregory G. Dess, </a:t>
            </a:r>
            <a:r>
              <a:rPr lang="en-US" sz="2800" b="1" dirty="0"/>
              <a:t>Organizational Dynamics Vol. 46, 2017. 46-56</a:t>
            </a:r>
          </a:p>
        </p:txBody>
      </p:sp>
      <p:sp>
        <p:nvSpPr>
          <p:cNvPr id="3" name="Content Placeholder 2">
            <a:extLst>
              <a:ext uri="{FF2B5EF4-FFF2-40B4-BE49-F238E27FC236}">
                <a16:creationId xmlns:a16="http://schemas.microsoft.com/office/drawing/2014/main" id="{14EA478A-3285-4D08-87C4-F6E374DF2694}"/>
              </a:ext>
            </a:extLst>
          </p:cNvPr>
          <p:cNvSpPr>
            <a:spLocks noGrp="1"/>
          </p:cNvSpPr>
          <p:nvPr>
            <p:ph idx="1"/>
          </p:nvPr>
        </p:nvSpPr>
        <p:spPr>
          <a:xfrm>
            <a:off x="457200" y="1600200"/>
            <a:ext cx="8229600" cy="5257800"/>
          </a:xfrm>
        </p:spPr>
        <p:txBody>
          <a:bodyPr>
            <a:normAutofit/>
          </a:bodyPr>
          <a:lstStyle/>
          <a:p>
            <a:pPr marL="0" indent="0">
              <a:buNone/>
            </a:pPr>
            <a:r>
              <a:rPr lang="en-US" b="1" i="1" dirty="0">
                <a:solidFill>
                  <a:srgbClr val="C00000"/>
                </a:solidFill>
              </a:rPr>
              <a:t>The growth and development of the agencies we lead are reliant on five processes:</a:t>
            </a:r>
          </a:p>
          <a:p>
            <a:pPr>
              <a:buFont typeface="Wingdings" panose="05000000000000000000" pitchFamily="2" charset="2"/>
              <a:buChar char="§"/>
            </a:pPr>
            <a:r>
              <a:rPr lang="en-US" sz="2800" dirty="0"/>
              <a:t>Establishing and communicating a clear sense of direction and purpose</a:t>
            </a:r>
          </a:p>
          <a:p>
            <a:pPr>
              <a:buFont typeface="Wingdings" panose="05000000000000000000" pitchFamily="2" charset="2"/>
              <a:buChar char="§"/>
            </a:pPr>
            <a:r>
              <a:rPr lang="en-US" sz="2800" dirty="0"/>
              <a:t>Empowering our employees at all levels</a:t>
            </a:r>
          </a:p>
          <a:p>
            <a:pPr>
              <a:buFont typeface="Wingdings" panose="05000000000000000000" pitchFamily="2" charset="2"/>
              <a:buChar char="§"/>
            </a:pPr>
            <a:r>
              <a:rPr lang="en-US" sz="2800" dirty="0"/>
              <a:t>Accumulating and sharing internal knowledge</a:t>
            </a:r>
          </a:p>
          <a:p>
            <a:pPr>
              <a:buFont typeface="Wingdings" panose="05000000000000000000" pitchFamily="2" charset="2"/>
              <a:buChar char="§"/>
            </a:pPr>
            <a:r>
              <a:rPr lang="en-US" sz="2800" dirty="0"/>
              <a:t>Gathering and integrating external information</a:t>
            </a:r>
          </a:p>
          <a:p>
            <a:pPr>
              <a:buFont typeface="Wingdings" panose="05000000000000000000" pitchFamily="2" charset="2"/>
              <a:buChar char="§"/>
            </a:pPr>
            <a:r>
              <a:rPr lang="en-US" sz="2800" dirty="0"/>
              <a:t>Challenging the status quo and enabling creativity.</a:t>
            </a:r>
          </a:p>
        </p:txBody>
      </p:sp>
      <p:sp>
        <p:nvSpPr>
          <p:cNvPr id="4" name="Slide Number Placeholder 3">
            <a:extLst>
              <a:ext uri="{FF2B5EF4-FFF2-40B4-BE49-F238E27FC236}">
                <a16:creationId xmlns:a16="http://schemas.microsoft.com/office/drawing/2014/main" id="{7137B4A9-235C-4831-B7A7-8A281B0012E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466</a:t>
            </a:fld>
            <a:endParaRPr lang="en-US">
              <a:solidFill>
                <a:prstClr val="black">
                  <a:tint val="75000"/>
                </a:prstClr>
              </a:solidFill>
            </a:endParaRPr>
          </a:p>
        </p:txBody>
      </p:sp>
    </p:spTree>
    <p:extLst>
      <p:ext uri="{BB962C8B-B14F-4D97-AF65-F5344CB8AC3E}">
        <p14:creationId xmlns:p14="http://schemas.microsoft.com/office/powerpoint/2010/main" val="2533534487"/>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ChangeArrowheads="1"/>
          </p:cNvSpPr>
          <p:nvPr/>
        </p:nvSpPr>
        <p:spPr bwMode="auto">
          <a:xfrm>
            <a:off x="304800" y="1524000"/>
            <a:ext cx="86106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marL="457200" indent="-457200">
              <a:spcBef>
                <a:spcPct val="0"/>
              </a:spcBef>
              <a:buClrTx/>
              <a:buSzTx/>
              <a:buFont typeface="Wingdings" panose="05000000000000000000" pitchFamily="2" charset="2"/>
              <a:buChar char="§"/>
            </a:pPr>
            <a:r>
              <a:rPr lang="en-US" altLang="en-US" sz="2800" dirty="0">
                <a:solidFill>
                  <a:prstClr val="black"/>
                </a:solidFill>
                <a:latin typeface="+mn-lt"/>
              </a:rPr>
              <a:t>Experience, not scientific knowledge, is the foundation of effective police work</a:t>
            </a:r>
          </a:p>
          <a:p>
            <a:pPr marL="457200" indent="-457200">
              <a:spcBef>
                <a:spcPct val="0"/>
              </a:spcBef>
              <a:buClrTx/>
              <a:buSzTx/>
              <a:buFont typeface="Wingdings" panose="05000000000000000000" pitchFamily="2" charset="2"/>
              <a:buChar char="§"/>
            </a:pPr>
            <a:r>
              <a:rPr lang="en-US" altLang="en-US" sz="2800" dirty="0">
                <a:solidFill>
                  <a:prstClr val="black"/>
                </a:solidFill>
                <a:latin typeface="+mn-lt"/>
              </a:rPr>
              <a:t>By encountering a variety of situations and people over time, managers learn valuable practical knowledge and develop specific skills</a:t>
            </a:r>
          </a:p>
          <a:p>
            <a:pPr marL="457200" indent="-457200">
              <a:spcBef>
                <a:spcPct val="0"/>
              </a:spcBef>
              <a:buClrTx/>
              <a:buSzTx/>
              <a:buFont typeface="Wingdings" panose="05000000000000000000" pitchFamily="2" charset="2"/>
              <a:buChar char="§"/>
            </a:pPr>
            <a:r>
              <a:rPr lang="en-US" altLang="en-US" sz="2800" dirty="0">
                <a:solidFill>
                  <a:prstClr val="black"/>
                </a:solidFill>
                <a:latin typeface="+mn-lt"/>
              </a:rPr>
              <a:t>However, experience (the anecdotal) can become an obstacle to understanding and accepting (empirical) scientific results</a:t>
            </a:r>
          </a:p>
          <a:p>
            <a:pPr marL="457200" indent="-457200">
              <a:spcBef>
                <a:spcPct val="0"/>
              </a:spcBef>
              <a:buClrTx/>
              <a:buSzTx/>
              <a:buFont typeface="Wingdings" panose="05000000000000000000" pitchFamily="2" charset="2"/>
              <a:buChar char="§"/>
            </a:pPr>
            <a:r>
              <a:rPr lang="en-US" altLang="en-US" sz="2800" dirty="0">
                <a:solidFill>
                  <a:prstClr val="black"/>
                </a:solidFill>
                <a:latin typeface="+mn-lt"/>
              </a:rPr>
              <a:t>The key is our constant and ongoing professional growth and development in our domain competency areas by generalist and specialist open-minded and critical perspectives</a:t>
            </a:r>
          </a:p>
          <a:p>
            <a:pPr marL="571500" indent="-571500">
              <a:spcBef>
                <a:spcPct val="0"/>
              </a:spcBef>
              <a:buClrTx/>
              <a:buSzTx/>
              <a:buFont typeface="Wingdings" panose="05000000000000000000" pitchFamily="2" charset="2"/>
              <a:buChar char="§"/>
            </a:pPr>
            <a:endParaRPr lang="en-US" altLang="en-US" dirty="0">
              <a:solidFill>
                <a:prstClr val="black"/>
              </a:solidFill>
              <a:latin typeface="+mn-lt"/>
            </a:endParaRPr>
          </a:p>
        </p:txBody>
      </p:sp>
      <p:sp>
        <p:nvSpPr>
          <p:cNvPr id="5" name="Title 4"/>
          <p:cNvSpPr>
            <a:spLocks noGrp="1"/>
          </p:cNvSpPr>
          <p:nvPr>
            <p:ph type="title" idx="4294967295"/>
          </p:nvPr>
        </p:nvSpPr>
        <p:spPr>
          <a:xfrm>
            <a:off x="-54864" y="1"/>
            <a:ext cx="9198864" cy="1523999"/>
          </a:xfrm>
        </p:spPr>
        <p:txBody>
          <a:bodyPr>
            <a:normAutofit fontScale="90000"/>
          </a:bodyPr>
          <a:lstStyle/>
          <a:p>
            <a:pPr>
              <a:defRPr/>
            </a:pPr>
            <a:br>
              <a:rPr lang="en-US" sz="2800" dirty="0"/>
            </a:br>
            <a:r>
              <a:rPr lang="en-US" sz="4000" b="1" dirty="0"/>
              <a:t>Craft is the culmination of knowledge based on hands on police experience</a:t>
            </a:r>
            <a:br>
              <a:rPr lang="en-US" sz="3600" b="1" dirty="0"/>
            </a:br>
            <a:endParaRPr lang="en-US" sz="3600" b="1"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467</a:t>
            </a:fld>
            <a:endParaRPr lang="en-US">
              <a:solidFill>
                <a:prstClr val="black">
                  <a:tint val="75000"/>
                </a:prstClr>
              </a:solidFill>
            </a:endParaRPr>
          </a:p>
        </p:txBody>
      </p:sp>
    </p:spTree>
    <p:extLst>
      <p:ext uri="{BB962C8B-B14F-4D97-AF65-F5344CB8AC3E}">
        <p14:creationId xmlns:p14="http://schemas.microsoft.com/office/powerpoint/2010/main" val="794242576"/>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447799"/>
          </a:xfrm>
        </p:spPr>
        <p:txBody>
          <a:bodyPr>
            <a:normAutofit/>
          </a:bodyPr>
          <a:lstStyle/>
          <a:p>
            <a:pPr algn="l">
              <a:defRPr/>
            </a:pPr>
            <a:r>
              <a:rPr lang="en-US" b="1" dirty="0"/>
              <a:t>Evidence Based Study</a:t>
            </a:r>
          </a:p>
        </p:txBody>
      </p:sp>
      <p:sp>
        <p:nvSpPr>
          <p:cNvPr id="3" name="Content Placeholder 2"/>
          <p:cNvSpPr>
            <a:spLocks noGrp="1"/>
          </p:cNvSpPr>
          <p:nvPr>
            <p:ph idx="1"/>
          </p:nvPr>
        </p:nvSpPr>
        <p:spPr>
          <a:xfrm>
            <a:off x="0" y="838200"/>
            <a:ext cx="9144000" cy="6172199"/>
          </a:xfrm>
        </p:spPr>
        <p:txBody>
          <a:bodyPr>
            <a:normAutofit/>
          </a:bodyPr>
          <a:lstStyle/>
          <a:p>
            <a:pPr marL="0" indent="0">
              <a:buNone/>
              <a:defRPr/>
            </a:pPr>
            <a:endParaRPr lang="en-US" sz="2800" dirty="0"/>
          </a:p>
          <a:p>
            <a:pPr marL="0" indent="0">
              <a:buNone/>
              <a:defRPr/>
            </a:pPr>
            <a:r>
              <a:rPr lang="en-US" sz="2800" b="1" i="1" dirty="0"/>
              <a:t>Uses research and study into </a:t>
            </a:r>
          </a:p>
          <a:p>
            <a:pPr marL="0" indent="0">
              <a:buNone/>
              <a:defRPr/>
            </a:pPr>
            <a:r>
              <a:rPr lang="en-US" sz="2800" b="1" i="1" dirty="0"/>
              <a:t>everyday procedures to evaluate current </a:t>
            </a:r>
          </a:p>
          <a:p>
            <a:pPr marL="0" indent="0">
              <a:buNone/>
              <a:defRPr/>
            </a:pPr>
            <a:r>
              <a:rPr lang="en-US" sz="2800" b="1" i="1" dirty="0"/>
              <a:t>practices and guide officers, supervisors, </a:t>
            </a:r>
          </a:p>
          <a:p>
            <a:pPr marL="0" indent="0">
              <a:buNone/>
              <a:defRPr/>
            </a:pPr>
            <a:r>
              <a:rPr lang="en-US" sz="2800" b="1" i="1" dirty="0"/>
              <a:t>managers and executives in their future decision making</a:t>
            </a:r>
          </a:p>
          <a:p>
            <a:pPr>
              <a:buFont typeface="Wingdings" panose="05000000000000000000" pitchFamily="2" charset="2"/>
              <a:buChar char="§"/>
              <a:defRPr/>
            </a:pPr>
            <a:r>
              <a:rPr lang="en-US" sz="2800" dirty="0"/>
              <a:t>Promotes best police practices that work best under certain sets of circumstances</a:t>
            </a:r>
          </a:p>
          <a:p>
            <a:pPr marL="0" indent="0">
              <a:buNone/>
              <a:defRPr/>
            </a:pPr>
            <a:r>
              <a:rPr lang="en-US" sz="2800" b="0" i="1" dirty="0">
                <a:solidFill>
                  <a:srgbClr val="C00000"/>
                </a:solidFill>
                <a:effectLst/>
              </a:rPr>
              <a:t>Evidence-based means a practice has strong empirical support - one report does not make a training evidence-based. I worry about the profession starting to attach this term to training, practice, or programs w/o the needed empirical foundation</a:t>
            </a:r>
            <a:r>
              <a:rPr lang="en-US" sz="2800" b="0" i="0" dirty="0">
                <a:solidFill>
                  <a:srgbClr val="C00000"/>
                </a:solidFill>
                <a:effectLst/>
              </a:rPr>
              <a:t>.    </a:t>
            </a:r>
          </a:p>
          <a:p>
            <a:pPr marL="0" indent="0">
              <a:buNone/>
              <a:defRPr/>
            </a:pPr>
            <a:r>
              <a:rPr lang="en-US" sz="2600" dirty="0">
                <a:solidFill>
                  <a:srgbClr val="C00000"/>
                </a:solidFill>
              </a:rPr>
              <a:t>                                                               ---- </a:t>
            </a:r>
            <a:r>
              <a:rPr lang="en-US" sz="2600" b="0" i="0" dirty="0">
                <a:solidFill>
                  <a:srgbClr val="C00000"/>
                </a:solidFill>
                <a:effectLst/>
              </a:rPr>
              <a:t>Dr. Renee Mitchell</a:t>
            </a:r>
            <a:endParaRPr lang="en-US" sz="2600" dirty="0">
              <a:solidFill>
                <a:srgbClr val="C00000"/>
              </a:solidFill>
            </a:endParaRPr>
          </a:p>
          <a:p>
            <a:pPr marL="0" indent="0">
              <a:buNone/>
              <a:defRPr/>
            </a:pPr>
            <a:endParaRPr lang="en-US" sz="2800"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468</a:t>
            </a:fld>
            <a:endParaRPr lang="en-US">
              <a:solidFill>
                <a:prstClr val="black">
                  <a:tint val="75000"/>
                </a:prstClr>
              </a:solidFill>
            </a:endParaRPr>
          </a:p>
        </p:txBody>
      </p:sp>
      <p:pic>
        <p:nvPicPr>
          <p:cNvPr id="5" name="Picture 4">
            <a:extLst>
              <a:ext uri="{FF2B5EF4-FFF2-40B4-BE49-F238E27FC236}">
                <a16:creationId xmlns:a16="http://schemas.microsoft.com/office/drawing/2014/main" id="{E13BD275-1311-4DC2-B079-8CD6A60E8F0C}"/>
              </a:ext>
            </a:extLst>
          </p:cNvPr>
          <p:cNvPicPr>
            <a:picLocks noChangeAspect="1"/>
          </p:cNvPicPr>
          <p:nvPr/>
        </p:nvPicPr>
        <p:blipFill>
          <a:blip r:embed="rId2"/>
          <a:stretch>
            <a:fillRect/>
          </a:stretch>
        </p:blipFill>
        <p:spPr>
          <a:xfrm>
            <a:off x="6553200" y="78377"/>
            <a:ext cx="2133600" cy="2817223"/>
          </a:xfrm>
          <a:prstGeom prst="rect">
            <a:avLst/>
          </a:prstGeom>
        </p:spPr>
      </p:pic>
    </p:spTree>
    <p:extLst>
      <p:ext uri="{BB962C8B-B14F-4D97-AF65-F5344CB8AC3E}">
        <p14:creationId xmlns:p14="http://schemas.microsoft.com/office/powerpoint/2010/main" val="3941388929"/>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47F77-5CFE-4A3B-8E15-84E76B39853E}"/>
              </a:ext>
            </a:extLst>
          </p:cNvPr>
          <p:cNvSpPr>
            <a:spLocks noGrp="1"/>
          </p:cNvSpPr>
          <p:nvPr>
            <p:ph type="title"/>
          </p:nvPr>
        </p:nvSpPr>
        <p:spPr>
          <a:xfrm>
            <a:off x="0" y="22123"/>
            <a:ext cx="9144000" cy="1501877"/>
          </a:xfrm>
        </p:spPr>
        <p:txBody>
          <a:bodyPr>
            <a:normAutofit fontScale="90000"/>
          </a:bodyPr>
          <a:lstStyle/>
          <a:p>
            <a:r>
              <a:rPr lang="en-US" sz="3600" b="1" dirty="0"/>
              <a:t>Tools and Techniques to enhance your professional Growth and development </a:t>
            </a:r>
            <a:br>
              <a:rPr lang="en-US" sz="3600" b="1" dirty="0"/>
            </a:br>
            <a:r>
              <a:rPr lang="en-US" sz="3600" b="1" dirty="0"/>
              <a:t> </a:t>
            </a:r>
            <a:endParaRPr lang="en-US" sz="3100" b="1" i="1" dirty="0">
              <a:solidFill>
                <a:srgbClr val="C00000"/>
              </a:solidFill>
            </a:endParaRPr>
          </a:p>
        </p:txBody>
      </p:sp>
      <p:sp>
        <p:nvSpPr>
          <p:cNvPr id="3" name="Content Placeholder 2">
            <a:extLst>
              <a:ext uri="{FF2B5EF4-FFF2-40B4-BE49-F238E27FC236}">
                <a16:creationId xmlns:a16="http://schemas.microsoft.com/office/drawing/2014/main" id="{892D8902-5F79-4463-92A2-AA4C75A84D1C}"/>
              </a:ext>
            </a:extLst>
          </p:cNvPr>
          <p:cNvSpPr>
            <a:spLocks noGrp="1"/>
          </p:cNvSpPr>
          <p:nvPr>
            <p:ph idx="1"/>
          </p:nvPr>
        </p:nvSpPr>
        <p:spPr>
          <a:xfrm>
            <a:off x="228600" y="1371600"/>
            <a:ext cx="8686800" cy="5410200"/>
          </a:xfrm>
        </p:spPr>
        <p:txBody>
          <a:bodyPr>
            <a:normAutofit/>
          </a:bodyPr>
          <a:lstStyle/>
          <a:p>
            <a:pPr>
              <a:buFont typeface="Wingdings" panose="05000000000000000000" pitchFamily="2" charset="2"/>
              <a:buChar char="§"/>
            </a:pPr>
            <a:r>
              <a:rPr lang="en-US" sz="2800" b="1" dirty="0"/>
              <a:t>Conventional sources: </a:t>
            </a:r>
            <a:r>
              <a:rPr lang="en-US" sz="2800" dirty="0"/>
              <a:t>Academic journals, trade journals and [police] periodicals. Much can be learned from professional journals, [domain specific] books</a:t>
            </a:r>
          </a:p>
          <a:p>
            <a:pPr>
              <a:buFont typeface="Courier New" panose="02070309020205020404" pitchFamily="49" charset="0"/>
              <a:buChar char="o"/>
            </a:pPr>
            <a:r>
              <a:rPr lang="en-US" sz="2800" dirty="0"/>
              <a:t>University or college</a:t>
            </a:r>
          </a:p>
          <a:p>
            <a:pPr>
              <a:buFont typeface="Courier New" panose="02070309020205020404" pitchFamily="49" charset="0"/>
              <a:buChar char="o"/>
            </a:pPr>
            <a:r>
              <a:rPr lang="en-US" sz="2800" dirty="0"/>
              <a:t>Training sessions</a:t>
            </a:r>
          </a:p>
          <a:p>
            <a:pPr>
              <a:buFont typeface="Courier New" panose="02070309020205020404" pitchFamily="49" charset="0"/>
              <a:buChar char="o"/>
            </a:pPr>
            <a:r>
              <a:rPr lang="en-US" sz="2800" dirty="0"/>
              <a:t>When gathering external information, a broader range of sources can be covered</a:t>
            </a:r>
          </a:p>
          <a:p>
            <a:pPr>
              <a:buFont typeface="Wingdings" panose="05000000000000000000" pitchFamily="2" charset="2"/>
              <a:buChar char="§"/>
            </a:pPr>
            <a:r>
              <a:rPr lang="en-US" sz="2800" b="1" dirty="0"/>
              <a:t>Using the Internet</a:t>
            </a:r>
            <a:r>
              <a:rPr lang="en-US" sz="2800" dirty="0"/>
              <a:t>.  Use important and credible police sites (Research, read, evaluate, study and stay current)</a:t>
            </a:r>
          </a:p>
          <a:p>
            <a:pPr>
              <a:buFont typeface="Courier New" panose="02070309020205020404" pitchFamily="49" charset="0"/>
              <a:buChar char="o"/>
            </a:pPr>
            <a:r>
              <a:rPr lang="en-US" sz="2800" dirty="0"/>
              <a:t>Google alerts to your interest</a:t>
            </a:r>
          </a:p>
          <a:p>
            <a:pPr>
              <a:buFont typeface="Courier New" panose="02070309020205020404" pitchFamily="49" charset="0"/>
              <a:buChar char="o"/>
            </a:pPr>
            <a:r>
              <a:rPr lang="en-US" sz="2800" dirty="0"/>
              <a:t>Organizational Twitter SME followings</a:t>
            </a:r>
          </a:p>
          <a:p>
            <a:pPr>
              <a:buFont typeface="Courier New" panose="02070309020205020404" pitchFamily="49" charset="0"/>
              <a:buChar char="o"/>
            </a:pPr>
            <a:endParaRPr lang="en-US" sz="2800" dirty="0"/>
          </a:p>
          <a:p>
            <a:pPr marL="0" indent="0">
              <a:buNone/>
            </a:pPr>
            <a:endParaRPr lang="en-US" sz="2800" dirty="0"/>
          </a:p>
        </p:txBody>
      </p:sp>
    </p:spTree>
    <p:extLst>
      <p:ext uri="{BB962C8B-B14F-4D97-AF65-F5344CB8AC3E}">
        <p14:creationId xmlns:p14="http://schemas.microsoft.com/office/powerpoint/2010/main" val="39344738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A3B77-7EEE-BC1B-528B-F8886BDE8FE3}"/>
              </a:ext>
            </a:extLst>
          </p:cNvPr>
          <p:cNvSpPr>
            <a:spLocks noGrp="1"/>
          </p:cNvSpPr>
          <p:nvPr>
            <p:ph type="title"/>
          </p:nvPr>
        </p:nvSpPr>
        <p:spPr>
          <a:xfrm>
            <a:off x="457200" y="274638"/>
            <a:ext cx="8229600" cy="3349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8ACB2F3-68BF-293E-CCFD-954B2FCAC3DB}"/>
              </a:ext>
            </a:extLst>
          </p:cNvPr>
          <p:cNvSpPr>
            <a:spLocks noGrp="1"/>
          </p:cNvSpPr>
          <p:nvPr>
            <p:ph idx="1"/>
          </p:nvPr>
        </p:nvSpPr>
        <p:spPr>
          <a:xfrm>
            <a:off x="152400" y="839787"/>
            <a:ext cx="8763000" cy="5516563"/>
          </a:xfrm>
        </p:spPr>
        <p:txBody>
          <a:bodyPr>
            <a:normAutofit/>
          </a:bodyPr>
          <a:lstStyle/>
          <a:p>
            <a:pPr>
              <a:buFont typeface="Wingdings" panose="05000000000000000000" pitchFamily="2" charset="2"/>
              <a:buChar char="§"/>
            </a:pPr>
            <a:r>
              <a:rPr lang="en-US" sz="2800" dirty="0"/>
              <a:t>There needs to be more consistency in supervision, better training for future supervisors, and the need to slow down the promotion process so that supervisors have time to be properly trained before rushing through the ranks</a:t>
            </a:r>
          </a:p>
          <a:p>
            <a:pPr>
              <a:buFont typeface="Wingdings" panose="05000000000000000000" pitchFamily="2" charset="2"/>
              <a:buChar char="§"/>
            </a:pPr>
            <a:r>
              <a:rPr lang="en-US" sz="2800" dirty="0"/>
              <a:t>Many entities, including Daigle Law Group, provide supervisory training to enhance the skillsets and capabilities of those we rely on to ensure officers are doing things correctly</a:t>
            </a:r>
          </a:p>
          <a:p>
            <a:pPr>
              <a:buFont typeface="Wingdings" panose="05000000000000000000" pitchFamily="2" charset="2"/>
              <a:buChar char="§"/>
            </a:pPr>
            <a:r>
              <a:rPr lang="en-US" sz="2800" b="1" dirty="0">
                <a:solidFill>
                  <a:srgbClr val="C00000"/>
                </a:solidFill>
              </a:rPr>
              <a:t>Have you invested in ensuring your supervisors are ready for the challenges they face daily?</a:t>
            </a:r>
          </a:p>
        </p:txBody>
      </p:sp>
      <p:sp>
        <p:nvSpPr>
          <p:cNvPr id="4" name="Slide Number Placeholder 3">
            <a:extLst>
              <a:ext uri="{FF2B5EF4-FFF2-40B4-BE49-F238E27FC236}">
                <a16:creationId xmlns:a16="http://schemas.microsoft.com/office/drawing/2014/main" id="{87FA5AAB-C203-C50F-6216-AFBD19B1292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2173275768"/>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90D67-14C6-4E52-B790-B7FB1463D962}"/>
              </a:ext>
            </a:extLst>
          </p:cNvPr>
          <p:cNvSpPr>
            <a:spLocks noGrp="1"/>
          </p:cNvSpPr>
          <p:nvPr>
            <p:ph type="title"/>
          </p:nvPr>
        </p:nvSpPr>
        <p:spPr>
          <a:xfrm>
            <a:off x="457200" y="0"/>
            <a:ext cx="8229600" cy="22860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C0A6880B-752F-4023-8E23-09969C7201D0}"/>
              </a:ext>
            </a:extLst>
          </p:cNvPr>
          <p:cNvSpPr>
            <a:spLocks noGrp="1"/>
          </p:cNvSpPr>
          <p:nvPr>
            <p:ph idx="1"/>
          </p:nvPr>
        </p:nvSpPr>
        <p:spPr>
          <a:xfrm>
            <a:off x="457200" y="381000"/>
            <a:ext cx="8229600" cy="6477000"/>
          </a:xfrm>
        </p:spPr>
        <p:txBody>
          <a:bodyPr>
            <a:normAutofit/>
          </a:bodyPr>
          <a:lstStyle/>
          <a:p>
            <a:pPr>
              <a:buFont typeface="Courier New" panose="02070309020205020404" pitchFamily="49" charset="0"/>
              <a:buChar char="o"/>
            </a:pPr>
            <a:r>
              <a:rPr lang="en-US" sz="2800" dirty="0"/>
              <a:t>Academic journals online</a:t>
            </a:r>
          </a:p>
          <a:p>
            <a:pPr>
              <a:buFont typeface="Courier New" panose="02070309020205020404" pitchFamily="49" charset="0"/>
              <a:buChar char="o"/>
            </a:pPr>
            <a:r>
              <a:rPr lang="en-US" sz="2800" dirty="0"/>
              <a:t>IADLEST and the International Law Enforcement Educators and Trainers Association (ILEETA)</a:t>
            </a:r>
          </a:p>
          <a:p>
            <a:pPr>
              <a:buFont typeface="Courier New" panose="02070309020205020404" pitchFamily="49" charset="0"/>
              <a:buChar char="o"/>
            </a:pPr>
            <a:r>
              <a:rPr lang="en-US" sz="2800" dirty="0"/>
              <a:t>IACP, BJA, COPS, Daigle law group, Public Agency Training Council, </a:t>
            </a:r>
            <a:r>
              <a:rPr lang="en-US" sz="2800" b="1" dirty="0">
                <a:solidFill>
                  <a:srgbClr val="C00000"/>
                </a:solidFill>
                <a:hlinkClick r:id="rId2"/>
              </a:rPr>
              <a:t>www.oyez.org</a:t>
            </a:r>
            <a:r>
              <a:rPr lang="en-US" sz="2800" b="1" dirty="0">
                <a:solidFill>
                  <a:srgbClr val="C00000"/>
                </a:solidFill>
              </a:rPr>
              <a:t> </a:t>
            </a:r>
            <a:r>
              <a:rPr lang="en-US" sz="2800" dirty="0"/>
              <a:t>, AELE Law Enforcement Legal Center (www.aele.org), police foundation, FBI LE Bulletin, etc.</a:t>
            </a:r>
          </a:p>
          <a:p>
            <a:pPr>
              <a:buFont typeface="Courier New" panose="02070309020205020404" pitchFamily="49" charset="0"/>
              <a:buChar char="o"/>
            </a:pPr>
            <a:r>
              <a:rPr lang="en-US" sz="2800" b="1" dirty="0">
                <a:solidFill>
                  <a:srgbClr val="C00000"/>
                </a:solidFill>
                <a:hlinkClick r:id="rId3"/>
              </a:rPr>
              <a:t>www.crimesolutions.gov</a:t>
            </a:r>
            <a:endParaRPr lang="en-US" sz="2800" b="1" dirty="0">
              <a:solidFill>
                <a:srgbClr val="C00000"/>
              </a:solidFill>
            </a:endParaRPr>
          </a:p>
          <a:p>
            <a:pPr>
              <a:buFont typeface="Courier New" panose="02070309020205020404" pitchFamily="49" charset="0"/>
              <a:buChar char="o"/>
            </a:pPr>
            <a:r>
              <a:rPr lang="en-US" sz="2800" b="1" dirty="0">
                <a:hlinkClick r:id="rId4"/>
              </a:rPr>
              <a:t>www.strategiesforpolicinginnovation.com</a:t>
            </a:r>
            <a:endParaRPr lang="en-US" sz="2800" b="1" dirty="0"/>
          </a:p>
          <a:p>
            <a:pPr>
              <a:buFont typeface="Courier New" panose="02070309020205020404" pitchFamily="49" charset="0"/>
              <a:buChar char="o"/>
            </a:pPr>
            <a:r>
              <a:rPr lang="en-US" sz="2800" b="1" dirty="0">
                <a:hlinkClick r:id="rId5"/>
              </a:rPr>
              <a:t>www.americansebp.org</a:t>
            </a:r>
            <a:endParaRPr lang="en-US" sz="2800" b="1" dirty="0"/>
          </a:p>
          <a:p>
            <a:pPr>
              <a:buFont typeface="Courier New" panose="02070309020205020404" pitchFamily="49" charset="0"/>
              <a:buChar char="o"/>
            </a:pPr>
            <a:r>
              <a:rPr lang="en-US" sz="2800" dirty="0"/>
              <a:t>Police one, Law Enforcement.com [be careful on politics]</a:t>
            </a:r>
          </a:p>
          <a:p>
            <a:pPr>
              <a:buFont typeface="Courier New" panose="02070309020205020404" pitchFamily="49" charset="0"/>
              <a:buChar char="o"/>
            </a:pPr>
            <a:r>
              <a:rPr lang="en-US" sz="2800" dirty="0"/>
              <a:t>SME designated U-tube</a:t>
            </a:r>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1551479425"/>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FD217-6486-46F0-AB70-555AFAE5AA6E}"/>
              </a:ext>
            </a:extLst>
          </p:cNvPr>
          <p:cNvSpPr>
            <a:spLocks noGrp="1"/>
          </p:cNvSpPr>
          <p:nvPr>
            <p:ph type="title"/>
          </p:nvPr>
        </p:nvSpPr>
        <p:spPr>
          <a:xfrm>
            <a:off x="457200" y="0"/>
            <a:ext cx="8229600" cy="22860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C1E199C5-CC46-4D80-8B7C-97C2840E5F1B}"/>
              </a:ext>
            </a:extLst>
          </p:cNvPr>
          <p:cNvSpPr>
            <a:spLocks noGrp="1"/>
          </p:cNvSpPr>
          <p:nvPr>
            <p:ph idx="1"/>
          </p:nvPr>
        </p:nvSpPr>
        <p:spPr>
          <a:xfrm>
            <a:off x="457200" y="381000"/>
            <a:ext cx="8229600" cy="6477000"/>
          </a:xfrm>
        </p:spPr>
        <p:txBody>
          <a:bodyPr>
            <a:normAutofit/>
          </a:bodyPr>
          <a:lstStyle/>
          <a:p>
            <a:pPr>
              <a:buFont typeface="Wingdings" panose="05000000000000000000" pitchFamily="2" charset="2"/>
              <a:buChar char="§"/>
            </a:pPr>
            <a:r>
              <a:rPr lang="en-US" sz="2800" b="1" dirty="0"/>
              <a:t>Data analytics: </a:t>
            </a:r>
            <a:r>
              <a:rPr lang="en-US" sz="2800" dirty="0"/>
              <a:t>finding strategies and tools for managing large volumes of both structured and unstructured data that are used to identify trends, detect patterns and glean valuable findings from the sea of information available to agencies</a:t>
            </a:r>
          </a:p>
          <a:p>
            <a:pPr>
              <a:buFont typeface="Wingdings" panose="05000000000000000000" pitchFamily="2" charset="2"/>
              <a:buChar char="§"/>
            </a:pPr>
            <a:r>
              <a:rPr lang="en-US" sz="2800" b="1" dirty="0"/>
              <a:t>Networking. </a:t>
            </a:r>
            <a:r>
              <a:rPr lang="en-US" sz="2800" dirty="0"/>
              <a:t>Networking among colleagues inside and outside of law enforcement— at lunches, coffee breaks, training classes, Intelligence meetings, court, conferences, conventions and professional associations</a:t>
            </a:r>
          </a:p>
          <a:p>
            <a:pPr>
              <a:buFont typeface="Courier New" panose="02070309020205020404" pitchFamily="49" charset="0"/>
              <a:buChar char="o"/>
            </a:pPr>
            <a:r>
              <a:rPr lang="en-US" sz="2800" dirty="0"/>
              <a:t>Useful for gathering external information</a:t>
            </a:r>
          </a:p>
          <a:p>
            <a:pPr>
              <a:buFont typeface="Courier New" panose="02070309020205020404" pitchFamily="49" charset="0"/>
              <a:buChar char="o"/>
            </a:pPr>
            <a:r>
              <a:rPr lang="en-US" sz="2800" dirty="0"/>
              <a:t>Adopting strategy and tactics</a:t>
            </a:r>
          </a:p>
          <a:p>
            <a:pPr>
              <a:buFont typeface="Courier New" panose="02070309020205020404" pitchFamily="49" charset="0"/>
              <a:buChar char="o"/>
            </a:pPr>
            <a:r>
              <a:rPr lang="en-US" sz="2800" dirty="0"/>
              <a:t>Adopting ideas for building and refining your practice </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2363433035"/>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E92B5-6CA9-4058-A465-0A354779B736}"/>
              </a:ext>
            </a:extLst>
          </p:cNvPr>
          <p:cNvSpPr>
            <a:spLocks noGrp="1"/>
          </p:cNvSpPr>
          <p:nvPr>
            <p:ph type="title"/>
          </p:nvPr>
        </p:nvSpPr>
        <p:spPr>
          <a:xfrm>
            <a:off x="457200" y="76200"/>
            <a:ext cx="8229600" cy="7620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D46C468-2F4C-487B-A582-B5640C4ABE6D}"/>
              </a:ext>
            </a:extLst>
          </p:cNvPr>
          <p:cNvSpPr>
            <a:spLocks noGrp="1"/>
          </p:cNvSpPr>
          <p:nvPr>
            <p:ph idx="1"/>
          </p:nvPr>
        </p:nvSpPr>
        <p:spPr>
          <a:xfrm>
            <a:off x="457200" y="533400"/>
            <a:ext cx="8229600" cy="6248400"/>
          </a:xfrm>
        </p:spPr>
        <p:txBody>
          <a:bodyPr>
            <a:normAutofit lnSpcReduction="10000"/>
          </a:bodyPr>
          <a:lstStyle/>
          <a:p>
            <a:pPr>
              <a:buFont typeface="Wingdings" panose="05000000000000000000" pitchFamily="2" charset="2"/>
              <a:buChar char="§"/>
            </a:pPr>
            <a:r>
              <a:rPr lang="en-US" sz="2800" b="1" dirty="0"/>
              <a:t>Partnerships: </a:t>
            </a:r>
            <a:r>
              <a:rPr lang="en-US" sz="2800" dirty="0"/>
              <a:t>with those from other disciplines related to yours</a:t>
            </a:r>
          </a:p>
          <a:p>
            <a:pPr>
              <a:buFont typeface="Courier New" panose="02070309020205020404" pitchFamily="49" charset="0"/>
              <a:buChar char="o"/>
            </a:pPr>
            <a:r>
              <a:rPr lang="en-US" sz="2800" dirty="0"/>
              <a:t>Other criminal justice agencies</a:t>
            </a:r>
          </a:p>
          <a:p>
            <a:pPr>
              <a:buFont typeface="Courier New" panose="02070309020205020404" pitchFamily="49" charset="0"/>
              <a:buChar char="o"/>
            </a:pPr>
            <a:r>
              <a:rPr lang="en-US" sz="2800" dirty="0"/>
              <a:t>Professors at research universities in need of public service time</a:t>
            </a:r>
          </a:p>
          <a:p>
            <a:pPr>
              <a:buFont typeface="Courier New" panose="02070309020205020404" pitchFamily="49" charset="0"/>
              <a:buChar char="o"/>
            </a:pPr>
            <a:r>
              <a:rPr lang="en-US" sz="2800" dirty="0"/>
              <a:t>State and federal partners</a:t>
            </a:r>
          </a:p>
          <a:p>
            <a:pPr>
              <a:buFont typeface="Courier New" panose="02070309020205020404" pitchFamily="49" charset="0"/>
              <a:buChar char="o"/>
            </a:pPr>
            <a:r>
              <a:rPr lang="en-US" sz="2800" dirty="0"/>
              <a:t>Community partners (Faith based and other credible non-profits etc.)</a:t>
            </a:r>
          </a:p>
          <a:p>
            <a:pPr>
              <a:buFont typeface="Wingdings" panose="05000000000000000000" pitchFamily="2" charset="2"/>
              <a:buChar char="§"/>
            </a:pPr>
            <a:r>
              <a:rPr lang="en-US" sz="2800" b="1" dirty="0"/>
              <a:t>Self-auditing. </a:t>
            </a:r>
            <a:r>
              <a:rPr lang="en-US" sz="2800" dirty="0"/>
              <a:t>finds ways to improve by identifying and adopting best practices from others</a:t>
            </a:r>
          </a:p>
          <a:p>
            <a:pPr>
              <a:buFont typeface="Courier New" panose="02070309020205020404" pitchFamily="49" charset="0"/>
              <a:buChar char="o"/>
            </a:pPr>
            <a:r>
              <a:rPr lang="en-US" sz="2800" dirty="0"/>
              <a:t>Enhance your performance by adopting others ideas</a:t>
            </a:r>
          </a:p>
          <a:p>
            <a:pPr>
              <a:buFont typeface="Courier New" panose="02070309020205020404" pitchFamily="49" charset="0"/>
              <a:buChar char="o"/>
            </a:pPr>
            <a:r>
              <a:rPr lang="en-US" sz="2800" dirty="0"/>
              <a:t>Analyzing and evaluating lessons learned</a:t>
            </a:r>
          </a:p>
          <a:p>
            <a:pPr>
              <a:buFont typeface="Courier New" panose="02070309020205020404" pitchFamily="49" charset="0"/>
              <a:buChar char="o"/>
            </a:pPr>
            <a:r>
              <a:rPr lang="en-US" sz="2800" dirty="0"/>
              <a:t>Insulate you and your agency from problems and liability </a:t>
            </a:r>
          </a:p>
          <a:p>
            <a:pPr marL="0" indent="0">
              <a:buNone/>
            </a:pPr>
            <a:endParaRPr lang="en-US" sz="2800" dirty="0"/>
          </a:p>
        </p:txBody>
      </p:sp>
    </p:spTree>
    <p:extLst>
      <p:ext uri="{BB962C8B-B14F-4D97-AF65-F5344CB8AC3E}">
        <p14:creationId xmlns:p14="http://schemas.microsoft.com/office/powerpoint/2010/main" val="3180997411"/>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5AF08-B427-47F9-9CE9-97DEA4AE95A9}"/>
              </a:ext>
            </a:extLst>
          </p:cNvPr>
          <p:cNvSpPr>
            <a:spLocks noGrp="1"/>
          </p:cNvSpPr>
          <p:nvPr>
            <p:ph type="title"/>
          </p:nvPr>
        </p:nvSpPr>
        <p:spPr>
          <a:xfrm>
            <a:off x="457200" y="1"/>
            <a:ext cx="8229600" cy="274638"/>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50D4BE73-2F01-4157-AA30-DD6DED7AD6A3}"/>
              </a:ext>
            </a:extLst>
          </p:cNvPr>
          <p:cNvSpPr>
            <a:spLocks noGrp="1"/>
          </p:cNvSpPr>
          <p:nvPr>
            <p:ph idx="1"/>
          </p:nvPr>
        </p:nvSpPr>
        <p:spPr>
          <a:xfrm>
            <a:off x="457200" y="274639"/>
            <a:ext cx="8229600" cy="6583359"/>
          </a:xfrm>
        </p:spPr>
        <p:txBody>
          <a:bodyPr>
            <a:normAutofit lnSpcReduction="10000"/>
          </a:bodyPr>
          <a:lstStyle/>
          <a:p>
            <a:pPr>
              <a:buFont typeface="Courier New" panose="02070309020205020404" pitchFamily="49" charset="0"/>
              <a:buChar char="o"/>
            </a:pPr>
            <a:r>
              <a:rPr lang="en-US" sz="2800" dirty="0"/>
              <a:t>The early identification of shortcomings and how those issues are waiting to surface </a:t>
            </a:r>
          </a:p>
          <a:p>
            <a:pPr>
              <a:buFont typeface="Courier New" panose="02070309020205020404" pitchFamily="49" charset="0"/>
              <a:buChar char="o"/>
            </a:pPr>
            <a:r>
              <a:rPr lang="en-US" sz="2800" b="1" dirty="0">
                <a:solidFill>
                  <a:srgbClr val="C00000"/>
                </a:solidFill>
              </a:rPr>
              <a:t>To expose those issues and resolve them under manageable circumstances before they can result in bad outcomes</a:t>
            </a:r>
          </a:p>
          <a:p>
            <a:pPr>
              <a:buFont typeface="Wingdings" panose="05000000000000000000" pitchFamily="2" charset="2"/>
              <a:buChar char="§"/>
            </a:pPr>
            <a:r>
              <a:rPr lang="en-US" sz="2800" b="1" dirty="0"/>
              <a:t>Sharing information: </a:t>
            </a:r>
            <a:r>
              <a:rPr lang="en-US" sz="2800" dirty="0"/>
              <a:t>with stakeholders</a:t>
            </a:r>
          </a:p>
          <a:p>
            <a:pPr>
              <a:buFont typeface="Courier New" panose="02070309020205020404" pitchFamily="49" charset="0"/>
              <a:buChar char="o"/>
            </a:pPr>
            <a:r>
              <a:rPr lang="en-US" sz="2800" dirty="0"/>
              <a:t>Other disciplines in criminal justice/public safety</a:t>
            </a:r>
          </a:p>
          <a:p>
            <a:pPr>
              <a:buFont typeface="Courier New" panose="02070309020205020404" pitchFamily="49" charset="0"/>
              <a:buChar char="o"/>
            </a:pPr>
            <a:r>
              <a:rPr lang="en-US" sz="2800" dirty="0"/>
              <a:t>You learn a great deal by regularly sharing information with stakeholders, clients and the public</a:t>
            </a:r>
          </a:p>
          <a:p>
            <a:pPr>
              <a:buFont typeface="Courier New" panose="02070309020205020404" pitchFamily="49" charset="0"/>
              <a:buChar char="o"/>
            </a:pPr>
            <a:r>
              <a:rPr lang="en-US" sz="2800" dirty="0"/>
              <a:t>Social media strategy (monitoring)</a:t>
            </a:r>
          </a:p>
          <a:p>
            <a:pPr>
              <a:buFont typeface="Wingdings" panose="05000000000000000000" pitchFamily="2" charset="2"/>
              <a:buChar char="§"/>
            </a:pPr>
            <a:r>
              <a:rPr lang="en-US" sz="2800" b="1" dirty="0"/>
              <a:t>Craft specific research and development:</a:t>
            </a:r>
          </a:p>
          <a:p>
            <a:pPr>
              <a:buFont typeface="Courier New" panose="02070309020205020404" pitchFamily="49" charset="0"/>
              <a:buChar char="o"/>
            </a:pPr>
            <a:r>
              <a:rPr lang="en-US" sz="2800" b="1" dirty="0">
                <a:solidFill>
                  <a:srgbClr val="C00000"/>
                </a:solidFill>
              </a:rPr>
              <a:t>Take the time and efforts to probe and learn the M.O. and expertise of the offenders to learn the practice, patterns and perspectives </a:t>
            </a:r>
          </a:p>
          <a:p>
            <a:pPr>
              <a:buFont typeface="Courier New" panose="02070309020205020404" pitchFamily="49" charset="0"/>
              <a:buChar char="o"/>
            </a:pPr>
            <a:r>
              <a:rPr lang="en-US" sz="2800" dirty="0"/>
              <a:t>Ongoing Action Research by Practitioners </a:t>
            </a:r>
          </a:p>
          <a:p>
            <a:pPr marL="0" indent="0">
              <a:buNone/>
            </a:pPr>
            <a:endParaRPr lang="en-US" sz="2800" dirty="0"/>
          </a:p>
          <a:p>
            <a:pPr marL="0" indent="0">
              <a:buNone/>
            </a:pPr>
            <a:endParaRPr lang="en-US" sz="2800" dirty="0"/>
          </a:p>
          <a:p>
            <a:pPr marL="0" indent="0">
              <a:buNone/>
            </a:pPr>
            <a:endParaRPr lang="en-US" dirty="0"/>
          </a:p>
        </p:txBody>
      </p:sp>
    </p:spTree>
    <p:extLst>
      <p:ext uri="{BB962C8B-B14F-4D97-AF65-F5344CB8AC3E}">
        <p14:creationId xmlns:p14="http://schemas.microsoft.com/office/powerpoint/2010/main" val="3600217838"/>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2209800"/>
          </a:xfrm>
        </p:spPr>
        <p:txBody>
          <a:bodyPr>
            <a:noAutofit/>
          </a:bodyPr>
          <a:lstStyle/>
          <a:p>
            <a:pPr>
              <a:defRPr/>
            </a:pPr>
            <a:r>
              <a:rPr lang="en-US" sz="3600" b="1" dirty="0"/>
              <a:t>Examples of required competencies in managing and supervising officers' operations specific to Patrol, Investigations and Narcotics</a:t>
            </a:r>
          </a:p>
        </p:txBody>
      </p:sp>
      <p:sp>
        <p:nvSpPr>
          <p:cNvPr id="6" name="Content Placeholder 5"/>
          <p:cNvSpPr>
            <a:spLocks noGrp="1"/>
          </p:cNvSpPr>
          <p:nvPr>
            <p:ph idx="1"/>
          </p:nvPr>
        </p:nvSpPr>
        <p:spPr>
          <a:xfrm>
            <a:off x="457200" y="2209800"/>
            <a:ext cx="8229600" cy="4876800"/>
          </a:xfrm>
        </p:spPr>
        <p:txBody>
          <a:bodyPr>
            <a:normAutofit/>
          </a:bodyPr>
          <a:lstStyle/>
          <a:p>
            <a:pPr>
              <a:defRPr/>
            </a:pPr>
            <a:r>
              <a:rPr lang="en-US" b="1" i="1" dirty="0">
                <a:solidFill>
                  <a:srgbClr val="C00000"/>
                </a:solidFill>
              </a:rPr>
              <a:t>Three Tiers of Police and Citizen Encounters </a:t>
            </a:r>
          </a:p>
          <a:p>
            <a:pPr>
              <a:defRPr/>
            </a:pPr>
            <a:r>
              <a:rPr lang="en-US" b="1" dirty="0">
                <a:solidFill>
                  <a:srgbClr val="C00000"/>
                </a:solidFill>
              </a:rPr>
              <a:t>Use of force</a:t>
            </a:r>
          </a:p>
          <a:p>
            <a:pPr>
              <a:defRPr/>
            </a:pPr>
            <a:r>
              <a:rPr lang="en-US" b="1" dirty="0"/>
              <a:t>Search and Seizure </a:t>
            </a:r>
          </a:p>
          <a:p>
            <a:pPr>
              <a:defRPr/>
            </a:pPr>
            <a:r>
              <a:rPr lang="en-US" b="1" dirty="0"/>
              <a:t>Brady material </a:t>
            </a:r>
          </a:p>
          <a:p>
            <a:pPr marL="0" indent="0">
              <a:buNone/>
              <a:defRPr/>
            </a:pPr>
            <a:r>
              <a:rPr lang="en-US" b="1" dirty="0">
                <a:solidFill>
                  <a:srgbClr val="C00000"/>
                </a:solidFill>
              </a:rPr>
              <a:t>    </a:t>
            </a:r>
          </a:p>
          <a:p>
            <a:pPr>
              <a:defRPr/>
            </a:pPr>
            <a:endParaRPr lang="en-US" dirty="0"/>
          </a:p>
          <a:p>
            <a:pPr>
              <a:defRPr/>
            </a:pPr>
            <a:r>
              <a:rPr lang="en-US" dirty="0"/>
              <a:t>Fact-finding and report documentation</a:t>
            </a:r>
          </a:p>
          <a:p>
            <a:pPr>
              <a:defRPr/>
            </a:pPr>
            <a:r>
              <a:rPr lang="en-US" dirty="0"/>
              <a:t>Informants and Evidence management</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474</a:t>
            </a:fld>
            <a:endParaRPr lang="en-US">
              <a:solidFill>
                <a:prstClr val="black">
                  <a:tint val="75000"/>
                </a:prstClr>
              </a:solidFill>
            </a:endParaRPr>
          </a:p>
        </p:txBody>
      </p:sp>
      <p:pic>
        <p:nvPicPr>
          <p:cNvPr id="3" name="Picture 2">
            <a:extLst>
              <a:ext uri="{FF2B5EF4-FFF2-40B4-BE49-F238E27FC236}">
                <a16:creationId xmlns:a16="http://schemas.microsoft.com/office/drawing/2014/main" id="{7E68E674-F83D-4D00-837B-EE7C37531018}"/>
              </a:ext>
            </a:extLst>
          </p:cNvPr>
          <p:cNvPicPr>
            <a:picLocks noChangeAspect="1"/>
          </p:cNvPicPr>
          <p:nvPr/>
        </p:nvPicPr>
        <p:blipFill>
          <a:blip r:embed="rId2"/>
          <a:stretch>
            <a:fillRect/>
          </a:stretch>
        </p:blipFill>
        <p:spPr>
          <a:xfrm>
            <a:off x="152400" y="4419600"/>
            <a:ext cx="5438103" cy="1371600"/>
          </a:xfrm>
          <a:prstGeom prst="rect">
            <a:avLst/>
          </a:prstGeom>
        </p:spPr>
      </p:pic>
    </p:spTree>
    <p:extLst>
      <p:ext uri="{BB962C8B-B14F-4D97-AF65-F5344CB8AC3E}">
        <p14:creationId xmlns:p14="http://schemas.microsoft.com/office/powerpoint/2010/main" val="2645370350"/>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Autofit/>
          </a:bodyPr>
          <a:lstStyle/>
          <a:p>
            <a:r>
              <a:rPr lang="en-US" sz="3200" b="1" dirty="0"/>
              <a:t>Factor Murphy’s Law, Complexity and Change into every Equation</a:t>
            </a:r>
          </a:p>
        </p:txBody>
      </p:sp>
      <p:sp>
        <p:nvSpPr>
          <p:cNvPr id="3" name="Content Placeholder 2"/>
          <p:cNvSpPr>
            <a:spLocks noGrp="1"/>
          </p:cNvSpPr>
          <p:nvPr>
            <p:ph idx="1"/>
          </p:nvPr>
        </p:nvSpPr>
        <p:spPr>
          <a:xfrm>
            <a:off x="457200" y="1219200"/>
            <a:ext cx="8229600" cy="5638800"/>
          </a:xfrm>
        </p:spPr>
        <p:txBody>
          <a:bodyPr>
            <a:normAutofit lnSpcReduction="10000"/>
          </a:bodyPr>
          <a:lstStyle/>
          <a:p>
            <a:pPr>
              <a:buFont typeface="Wingdings" panose="05000000000000000000" pitchFamily="2" charset="2"/>
              <a:buChar char="§"/>
            </a:pPr>
            <a:r>
              <a:rPr lang="en-US" sz="2800" dirty="0"/>
              <a:t>We never can prevent mistakes and problems because we are humans (we can control how we handle them)</a:t>
            </a:r>
          </a:p>
          <a:p>
            <a:pPr>
              <a:buFont typeface="Wingdings" panose="05000000000000000000" pitchFamily="2" charset="2"/>
              <a:buChar char="§"/>
            </a:pPr>
            <a:r>
              <a:rPr lang="en-US" sz="2800" dirty="0"/>
              <a:t>Remember when advocates can’t defeat your facts or find technical problems in the law or process, then they attack the way you managed the case, incident or event </a:t>
            </a:r>
            <a:r>
              <a:rPr lang="en-US" sz="2800" b="1" dirty="0">
                <a:solidFill>
                  <a:srgbClr val="C00000"/>
                </a:solidFill>
              </a:rPr>
              <a:t>(or you)</a:t>
            </a:r>
          </a:p>
          <a:p>
            <a:pPr>
              <a:buFont typeface="Wingdings" panose="05000000000000000000" pitchFamily="2" charset="2"/>
              <a:buChar char="§"/>
            </a:pPr>
            <a:r>
              <a:rPr lang="en-US" sz="2800" dirty="0"/>
              <a:t>We can make every attempt to prevent mistakes and mitigate risk by watching what happens in other agencies nationwide </a:t>
            </a:r>
            <a:r>
              <a:rPr lang="en-US" sz="2800" b="1" dirty="0">
                <a:solidFill>
                  <a:srgbClr val="C00000"/>
                </a:solidFill>
              </a:rPr>
              <a:t>(proactive awareness)</a:t>
            </a:r>
          </a:p>
          <a:p>
            <a:pPr>
              <a:buFont typeface="Wingdings" panose="05000000000000000000" pitchFamily="2" charset="2"/>
              <a:buChar char="§"/>
            </a:pPr>
            <a:r>
              <a:rPr lang="en-US" sz="2800" b="1" dirty="0">
                <a:solidFill>
                  <a:srgbClr val="C00000"/>
                </a:solidFill>
              </a:rPr>
              <a:t>Study other agencies mistakes then look at your processes to see if it could happen to you (study and learn)</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475</a:t>
            </a:fld>
            <a:endParaRPr lang="en-US">
              <a:solidFill>
                <a:prstClr val="black">
                  <a:tint val="75000"/>
                </a:prstClr>
              </a:solidFill>
            </a:endParaRPr>
          </a:p>
        </p:txBody>
      </p:sp>
    </p:spTree>
    <p:extLst>
      <p:ext uri="{BB962C8B-B14F-4D97-AF65-F5344CB8AC3E}">
        <p14:creationId xmlns:p14="http://schemas.microsoft.com/office/powerpoint/2010/main" val="2972415529"/>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rrowheads="1"/>
          </p:cNvSpPr>
          <p:nvPr>
            <p:ph type="title"/>
          </p:nvPr>
        </p:nvSpPr>
        <p:spPr>
          <a:xfrm>
            <a:off x="228600" y="-152400"/>
            <a:ext cx="8229600" cy="1143000"/>
          </a:xfrm>
        </p:spPr>
        <p:txBody>
          <a:bodyPr/>
          <a:lstStyle/>
          <a:p>
            <a:r>
              <a:rPr lang="en-US" altLang="en-US">
                <a:solidFill>
                  <a:schemeClr val="hlink"/>
                </a:solidFill>
              </a:rPr>
              <a:t>Case Study</a:t>
            </a:r>
          </a:p>
        </p:txBody>
      </p:sp>
      <p:pic>
        <p:nvPicPr>
          <p:cNvPr id="233477" name="Picture 5" descr="jonbenet_ramse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263" y="179387"/>
            <a:ext cx="180975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33479" name="Picture 7" descr="lac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0750" y="381000"/>
            <a:ext cx="2686050" cy="2035175"/>
          </a:xfrm>
          <a:prstGeom prst="rect">
            <a:avLst/>
          </a:prstGeom>
          <a:noFill/>
          <a:extLst>
            <a:ext uri="{909E8E84-426E-40DD-AFC4-6F175D3DCCD1}">
              <a14:hiddenFill xmlns:a14="http://schemas.microsoft.com/office/drawing/2010/main">
                <a:solidFill>
                  <a:srgbClr val="FFFFFF"/>
                </a:solidFill>
              </a14:hiddenFill>
            </a:ext>
          </a:extLst>
        </p:spPr>
      </p:pic>
      <p:sp>
        <p:nvSpPr>
          <p:cNvPr id="233480" name="Text Box 8"/>
          <p:cNvSpPr txBox="1">
            <a:spLocks noChangeArrowheads="1"/>
          </p:cNvSpPr>
          <p:nvPr/>
        </p:nvSpPr>
        <p:spPr bwMode="auto">
          <a:xfrm>
            <a:off x="76200" y="26670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dirty="0">
                <a:solidFill>
                  <a:srgbClr val="0000FF"/>
                </a:solidFill>
              </a:rPr>
              <a:t>The Failure</a:t>
            </a:r>
          </a:p>
        </p:txBody>
      </p:sp>
      <p:sp>
        <p:nvSpPr>
          <p:cNvPr id="233481" name="Text Box 9"/>
          <p:cNvSpPr txBox="1">
            <a:spLocks noChangeArrowheads="1"/>
          </p:cNvSpPr>
          <p:nvPr/>
        </p:nvSpPr>
        <p:spPr bwMode="auto">
          <a:xfrm>
            <a:off x="5867400" y="25146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a:solidFill>
                  <a:srgbClr val="0000FF"/>
                </a:solidFill>
              </a:rPr>
              <a:t>The Success</a:t>
            </a:r>
          </a:p>
        </p:txBody>
      </p:sp>
      <p:sp>
        <p:nvSpPr>
          <p:cNvPr id="233482" name="Text Box 10"/>
          <p:cNvSpPr txBox="1">
            <a:spLocks noChangeArrowheads="1"/>
          </p:cNvSpPr>
          <p:nvPr/>
        </p:nvSpPr>
        <p:spPr bwMode="auto">
          <a:xfrm>
            <a:off x="152400" y="3160713"/>
            <a:ext cx="435814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altLang="en-US" sz="2700" dirty="0">
                <a:solidFill>
                  <a:prstClr val="black"/>
                </a:solidFill>
              </a:rPr>
              <a:t>Initial responders did not </a:t>
            </a:r>
            <a:br>
              <a:rPr lang="en-US" altLang="en-US" sz="2700" dirty="0">
                <a:solidFill>
                  <a:prstClr val="black"/>
                </a:solidFill>
              </a:rPr>
            </a:br>
            <a:r>
              <a:rPr lang="en-US" altLang="en-US" sz="2700" dirty="0">
                <a:solidFill>
                  <a:prstClr val="black"/>
                </a:solidFill>
              </a:rPr>
              <a:t>  recognize issues afoot.</a:t>
            </a:r>
          </a:p>
          <a:p>
            <a:pPr>
              <a:buFontTx/>
              <a:buChar char="•"/>
            </a:pPr>
            <a:r>
              <a:rPr lang="en-US" altLang="en-US" sz="2700" dirty="0">
                <a:solidFill>
                  <a:prstClr val="black"/>
                </a:solidFill>
              </a:rPr>
              <a:t>Proper investigative </a:t>
            </a:r>
            <a:br>
              <a:rPr lang="en-US" altLang="en-US" sz="2700" dirty="0">
                <a:solidFill>
                  <a:prstClr val="black"/>
                </a:solidFill>
              </a:rPr>
            </a:br>
            <a:r>
              <a:rPr lang="en-US" altLang="en-US" sz="2700" dirty="0">
                <a:solidFill>
                  <a:prstClr val="black"/>
                </a:solidFill>
              </a:rPr>
              <a:t> measures not taken.</a:t>
            </a:r>
          </a:p>
          <a:p>
            <a:pPr>
              <a:buFontTx/>
              <a:buChar char="•"/>
            </a:pPr>
            <a:r>
              <a:rPr lang="en-US" altLang="en-US" sz="2700" dirty="0">
                <a:solidFill>
                  <a:prstClr val="black"/>
                </a:solidFill>
              </a:rPr>
              <a:t>Resources too little too late.</a:t>
            </a:r>
          </a:p>
          <a:p>
            <a:pPr>
              <a:buFontTx/>
              <a:buChar char="•"/>
            </a:pPr>
            <a:r>
              <a:rPr lang="en-US" altLang="en-US" sz="2700" dirty="0">
                <a:solidFill>
                  <a:prstClr val="black"/>
                </a:solidFill>
              </a:rPr>
              <a:t>Absolute failure in case </a:t>
            </a:r>
            <a:br>
              <a:rPr lang="en-US" altLang="en-US" sz="2700" dirty="0">
                <a:solidFill>
                  <a:prstClr val="black"/>
                </a:solidFill>
              </a:rPr>
            </a:br>
            <a:r>
              <a:rPr lang="en-US" altLang="en-US" sz="2700" dirty="0">
                <a:solidFill>
                  <a:prstClr val="black"/>
                </a:solidFill>
              </a:rPr>
              <a:t> management, stakeholders, </a:t>
            </a:r>
            <a:br>
              <a:rPr lang="en-US" altLang="en-US" sz="2700" dirty="0">
                <a:solidFill>
                  <a:prstClr val="black"/>
                </a:solidFill>
              </a:rPr>
            </a:br>
            <a:r>
              <a:rPr lang="en-US" altLang="en-US" sz="2700" dirty="0">
                <a:solidFill>
                  <a:prstClr val="black"/>
                </a:solidFill>
              </a:rPr>
              <a:t> and media management.</a:t>
            </a:r>
          </a:p>
        </p:txBody>
      </p:sp>
      <p:sp>
        <p:nvSpPr>
          <p:cNvPr id="233483" name="Text Box 11"/>
          <p:cNvSpPr txBox="1">
            <a:spLocks noChangeArrowheads="1"/>
          </p:cNvSpPr>
          <p:nvPr/>
        </p:nvSpPr>
        <p:spPr bwMode="auto">
          <a:xfrm>
            <a:off x="2895600" y="866058"/>
            <a:ext cx="2743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solidFill>
                  <a:prstClr val="black"/>
                </a:solidFill>
              </a:rPr>
              <a:t>Both cases happened during the Christmas holidays with affluent families.</a:t>
            </a:r>
          </a:p>
        </p:txBody>
      </p:sp>
      <p:sp>
        <p:nvSpPr>
          <p:cNvPr id="233484" name="Text Box 12"/>
          <p:cNvSpPr txBox="1">
            <a:spLocks noChangeArrowheads="1"/>
          </p:cNvSpPr>
          <p:nvPr/>
        </p:nvSpPr>
        <p:spPr bwMode="auto">
          <a:xfrm>
            <a:off x="4510548" y="3114368"/>
            <a:ext cx="44958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altLang="en-US" sz="2700" dirty="0">
                <a:solidFill>
                  <a:prstClr val="black"/>
                </a:solidFill>
              </a:rPr>
              <a:t>Initial responders recognized </a:t>
            </a:r>
            <a:br>
              <a:rPr lang="en-US" altLang="en-US" sz="2700" dirty="0">
                <a:solidFill>
                  <a:prstClr val="black"/>
                </a:solidFill>
              </a:rPr>
            </a:br>
            <a:r>
              <a:rPr lang="en-US" altLang="en-US" sz="2700" dirty="0">
                <a:solidFill>
                  <a:prstClr val="black"/>
                </a:solidFill>
              </a:rPr>
              <a:t>  issues afoot.</a:t>
            </a:r>
          </a:p>
          <a:p>
            <a:pPr>
              <a:buFontTx/>
              <a:buChar char="•"/>
            </a:pPr>
            <a:r>
              <a:rPr lang="en-US" altLang="en-US" sz="2700" dirty="0">
                <a:solidFill>
                  <a:prstClr val="black"/>
                </a:solidFill>
              </a:rPr>
              <a:t>Proper investigative </a:t>
            </a:r>
            <a:br>
              <a:rPr lang="en-US" altLang="en-US" sz="2700" dirty="0">
                <a:solidFill>
                  <a:prstClr val="black"/>
                </a:solidFill>
              </a:rPr>
            </a:br>
            <a:r>
              <a:rPr lang="en-US" altLang="en-US" sz="2700" dirty="0">
                <a:solidFill>
                  <a:prstClr val="black"/>
                </a:solidFill>
              </a:rPr>
              <a:t>  measures taken and </a:t>
            </a:r>
            <a:br>
              <a:rPr lang="en-US" altLang="en-US" sz="2700" dirty="0">
                <a:solidFill>
                  <a:prstClr val="black"/>
                </a:solidFill>
              </a:rPr>
            </a:br>
            <a:r>
              <a:rPr lang="en-US" altLang="en-US" sz="2700" dirty="0">
                <a:solidFill>
                  <a:prstClr val="black"/>
                </a:solidFill>
              </a:rPr>
              <a:t>  followed upon.</a:t>
            </a:r>
          </a:p>
          <a:p>
            <a:pPr>
              <a:buFontTx/>
              <a:buChar char="•"/>
            </a:pPr>
            <a:r>
              <a:rPr lang="en-US" altLang="en-US" sz="2700" dirty="0">
                <a:solidFill>
                  <a:prstClr val="black"/>
                </a:solidFill>
              </a:rPr>
              <a:t>Resources dedicated.</a:t>
            </a:r>
          </a:p>
          <a:p>
            <a:pPr>
              <a:buFontTx/>
              <a:buChar char="•"/>
            </a:pPr>
            <a:r>
              <a:rPr lang="en-US" altLang="en-US" sz="2700" dirty="0">
                <a:solidFill>
                  <a:prstClr val="black"/>
                </a:solidFill>
              </a:rPr>
              <a:t>Exemplary case, stakeholder, </a:t>
            </a:r>
            <a:br>
              <a:rPr lang="en-US" altLang="en-US" sz="2700" dirty="0">
                <a:solidFill>
                  <a:prstClr val="black"/>
                </a:solidFill>
              </a:rPr>
            </a:br>
            <a:r>
              <a:rPr lang="en-US" altLang="en-US" sz="2700" dirty="0">
                <a:solidFill>
                  <a:prstClr val="black"/>
                </a:solidFill>
              </a:rPr>
              <a:t> and media management.</a:t>
            </a:r>
          </a:p>
        </p:txBody>
      </p:sp>
      <p:sp>
        <p:nvSpPr>
          <p:cNvPr id="233485" name="Line 13"/>
          <p:cNvSpPr>
            <a:spLocks noChangeShapeType="1"/>
          </p:cNvSpPr>
          <p:nvPr/>
        </p:nvSpPr>
        <p:spPr bwMode="auto">
          <a:xfrm>
            <a:off x="4343400" y="2743200"/>
            <a:ext cx="0" cy="388620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476</a:t>
            </a:fld>
            <a:endParaRPr lang="en-US">
              <a:solidFill>
                <a:prstClr val="black">
                  <a:tint val="75000"/>
                </a:prstClr>
              </a:solidFill>
            </a:endParaRPr>
          </a:p>
        </p:txBody>
      </p:sp>
    </p:spTree>
    <p:extLst>
      <p:ext uri="{BB962C8B-B14F-4D97-AF65-F5344CB8AC3E}">
        <p14:creationId xmlns:p14="http://schemas.microsoft.com/office/powerpoint/2010/main" val="4093271341"/>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75B7-EAE7-4EB6-9F13-217571F88C40}"/>
              </a:ext>
            </a:extLst>
          </p:cNvPr>
          <p:cNvSpPr>
            <a:spLocks noGrp="1"/>
          </p:cNvSpPr>
          <p:nvPr>
            <p:ph type="title"/>
          </p:nvPr>
        </p:nvSpPr>
        <p:spPr>
          <a:xfrm>
            <a:off x="457200" y="0"/>
            <a:ext cx="8229600" cy="1066800"/>
          </a:xfrm>
        </p:spPr>
        <p:txBody>
          <a:bodyPr>
            <a:normAutofit fontScale="90000"/>
          </a:bodyPr>
          <a:lstStyle/>
          <a:p>
            <a:pPr algn="ctr"/>
            <a:r>
              <a:rPr lang="en-US" b="1" dirty="0">
                <a:solidFill>
                  <a:srgbClr val="C00000"/>
                </a:solidFill>
                <a:latin typeface="+mn-lt"/>
              </a:rPr>
              <a:t>Ten Deadly Errors </a:t>
            </a:r>
            <a:br>
              <a:rPr lang="en-US" b="1" dirty="0">
                <a:latin typeface="+mn-lt"/>
              </a:rPr>
            </a:br>
            <a:r>
              <a:rPr lang="en-US" sz="2400" dirty="0">
                <a:latin typeface="+mn-lt"/>
              </a:rPr>
              <a:t>Pearce Brooks (1975)</a:t>
            </a:r>
          </a:p>
        </p:txBody>
      </p:sp>
      <p:sp>
        <p:nvSpPr>
          <p:cNvPr id="3" name="Content Placeholder 2">
            <a:extLst>
              <a:ext uri="{FF2B5EF4-FFF2-40B4-BE49-F238E27FC236}">
                <a16:creationId xmlns:a16="http://schemas.microsoft.com/office/drawing/2014/main" id="{0973A3CC-4E33-416B-9B24-5BD3FD2F3F36}"/>
              </a:ext>
            </a:extLst>
          </p:cNvPr>
          <p:cNvSpPr>
            <a:spLocks noGrp="1"/>
          </p:cNvSpPr>
          <p:nvPr>
            <p:ph idx="1"/>
          </p:nvPr>
        </p:nvSpPr>
        <p:spPr>
          <a:xfrm>
            <a:off x="151002" y="1295400"/>
            <a:ext cx="8858774" cy="5562599"/>
          </a:xfrm>
        </p:spPr>
        <p:txBody>
          <a:bodyPr>
            <a:normAutofit fontScale="92500" lnSpcReduction="10000"/>
          </a:bodyPr>
          <a:lstStyle/>
          <a:p>
            <a:pPr>
              <a:buFont typeface="Wingdings" panose="05000000000000000000" pitchFamily="2" charset="2"/>
              <a:buChar char="§"/>
            </a:pPr>
            <a:r>
              <a:rPr lang="en-US" dirty="0">
                <a:solidFill>
                  <a:srgbClr val="1B1B1B"/>
                </a:solidFill>
                <a:latin typeface="Calibri" panose="020F0502020204030204" pitchFamily="34" charset="0"/>
                <a:cs typeface="Calibri" panose="020F0502020204030204" pitchFamily="34" charset="0"/>
              </a:rPr>
              <a:t>F</a:t>
            </a:r>
            <a:r>
              <a:rPr lang="en-US" b="0" i="0" dirty="0">
                <a:solidFill>
                  <a:srgbClr val="1B1B1B"/>
                </a:solidFill>
                <a:effectLst/>
                <a:latin typeface="Calibri" panose="020F0502020204030204" pitchFamily="34" charset="0"/>
                <a:cs typeface="Calibri" panose="020F0502020204030204" pitchFamily="34" charset="0"/>
              </a:rPr>
              <a:t>ailure to maintain proficiency and care of equipment</a:t>
            </a:r>
          </a:p>
          <a:p>
            <a:pPr>
              <a:buFont typeface="Wingdings" panose="05000000000000000000" pitchFamily="2" charset="2"/>
              <a:buChar char="§"/>
            </a:pPr>
            <a:r>
              <a:rPr lang="en-US" dirty="0">
                <a:solidFill>
                  <a:srgbClr val="1B1B1B"/>
                </a:solidFill>
                <a:latin typeface="Calibri" panose="020F0502020204030204" pitchFamily="34" charset="0"/>
                <a:cs typeface="Calibri" panose="020F0502020204030204" pitchFamily="34" charset="0"/>
              </a:rPr>
              <a:t>I</a:t>
            </a:r>
            <a:r>
              <a:rPr lang="en-US" b="0" i="0" dirty="0">
                <a:solidFill>
                  <a:srgbClr val="1B1B1B"/>
                </a:solidFill>
                <a:effectLst/>
                <a:latin typeface="Calibri" panose="020F0502020204030204" pitchFamily="34" charset="0"/>
                <a:cs typeface="Calibri" panose="020F0502020204030204" pitchFamily="34" charset="0"/>
              </a:rPr>
              <a:t>mproper searching and handcuffing of a suspect</a:t>
            </a:r>
          </a:p>
          <a:p>
            <a:pPr>
              <a:buFont typeface="Wingdings" panose="05000000000000000000" pitchFamily="2" charset="2"/>
              <a:buChar char="§"/>
            </a:pPr>
            <a:r>
              <a:rPr lang="en-US" dirty="0">
                <a:solidFill>
                  <a:srgbClr val="1B1B1B"/>
                </a:solidFill>
                <a:latin typeface="Calibri" panose="020F0502020204030204" pitchFamily="34" charset="0"/>
                <a:cs typeface="Calibri" panose="020F0502020204030204" pitchFamily="34" charset="0"/>
              </a:rPr>
              <a:t>Tired, not enough rest, </a:t>
            </a:r>
            <a:r>
              <a:rPr lang="en-US" b="0" i="0" dirty="0">
                <a:solidFill>
                  <a:srgbClr val="1B1B1B"/>
                </a:solidFill>
                <a:effectLst/>
                <a:latin typeface="Calibri" panose="020F0502020204030204" pitchFamily="34" charset="0"/>
                <a:cs typeface="Calibri" panose="020F0502020204030204" pitchFamily="34" charset="0"/>
              </a:rPr>
              <a:t>or asleep on duty</a:t>
            </a:r>
          </a:p>
          <a:p>
            <a:pPr>
              <a:buFont typeface="Wingdings" panose="05000000000000000000" pitchFamily="2" charset="2"/>
              <a:buChar char="§"/>
            </a:pPr>
            <a:r>
              <a:rPr lang="en-US" dirty="0">
                <a:solidFill>
                  <a:srgbClr val="1B1B1B"/>
                </a:solidFill>
                <a:latin typeface="Calibri" panose="020F0502020204030204" pitchFamily="34" charset="0"/>
                <a:cs typeface="Calibri" panose="020F0502020204030204" pitchFamily="34" charset="0"/>
              </a:rPr>
              <a:t>R</a:t>
            </a:r>
            <a:r>
              <a:rPr lang="en-US" b="0" i="0" dirty="0">
                <a:solidFill>
                  <a:srgbClr val="1B1B1B"/>
                </a:solidFill>
                <a:effectLst/>
                <a:latin typeface="Calibri" panose="020F0502020204030204" pitchFamily="34" charset="0"/>
                <a:cs typeface="Calibri" panose="020F0502020204030204" pitchFamily="34" charset="0"/>
              </a:rPr>
              <a:t>elaxing too soon </a:t>
            </a:r>
          </a:p>
          <a:p>
            <a:pPr>
              <a:buFont typeface="Wingdings" panose="05000000000000000000" pitchFamily="2" charset="2"/>
              <a:buChar char="§"/>
            </a:pPr>
            <a:r>
              <a:rPr lang="en-US" dirty="0">
                <a:solidFill>
                  <a:srgbClr val="1B1B1B"/>
                </a:solidFill>
                <a:latin typeface="Calibri" panose="020F0502020204030204" pitchFamily="34" charset="0"/>
                <a:cs typeface="Calibri" panose="020F0502020204030204" pitchFamily="34" charset="0"/>
              </a:rPr>
              <a:t>M</a:t>
            </a:r>
            <a:r>
              <a:rPr lang="en-US" b="0" i="0" dirty="0">
                <a:solidFill>
                  <a:srgbClr val="1B1B1B"/>
                </a:solidFill>
                <a:effectLst/>
                <a:latin typeface="Calibri" panose="020F0502020204030204" pitchFamily="34" charset="0"/>
                <a:cs typeface="Calibri" panose="020F0502020204030204" pitchFamily="34" charset="0"/>
              </a:rPr>
              <a:t>issing danger signs</a:t>
            </a:r>
          </a:p>
          <a:p>
            <a:pPr>
              <a:buFont typeface="Wingdings" panose="05000000000000000000" pitchFamily="2" charset="2"/>
              <a:buChar char="§"/>
            </a:pPr>
            <a:r>
              <a:rPr lang="en-US" dirty="0">
                <a:solidFill>
                  <a:srgbClr val="1B1B1B"/>
                </a:solidFill>
                <a:latin typeface="Calibri" panose="020F0502020204030204" pitchFamily="34" charset="0"/>
                <a:cs typeface="Calibri" panose="020F0502020204030204" pitchFamily="34" charset="0"/>
              </a:rPr>
              <a:t>T</a:t>
            </a:r>
            <a:r>
              <a:rPr lang="en-US" b="0" i="0" dirty="0">
                <a:solidFill>
                  <a:srgbClr val="1B1B1B"/>
                </a:solidFill>
                <a:effectLst/>
                <a:latin typeface="Calibri" panose="020F0502020204030204" pitchFamily="34" charset="0"/>
                <a:cs typeface="Calibri" panose="020F0502020204030204" pitchFamily="34" charset="0"/>
              </a:rPr>
              <a:t>aking a bad position</a:t>
            </a:r>
          </a:p>
          <a:p>
            <a:pPr>
              <a:buFont typeface="Wingdings" panose="05000000000000000000" pitchFamily="2" charset="2"/>
              <a:buChar char="§"/>
            </a:pPr>
            <a:r>
              <a:rPr lang="en-US" dirty="0">
                <a:solidFill>
                  <a:srgbClr val="1B1B1B"/>
                </a:solidFill>
                <a:latin typeface="Calibri" panose="020F0502020204030204" pitchFamily="34" charset="0"/>
                <a:cs typeface="Calibri" panose="020F0502020204030204" pitchFamily="34" charset="0"/>
              </a:rPr>
              <a:t>F</a:t>
            </a:r>
            <a:r>
              <a:rPr lang="en-US" b="0" i="0" dirty="0">
                <a:solidFill>
                  <a:srgbClr val="1B1B1B"/>
                </a:solidFill>
                <a:effectLst/>
                <a:latin typeface="Calibri" panose="020F0502020204030204" pitchFamily="34" charset="0"/>
                <a:cs typeface="Calibri" panose="020F0502020204030204" pitchFamily="34" charset="0"/>
              </a:rPr>
              <a:t>ailure to watch a suspect's hands</a:t>
            </a:r>
          </a:p>
          <a:p>
            <a:pPr>
              <a:buFont typeface="Wingdings" panose="05000000000000000000" pitchFamily="2" charset="2"/>
              <a:buChar char="§"/>
            </a:pPr>
            <a:r>
              <a:rPr lang="en-US" dirty="0">
                <a:solidFill>
                  <a:srgbClr val="1B1B1B"/>
                </a:solidFill>
                <a:latin typeface="Calibri" panose="020F0502020204030204" pitchFamily="34" charset="0"/>
                <a:cs typeface="Calibri" panose="020F0502020204030204" pitchFamily="34" charset="0"/>
              </a:rPr>
              <a:t>T</a:t>
            </a:r>
            <a:r>
              <a:rPr lang="en-US" b="0" i="0" dirty="0">
                <a:solidFill>
                  <a:srgbClr val="1B1B1B"/>
                </a:solidFill>
                <a:effectLst/>
                <a:latin typeface="Calibri" panose="020F0502020204030204" pitchFamily="34" charset="0"/>
                <a:cs typeface="Calibri" panose="020F0502020204030204" pitchFamily="34" charset="0"/>
              </a:rPr>
              <a:t>ombstone courage</a:t>
            </a:r>
          </a:p>
          <a:p>
            <a:pPr>
              <a:buFont typeface="Wingdings" panose="05000000000000000000" pitchFamily="2" charset="2"/>
              <a:buChar char="§"/>
            </a:pPr>
            <a:r>
              <a:rPr lang="en-US" dirty="0">
                <a:solidFill>
                  <a:srgbClr val="1B1B1B"/>
                </a:solidFill>
                <a:latin typeface="Calibri" panose="020F0502020204030204" pitchFamily="34" charset="0"/>
                <a:cs typeface="Calibri" panose="020F0502020204030204" pitchFamily="34" charset="0"/>
              </a:rPr>
              <a:t>P</a:t>
            </a:r>
            <a:r>
              <a:rPr lang="en-US" b="0" i="0" dirty="0">
                <a:solidFill>
                  <a:srgbClr val="1B1B1B"/>
                </a:solidFill>
                <a:effectLst/>
                <a:latin typeface="Calibri" panose="020F0502020204030204" pitchFamily="34" charset="0"/>
                <a:cs typeface="Calibri" panose="020F0502020204030204" pitchFamily="34" charset="0"/>
              </a:rPr>
              <a:t>reoccupation or not paying attention</a:t>
            </a:r>
          </a:p>
          <a:p>
            <a:pPr>
              <a:buFont typeface="Wingdings" panose="05000000000000000000" pitchFamily="2" charset="2"/>
              <a:buChar char="§"/>
            </a:pPr>
            <a:r>
              <a:rPr lang="en-US" dirty="0">
                <a:solidFill>
                  <a:srgbClr val="1B1B1B"/>
                </a:solidFill>
                <a:latin typeface="Calibri" panose="020F0502020204030204" pitchFamily="34" charset="0"/>
                <a:cs typeface="Calibri" panose="020F0502020204030204" pitchFamily="34" charset="0"/>
              </a:rPr>
              <a:t>A</a:t>
            </a:r>
            <a:r>
              <a:rPr lang="en-US" b="0" i="0" dirty="0">
                <a:solidFill>
                  <a:srgbClr val="1B1B1B"/>
                </a:solidFill>
                <a:effectLst/>
                <a:latin typeface="Calibri" panose="020F0502020204030204" pitchFamily="34" charset="0"/>
                <a:cs typeface="Calibri" panose="020F0502020204030204" pitchFamily="34" charset="0"/>
              </a:rPr>
              <a:t>pathy, an erosion of disciplined behavior and quality of performance</a:t>
            </a:r>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0D07A14-B462-4B9A-9BEC-86C6ADF45291}"/>
              </a:ext>
            </a:extLst>
          </p:cNvPr>
          <p:cNvPicPr>
            <a:picLocks noChangeAspect="1"/>
          </p:cNvPicPr>
          <p:nvPr/>
        </p:nvPicPr>
        <p:blipFill>
          <a:blip r:embed="rId2"/>
          <a:stretch>
            <a:fillRect/>
          </a:stretch>
        </p:blipFill>
        <p:spPr>
          <a:xfrm>
            <a:off x="7010400" y="2362200"/>
            <a:ext cx="2158409" cy="3200400"/>
          </a:xfrm>
          <a:prstGeom prst="rect">
            <a:avLst/>
          </a:prstGeom>
        </p:spPr>
      </p:pic>
    </p:spTree>
    <p:extLst>
      <p:ext uri="{BB962C8B-B14F-4D97-AF65-F5344CB8AC3E}">
        <p14:creationId xmlns:p14="http://schemas.microsoft.com/office/powerpoint/2010/main" val="3411514876"/>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35FB7-9709-42AB-9BFF-6A923C33A681}"/>
              </a:ext>
            </a:extLst>
          </p:cNvPr>
          <p:cNvSpPr>
            <a:spLocks noGrp="1"/>
          </p:cNvSpPr>
          <p:nvPr>
            <p:ph type="title"/>
          </p:nvPr>
        </p:nvSpPr>
        <p:spPr>
          <a:xfrm>
            <a:off x="0" y="274637"/>
            <a:ext cx="8991600" cy="1679523"/>
          </a:xfrm>
        </p:spPr>
        <p:txBody>
          <a:bodyPr>
            <a:normAutofit fontScale="90000"/>
          </a:bodyPr>
          <a:lstStyle/>
          <a:p>
            <a:r>
              <a:rPr lang="en-US" sz="3600" b="1" dirty="0"/>
              <a:t>The Most Common Type of Incompetent Leader</a:t>
            </a:r>
            <a:br>
              <a:rPr lang="en-US" sz="4000" b="1" dirty="0"/>
            </a:br>
            <a:r>
              <a:rPr lang="en-US" sz="3100" b="1" dirty="0"/>
              <a:t>Harvard Business Review</a:t>
            </a:r>
            <a:br>
              <a:rPr lang="en-US" dirty="0"/>
            </a:br>
            <a:r>
              <a:rPr lang="en-US" sz="2700" dirty="0"/>
              <a:t>By: Scott Gregory </a:t>
            </a:r>
            <a:br>
              <a:rPr lang="en-US" sz="2700" dirty="0"/>
            </a:br>
            <a:r>
              <a:rPr lang="en-US" sz="2700" dirty="0"/>
              <a:t>March 30</a:t>
            </a:r>
            <a:r>
              <a:rPr lang="en-US" sz="2700" baseline="30000" dirty="0"/>
              <a:t>th</a:t>
            </a:r>
            <a:r>
              <a:rPr lang="en-US" sz="2700" dirty="0"/>
              <a:t> 2018</a:t>
            </a:r>
          </a:p>
        </p:txBody>
      </p:sp>
      <p:sp>
        <p:nvSpPr>
          <p:cNvPr id="3" name="Content Placeholder 2">
            <a:extLst>
              <a:ext uri="{FF2B5EF4-FFF2-40B4-BE49-F238E27FC236}">
                <a16:creationId xmlns:a16="http://schemas.microsoft.com/office/drawing/2014/main" id="{6C58A216-A2A3-431A-84D8-96C7405DB857}"/>
              </a:ext>
            </a:extLst>
          </p:cNvPr>
          <p:cNvSpPr>
            <a:spLocks noGrp="1"/>
          </p:cNvSpPr>
          <p:nvPr>
            <p:ph idx="1"/>
          </p:nvPr>
        </p:nvSpPr>
        <p:spPr>
          <a:xfrm>
            <a:off x="457200" y="2285999"/>
            <a:ext cx="8229600" cy="4270323"/>
          </a:xfrm>
        </p:spPr>
        <p:txBody>
          <a:bodyPr>
            <a:normAutofit/>
          </a:bodyPr>
          <a:lstStyle/>
          <a:p>
            <a:pPr marL="0" indent="0" algn="ctr">
              <a:buNone/>
            </a:pPr>
            <a:r>
              <a:rPr lang="en-US" sz="3600" b="1" u="sng" dirty="0">
                <a:solidFill>
                  <a:srgbClr val="C00000"/>
                </a:solidFill>
              </a:rPr>
              <a:t>Absentee leaders</a:t>
            </a:r>
          </a:p>
          <a:p>
            <a:pPr>
              <a:buFont typeface="Wingdings" panose="05000000000000000000" pitchFamily="2" charset="2"/>
              <a:buChar char="§"/>
            </a:pPr>
            <a:r>
              <a:rPr lang="en-US" dirty="0"/>
              <a:t>People in leadership roles in name only.</a:t>
            </a:r>
          </a:p>
          <a:p>
            <a:pPr>
              <a:buFont typeface="Wingdings" panose="05000000000000000000" pitchFamily="2" charset="2"/>
              <a:buChar char="§"/>
            </a:pPr>
            <a:r>
              <a:rPr lang="en-US" dirty="0"/>
              <a:t>They were promoted into management and enjoy the privileges and rewards of a leadership title but avoid partaking in any meaningful leadership opportunities.</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38051863"/>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9E94B-1B18-40D6-A3BA-408F4F8B1051}"/>
              </a:ext>
            </a:extLst>
          </p:cNvPr>
          <p:cNvSpPr>
            <a:spLocks noGrp="1"/>
          </p:cNvSpPr>
          <p:nvPr>
            <p:ph type="title"/>
          </p:nvPr>
        </p:nvSpPr>
        <p:spPr>
          <a:xfrm>
            <a:off x="228600" y="160336"/>
            <a:ext cx="8229600" cy="1439863"/>
          </a:xfrm>
        </p:spPr>
        <p:txBody>
          <a:bodyPr>
            <a:noAutofit/>
          </a:bodyPr>
          <a:lstStyle/>
          <a:p>
            <a:r>
              <a:rPr lang="en-US" sz="3200" b="1" dirty="0"/>
              <a:t>The key derailment characteristics of bad managers are well documented and fall into three broad behavioral categories:</a:t>
            </a:r>
          </a:p>
        </p:txBody>
      </p:sp>
      <p:sp>
        <p:nvSpPr>
          <p:cNvPr id="3" name="Content Placeholder 2">
            <a:extLst>
              <a:ext uri="{FF2B5EF4-FFF2-40B4-BE49-F238E27FC236}">
                <a16:creationId xmlns:a16="http://schemas.microsoft.com/office/drawing/2014/main" id="{FE593B17-647D-4D04-83F1-CD9778B781F8}"/>
              </a:ext>
            </a:extLst>
          </p:cNvPr>
          <p:cNvSpPr>
            <a:spLocks noGrp="1"/>
          </p:cNvSpPr>
          <p:nvPr>
            <p:ph idx="1"/>
          </p:nvPr>
        </p:nvSpPr>
        <p:spPr>
          <a:xfrm>
            <a:off x="457200" y="1828800"/>
            <a:ext cx="8229600" cy="4868863"/>
          </a:xfrm>
        </p:spPr>
        <p:txBody>
          <a:bodyPr>
            <a:normAutofit fontScale="92500"/>
          </a:bodyPr>
          <a:lstStyle/>
          <a:p>
            <a:pPr>
              <a:buFont typeface="Wingdings" panose="05000000000000000000" pitchFamily="2" charset="2"/>
              <a:buChar char="§"/>
            </a:pPr>
            <a:r>
              <a:rPr lang="en-US" b="1" dirty="0"/>
              <a:t>Moving away behaviors: </a:t>
            </a:r>
            <a:r>
              <a:rPr lang="en-US" dirty="0"/>
              <a:t>which create distance from others through failure to connect beyond what’s absolutely necessary </a:t>
            </a:r>
            <a:r>
              <a:rPr lang="en-US" b="1" dirty="0">
                <a:solidFill>
                  <a:srgbClr val="C00000"/>
                </a:solidFill>
              </a:rPr>
              <a:t>(physically absent)</a:t>
            </a:r>
          </a:p>
          <a:p>
            <a:pPr>
              <a:buFont typeface="Wingdings" panose="05000000000000000000" pitchFamily="2" charset="2"/>
              <a:buChar char="§"/>
            </a:pPr>
            <a:r>
              <a:rPr lang="en-US" b="1" dirty="0"/>
              <a:t>Moving against behaviors: </a:t>
            </a:r>
            <a:r>
              <a:rPr lang="en-US" dirty="0"/>
              <a:t>which overpower and manipulate people while enhancing their position. </a:t>
            </a:r>
            <a:r>
              <a:rPr lang="en-US" b="1" dirty="0">
                <a:solidFill>
                  <a:srgbClr val="C00000"/>
                </a:solidFill>
              </a:rPr>
              <a:t>(emotionally absent)</a:t>
            </a:r>
          </a:p>
          <a:p>
            <a:pPr>
              <a:buFont typeface="Wingdings" panose="05000000000000000000" pitchFamily="2" charset="2"/>
              <a:buChar char="§"/>
            </a:pPr>
            <a:r>
              <a:rPr lang="en-US" b="1" dirty="0"/>
              <a:t>Moving toward behaviors: </a:t>
            </a:r>
            <a:r>
              <a:rPr lang="en-US" dirty="0"/>
              <a:t>which include using flattery, overly conforming, and being reluctant to take chances or stand up for subordinates. </a:t>
            </a:r>
            <a:r>
              <a:rPr lang="en-US" b="1" dirty="0">
                <a:solidFill>
                  <a:srgbClr val="C00000"/>
                </a:solidFill>
              </a:rPr>
              <a:t>(responsibility absent)</a:t>
            </a:r>
          </a:p>
          <a:p>
            <a:pPr marL="0" indent="0">
              <a:buNone/>
            </a:pPr>
            <a:endParaRPr lang="en-US" dirty="0"/>
          </a:p>
        </p:txBody>
      </p:sp>
    </p:spTree>
    <p:extLst>
      <p:ext uri="{BB962C8B-B14F-4D97-AF65-F5344CB8AC3E}">
        <p14:creationId xmlns:p14="http://schemas.microsoft.com/office/powerpoint/2010/main" val="38009974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64F6-9B49-8B0B-E9D4-4D90DFBE511B}"/>
              </a:ext>
            </a:extLst>
          </p:cNvPr>
          <p:cNvSpPr>
            <a:spLocks noGrp="1"/>
          </p:cNvSpPr>
          <p:nvPr>
            <p:ph type="title"/>
          </p:nvPr>
        </p:nvSpPr>
        <p:spPr>
          <a:xfrm>
            <a:off x="0" y="0"/>
            <a:ext cx="9067800" cy="1562100"/>
          </a:xfrm>
        </p:spPr>
        <p:txBody>
          <a:bodyPr>
            <a:normAutofit fontScale="90000"/>
          </a:bodyPr>
          <a:lstStyle/>
          <a:p>
            <a:r>
              <a:rPr lang="en-US" b="1" dirty="0"/>
              <a:t>It is all about Leadership, Acumen, Awareness, and Proactive Management </a:t>
            </a:r>
          </a:p>
        </p:txBody>
      </p:sp>
      <p:sp>
        <p:nvSpPr>
          <p:cNvPr id="3" name="Content Placeholder 2">
            <a:extLst>
              <a:ext uri="{FF2B5EF4-FFF2-40B4-BE49-F238E27FC236}">
                <a16:creationId xmlns:a16="http://schemas.microsoft.com/office/drawing/2014/main" id="{ED6230F4-9FEB-E0A8-A243-0FFDCC51E2E9}"/>
              </a:ext>
            </a:extLst>
          </p:cNvPr>
          <p:cNvSpPr>
            <a:spLocks noGrp="1"/>
          </p:cNvSpPr>
          <p:nvPr>
            <p:ph idx="1"/>
          </p:nvPr>
        </p:nvSpPr>
        <p:spPr>
          <a:xfrm>
            <a:off x="152400" y="1752599"/>
            <a:ext cx="8915400" cy="4968875"/>
          </a:xfrm>
        </p:spPr>
        <p:txBody>
          <a:bodyPr>
            <a:normAutofit lnSpcReduction="10000"/>
          </a:bodyPr>
          <a:lstStyle/>
          <a:p>
            <a:pPr marL="0" indent="0">
              <a:buNone/>
            </a:pPr>
            <a:r>
              <a:rPr lang="en-US" b="1" i="1" dirty="0">
                <a:solidFill>
                  <a:srgbClr val="C00000"/>
                </a:solidFill>
              </a:rPr>
              <a:t>Professional Culture Sustained by Professional Standards, Vision, Conduct, and Oversight that Prevents:</a:t>
            </a:r>
          </a:p>
          <a:p>
            <a:pPr>
              <a:buFont typeface="Wingdings" panose="05000000000000000000" pitchFamily="2" charset="2"/>
              <a:buChar char="§"/>
            </a:pPr>
            <a:r>
              <a:rPr lang="en-US" sz="2800" dirty="0"/>
              <a:t>Negligent Hiring</a:t>
            </a:r>
          </a:p>
          <a:p>
            <a:pPr>
              <a:buFont typeface="Wingdings" panose="05000000000000000000" pitchFamily="2" charset="2"/>
              <a:buChar char="§"/>
            </a:pPr>
            <a:r>
              <a:rPr lang="en-US" sz="2800" dirty="0"/>
              <a:t>Negligent Retention</a:t>
            </a:r>
          </a:p>
          <a:p>
            <a:pPr>
              <a:buFont typeface="Wingdings" panose="05000000000000000000" pitchFamily="2" charset="2"/>
              <a:buChar char="§"/>
            </a:pPr>
            <a:r>
              <a:rPr lang="en-US" sz="2800" dirty="0"/>
              <a:t>Failure to Train</a:t>
            </a:r>
          </a:p>
          <a:p>
            <a:pPr>
              <a:buFont typeface="Wingdings" panose="05000000000000000000" pitchFamily="2" charset="2"/>
              <a:buChar char="§"/>
            </a:pPr>
            <a:r>
              <a:rPr lang="en-US" sz="2800" dirty="0"/>
              <a:t>Failure to Direct (</a:t>
            </a:r>
            <a:r>
              <a:rPr lang="en-US" sz="2800" i="1" dirty="0"/>
              <a:t>policy</a:t>
            </a:r>
            <a:r>
              <a:rPr lang="en-US" sz="2800" dirty="0"/>
              <a:t>)</a:t>
            </a:r>
          </a:p>
          <a:p>
            <a:pPr>
              <a:buFont typeface="Wingdings" panose="05000000000000000000" pitchFamily="2" charset="2"/>
              <a:buChar char="§"/>
            </a:pPr>
            <a:r>
              <a:rPr lang="en-US" sz="2800" dirty="0"/>
              <a:t>Failure to Supervise (</a:t>
            </a:r>
            <a:r>
              <a:rPr lang="en-US" sz="2800" i="1" dirty="0"/>
              <a:t>enforce policy and provide oversight</a:t>
            </a:r>
            <a:r>
              <a:rPr lang="en-US" sz="2800" dirty="0"/>
              <a:t>)</a:t>
            </a:r>
          </a:p>
          <a:p>
            <a:pPr>
              <a:buFont typeface="Wingdings" panose="05000000000000000000" pitchFamily="2" charset="2"/>
              <a:buChar char="§"/>
            </a:pPr>
            <a:r>
              <a:rPr lang="en-US" sz="2800" dirty="0"/>
              <a:t>Failure to Discipline </a:t>
            </a:r>
          </a:p>
          <a:p>
            <a:pPr>
              <a:buFont typeface="Wingdings" panose="05000000000000000000" pitchFamily="2" charset="2"/>
              <a:buChar char="§"/>
            </a:pPr>
            <a:r>
              <a:rPr lang="en-US" sz="2800" dirty="0"/>
              <a:t>Failure to Intervene/intercede</a:t>
            </a:r>
          </a:p>
          <a:p>
            <a:pPr marL="0" indent="0">
              <a:buNone/>
            </a:pPr>
            <a:endParaRPr lang="en-US" dirty="0"/>
          </a:p>
        </p:txBody>
      </p:sp>
      <p:sp>
        <p:nvSpPr>
          <p:cNvPr id="4" name="Slide Number Placeholder 3">
            <a:extLst>
              <a:ext uri="{FF2B5EF4-FFF2-40B4-BE49-F238E27FC236}">
                <a16:creationId xmlns:a16="http://schemas.microsoft.com/office/drawing/2014/main" id="{1897BE64-4815-A11B-F612-98F46A35FD4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84051760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457200" y="1219200"/>
            <a:ext cx="8229600" cy="4495800"/>
          </a:xfrm>
        </p:spPr>
        <p:txBody>
          <a:bodyPr/>
          <a:lstStyle/>
          <a:p>
            <a:pPr algn="ctr" eaLnBrk="1" hangingPunct="1">
              <a:buFont typeface="Wingdings" pitchFamily="2" charset="2"/>
              <a:buNone/>
              <a:defRPr/>
            </a:pPr>
            <a:r>
              <a:rPr lang="en-US" sz="4000" b="1" i="1" dirty="0"/>
              <a:t>Not many of you should become teachers, my brothers and sisters, for you know that we who teach will be judged with greater strictness.</a:t>
            </a:r>
          </a:p>
          <a:p>
            <a:pPr algn="ctr" eaLnBrk="1" hangingPunct="1">
              <a:buFont typeface="Wingdings" pitchFamily="2" charset="2"/>
              <a:buNone/>
              <a:defRPr/>
            </a:pPr>
            <a:endParaRPr lang="en-US" sz="4000" b="1" i="1" dirty="0"/>
          </a:p>
          <a:p>
            <a:pPr algn="ctr" eaLnBrk="1" hangingPunct="1">
              <a:buFont typeface="Wingdings" pitchFamily="2" charset="2"/>
              <a:buNone/>
              <a:defRPr/>
            </a:pPr>
            <a:r>
              <a:rPr lang="en-US" sz="4000" b="1" i="1" dirty="0"/>
              <a:t>James 3:1</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480</a:t>
            </a:fld>
            <a:endParaRPr lang="en-US">
              <a:solidFill>
                <a:prstClr val="black">
                  <a:tint val="75000"/>
                </a:prstClr>
              </a:solidFill>
            </a:endParaRPr>
          </a:p>
        </p:txBody>
      </p:sp>
    </p:spTree>
    <p:extLst>
      <p:ext uri="{BB962C8B-B14F-4D97-AF65-F5344CB8AC3E}">
        <p14:creationId xmlns:p14="http://schemas.microsoft.com/office/powerpoint/2010/main" val="1913513196"/>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685800" y="228601"/>
            <a:ext cx="7772400" cy="1295399"/>
          </a:xfrm>
        </p:spPr>
        <p:txBody>
          <a:bodyPr>
            <a:normAutofit fontScale="90000"/>
          </a:bodyPr>
          <a:lstStyle/>
          <a:p>
            <a:pPr eaLnBrk="1" hangingPunct="1">
              <a:defRPr/>
            </a:pPr>
            <a:r>
              <a:rPr lang="en-US" b="1" dirty="0"/>
              <a:t>The Burden of </a:t>
            </a:r>
            <a:br>
              <a:rPr lang="en-US" b="1" dirty="0"/>
            </a:br>
            <a:r>
              <a:rPr lang="en-US" b="1" dirty="0"/>
              <a:t>Servant-hood</a:t>
            </a:r>
          </a:p>
        </p:txBody>
      </p:sp>
      <p:pic>
        <p:nvPicPr>
          <p:cNvPr id="7170" name="Picture 2" descr="http://www.iedp.com/Pages/ImageManager/servant%20leadership%20RSM%20Insight%20article%20Sept%202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905000"/>
            <a:ext cx="73152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837395"/>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defRPr/>
            </a:pPr>
            <a:r>
              <a:rPr lang="en-US" sz="3600" b="1" i="1" dirty="0"/>
              <a:t>Are you a Servant Leader?</a:t>
            </a:r>
            <a:br>
              <a:rPr lang="en-US" sz="3600" b="1" i="1" dirty="0"/>
            </a:br>
            <a:r>
              <a:rPr lang="en-US" sz="2400" dirty="0"/>
              <a:t>Greenleaf, (1977)</a:t>
            </a:r>
          </a:p>
        </p:txBody>
      </p:sp>
      <p:sp>
        <p:nvSpPr>
          <p:cNvPr id="3" name="Content Placeholder 2"/>
          <p:cNvSpPr>
            <a:spLocks noGrp="1"/>
          </p:cNvSpPr>
          <p:nvPr>
            <p:ph idx="1"/>
          </p:nvPr>
        </p:nvSpPr>
        <p:spPr>
          <a:xfrm>
            <a:off x="457200" y="1219200"/>
            <a:ext cx="8229600" cy="5257800"/>
          </a:xfrm>
        </p:spPr>
        <p:txBody>
          <a:bodyPr>
            <a:normAutofit/>
          </a:bodyPr>
          <a:lstStyle/>
          <a:p>
            <a:pPr>
              <a:buFont typeface="Wingdings" panose="05000000000000000000" pitchFamily="2" charset="2"/>
              <a:buChar char="§"/>
              <a:defRPr/>
            </a:pPr>
            <a:r>
              <a:rPr lang="en-US" sz="2800" dirty="0"/>
              <a:t>Do people believe that you are willing to sacrifice your own self-interest for the good of the group?</a:t>
            </a:r>
          </a:p>
          <a:p>
            <a:pPr>
              <a:buFont typeface="Wingdings" panose="05000000000000000000" pitchFamily="2" charset="2"/>
              <a:buChar char="§"/>
              <a:defRPr/>
            </a:pPr>
            <a:r>
              <a:rPr lang="en-US" sz="2800" dirty="0"/>
              <a:t>Do people believe that you want to hear their ideas and will value them?</a:t>
            </a:r>
          </a:p>
          <a:p>
            <a:pPr>
              <a:buFont typeface="Wingdings" panose="05000000000000000000" pitchFamily="2" charset="2"/>
              <a:buChar char="§"/>
              <a:defRPr/>
            </a:pPr>
            <a:r>
              <a:rPr lang="en-US" sz="2800" dirty="0"/>
              <a:t>Do people believe that you will understand what is happening in their lives and how it affects them?</a:t>
            </a:r>
          </a:p>
          <a:p>
            <a:pPr>
              <a:buFont typeface="Wingdings" panose="05000000000000000000" pitchFamily="2" charset="2"/>
              <a:buChar char="§"/>
              <a:defRPr/>
            </a:pPr>
            <a:r>
              <a:rPr lang="en-US" sz="2800" dirty="0"/>
              <a:t>Do people come to you when the chips are down or when something traumatic has happened in their lives?</a:t>
            </a:r>
          </a:p>
          <a:p>
            <a:pPr>
              <a:buFont typeface="Wingdings" panose="05000000000000000000" pitchFamily="2" charset="2"/>
              <a:buChar char="§"/>
              <a:defRPr/>
            </a:pPr>
            <a:r>
              <a:rPr lang="en-US" sz="2800" dirty="0"/>
              <a:t>Do others believe that you have a strong awareness for what is going on?</a:t>
            </a:r>
          </a:p>
          <a:p>
            <a:pPr marL="0" indent="0">
              <a:buNone/>
              <a:defRPr/>
            </a:pPr>
            <a:endParaRPr lang="en-US" sz="2800" dirty="0"/>
          </a:p>
          <a:p>
            <a:pPr>
              <a:buFont typeface="Wingdings" panose="05000000000000000000" pitchFamily="2" charset="2"/>
              <a:buChar char="§"/>
              <a:defRPr/>
            </a:pPr>
            <a:endParaRPr lang="en-US" sz="2800" dirty="0"/>
          </a:p>
          <a:p>
            <a:pPr>
              <a:buFont typeface="Wingdings" panose="05000000000000000000" pitchFamily="2" charset="2"/>
              <a:buChar char="§"/>
              <a:defRPr/>
            </a:pPr>
            <a:endParaRPr lang="en-US" sz="2800" dirty="0"/>
          </a:p>
          <a:p>
            <a:pPr>
              <a:buFont typeface="Wingdings" pitchFamily="2" charset="2"/>
              <a:buNone/>
              <a:defRPr/>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482</a:t>
            </a:fld>
            <a:endParaRPr lang="en-US">
              <a:solidFill>
                <a:prstClr val="black">
                  <a:tint val="75000"/>
                </a:prstClr>
              </a:solidFill>
            </a:endParaRPr>
          </a:p>
        </p:txBody>
      </p:sp>
    </p:spTree>
    <p:extLst>
      <p:ext uri="{BB962C8B-B14F-4D97-AF65-F5344CB8AC3E}">
        <p14:creationId xmlns:p14="http://schemas.microsoft.com/office/powerpoint/2010/main" val="4251478185"/>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670550"/>
          </a:xfrm>
        </p:spPr>
        <p:txBody>
          <a:bodyPr>
            <a:normAutofit/>
          </a:bodyPr>
          <a:lstStyle/>
          <a:p>
            <a:pPr>
              <a:buFont typeface="Wingdings" panose="05000000000000000000" pitchFamily="2" charset="2"/>
              <a:buChar char="§"/>
              <a:defRPr/>
            </a:pPr>
            <a:r>
              <a:rPr lang="en-US" sz="2800" dirty="0"/>
              <a:t>Do others follow your requests because they want to as opposed to because they “have to?”</a:t>
            </a:r>
          </a:p>
          <a:p>
            <a:pPr>
              <a:buFont typeface="Wingdings" panose="05000000000000000000" pitchFamily="2" charset="2"/>
              <a:buChar char="§"/>
              <a:defRPr/>
            </a:pPr>
            <a:r>
              <a:rPr lang="en-US" sz="2800" dirty="0"/>
              <a:t>Do others communicate their ideas and vision for the organization when you are around?</a:t>
            </a:r>
          </a:p>
          <a:p>
            <a:pPr>
              <a:buFont typeface="Wingdings" panose="05000000000000000000" pitchFamily="2" charset="2"/>
              <a:buChar char="§"/>
              <a:defRPr/>
            </a:pPr>
            <a:r>
              <a:rPr lang="en-US" sz="2800" dirty="0"/>
              <a:t>Do others have the confidence in your ability to anticipate the future and its consequences?</a:t>
            </a:r>
          </a:p>
          <a:p>
            <a:pPr>
              <a:buFont typeface="Wingdings" panose="05000000000000000000" pitchFamily="2" charset="2"/>
              <a:buChar char="§"/>
              <a:defRPr/>
            </a:pPr>
            <a:r>
              <a:rPr lang="en-US" sz="2800" dirty="0"/>
              <a:t>Do others believe you are preparing the organization to make a positive difference in the world?</a:t>
            </a:r>
          </a:p>
          <a:p>
            <a:pPr>
              <a:buFont typeface="Wingdings" panose="05000000000000000000" pitchFamily="2" charset="2"/>
              <a:buChar char="§"/>
              <a:defRPr/>
            </a:pPr>
            <a:r>
              <a:rPr lang="en-US" sz="2800" dirty="0"/>
              <a:t>Do people believe that you are committed to helping them develop and grow?</a:t>
            </a:r>
          </a:p>
          <a:p>
            <a:pPr>
              <a:buFont typeface="Wingdings" panose="05000000000000000000" pitchFamily="2" charset="2"/>
              <a:buChar char="§"/>
              <a:defRPr/>
            </a:pPr>
            <a:r>
              <a:rPr lang="en-US" sz="2800" dirty="0"/>
              <a:t>Do people feel a strong sense of community in the organization that you lead?</a:t>
            </a:r>
          </a:p>
          <a:p>
            <a:pPr marL="0" indent="0">
              <a:buNone/>
              <a:defRPr/>
            </a:pPr>
            <a:endParaRPr lang="en-US" sz="2800" dirty="0"/>
          </a:p>
          <a:p>
            <a:pPr>
              <a:buFont typeface="Wingdings" panose="05000000000000000000" pitchFamily="2" charset="2"/>
              <a:buChar char="§"/>
              <a:defRPr/>
            </a:pPr>
            <a:endParaRPr lang="en-US" sz="2800" dirty="0"/>
          </a:p>
          <a:p>
            <a:pPr>
              <a:buFont typeface="Wingdings" pitchFamily="2" charset="2"/>
              <a:buNone/>
              <a:defRPr/>
            </a:pPr>
            <a:endParaRPr lang="en-US"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483</a:t>
            </a:fld>
            <a:endParaRPr lang="en-US">
              <a:solidFill>
                <a:prstClr val="black">
                  <a:tint val="75000"/>
                </a:prstClr>
              </a:solidFill>
            </a:endParaRPr>
          </a:p>
        </p:txBody>
      </p:sp>
    </p:spTree>
    <p:extLst>
      <p:ext uri="{BB962C8B-B14F-4D97-AF65-F5344CB8AC3E}">
        <p14:creationId xmlns:p14="http://schemas.microsoft.com/office/powerpoint/2010/main" val="1430283243"/>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D1EAE-79FD-4AF4-AA79-CCBD754BA207}"/>
              </a:ext>
            </a:extLst>
          </p:cNvPr>
          <p:cNvSpPr>
            <a:spLocks noGrp="1"/>
          </p:cNvSpPr>
          <p:nvPr>
            <p:ph type="title"/>
          </p:nvPr>
        </p:nvSpPr>
        <p:spPr>
          <a:xfrm>
            <a:off x="457200" y="0"/>
            <a:ext cx="8229600" cy="1143000"/>
          </a:xfrm>
        </p:spPr>
        <p:txBody>
          <a:bodyPr>
            <a:normAutofit/>
          </a:bodyPr>
          <a:lstStyle/>
          <a:p>
            <a:r>
              <a:rPr lang="en-US" sz="4000" b="1" dirty="0"/>
              <a:t>7 Dimensions of Servant Leadership</a:t>
            </a:r>
            <a:br>
              <a:rPr lang="en-US" dirty="0"/>
            </a:br>
            <a:r>
              <a:rPr lang="en-US" sz="2700" dirty="0"/>
              <a:t>Liden, (2008) and Liden et al. (2015)</a:t>
            </a:r>
          </a:p>
        </p:txBody>
      </p:sp>
      <p:sp>
        <p:nvSpPr>
          <p:cNvPr id="3" name="Content Placeholder 2">
            <a:extLst>
              <a:ext uri="{FF2B5EF4-FFF2-40B4-BE49-F238E27FC236}">
                <a16:creationId xmlns:a16="http://schemas.microsoft.com/office/drawing/2014/main" id="{723D40C4-AAAF-4293-86EA-093B846102EE}"/>
              </a:ext>
            </a:extLst>
          </p:cNvPr>
          <p:cNvSpPr>
            <a:spLocks noGrp="1"/>
          </p:cNvSpPr>
          <p:nvPr>
            <p:ph idx="1"/>
          </p:nvPr>
        </p:nvSpPr>
        <p:spPr>
          <a:xfrm>
            <a:off x="457200" y="1524000"/>
            <a:ext cx="8229600" cy="5334000"/>
          </a:xfrm>
        </p:spPr>
        <p:txBody>
          <a:bodyPr>
            <a:noAutofit/>
          </a:bodyPr>
          <a:lstStyle/>
          <a:p>
            <a:pPr>
              <a:buFont typeface="Wingdings" panose="05000000000000000000" pitchFamily="2" charset="2"/>
              <a:buChar char="§"/>
            </a:pPr>
            <a:r>
              <a:rPr lang="en-US" sz="2800" dirty="0"/>
              <a:t>Emotional healing or being sensitive to the personal concerns of followers</a:t>
            </a:r>
          </a:p>
          <a:p>
            <a:pPr>
              <a:buFont typeface="Wingdings" panose="05000000000000000000" pitchFamily="2" charset="2"/>
              <a:buChar char="§"/>
            </a:pPr>
            <a:r>
              <a:rPr lang="en-US" sz="2800" dirty="0"/>
              <a:t>Demonstrating a conscious, genuine concern for helping the community</a:t>
            </a:r>
          </a:p>
          <a:p>
            <a:pPr>
              <a:buFont typeface="Wingdings" panose="05000000000000000000" pitchFamily="2" charset="2"/>
              <a:buChar char="§"/>
            </a:pPr>
            <a:r>
              <a:rPr lang="en-US" sz="2800" dirty="0"/>
              <a:t>Conceptual skills or showing knowledge about the organization and the tasks that are prerequisites for providing help to followers</a:t>
            </a:r>
          </a:p>
          <a:p>
            <a:pPr>
              <a:buFont typeface="Wingdings" panose="05000000000000000000" pitchFamily="2" charset="2"/>
              <a:buChar char="§"/>
            </a:pPr>
            <a:r>
              <a:rPr lang="en-US" sz="2800" dirty="0"/>
              <a:t>Empowering followers or encouraging and helping followers to identify and solve problems, as well as to determine when and how to complete work tasks</a:t>
            </a:r>
          </a:p>
          <a:p>
            <a:pPr marL="0" indent="0">
              <a:buNone/>
            </a:pPr>
            <a:endParaRPr lang="en-US" dirty="0"/>
          </a:p>
          <a:p>
            <a:pPr>
              <a:buFont typeface="Wingdings" panose="05000000000000000000" pitchFamily="2" charset="2"/>
              <a:buChar char="§"/>
            </a:pPr>
            <a:endParaRPr lang="en-US" sz="2800" b="1" dirty="0"/>
          </a:p>
        </p:txBody>
      </p:sp>
    </p:spTree>
    <p:extLst>
      <p:ext uri="{BB962C8B-B14F-4D97-AF65-F5344CB8AC3E}">
        <p14:creationId xmlns:p14="http://schemas.microsoft.com/office/powerpoint/2010/main" val="1349392342"/>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164A5-6049-4524-8D4C-57FE88C0DEE1}"/>
              </a:ext>
            </a:extLst>
          </p:cNvPr>
          <p:cNvSpPr>
            <a:spLocks noGrp="1"/>
          </p:cNvSpPr>
          <p:nvPr>
            <p:ph type="title"/>
          </p:nvPr>
        </p:nvSpPr>
        <p:spPr>
          <a:xfrm>
            <a:off x="457200" y="274638"/>
            <a:ext cx="8229600" cy="1063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D078A91F-BE8A-4BE4-86EB-AE6E2E7067DA}"/>
              </a:ext>
            </a:extLst>
          </p:cNvPr>
          <p:cNvSpPr>
            <a:spLocks noGrp="1"/>
          </p:cNvSpPr>
          <p:nvPr>
            <p:ph idx="1"/>
          </p:nvPr>
        </p:nvSpPr>
        <p:spPr>
          <a:xfrm>
            <a:off x="457200" y="381000"/>
            <a:ext cx="8229600" cy="6202362"/>
          </a:xfrm>
        </p:spPr>
        <p:txBody>
          <a:bodyPr>
            <a:normAutofit/>
          </a:bodyPr>
          <a:lstStyle/>
          <a:p>
            <a:pPr>
              <a:buFont typeface="Wingdings" panose="05000000000000000000" pitchFamily="2" charset="2"/>
              <a:buChar char="§"/>
            </a:pPr>
            <a:r>
              <a:rPr lang="en-US" sz="2800" dirty="0"/>
              <a:t>Helping followers grow and succeed or demonstrating a genuine concern for followers’ career growth and development</a:t>
            </a:r>
          </a:p>
          <a:p>
            <a:pPr>
              <a:buFont typeface="Wingdings" panose="05000000000000000000" pitchFamily="2" charset="2"/>
              <a:buChar char="§"/>
            </a:pPr>
            <a:r>
              <a:rPr lang="en-US" sz="2800" dirty="0"/>
              <a:t>Putting subordinates first or using actions and words to make it clear to followers that satisfying their work needs is a priority</a:t>
            </a:r>
          </a:p>
          <a:p>
            <a:pPr>
              <a:buFont typeface="Wingdings" panose="05000000000000000000" pitchFamily="2" charset="2"/>
              <a:buChar char="§"/>
            </a:pPr>
            <a:r>
              <a:rPr lang="en-US" sz="2800" dirty="0"/>
              <a:t>Behaving ethically or interacting openly, fairly, and honestly with others</a:t>
            </a:r>
          </a:p>
          <a:p>
            <a:pPr marL="0" indent="0">
              <a:buNone/>
            </a:pPr>
            <a:endParaRPr lang="en-US" sz="2800" dirty="0"/>
          </a:p>
          <a:p>
            <a:pPr marL="0" indent="0" algn="ctr">
              <a:buNone/>
            </a:pPr>
            <a:r>
              <a:rPr lang="en-US" sz="2800" b="1" dirty="0">
                <a:solidFill>
                  <a:srgbClr val="C00000"/>
                </a:solidFill>
              </a:rPr>
              <a:t>Servant leadership is about treating stakeholders as valued individuals to whom the organization owes a multi-faceted set of moral duties to pursue their welfare, growth, and wholeness </a:t>
            </a:r>
            <a:r>
              <a:rPr lang="en-US" sz="2400" b="1" dirty="0">
                <a:solidFill>
                  <a:srgbClr val="C00000"/>
                </a:solidFill>
              </a:rPr>
              <a:t> </a:t>
            </a:r>
            <a:r>
              <a:rPr lang="en-US" sz="2400" dirty="0"/>
              <a:t>Greenleaf, (1977)</a:t>
            </a:r>
          </a:p>
          <a:p>
            <a:pPr marL="0" indent="0">
              <a:buNone/>
            </a:pPr>
            <a:endParaRPr lang="en-US" sz="2800" dirty="0"/>
          </a:p>
        </p:txBody>
      </p:sp>
    </p:spTree>
    <p:extLst>
      <p:ext uri="{BB962C8B-B14F-4D97-AF65-F5344CB8AC3E}">
        <p14:creationId xmlns:p14="http://schemas.microsoft.com/office/powerpoint/2010/main" val="1452445720"/>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F5723B-F9C1-43A0-85AE-5A56C8C407D2}"/>
              </a:ext>
            </a:extLst>
          </p:cNvPr>
          <p:cNvSpPr>
            <a:spLocks noGrp="1"/>
          </p:cNvSpPr>
          <p:nvPr>
            <p:ph type="title"/>
          </p:nvPr>
        </p:nvSpPr>
        <p:spPr>
          <a:xfrm>
            <a:off x="491836" y="-152400"/>
            <a:ext cx="8229600" cy="990600"/>
          </a:xfrm>
        </p:spPr>
        <p:txBody>
          <a:bodyPr>
            <a:normAutofit fontScale="90000"/>
          </a:bodyPr>
          <a:lstStyle/>
          <a:p>
            <a:r>
              <a:rPr lang="en-US" b="1" i="1" dirty="0"/>
              <a:t>Characteristics of Servant Leadership</a:t>
            </a:r>
            <a:endParaRPr lang="en-US" dirty="0"/>
          </a:p>
        </p:txBody>
      </p:sp>
      <p:sp>
        <p:nvSpPr>
          <p:cNvPr id="6" name="Content Placeholder 5">
            <a:extLst>
              <a:ext uri="{FF2B5EF4-FFF2-40B4-BE49-F238E27FC236}">
                <a16:creationId xmlns:a16="http://schemas.microsoft.com/office/drawing/2014/main" id="{6AE8E127-82F9-4780-BE72-991DFEE0BFC4}"/>
              </a:ext>
            </a:extLst>
          </p:cNvPr>
          <p:cNvSpPr>
            <a:spLocks noGrp="1"/>
          </p:cNvSpPr>
          <p:nvPr>
            <p:ph sz="half" idx="1"/>
          </p:nvPr>
        </p:nvSpPr>
        <p:spPr>
          <a:xfrm>
            <a:off x="457200" y="838200"/>
            <a:ext cx="4038600" cy="6019800"/>
          </a:xfrm>
        </p:spPr>
        <p:txBody>
          <a:bodyPr>
            <a:normAutofit/>
          </a:bodyPr>
          <a:lstStyle/>
          <a:p>
            <a:pPr>
              <a:defRPr/>
            </a:pPr>
            <a:r>
              <a:rPr lang="en-US" dirty="0"/>
              <a:t>Calling</a:t>
            </a:r>
          </a:p>
          <a:p>
            <a:pPr>
              <a:defRPr/>
            </a:pPr>
            <a:r>
              <a:rPr lang="en-US" dirty="0"/>
              <a:t>Listening</a:t>
            </a:r>
          </a:p>
          <a:p>
            <a:pPr>
              <a:defRPr/>
            </a:pPr>
            <a:r>
              <a:rPr lang="en-US" dirty="0"/>
              <a:t>Empathy</a:t>
            </a:r>
          </a:p>
          <a:p>
            <a:pPr>
              <a:defRPr/>
            </a:pPr>
            <a:r>
              <a:rPr lang="en-US" dirty="0"/>
              <a:t>Healing</a:t>
            </a:r>
          </a:p>
          <a:p>
            <a:pPr>
              <a:defRPr/>
            </a:pPr>
            <a:r>
              <a:rPr lang="en-US" dirty="0"/>
              <a:t>Awareness</a:t>
            </a:r>
          </a:p>
          <a:p>
            <a:pPr>
              <a:defRPr/>
            </a:pPr>
            <a:r>
              <a:rPr lang="en-US" dirty="0"/>
              <a:t>Persuasion</a:t>
            </a:r>
          </a:p>
          <a:p>
            <a:pPr>
              <a:defRPr/>
            </a:pPr>
            <a:r>
              <a:rPr lang="en-US" dirty="0"/>
              <a:t>Conceptualization</a:t>
            </a:r>
          </a:p>
          <a:p>
            <a:pPr>
              <a:defRPr/>
            </a:pPr>
            <a:r>
              <a:rPr lang="en-US" dirty="0"/>
              <a:t>Foresight</a:t>
            </a:r>
          </a:p>
          <a:p>
            <a:pPr>
              <a:defRPr/>
            </a:pPr>
            <a:r>
              <a:rPr lang="en-US" dirty="0"/>
              <a:t>Stewardship</a:t>
            </a:r>
          </a:p>
          <a:p>
            <a:pPr>
              <a:defRPr/>
            </a:pPr>
            <a:r>
              <a:rPr lang="en-US" dirty="0"/>
              <a:t>Growth</a:t>
            </a:r>
          </a:p>
          <a:p>
            <a:pPr>
              <a:defRPr/>
            </a:pPr>
            <a:r>
              <a:rPr lang="en-US" dirty="0"/>
              <a:t>Building Community</a:t>
            </a:r>
          </a:p>
          <a:p>
            <a:pPr marL="0" indent="0">
              <a:buNone/>
              <a:defRPr/>
            </a:pPr>
            <a:endParaRPr lang="en-US" dirty="0"/>
          </a:p>
          <a:p>
            <a:pPr marL="0" indent="0">
              <a:buNone/>
            </a:pPr>
            <a:endParaRPr lang="en-US" dirty="0"/>
          </a:p>
        </p:txBody>
      </p:sp>
      <p:sp>
        <p:nvSpPr>
          <p:cNvPr id="7" name="Content Placeholder 6">
            <a:extLst>
              <a:ext uri="{FF2B5EF4-FFF2-40B4-BE49-F238E27FC236}">
                <a16:creationId xmlns:a16="http://schemas.microsoft.com/office/drawing/2014/main" id="{4EA26FE4-E0DE-4293-A7A0-82BF724B0E24}"/>
              </a:ext>
            </a:extLst>
          </p:cNvPr>
          <p:cNvSpPr>
            <a:spLocks noGrp="1"/>
          </p:cNvSpPr>
          <p:nvPr>
            <p:ph sz="half" idx="2"/>
          </p:nvPr>
        </p:nvSpPr>
        <p:spPr>
          <a:xfrm>
            <a:off x="4682836" y="2057400"/>
            <a:ext cx="4038600" cy="4068763"/>
          </a:xfrm>
        </p:spPr>
        <p:txBody>
          <a:bodyPr>
            <a:normAutofit/>
          </a:bodyPr>
          <a:lstStyle/>
          <a:p>
            <a:pPr marL="0" indent="0">
              <a:buFont typeface="Wingdings" pitchFamily="2" charset="2"/>
              <a:buNone/>
              <a:defRPr/>
            </a:pPr>
            <a:r>
              <a:rPr lang="en-US" b="1" i="1" dirty="0">
                <a:solidFill>
                  <a:srgbClr val="C00000"/>
                </a:solidFill>
              </a:rPr>
              <a:t>“ A society grows great when old people plant trees whose shade they will never sit under”</a:t>
            </a:r>
          </a:p>
          <a:p>
            <a:pPr marL="0" indent="0">
              <a:buFont typeface="Wingdings" pitchFamily="2" charset="2"/>
              <a:buNone/>
              <a:defRPr/>
            </a:pPr>
            <a:r>
              <a:rPr lang="en-US" dirty="0"/>
              <a:t>                  </a:t>
            </a:r>
            <a:r>
              <a:rPr lang="en-US" i="1" dirty="0"/>
              <a:t>Greek Proverb</a:t>
            </a:r>
          </a:p>
          <a:p>
            <a:endParaRPr lang="en-US" dirty="0"/>
          </a:p>
        </p:txBody>
      </p:sp>
      <p:sp>
        <p:nvSpPr>
          <p:cNvPr id="4" name="Slide Number Placeholder 3">
            <a:extLst>
              <a:ext uri="{FF2B5EF4-FFF2-40B4-BE49-F238E27FC236}">
                <a16:creationId xmlns:a16="http://schemas.microsoft.com/office/drawing/2014/main" id="{86705488-063E-4573-9CDD-7AC2140E8DE7}"/>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486</a:t>
            </a:fld>
            <a:endParaRPr lang="en-US">
              <a:solidFill>
                <a:prstClr val="black">
                  <a:tint val="75000"/>
                </a:prstClr>
              </a:solidFill>
            </a:endParaRPr>
          </a:p>
        </p:txBody>
      </p:sp>
    </p:spTree>
    <p:extLst>
      <p:ext uri="{BB962C8B-B14F-4D97-AF65-F5344CB8AC3E}">
        <p14:creationId xmlns:p14="http://schemas.microsoft.com/office/powerpoint/2010/main" val="98861551"/>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eaLnBrk="1" hangingPunct="1">
              <a:buFont typeface="Wingdings" pitchFamily="2" charset="2"/>
              <a:buNone/>
              <a:defRPr/>
            </a:pPr>
            <a:endParaRPr lang="en-US" sz="3600" dirty="0"/>
          </a:p>
          <a:p>
            <a:pPr eaLnBrk="1" hangingPunct="1">
              <a:buFont typeface="Wingdings" pitchFamily="2" charset="2"/>
              <a:buNone/>
              <a:defRPr/>
            </a:pPr>
            <a:r>
              <a:rPr lang="en-US" sz="3600" i="1" dirty="0"/>
              <a:t> “</a:t>
            </a:r>
            <a:r>
              <a:rPr lang="en-US" sz="4000" i="1" dirty="0"/>
              <a:t>So if I, Your Lord and Teacher, Have washed your feet, you also ought to wash one Another’s Feet. For I have set you an Example, that you also should do as I have done to you.”</a:t>
            </a:r>
          </a:p>
          <a:p>
            <a:pPr eaLnBrk="1" hangingPunct="1">
              <a:buFont typeface="Wingdings" pitchFamily="2" charset="2"/>
              <a:buNone/>
              <a:defRPr/>
            </a:pPr>
            <a:r>
              <a:rPr lang="en-US" sz="3600" dirty="0"/>
              <a:t>                                         -   Jesus Christ</a:t>
            </a:r>
            <a:br>
              <a:rPr lang="en-US" sz="3600" dirty="0"/>
            </a:br>
            <a:r>
              <a:rPr lang="en-US" sz="3600" i="1" dirty="0"/>
              <a:t>                                          John 13, 14-15</a:t>
            </a:r>
          </a:p>
        </p:txBody>
      </p:sp>
      <p:pic>
        <p:nvPicPr>
          <p:cNvPr id="1229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8350"/>
            <a:ext cx="4070350"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487</a:t>
            </a:fld>
            <a:endParaRPr lang="en-US">
              <a:solidFill>
                <a:prstClr val="black">
                  <a:tint val="75000"/>
                </a:prstClr>
              </a:solidFill>
            </a:endParaRPr>
          </a:p>
        </p:txBody>
      </p:sp>
    </p:spTree>
    <p:extLst>
      <p:ext uri="{BB962C8B-B14F-4D97-AF65-F5344CB8AC3E}">
        <p14:creationId xmlns:p14="http://schemas.microsoft.com/office/powerpoint/2010/main" val="2019813197"/>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5DF0F-E1E7-49C8-B2C4-DA5DB2607450}"/>
              </a:ext>
            </a:extLst>
          </p:cNvPr>
          <p:cNvSpPr>
            <a:spLocks noGrp="1"/>
          </p:cNvSpPr>
          <p:nvPr>
            <p:ph type="title"/>
          </p:nvPr>
        </p:nvSpPr>
        <p:spPr>
          <a:xfrm>
            <a:off x="0" y="0"/>
            <a:ext cx="9144000" cy="2209799"/>
          </a:xfrm>
        </p:spPr>
        <p:txBody>
          <a:bodyPr>
            <a:normAutofit fontScale="90000"/>
          </a:bodyPr>
          <a:lstStyle/>
          <a:p>
            <a:r>
              <a:rPr lang="en-US" sz="3600" b="1" dirty="0"/>
              <a:t>Servant Leadership: A systematic review and call for future research</a:t>
            </a:r>
            <a:br>
              <a:rPr lang="en-US" sz="3600" b="1" dirty="0"/>
            </a:br>
            <a:r>
              <a:rPr lang="en-US" sz="2700" b="1" i="1" dirty="0"/>
              <a:t>The Leadership Quarterly</a:t>
            </a:r>
            <a:br>
              <a:rPr lang="en-US" sz="3200" b="1" dirty="0"/>
            </a:br>
            <a:r>
              <a:rPr lang="en-US" sz="2700" dirty="0"/>
              <a:t>30, (1), February 2019, Pages 111-132</a:t>
            </a:r>
            <a:br>
              <a:rPr lang="en-US" sz="2700" dirty="0"/>
            </a:br>
            <a:r>
              <a:rPr lang="en-US" sz="2200" dirty="0"/>
              <a:t>Eva, Robin, </a:t>
            </a:r>
            <a:r>
              <a:rPr lang="en-US" sz="2200" dirty="0" err="1"/>
              <a:t>Sendjayac</a:t>
            </a:r>
            <a:r>
              <a:rPr lang="en-US" sz="2200" dirty="0"/>
              <a:t>, </a:t>
            </a:r>
            <a:r>
              <a:rPr lang="en-US" sz="2200" dirty="0" err="1"/>
              <a:t>Dierendonck</a:t>
            </a:r>
            <a:r>
              <a:rPr lang="en-US" sz="2200" dirty="0"/>
              <a:t> &amp; Liden</a:t>
            </a:r>
            <a:br>
              <a:rPr lang="en-US" sz="1800" dirty="0"/>
            </a:br>
            <a:endParaRPr lang="en-US" sz="1800" dirty="0"/>
          </a:p>
        </p:txBody>
      </p:sp>
      <p:sp>
        <p:nvSpPr>
          <p:cNvPr id="3" name="Content Placeholder 2">
            <a:extLst>
              <a:ext uri="{FF2B5EF4-FFF2-40B4-BE49-F238E27FC236}">
                <a16:creationId xmlns:a16="http://schemas.microsoft.com/office/drawing/2014/main" id="{50F8F128-06FF-4713-A185-39388C9FEC42}"/>
              </a:ext>
            </a:extLst>
          </p:cNvPr>
          <p:cNvSpPr>
            <a:spLocks noGrp="1"/>
          </p:cNvSpPr>
          <p:nvPr>
            <p:ph idx="1"/>
          </p:nvPr>
        </p:nvSpPr>
        <p:spPr>
          <a:xfrm>
            <a:off x="457200" y="1981200"/>
            <a:ext cx="8229600" cy="5029200"/>
          </a:xfrm>
        </p:spPr>
        <p:txBody>
          <a:bodyPr>
            <a:normAutofit/>
          </a:bodyPr>
          <a:lstStyle/>
          <a:p>
            <a:pPr>
              <a:buFont typeface="Wingdings" panose="05000000000000000000" pitchFamily="2" charset="2"/>
              <a:buChar char="§"/>
            </a:pPr>
            <a:r>
              <a:rPr lang="en-US" sz="2800" dirty="0"/>
              <a:t>With over 200 studies having been published on servant leadership, we now are able to provide substantial advice for practitioners.</a:t>
            </a:r>
          </a:p>
          <a:p>
            <a:pPr>
              <a:buFont typeface="Wingdings" panose="05000000000000000000" pitchFamily="2" charset="2"/>
              <a:buChar char="§"/>
            </a:pPr>
            <a:r>
              <a:rPr lang="en-US" sz="2800" b="1" dirty="0">
                <a:solidFill>
                  <a:srgbClr val="C00000"/>
                </a:solidFill>
              </a:rPr>
              <a:t>The consistent positive relationships found between servant leadership and valued outcomes </a:t>
            </a:r>
            <a:r>
              <a:rPr lang="en-US" sz="2800" dirty="0"/>
              <a:t>(even when controlling dominant forms of leaderships, such as transformational and LMX) at the individual level (e.g., individual citizenship behaviors, task performance, creativity), team level (e.g., team potency, team performance), and organizational level (e.g., customer satisfaction, return on investment)</a:t>
            </a:r>
          </a:p>
        </p:txBody>
      </p:sp>
      <p:sp>
        <p:nvSpPr>
          <p:cNvPr id="4" name="Slide Number Placeholder 3">
            <a:extLst>
              <a:ext uri="{FF2B5EF4-FFF2-40B4-BE49-F238E27FC236}">
                <a16:creationId xmlns:a16="http://schemas.microsoft.com/office/drawing/2014/main" id="{BF49180F-DA5E-464C-8B9B-63A845305B7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488</a:t>
            </a:fld>
            <a:endParaRPr lang="en-US">
              <a:solidFill>
                <a:prstClr val="black">
                  <a:tint val="75000"/>
                </a:prstClr>
              </a:solidFill>
            </a:endParaRPr>
          </a:p>
        </p:txBody>
      </p:sp>
    </p:spTree>
    <p:extLst>
      <p:ext uri="{BB962C8B-B14F-4D97-AF65-F5344CB8AC3E}">
        <p14:creationId xmlns:p14="http://schemas.microsoft.com/office/powerpoint/2010/main" val="705950691"/>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4B96-BDB8-4B39-A3BB-8A5922EBB650}"/>
              </a:ext>
            </a:extLst>
          </p:cNvPr>
          <p:cNvSpPr>
            <a:spLocks noGrp="1"/>
          </p:cNvSpPr>
          <p:nvPr>
            <p:ph type="title"/>
          </p:nvPr>
        </p:nvSpPr>
        <p:spPr>
          <a:xfrm>
            <a:off x="457200" y="0"/>
            <a:ext cx="8229600" cy="1365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825DA1DC-E8EC-48F9-A577-C73B5E024E59}"/>
              </a:ext>
            </a:extLst>
          </p:cNvPr>
          <p:cNvSpPr>
            <a:spLocks noGrp="1"/>
          </p:cNvSpPr>
          <p:nvPr>
            <p:ph idx="1"/>
          </p:nvPr>
        </p:nvSpPr>
        <p:spPr>
          <a:xfrm>
            <a:off x="152400" y="381000"/>
            <a:ext cx="8839200" cy="6553200"/>
          </a:xfrm>
        </p:spPr>
        <p:txBody>
          <a:bodyPr>
            <a:normAutofit/>
          </a:bodyPr>
          <a:lstStyle/>
          <a:p>
            <a:pPr>
              <a:buFont typeface="Wingdings" panose="05000000000000000000" pitchFamily="2" charset="2"/>
              <a:buChar char="§"/>
            </a:pPr>
            <a:r>
              <a:rPr lang="en-US" sz="2800" dirty="0"/>
              <a:t>Servant leaders focus on providing for followers so that they reach their full potential, become empowered to handle tasks and decisions on their own, and who adapt to communal sharing and a culture of serving others</a:t>
            </a:r>
          </a:p>
          <a:p>
            <a:pPr marL="0" indent="0" algn="ctr">
              <a:buNone/>
            </a:pPr>
            <a:r>
              <a:rPr lang="en-US" sz="2800" b="1" dirty="0">
                <a:solidFill>
                  <a:srgbClr val="C00000"/>
                </a:solidFill>
              </a:rPr>
              <a:t>[Paramount is the focus and work toward the subordinates' professional growth and development]</a:t>
            </a:r>
          </a:p>
          <a:p>
            <a:pPr>
              <a:buFont typeface="Wingdings" panose="05000000000000000000" pitchFamily="2" charset="2"/>
              <a:buChar char="§"/>
            </a:pPr>
            <a:r>
              <a:rPr lang="en-US" sz="2800" dirty="0"/>
              <a:t>Along with the many benefits of servant leadership, practitioners must be prepared to exert tremendous effort in developing a servant leadership culture, starting with themselves as role-models</a:t>
            </a:r>
          </a:p>
          <a:p>
            <a:pPr>
              <a:buFont typeface="Wingdings" panose="05000000000000000000" pitchFamily="2" charset="2"/>
              <a:buChar char="§"/>
            </a:pPr>
            <a:r>
              <a:rPr lang="en-US" sz="2800" b="1" i="1" dirty="0"/>
              <a:t>However, studies find that it is unlikely that self-centered, dogmatic, narcissistic people can be trained to be other-centered, sensitive, empathetic, socially sensitive servant leaders</a:t>
            </a:r>
          </a:p>
        </p:txBody>
      </p:sp>
      <p:sp>
        <p:nvSpPr>
          <p:cNvPr id="4" name="Slide Number Placeholder 3">
            <a:extLst>
              <a:ext uri="{FF2B5EF4-FFF2-40B4-BE49-F238E27FC236}">
                <a16:creationId xmlns:a16="http://schemas.microsoft.com/office/drawing/2014/main" id="{A6B00BC4-B439-4CFF-91EE-DF0810A456F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489</a:t>
            </a:fld>
            <a:endParaRPr lang="en-US">
              <a:solidFill>
                <a:prstClr val="black">
                  <a:tint val="75000"/>
                </a:prstClr>
              </a:solidFill>
            </a:endParaRPr>
          </a:p>
        </p:txBody>
      </p:sp>
    </p:spTree>
    <p:extLst>
      <p:ext uri="{BB962C8B-B14F-4D97-AF65-F5344CB8AC3E}">
        <p14:creationId xmlns:p14="http://schemas.microsoft.com/office/powerpoint/2010/main" val="10775377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76E5-06C0-43DA-A586-EB637B96F71E}"/>
              </a:ext>
            </a:extLst>
          </p:cNvPr>
          <p:cNvSpPr>
            <a:spLocks noGrp="1"/>
          </p:cNvSpPr>
          <p:nvPr>
            <p:ph type="title"/>
          </p:nvPr>
        </p:nvSpPr>
        <p:spPr>
          <a:xfrm>
            <a:off x="152400" y="0"/>
            <a:ext cx="8839200" cy="914400"/>
          </a:xfrm>
        </p:spPr>
        <p:txBody>
          <a:bodyPr>
            <a:normAutofit fontScale="90000"/>
          </a:bodyPr>
          <a:lstStyle/>
          <a:p>
            <a:r>
              <a:rPr lang="en-US" b="1" dirty="0"/>
              <a:t>Beware of Grey Rhinos and Black Swans</a:t>
            </a:r>
          </a:p>
        </p:txBody>
      </p:sp>
      <p:sp>
        <p:nvSpPr>
          <p:cNvPr id="3" name="Content Placeholder 2">
            <a:extLst>
              <a:ext uri="{FF2B5EF4-FFF2-40B4-BE49-F238E27FC236}">
                <a16:creationId xmlns:a16="http://schemas.microsoft.com/office/drawing/2014/main" id="{626104EE-F76B-4BE2-A20B-E2AF84A76329}"/>
              </a:ext>
            </a:extLst>
          </p:cNvPr>
          <p:cNvSpPr>
            <a:spLocks noGrp="1"/>
          </p:cNvSpPr>
          <p:nvPr>
            <p:ph idx="1"/>
          </p:nvPr>
        </p:nvSpPr>
        <p:spPr>
          <a:xfrm>
            <a:off x="457200" y="1066800"/>
            <a:ext cx="8229600" cy="5486400"/>
          </a:xfrm>
        </p:spPr>
        <p:txBody>
          <a:bodyPr>
            <a:normAutofit lnSpcReduction="10000"/>
          </a:bodyPr>
          <a:lstStyle/>
          <a:p>
            <a:pPr>
              <a:buFont typeface="Wingdings" panose="05000000000000000000" pitchFamily="2" charset="2"/>
              <a:buChar char="§"/>
            </a:pPr>
            <a:r>
              <a:rPr lang="en-US" b="1" i="0" dirty="0">
                <a:solidFill>
                  <a:srgbClr val="081A31"/>
                </a:solidFill>
                <a:effectLst/>
                <a:latin typeface="Gotham"/>
              </a:rPr>
              <a:t>Grey Rhinos: </a:t>
            </a:r>
            <a:r>
              <a:rPr lang="en-US" b="0" i="0" dirty="0">
                <a:solidFill>
                  <a:srgbClr val="081A31"/>
                </a:solidFill>
                <a:effectLst/>
                <a:latin typeface="Gotham"/>
              </a:rPr>
              <a:t>Obvious dangers </a:t>
            </a:r>
            <a:r>
              <a:rPr lang="en-US" dirty="0">
                <a:solidFill>
                  <a:srgbClr val="081A31"/>
                </a:solidFill>
                <a:latin typeface="Gotham"/>
              </a:rPr>
              <a:t>w</a:t>
            </a:r>
            <a:r>
              <a:rPr lang="en-US" b="0" i="0" dirty="0">
                <a:solidFill>
                  <a:srgbClr val="081A31"/>
                </a:solidFill>
                <a:effectLst/>
                <a:latin typeface="Gotham"/>
              </a:rPr>
              <a:t>e ignore,</a:t>
            </a:r>
            <a:r>
              <a:rPr lang="en-US" b="0" i="0" dirty="0">
                <a:solidFill>
                  <a:srgbClr val="000000"/>
                </a:solidFill>
                <a:effectLst/>
                <a:latin typeface="neue-haas-grotesk-text"/>
              </a:rPr>
              <a:t> highly probable, high impact yet neglected threat: kin to both the elephant in the room and the improbable and unforeseeable black swan. </a:t>
            </a:r>
            <a:r>
              <a:rPr lang="en-US" b="0" i="1" dirty="0">
                <a:solidFill>
                  <a:srgbClr val="000000"/>
                </a:solidFill>
                <a:effectLst/>
                <a:latin typeface="neue-haas-grotesk-text"/>
              </a:rPr>
              <a:t>Gray rhinos are not random surprises but occur after a series of warnings and visible evidence</a:t>
            </a:r>
            <a:endParaRPr lang="en-US" b="0" i="1" dirty="0">
              <a:solidFill>
                <a:srgbClr val="081A31"/>
              </a:solidFill>
              <a:effectLst/>
              <a:latin typeface="Gotham"/>
            </a:endParaRPr>
          </a:p>
          <a:p>
            <a:pPr>
              <a:buFont typeface="Wingdings" panose="05000000000000000000" pitchFamily="2" charset="2"/>
              <a:buChar char="§"/>
            </a:pPr>
            <a:r>
              <a:rPr lang="en-US" b="1" dirty="0">
                <a:solidFill>
                  <a:srgbClr val="081A31"/>
                </a:solidFill>
                <a:latin typeface="Gotham"/>
              </a:rPr>
              <a:t>Black Swans: </a:t>
            </a:r>
            <a:r>
              <a:rPr lang="en-US" dirty="0">
                <a:solidFill>
                  <a:srgbClr val="081A31"/>
                </a:solidFill>
                <a:latin typeface="Gotham"/>
              </a:rPr>
              <a:t>The unknown, unforeseen event that is extremely low in probability and high in impact. </a:t>
            </a:r>
            <a:r>
              <a:rPr lang="en-US" i="1" dirty="0">
                <a:solidFill>
                  <a:srgbClr val="081A31"/>
                </a:solidFill>
                <a:latin typeface="Gotham"/>
              </a:rPr>
              <a:t>They tend to be not fully explainable until after the fact</a:t>
            </a:r>
            <a:endParaRPr lang="en-US" i="1" dirty="0"/>
          </a:p>
        </p:txBody>
      </p:sp>
      <p:sp>
        <p:nvSpPr>
          <p:cNvPr id="4" name="Slide Number Placeholder 3">
            <a:extLst>
              <a:ext uri="{FF2B5EF4-FFF2-40B4-BE49-F238E27FC236}">
                <a16:creationId xmlns:a16="http://schemas.microsoft.com/office/drawing/2014/main" id="{7B7BACB8-1FE2-40F1-AE9C-532A6C419B4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2462909849"/>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16D1A-7170-8BC3-982E-D70F3B11EC58}"/>
              </a:ext>
            </a:extLst>
          </p:cNvPr>
          <p:cNvSpPr>
            <a:spLocks noGrp="1"/>
          </p:cNvSpPr>
          <p:nvPr>
            <p:ph type="title"/>
          </p:nvPr>
        </p:nvSpPr>
        <p:spPr>
          <a:xfrm>
            <a:off x="-1" y="160336"/>
            <a:ext cx="9130937" cy="1897064"/>
          </a:xfrm>
        </p:spPr>
        <p:txBody>
          <a:bodyPr>
            <a:noAutofit/>
          </a:bodyPr>
          <a:lstStyle/>
          <a:p>
            <a:r>
              <a:rPr lang="en-US" sz="3600" b="1" dirty="0"/>
              <a:t>Because servant leaders focus on employee well-being</a:t>
            </a:r>
            <a:r>
              <a:rPr lang="en-US" sz="3600" dirty="0"/>
              <a:t> </a:t>
            </a:r>
            <a:r>
              <a:rPr lang="en-US" sz="3600" b="1" dirty="0"/>
              <a:t>they tend to foster significantly:</a:t>
            </a:r>
            <a:br>
              <a:rPr lang="en-US" sz="3600" b="1" dirty="0"/>
            </a:br>
            <a:r>
              <a:rPr lang="fi-FI" sz="2400" dirty="0"/>
              <a:t>Kaltiainen &amp; Hakanen, (2022)</a:t>
            </a:r>
            <a:r>
              <a:rPr lang="en-US" sz="2400" b="1" dirty="0"/>
              <a:t> </a:t>
            </a:r>
          </a:p>
        </p:txBody>
      </p:sp>
      <p:sp>
        <p:nvSpPr>
          <p:cNvPr id="3" name="Content Placeholder 2">
            <a:extLst>
              <a:ext uri="{FF2B5EF4-FFF2-40B4-BE49-F238E27FC236}">
                <a16:creationId xmlns:a16="http://schemas.microsoft.com/office/drawing/2014/main" id="{3E9B5161-072B-9265-A433-465389915138}"/>
              </a:ext>
            </a:extLst>
          </p:cNvPr>
          <p:cNvSpPr>
            <a:spLocks noGrp="1"/>
          </p:cNvSpPr>
          <p:nvPr>
            <p:ph idx="1"/>
          </p:nvPr>
        </p:nvSpPr>
        <p:spPr>
          <a:xfrm>
            <a:off x="457200" y="2514600"/>
            <a:ext cx="8229600" cy="3611563"/>
          </a:xfrm>
        </p:spPr>
        <p:txBody>
          <a:bodyPr>
            <a:normAutofit/>
          </a:bodyPr>
          <a:lstStyle/>
          <a:p>
            <a:pPr>
              <a:buFont typeface="Wingdings" panose="05000000000000000000" pitchFamily="2" charset="2"/>
              <a:buChar char="§"/>
            </a:pPr>
            <a:r>
              <a:rPr lang="en-US" sz="2800" dirty="0"/>
              <a:t>Higher levels of work engagement</a:t>
            </a:r>
          </a:p>
          <a:p>
            <a:pPr>
              <a:buFont typeface="Wingdings" panose="05000000000000000000" pitchFamily="2" charset="2"/>
              <a:buChar char="§"/>
            </a:pPr>
            <a:r>
              <a:rPr lang="en-US" sz="2800" dirty="0"/>
              <a:t>Higher levels of task and adaptive performance</a:t>
            </a:r>
          </a:p>
          <a:p>
            <a:pPr>
              <a:buFont typeface="Wingdings" panose="05000000000000000000" pitchFamily="2" charset="2"/>
              <a:buChar char="§"/>
            </a:pPr>
            <a:r>
              <a:rPr lang="en-US" sz="2800" dirty="0"/>
              <a:t>Lower levels and incidents of burnout</a:t>
            </a:r>
          </a:p>
        </p:txBody>
      </p:sp>
      <p:sp>
        <p:nvSpPr>
          <p:cNvPr id="4" name="Slide Number Placeholder 3">
            <a:extLst>
              <a:ext uri="{FF2B5EF4-FFF2-40B4-BE49-F238E27FC236}">
                <a16:creationId xmlns:a16="http://schemas.microsoft.com/office/drawing/2014/main" id="{FF186D52-D46F-4E54-EEA9-4783153A012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490</a:t>
            </a:fld>
            <a:endParaRPr lang="en-US">
              <a:solidFill>
                <a:prstClr val="black">
                  <a:tint val="75000"/>
                </a:prstClr>
              </a:solidFill>
            </a:endParaRPr>
          </a:p>
        </p:txBody>
      </p:sp>
    </p:spTree>
    <p:extLst>
      <p:ext uri="{BB962C8B-B14F-4D97-AF65-F5344CB8AC3E}">
        <p14:creationId xmlns:p14="http://schemas.microsoft.com/office/powerpoint/2010/main" val="2991988140"/>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AC8C-2301-4E42-A72F-75B0E351865A}"/>
              </a:ext>
            </a:extLst>
          </p:cNvPr>
          <p:cNvSpPr>
            <a:spLocks noGrp="1"/>
          </p:cNvSpPr>
          <p:nvPr>
            <p:ph type="title"/>
          </p:nvPr>
        </p:nvSpPr>
        <p:spPr>
          <a:xfrm>
            <a:off x="0" y="0"/>
            <a:ext cx="9144000" cy="1143000"/>
          </a:xfrm>
        </p:spPr>
        <p:txBody>
          <a:bodyPr>
            <a:normAutofit/>
          </a:bodyPr>
          <a:lstStyle/>
          <a:p>
            <a:r>
              <a:rPr lang="en-US" sz="3600" b="1" dirty="0"/>
              <a:t>Three styles of compassionate leadership:</a:t>
            </a:r>
            <a:r>
              <a:rPr lang="en-US" dirty="0"/>
              <a:t> </a:t>
            </a:r>
            <a:br>
              <a:rPr lang="en-US" dirty="0"/>
            </a:br>
            <a:r>
              <a:rPr lang="en-US" sz="2400" dirty="0" err="1"/>
              <a:t>Hougaard</a:t>
            </a:r>
            <a:r>
              <a:rPr lang="en-US" sz="2400" dirty="0"/>
              <a:t> &amp; Lama, (2019) </a:t>
            </a:r>
          </a:p>
        </p:txBody>
      </p:sp>
      <p:sp>
        <p:nvSpPr>
          <p:cNvPr id="3" name="Content Placeholder 2">
            <a:extLst>
              <a:ext uri="{FF2B5EF4-FFF2-40B4-BE49-F238E27FC236}">
                <a16:creationId xmlns:a16="http://schemas.microsoft.com/office/drawing/2014/main" id="{467427CD-6DFF-436F-8519-B81FAEF99876}"/>
              </a:ext>
            </a:extLst>
          </p:cNvPr>
          <p:cNvSpPr>
            <a:spLocks noGrp="1"/>
          </p:cNvSpPr>
          <p:nvPr>
            <p:ph idx="1"/>
          </p:nvPr>
        </p:nvSpPr>
        <p:spPr>
          <a:xfrm>
            <a:off x="457200" y="1295400"/>
            <a:ext cx="8229600" cy="5426075"/>
          </a:xfrm>
        </p:spPr>
        <p:txBody>
          <a:bodyPr>
            <a:normAutofit/>
          </a:bodyPr>
          <a:lstStyle/>
          <a:p>
            <a:pPr marL="0" indent="0" algn="ctr">
              <a:buNone/>
            </a:pPr>
            <a:r>
              <a:rPr lang="en-US" sz="2800" b="1" dirty="0">
                <a:solidFill>
                  <a:srgbClr val="C00000"/>
                </a:solidFill>
              </a:rPr>
              <a:t>[Action and Efficacy Examples]</a:t>
            </a:r>
            <a:endParaRPr lang="en-US" sz="2800" b="1" dirty="0"/>
          </a:p>
          <a:p>
            <a:pPr>
              <a:buFont typeface="Wingdings" panose="05000000000000000000" pitchFamily="2" charset="2"/>
              <a:buChar char="§"/>
            </a:pPr>
            <a:r>
              <a:rPr lang="en-US" sz="2800" b="1" dirty="0"/>
              <a:t>The trailblazer: </a:t>
            </a:r>
            <a:r>
              <a:rPr lang="en-US" sz="2800" dirty="0"/>
              <a:t>who leads from the front, takes risks, and sets an example </a:t>
            </a:r>
          </a:p>
          <a:p>
            <a:pPr>
              <a:buFont typeface="Wingdings" panose="05000000000000000000" pitchFamily="2" charset="2"/>
              <a:buChar char="§"/>
            </a:pPr>
            <a:r>
              <a:rPr lang="en-US" sz="2800" b="1" dirty="0"/>
              <a:t>The ferryperson: </a:t>
            </a:r>
            <a:r>
              <a:rPr lang="en-US" sz="2800" dirty="0"/>
              <a:t>who accompanies those in his/her care and shapes the ups and downs of the crossing</a:t>
            </a:r>
          </a:p>
          <a:p>
            <a:pPr>
              <a:buFont typeface="Wingdings" panose="05000000000000000000" pitchFamily="2" charset="2"/>
              <a:buChar char="§"/>
            </a:pPr>
            <a:r>
              <a:rPr lang="en-US" sz="2800" b="1" dirty="0"/>
              <a:t>The shepherd: </a:t>
            </a:r>
            <a:r>
              <a:rPr lang="en-US" sz="2800" dirty="0"/>
              <a:t>who sees every one of her/his flock into safety before themselves </a:t>
            </a:r>
          </a:p>
          <a:p>
            <a:pPr marL="0" indent="0" algn="ctr">
              <a:buNone/>
            </a:pPr>
            <a:r>
              <a:rPr lang="en-US" sz="2800" b="1" dirty="0">
                <a:solidFill>
                  <a:srgbClr val="C00000"/>
                </a:solidFill>
              </a:rPr>
              <a:t>Three styles, three approaches, but what they have in common is an all-encompassing concern for the welfare of those they lead.</a:t>
            </a:r>
          </a:p>
          <a:p>
            <a:endParaRPr lang="en-US" dirty="0"/>
          </a:p>
        </p:txBody>
      </p:sp>
      <p:sp>
        <p:nvSpPr>
          <p:cNvPr id="4" name="Slide Number Placeholder 3">
            <a:extLst>
              <a:ext uri="{FF2B5EF4-FFF2-40B4-BE49-F238E27FC236}">
                <a16:creationId xmlns:a16="http://schemas.microsoft.com/office/drawing/2014/main" id="{41A80B68-204B-4B80-ACFC-97F754F61C2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491</a:t>
            </a:fld>
            <a:endParaRPr lang="en-US">
              <a:solidFill>
                <a:prstClr val="black">
                  <a:tint val="75000"/>
                </a:prstClr>
              </a:solidFill>
            </a:endParaRPr>
          </a:p>
        </p:txBody>
      </p:sp>
    </p:spTree>
    <p:extLst>
      <p:ext uri="{BB962C8B-B14F-4D97-AF65-F5344CB8AC3E}">
        <p14:creationId xmlns:p14="http://schemas.microsoft.com/office/powerpoint/2010/main" val="3451625354"/>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981200"/>
          </a:xfrm>
        </p:spPr>
        <p:txBody>
          <a:bodyPr>
            <a:normAutofit/>
          </a:bodyPr>
          <a:lstStyle/>
          <a:p>
            <a:r>
              <a:rPr lang="en-US" sz="3200" b="1" dirty="0"/>
              <a:t>Servant Leaders Remember the 3 Task of Management in Context</a:t>
            </a:r>
            <a:br>
              <a:rPr lang="en-US" b="1" dirty="0"/>
            </a:br>
            <a:r>
              <a:rPr lang="en-US" sz="2800" dirty="0"/>
              <a:t>By Dr. Peter Drucker</a:t>
            </a:r>
          </a:p>
        </p:txBody>
      </p:sp>
      <p:sp>
        <p:nvSpPr>
          <p:cNvPr id="3" name="Content Placeholder 2"/>
          <p:cNvSpPr>
            <a:spLocks noGrp="1"/>
          </p:cNvSpPr>
          <p:nvPr>
            <p:ph idx="1"/>
          </p:nvPr>
        </p:nvSpPr>
        <p:spPr>
          <a:xfrm>
            <a:off x="457200" y="2133600"/>
            <a:ext cx="8229600" cy="3992563"/>
          </a:xfrm>
        </p:spPr>
        <p:txBody>
          <a:bodyPr>
            <a:normAutofit/>
          </a:bodyPr>
          <a:lstStyle/>
          <a:p>
            <a:pPr>
              <a:buFont typeface="Wingdings" panose="05000000000000000000" pitchFamily="2" charset="2"/>
              <a:buChar char="§"/>
            </a:pPr>
            <a:r>
              <a:rPr lang="en-US" sz="2800" dirty="0"/>
              <a:t>Focus upon the organization and its specific purpose and mission</a:t>
            </a:r>
          </a:p>
          <a:p>
            <a:pPr>
              <a:buFont typeface="Wingdings" panose="05000000000000000000" pitchFamily="2" charset="2"/>
              <a:buChar char="§"/>
            </a:pPr>
            <a:r>
              <a:rPr lang="en-US" sz="2800" dirty="0"/>
              <a:t>Make work both suitable and productive for human beings</a:t>
            </a:r>
          </a:p>
          <a:p>
            <a:pPr>
              <a:buFont typeface="Wingdings" panose="05000000000000000000" pitchFamily="2" charset="2"/>
              <a:buChar char="§"/>
            </a:pPr>
            <a:r>
              <a:rPr lang="en-US" sz="2800" dirty="0"/>
              <a:t>Taking responsibility for the organization's social impacts</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492</a:t>
            </a:fld>
            <a:endParaRPr lang="en-US">
              <a:solidFill>
                <a:prstClr val="black">
                  <a:tint val="75000"/>
                </a:prstClr>
              </a:solidFill>
            </a:endParaRPr>
          </a:p>
        </p:txBody>
      </p:sp>
    </p:spTree>
    <p:extLst>
      <p:ext uri="{BB962C8B-B14F-4D97-AF65-F5344CB8AC3E}">
        <p14:creationId xmlns:p14="http://schemas.microsoft.com/office/powerpoint/2010/main" val="1420336793"/>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02590-D3E2-426A-BCA4-C367BE1ED2E0}"/>
              </a:ext>
            </a:extLst>
          </p:cNvPr>
          <p:cNvSpPr>
            <a:spLocks noGrp="1"/>
          </p:cNvSpPr>
          <p:nvPr>
            <p:ph type="title"/>
          </p:nvPr>
        </p:nvSpPr>
        <p:spPr>
          <a:xfrm>
            <a:off x="457200" y="0"/>
            <a:ext cx="8229600" cy="608013"/>
          </a:xfrm>
        </p:spPr>
        <p:txBody>
          <a:bodyPr>
            <a:normAutofit fontScale="90000"/>
          </a:bodyPr>
          <a:lstStyle/>
          <a:p>
            <a:r>
              <a:rPr lang="en-US" b="1" dirty="0"/>
              <a:t>Professional Relationships</a:t>
            </a:r>
          </a:p>
        </p:txBody>
      </p:sp>
      <p:sp>
        <p:nvSpPr>
          <p:cNvPr id="3" name="Content Placeholder 2">
            <a:extLst>
              <a:ext uri="{FF2B5EF4-FFF2-40B4-BE49-F238E27FC236}">
                <a16:creationId xmlns:a16="http://schemas.microsoft.com/office/drawing/2014/main" id="{425825FC-4E5A-4D55-90B9-DC9F08FA602E}"/>
              </a:ext>
            </a:extLst>
          </p:cNvPr>
          <p:cNvSpPr>
            <a:spLocks noGrp="1"/>
          </p:cNvSpPr>
          <p:nvPr>
            <p:ph idx="1"/>
          </p:nvPr>
        </p:nvSpPr>
        <p:spPr>
          <a:xfrm>
            <a:off x="457200" y="914400"/>
            <a:ext cx="8229600" cy="5943600"/>
          </a:xfrm>
        </p:spPr>
        <p:txBody>
          <a:bodyPr>
            <a:normAutofit fontScale="85000" lnSpcReduction="10000"/>
          </a:bodyPr>
          <a:lstStyle/>
          <a:p>
            <a:pPr marL="0" indent="0">
              <a:buNone/>
            </a:pPr>
            <a:endParaRPr lang="en-US" sz="3300" dirty="0"/>
          </a:p>
          <a:p>
            <a:pPr>
              <a:buFont typeface="Wingdings" panose="05000000000000000000" pitchFamily="2" charset="2"/>
              <a:buChar char="§"/>
            </a:pPr>
            <a:r>
              <a:rPr lang="en-US" sz="3300" dirty="0"/>
              <a:t>Must be based on a reputation of credibility and trust</a:t>
            </a:r>
          </a:p>
          <a:p>
            <a:pPr>
              <a:buFont typeface="Wingdings" panose="05000000000000000000" pitchFamily="2" charset="2"/>
              <a:buChar char="§"/>
            </a:pPr>
            <a:r>
              <a:rPr lang="en-US" sz="3300" dirty="0"/>
              <a:t>Must be navigated and negotiated in caring ways</a:t>
            </a:r>
          </a:p>
          <a:p>
            <a:pPr>
              <a:buFont typeface="Wingdings" panose="05000000000000000000" pitchFamily="2" charset="2"/>
              <a:buChar char="§"/>
            </a:pPr>
            <a:r>
              <a:rPr lang="en-US" sz="3300" dirty="0"/>
              <a:t>Must be proactive attention and concern for both parties' perspectives</a:t>
            </a:r>
          </a:p>
          <a:p>
            <a:pPr>
              <a:buFont typeface="Wingdings" panose="05000000000000000000" pitchFamily="2" charset="2"/>
              <a:buChar char="§"/>
            </a:pPr>
            <a:r>
              <a:rPr lang="en-US" sz="3300" dirty="0"/>
              <a:t>Must be sensitivity and priority in response to what others what and need</a:t>
            </a:r>
          </a:p>
          <a:p>
            <a:pPr>
              <a:buFont typeface="Wingdings" panose="05000000000000000000" pitchFamily="2" charset="2"/>
              <a:buChar char="§"/>
            </a:pPr>
            <a:r>
              <a:rPr lang="en-US" sz="3300" dirty="0"/>
              <a:t>Must identify purpose and meaning as it relates to others (Benefits)</a:t>
            </a:r>
          </a:p>
          <a:p>
            <a:pPr>
              <a:buFont typeface="Wingdings" panose="05000000000000000000" pitchFamily="2" charset="2"/>
              <a:buChar char="§"/>
            </a:pPr>
            <a:r>
              <a:rPr lang="en-US" sz="3300" b="1" dirty="0">
                <a:solidFill>
                  <a:srgbClr val="C00000"/>
                </a:solidFill>
              </a:rPr>
              <a:t>Must be as much concern about someone else’s situation as you are about your own situation</a:t>
            </a:r>
          </a:p>
          <a:p>
            <a:endParaRPr lang="en-US" dirty="0"/>
          </a:p>
        </p:txBody>
      </p:sp>
      <p:sp>
        <p:nvSpPr>
          <p:cNvPr id="4" name="Slide Number Placeholder 3">
            <a:extLst>
              <a:ext uri="{FF2B5EF4-FFF2-40B4-BE49-F238E27FC236}">
                <a16:creationId xmlns:a16="http://schemas.microsoft.com/office/drawing/2014/main" id="{6D530731-F122-40BE-B567-B5CEB2AE9DF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493</a:t>
            </a:fld>
            <a:endParaRPr lang="en-US">
              <a:solidFill>
                <a:prstClr val="black">
                  <a:tint val="75000"/>
                </a:prstClr>
              </a:solidFill>
            </a:endParaRPr>
          </a:p>
        </p:txBody>
      </p:sp>
    </p:spTree>
    <p:extLst>
      <p:ext uri="{BB962C8B-B14F-4D97-AF65-F5344CB8AC3E}">
        <p14:creationId xmlns:p14="http://schemas.microsoft.com/office/powerpoint/2010/main" val="3469250140"/>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Dasborough</a:t>
            </a:r>
            <a:r>
              <a:rPr lang="en-US" b="1" dirty="0"/>
              <a:t> and </a:t>
            </a:r>
            <a:r>
              <a:rPr lang="en-US" b="1" dirty="0" err="1"/>
              <a:t>Ashkansay</a:t>
            </a:r>
            <a:r>
              <a:rPr lang="en-US" b="1" dirty="0"/>
              <a:t> 2002</a:t>
            </a:r>
          </a:p>
        </p:txBody>
      </p:sp>
      <p:sp>
        <p:nvSpPr>
          <p:cNvPr id="3" name="Content Placeholder 2"/>
          <p:cNvSpPr>
            <a:spLocks noGrp="1"/>
          </p:cNvSpPr>
          <p:nvPr>
            <p:ph idx="1"/>
          </p:nvPr>
        </p:nvSpPr>
        <p:spPr/>
        <p:txBody>
          <a:bodyPr/>
          <a:lstStyle/>
          <a:p>
            <a:pPr marL="0" indent="0">
              <a:buNone/>
            </a:pPr>
            <a:r>
              <a:rPr lang="en-US" dirty="0"/>
              <a:t>“Suggest that subordinate views of leaders may be influenced by their perception of the leader's intent…(Example given)</a:t>
            </a:r>
          </a:p>
          <a:p>
            <a:pPr marL="0" indent="0" algn="ctr">
              <a:buNone/>
            </a:pPr>
            <a:r>
              <a:rPr lang="en-US" b="1" i="1" dirty="0">
                <a:solidFill>
                  <a:srgbClr val="C00000"/>
                </a:solidFill>
              </a:rPr>
              <a:t>Sincere organizational focus versus manipulative self-serving focus</a:t>
            </a:r>
          </a:p>
          <a:p>
            <a:pPr marL="0" indent="0">
              <a:buNone/>
            </a:pPr>
            <a:r>
              <a:rPr lang="en-US" i="1" dirty="0"/>
              <a:t>People make inferences from their behavior and the behavior of others</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494</a:t>
            </a:fld>
            <a:endParaRPr lang="en-US">
              <a:solidFill>
                <a:prstClr val="black">
                  <a:tint val="75000"/>
                </a:prstClr>
              </a:solidFill>
            </a:endParaRPr>
          </a:p>
        </p:txBody>
      </p:sp>
    </p:spTree>
    <p:extLst>
      <p:ext uri="{BB962C8B-B14F-4D97-AF65-F5344CB8AC3E}">
        <p14:creationId xmlns:p14="http://schemas.microsoft.com/office/powerpoint/2010/main" val="2028522629"/>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228600" y="381000"/>
            <a:ext cx="8686800" cy="6248400"/>
          </a:xfrm>
        </p:spPr>
        <p:txBody>
          <a:bodyPr>
            <a:normAutofit lnSpcReduction="10000"/>
          </a:bodyPr>
          <a:lstStyle/>
          <a:p>
            <a:pPr algn="ctr" eaLnBrk="1" hangingPunct="1">
              <a:buFont typeface="Wingdings" pitchFamily="2" charset="2"/>
              <a:buNone/>
              <a:defRPr/>
            </a:pPr>
            <a:r>
              <a:rPr lang="en-US" sz="3400" dirty="0"/>
              <a:t>When your people bring you an issue or problem that is very serious to them but not to you or the agency you must show them that their concerns are important.</a:t>
            </a:r>
          </a:p>
          <a:p>
            <a:pPr algn="ctr" eaLnBrk="1" hangingPunct="1">
              <a:buFont typeface="Wingdings" pitchFamily="2" charset="2"/>
              <a:buNone/>
              <a:defRPr/>
            </a:pPr>
            <a:endParaRPr lang="en-US" sz="3400" dirty="0"/>
          </a:p>
          <a:p>
            <a:pPr algn="ctr" eaLnBrk="1" hangingPunct="1">
              <a:buFont typeface="Wingdings" pitchFamily="2" charset="2"/>
              <a:buNone/>
              <a:defRPr/>
            </a:pPr>
            <a:r>
              <a:rPr lang="en-US" sz="3400" b="1" i="1" dirty="0"/>
              <a:t>“Put them before you.”</a:t>
            </a:r>
          </a:p>
          <a:p>
            <a:pPr algn="ctr" eaLnBrk="1" hangingPunct="1">
              <a:buFont typeface="Wingdings" pitchFamily="2" charset="2"/>
              <a:buNone/>
              <a:defRPr/>
            </a:pPr>
            <a:endParaRPr lang="en-US" sz="3400" b="1" i="1" dirty="0"/>
          </a:p>
          <a:p>
            <a:pPr algn="ctr" eaLnBrk="1" hangingPunct="1">
              <a:buFont typeface="Wingdings" pitchFamily="2" charset="2"/>
              <a:buNone/>
              <a:defRPr/>
            </a:pPr>
            <a:r>
              <a:rPr lang="en-US" sz="3400" b="1" dirty="0">
                <a:solidFill>
                  <a:srgbClr val="C00000"/>
                </a:solidFill>
              </a:rPr>
              <a:t>Your actions and timeliness of the actions will tell the story. </a:t>
            </a:r>
          </a:p>
          <a:p>
            <a:pPr algn="ctr" eaLnBrk="1" hangingPunct="1">
              <a:buFont typeface="Wingdings" pitchFamily="2" charset="2"/>
              <a:buNone/>
              <a:defRPr/>
            </a:pPr>
            <a:r>
              <a:rPr lang="en-US" sz="3400" dirty="0"/>
              <a:t>Make your people a priority then they know their value and will work to keep it.</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495</a:t>
            </a:fld>
            <a:endParaRPr lang="en-US">
              <a:solidFill>
                <a:prstClr val="black">
                  <a:tint val="75000"/>
                </a:prstClr>
              </a:solidFill>
            </a:endParaRPr>
          </a:p>
        </p:txBody>
      </p:sp>
    </p:spTree>
    <p:extLst>
      <p:ext uri="{BB962C8B-B14F-4D97-AF65-F5344CB8AC3E}">
        <p14:creationId xmlns:p14="http://schemas.microsoft.com/office/powerpoint/2010/main" val="1818656130"/>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228600" y="609600"/>
            <a:ext cx="8915400" cy="1143000"/>
          </a:xfrm>
        </p:spPr>
        <p:txBody>
          <a:bodyPr>
            <a:noAutofit/>
          </a:bodyPr>
          <a:lstStyle/>
          <a:p>
            <a:pPr eaLnBrk="1" hangingPunct="1">
              <a:defRPr/>
            </a:pPr>
            <a:r>
              <a:rPr lang="en-US" b="1" i="1" dirty="0"/>
              <a:t>Loyalty is a major component to Servant leadership.</a:t>
            </a:r>
          </a:p>
        </p:txBody>
      </p:sp>
      <p:sp>
        <p:nvSpPr>
          <p:cNvPr id="47107" name="Rectangle 3"/>
          <p:cNvSpPr>
            <a:spLocks noGrp="1" noChangeArrowheads="1"/>
          </p:cNvSpPr>
          <p:nvPr>
            <p:ph type="body" idx="1"/>
          </p:nvPr>
        </p:nvSpPr>
        <p:spPr>
          <a:xfrm>
            <a:off x="2133600" y="2255838"/>
            <a:ext cx="6096000" cy="4373562"/>
          </a:xfrm>
        </p:spPr>
        <p:txBody>
          <a:bodyPr>
            <a:normAutofit/>
          </a:bodyPr>
          <a:lstStyle/>
          <a:p>
            <a:pPr eaLnBrk="1" hangingPunct="1">
              <a:defRPr/>
            </a:pPr>
            <a:r>
              <a:rPr lang="en-US" b="1" i="1" dirty="0">
                <a:solidFill>
                  <a:srgbClr val="C00000"/>
                </a:solidFill>
              </a:rPr>
              <a:t>Loyalty to the higher duty</a:t>
            </a:r>
          </a:p>
          <a:p>
            <a:pPr eaLnBrk="1" hangingPunct="1">
              <a:defRPr/>
            </a:pPr>
            <a:r>
              <a:rPr lang="en-US" dirty="0"/>
              <a:t>Loyalty to management</a:t>
            </a:r>
          </a:p>
          <a:p>
            <a:pPr eaLnBrk="1" hangingPunct="1">
              <a:defRPr/>
            </a:pPr>
            <a:r>
              <a:rPr lang="en-US" dirty="0"/>
              <a:t>Loyalty to your mission</a:t>
            </a:r>
          </a:p>
          <a:p>
            <a:pPr eaLnBrk="1" hangingPunct="1">
              <a:defRPr/>
            </a:pPr>
            <a:r>
              <a:rPr lang="en-US" dirty="0"/>
              <a:t>Loyalty to your people</a:t>
            </a:r>
          </a:p>
          <a:p>
            <a:pPr eaLnBrk="1" hangingPunct="1">
              <a:defRPr/>
            </a:pPr>
            <a:r>
              <a:rPr lang="en-US" dirty="0"/>
              <a:t>Loyalty to the truth</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496</a:t>
            </a:fld>
            <a:endParaRPr lang="en-US">
              <a:solidFill>
                <a:prstClr val="black">
                  <a:tint val="75000"/>
                </a:prstClr>
              </a:solidFill>
            </a:endParaRPr>
          </a:p>
        </p:txBody>
      </p:sp>
    </p:spTree>
    <p:extLst>
      <p:ext uri="{BB962C8B-B14F-4D97-AF65-F5344CB8AC3E}">
        <p14:creationId xmlns:p14="http://schemas.microsoft.com/office/powerpoint/2010/main" val="1656685218"/>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0" y="0"/>
            <a:ext cx="9067800" cy="1447800"/>
          </a:xfrm>
        </p:spPr>
        <p:txBody>
          <a:bodyPr>
            <a:normAutofit/>
          </a:bodyPr>
          <a:lstStyle/>
          <a:p>
            <a:pPr eaLnBrk="1" hangingPunct="1">
              <a:defRPr/>
            </a:pPr>
            <a:r>
              <a:rPr lang="en-US" sz="4000" dirty="0"/>
              <a:t>Leaders who serve remain aware regarding</a:t>
            </a:r>
            <a:br>
              <a:rPr lang="en-US" sz="4000" dirty="0"/>
            </a:br>
            <a:r>
              <a:rPr lang="en-US" sz="4000" i="1" dirty="0"/>
              <a:t>their people’s situation and feelings</a:t>
            </a:r>
          </a:p>
        </p:txBody>
      </p:sp>
      <p:sp>
        <p:nvSpPr>
          <p:cNvPr id="50179" name="Rectangle 3"/>
          <p:cNvSpPr>
            <a:spLocks noGrp="1" noChangeArrowheads="1"/>
          </p:cNvSpPr>
          <p:nvPr>
            <p:ph type="body" idx="1"/>
          </p:nvPr>
        </p:nvSpPr>
        <p:spPr>
          <a:xfrm>
            <a:off x="609600" y="1828800"/>
            <a:ext cx="8001000" cy="4495800"/>
          </a:xfrm>
        </p:spPr>
        <p:txBody>
          <a:bodyPr>
            <a:normAutofit fontScale="92500" lnSpcReduction="10000"/>
          </a:bodyPr>
          <a:lstStyle/>
          <a:p>
            <a:pPr eaLnBrk="1" hangingPunct="1">
              <a:defRPr/>
            </a:pPr>
            <a:r>
              <a:rPr lang="en-US" dirty="0"/>
              <a:t>Work-place/shift/call issues</a:t>
            </a:r>
          </a:p>
          <a:p>
            <a:pPr eaLnBrk="1" hangingPunct="1">
              <a:defRPr/>
            </a:pPr>
            <a:r>
              <a:rPr lang="en-US" dirty="0"/>
              <a:t>Emotional issues afoot</a:t>
            </a:r>
          </a:p>
          <a:p>
            <a:pPr eaLnBrk="1" hangingPunct="1">
              <a:defRPr/>
            </a:pPr>
            <a:r>
              <a:rPr lang="en-US" dirty="0"/>
              <a:t>Family issues</a:t>
            </a:r>
          </a:p>
          <a:p>
            <a:pPr eaLnBrk="1" hangingPunct="1">
              <a:defRPr/>
            </a:pPr>
            <a:r>
              <a:rPr lang="en-US" dirty="0"/>
              <a:t>Financial issues</a:t>
            </a:r>
          </a:p>
          <a:p>
            <a:pPr eaLnBrk="1" hangingPunct="1">
              <a:defRPr/>
            </a:pPr>
            <a:r>
              <a:rPr lang="en-US" dirty="0"/>
              <a:t>Self esteem issues</a:t>
            </a:r>
          </a:p>
          <a:p>
            <a:pPr eaLnBrk="1" hangingPunct="1">
              <a:defRPr/>
            </a:pPr>
            <a:r>
              <a:rPr lang="en-US" dirty="0"/>
              <a:t>Performance issues</a:t>
            </a:r>
          </a:p>
          <a:p>
            <a:pPr eaLnBrk="1" hangingPunct="1">
              <a:defRPr/>
            </a:pPr>
            <a:r>
              <a:rPr lang="en-US" dirty="0"/>
              <a:t>Important issues to their people</a:t>
            </a:r>
          </a:p>
          <a:p>
            <a:pPr marL="0" indent="0" algn="ctr">
              <a:buNone/>
              <a:defRPr/>
            </a:pPr>
            <a:r>
              <a:rPr lang="en-US" b="1" i="1" dirty="0">
                <a:solidFill>
                  <a:srgbClr val="C00000"/>
                </a:solidFill>
              </a:rPr>
              <a:t>Remember, at times you are protecting the officer from him or herself</a:t>
            </a:r>
          </a:p>
          <a:p>
            <a:pPr marL="0" indent="0" eaLnBrk="1" hangingPunct="1">
              <a:buNone/>
              <a:defRPr/>
            </a:pPr>
            <a:endParaRPr lang="en-US"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497</a:t>
            </a:fld>
            <a:endParaRPr lang="en-US">
              <a:solidFill>
                <a:prstClr val="black">
                  <a:tint val="75000"/>
                </a:prstClr>
              </a:solidFill>
            </a:endParaRPr>
          </a:p>
        </p:txBody>
      </p:sp>
      <p:sp>
        <p:nvSpPr>
          <p:cNvPr id="4" name="TextBox 3">
            <a:extLst>
              <a:ext uri="{FF2B5EF4-FFF2-40B4-BE49-F238E27FC236}">
                <a16:creationId xmlns:a16="http://schemas.microsoft.com/office/drawing/2014/main" id="{BA8C3F8B-76F4-4045-87C3-1D8BD2556C4A}"/>
              </a:ext>
            </a:extLst>
          </p:cNvPr>
          <p:cNvSpPr txBox="1"/>
          <p:nvPr/>
        </p:nvSpPr>
        <p:spPr>
          <a:xfrm>
            <a:off x="5029200" y="3429000"/>
            <a:ext cx="3505200" cy="584775"/>
          </a:xfrm>
          <a:prstGeom prst="rect">
            <a:avLst/>
          </a:prstGeom>
          <a:noFill/>
        </p:spPr>
        <p:txBody>
          <a:bodyPr wrap="square" rtlCol="0">
            <a:spAutoFit/>
          </a:bodyPr>
          <a:lstStyle/>
          <a:p>
            <a:r>
              <a:rPr lang="en-US" sz="3200" b="1" i="1" u="sng" dirty="0">
                <a:solidFill>
                  <a:srgbClr val="FF0000"/>
                </a:solidFill>
              </a:rPr>
              <a:t>Watch and Listen</a:t>
            </a:r>
          </a:p>
        </p:txBody>
      </p:sp>
    </p:spTree>
    <p:extLst>
      <p:ext uri="{BB962C8B-B14F-4D97-AF65-F5344CB8AC3E}">
        <p14:creationId xmlns:p14="http://schemas.microsoft.com/office/powerpoint/2010/main" val="1056281129"/>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pPr algn="ctr"/>
            <a:r>
              <a:rPr lang="en-US" sz="4000" b="1" dirty="0"/>
              <a:t>OFFICER CARETAKING RESPONSIBILITY</a:t>
            </a:r>
          </a:p>
        </p:txBody>
      </p:sp>
      <p:sp>
        <p:nvSpPr>
          <p:cNvPr id="3" name="Content Placeholder 2"/>
          <p:cNvSpPr>
            <a:spLocks noGrp="1"/>
          </p:cNvSpPr>
          <p:nvPr>
            <p:ph idx="1"/>
          </p:nvPr>
        </p:nvSpPr>
        <p:spPr>
          <a:xfrm>
            <a:off x="152400" y="1066800"/>
            <a:ext cx="8991600" cy="5943600"/>
          </a:xfrm>
        </p:spPr>
        <p:txBody>
          <a:bodyPr>
            <a:normAutofit/>
          </a:bodyPr>
          <a:lstStyle/>
          <a:p>
            <a:pPr>
              <a:buFont typeface="Wingdings" panose="05000000000000000000" pitchFamily="2" charset="2"/>
              <a:buChar char="§"/>
            </a:pPr>
            <a:r>
              <a:rPr lang="en-US" sz="2800" dirty="0"/>
              <a:t>Be sensitive and alert to </a:t>
            </a:r>
            <a:r>
              <a:rPr lang="en-US" sz="2800" b="1" dirty="0"/>
              <a:t>officer fatigue </a:t>
            </a:r>
            <a:r>
              <a:rPr lang="en-US" sz="2800" dirty="0"/>
              <a:t>and its nexus to work hours and work times between shifts in conjunction with court, training and other job responsibilities</a:t>
            </a:r>
          </a:p>
          <a:p>
            <a:pPr>
              <a:buFont typeface="Wingdings" panose="05000000000000000000" pitchFamily="2" charset="2"/>
              <a:buChar char="§"/>
            </a:pPr>
            <a:r>
              <a:rPr lang="en-US" sz="2800" dirty="0"/>
              <a:t>Consider safety issues </a:t>
            </a:r>
            <a:r>
              <a:rPr lang="en-US" sz="2800" b="1" dirty="0"/>
              <a:t>(driving), </a:t>
            </a:r>
            <a:r>
              <a:rPr lang="en-US" sz="2800" dirty="0"/>
              <a:t>decision making, health, family, job performance, risk and increasing exposure to liability</a:t>
            </a:r>
          </a:p>
          <a:p>
            <a:pPr>
              <a:buFont typeface="Wingdings" panose="05000000000000000000" pitchFamily="2" charset="2"/>
              <a:buChar char="§"/>
            </a:pPr>
            <a:r>
              <a:rPr lang="en-US" sz="2800" dirty="0"/>
              <a:t>Monitor (within policy) secondary employment, from hours and times worked to proactive guidance regarding officer’s decisions and actions that may be affected by some conflict between the police agency’s interests, a private employer’s interests, and the officer’s own personal interests. </a:t>
            </a:r>
            <a:r>
              <a:rPr lang="en-US" sz="2800" b="1" dirty="0">
                <a:solidFill>
                  <a:srgbClr val="C00000"/>
                </a:solidFill>
              </a:rPr>
              <a:t>(STAY AHEAD OF PROBLEMS)</a:t>
            </a:r>
          </a:p>
          <a:p>
            <a:pPr marL="0" indent="0">
              <a:buNone/>
            </a:pPr>
            <a:endParaRPr lang="en-US" dirty="0"/>
          </a:p>
          <a:p>
            <a:pPr marL="0" indent="0">
              <a:buNone/>
            </a:pPr>
            <a:endParaRPr lang="en-US" dirty="0"/>
          </a:p>
          <a:p>
            <a:pPr>
              <a:buFont typeface="Wingdings" panose="05000000000000000000" pitchFamily="2" charset="2"/>
              <a:buChar char="q"/>
            </a:pPr>
            <a:endParaRPr lang="en-US" b="1" dirty="0"/>
          </a:p>
          <a:p>
            <a:pPr>
              <a:buFont typeface="Wingdings" panose="05000000000000000000" pitchFamily="2" charset="2"/>
              <a:buChar char="q"/>
            </a:pPr>
            <a:endParaRPr lang="en-US" dirty="0"/>
          </a:p>
        </p:txBody>
      </p:sp>
      <p:sp>
        <p:nvSpPr>
          <p:cNvPr id="4" name="Slide Number Placeholder 3">
            <a:extLst>
              <a:ext uri="{FF2B5EF4-FFF2-40B4-BE49-F238E27FC236}">
                <a16:creationId xmlns:a16="http://schemas.microsoft.com/office/drawing/2014/main" id="{33343CD1-6A46-492F-B218-03374B449A7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498</a:t>
            </a:fld>
            <a:endParaRPr lang="en-US">
              <a:solidFill>
                <a:prstClr val="black">
                  <a:tint val="75000"/>
                </a:prstClr>
              </a:solidFill>
            </a:endParaRPr>
          </a:p>
        </p:txBody>
      </p:sp>
    </p:spTree>
    <p:extLst>
      <p:ext uri="{BB962C8B-B14F-4D97-AF65-F5344CB8AC3E}">
        <p14:creationId xmlns:p14="http://schemas.microsoft.com/office/powerpoint/2010/main" val="3459905557"/>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body" idx="1"/>
          </p:nvPr>
        </p:nvSpPr>
        <p:spPr>
          <a:xfrm>
            <a:off x="0" y="76200"/>
            <a:ext cx="9144000" cy="6934200"/>
          </a:xfrm>
        </p:spPr>
        <p:txBody>
          <a:bodyPr>
            <a:normAutofit lnSpcReduction="10000"/>
          </a:bodyPr>
          <a:lstStyle/>
          <a:p>
            <a:pPr algn="ctr" eaLnBrk="1" hangingPunct="1">
              <a:buFont typeface="Wingdings" pitchFamily="2" charset="2"/>
              <a:buNone/>
              <a:defRPr/>
            </a:pPr>
            <a:r>
              <a:rPr lang="en-US" sz="3900" b="1" dirty="0"/>
              <a:t> </a:t>
            </a:r>
            <a:r>
              <a:rPr lang="en-US" sz="3900" b="1" u="sng" dirty="0">
                <a:solidFill>
                  <a:srgbClr val="C00000"/>
                </a:solidFill>
              </a:rPr>
              <a:t>LEADER MATERIAL SACRIFICE </a:t>
            </a:r>
          </a:p>
          <a:p>
            <a:pPr algn="ctr" eaLnBrk="1" hangingPunct="1">
              <a:buFont typeface="Wingdings" pitchFamily="2" charset="2"/>
              <a:buNone/>
              <a:defRPr/>
            </a:pPr>
            <a:r>
              <a:rPr lang="en-US" b="1" dirty="0">
                <a:solidFill>
                  <a:srgbClr val="C00000"/>
                </a:solidFill>
              </a:rPr>
              <a:t>(</a:t>
            </a:r>
            <a:r>
              <a:rPr lang="en-US" sz="2800" b="1" i="1" dirty="0">
                <a:solidFill>
                  <a:srgbClr val="C00000"/>
                </a:solidFill>
              </a:rPr>
              <a:t>What I have and what I give</a:t>
            </a:r>
            <a:r>
              <a:rPr lang="en-US" b="1" dirty="0">
                <a:solidFill>
                  <a:srgbClr val="C00000"/>
                </a:solidFill>
              </a:rPr>
              <a:t>)</a:t>
            </a:r>
          </a:p>
          <a:p>
            <a:pPr algn="ctr" eaLnBrk="1" hangingPunct="1">
              <a:buFont typeface="Wingdings" pitchFamily="2" charset="2"/>
              <a:buNone/>
              <a:defRPr/>
            </a:pPr>
            <a:r>
              <a:rPr lang="en-US" sz="2800" b="1" i="1" dirty="0"/>
              <a:t>Talking the talk and walking the walk</a:t>
            </a:r>
            <a:endParaRPr lang="en-US" sz="2800" b="1" dirty="0"/>
          </a:p>
          <a:p>
            <a:pPr eaLnBrk="1" hangingPunct="1">
              <a:buFont typeface="Wingdings" pitchFamily="2" charset="2"/>
              <a:buNone/>
              <a:defRPr/>
            </a:pPr>
            <a:r>
              <a:rPr lang="en-US" sz="2800" i="1" dirty="0"/>
              <a:t>Example: </a:t>
            </a:r>
          </a:p>
          <a:p>
            <a:pPr eaLnBrk="1" hangingPunct="1">
              <a:buFont typeface="Wingdings" pitchFamily="2" charset="2"/>
              <a:buNone/>
              <a:defRPr/>
            </a:pPr>
            <a:r>
              <a:rPr lang="en-US" sz="2800" dirty="0"/>
              <a:t>   If 8 new computers arrive and you have 8 subordinates, they get the computers, not you!</a:t>
            </a:r>
          </a:p>
          <a:p>
            <a:pPr algn="ctr" eaLnBrk="1" hangingPunct="1">
              <a:buFont typeface="Wingdings" pitchFamily="2" charset="2"/>
              <a:buNone/>
              <a:defRPr/>
            </a:pPr>
            <a:r>
              <a:rPr lang="en-US" b="1" i="1" dirty="0"/>
              <a:t>YOUR PEOPLE RANKED FIRST!</a:t>
            </a:r>
          </a:p>
          <a:p>
            <a:pPr algn="ctr" eaLnBrk="1" hangingPunct="1">
              <a:buFont typeface="Wingdings" pitchFamily="2" charset="2"/>
              <a:buNone/>
              <a:defRPr/>
            </a:pPr>
            <a:r>
              <a:rPr lang="en-US" sz="3900" b="1" u="sng" dirty="0">
                <a:solidFill>
                  <a:srgbClr val="C00000"/>
                </a:solidFill>
              </a:rPr>
              <a:t>LEADER ATTENTION SACRIFICE</a:t>
            </a:r>
          </a:p>
          <a:p>
            <a:pPr algn="ctr" eaLnBrk="1" hangingPunct="1">
              <a:buFont typeface="Wingdings" pitchFamily="2" charset="2"/>
              <a:buNone/>
              <a:defRPr/>
            </a:pPr>
            <a:r>
              <a:rPr lang="en-US" sz="2800" b="1" dirty="0">
                <a:solidFill>
                  <a:srgbClr val="C00000"/>
                </a:solidFill>
              </a:rPr>
              <a:t>(</a:t>
            </a:r>
            <a:r>
              <a:rPr lang="en-US" sz="2800" b="1" i="1" dirty="0">
                <a:solidFill>
                  <a:srgbClr val="C00000"/>
                </a:solidFill>
              </a:rPr>
              <a:t>What I do and how I do it</a:t>
            </a:r>
            <a:r>
              <a:rPr lang="en-US" sz="2800" b="1" dirty="0">
                <a:solidFill>
                  <a:srgbClr val="C00000"/>
                </a:solidFill>
              </a:rPr>
              <a:t>)</a:t>
            </a:r>
          </a:p>
          <a:p>
            <a:pPr algn="ctr" eaLnBrk="1" hangingPunct="1">
              <a:buFont typeface="Wingdings" pitchFamily="2" charset="2"/>
              <a:buNone/>
              <a:defRPr/>
            </a:pPr>
            <a:r>
              <a:rPr lang="en-US" sz="3800" dirty="0"/>
              <a:t> </a:t>
            </a:r>
            <a:r>
              <a:rPr lang="en-US" dirty="0"/>
              <a:t>You demonstrate your subordinate's importance by your attention toward him or her</a:t>
            </a:r>
          </a:p>
          <a:p>
            <a:pPr algn="ctr" eaLnBrk="1" hangingPunct="1">
              <a:buFont typeface="Wingdings" pitchFamily="2" charset="2"/>
              <a:buNone/>
              <a:defRPr/>
            </a:pPr>
            <a:r>
              <a:rPr lang="en-US" i="1" u="sng" dirty="0"/>
              <a:t>how you see them, determines how you treat them</a:t>
            </a:r>
          </a:p>
          <a:p>
            <a:pPr algn="ctr" eaLnBrk="1" hangingPunct="1">
              <a:buFont typeface="Wingdings" pitchFamily="2" charset="2"/>
              <a:buNone/>
              <a:defRPr/>
            </a:pPr>
            <a:r>
              <a:rPr lang="en-US" b="1" dirty="0"/>
              <a:t>When they feel valuable then they act valuable</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499</a:t>
            </a:fld>
            <a:endParaRPr lang="en-US">
              <a:solidFill>
                <a:prstClr val="black">
                  <a:tint val="75000"/>
                </a:prstClr>
              </a:solidFill>
            </a:endParaRPr>
          </a:p>
        </p:txBody>
      </p:sp>
    </p:spTree>
    <p:extLst>
      <p:ext uri="{BB962C8B-B14F-4D97-AF65-F5344CB8AC3E}">
        <p14:creationId xmlns:p14="http://schemas.microsoft.com/office/powerpoint/2010/main" val="2393438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6428F-CEC5-3542-2DB2-1882759A2F42}"/>
              </a:ext>
            </a:extLst>
          </p:cNvPr>
          <p:cNvSpPr>
            <a:spLocks noGrp="1"/>
          </p:cNvSpPr>
          <p:nvPr>
            <p:ph type="title"/>
          </p:nvPr>
        </p:nvSpPr>
        <p:spPr>
          <a:xfrm>
            <a:off x="457200" y="274638"/>
            <a:ext cx="8229600" cy="1020762"/>
          </a:xfrm>
        </p:spPr>
        <p:txBody>
          <a:bodyPr>
            <a:normAutofit fontScale="90000"/>
          </a:bodyPr>
          <a:lstStyle/>
          <a:p>
            <a:r>
              <a:rPr lang="en-US" sz="4000" b="1" dirty="0">
                <a:solidFill>
                  <a:srgbClr val="222222"/>
                </a:solidFill>
                <a:latin typeface="Calibri" panose="020F0502020204030204" pitchFamily="34" charset="0"/>
                <a:cs typeface="Calibri" panose="020F0502020204030204" pitchFamily="34" charset="0"/>
              </a:rPr>
              <a:t>3 Domains where Leadership Emerges</a:t>
            </a:r>
            <a:br>
              <a:rPr lang="en-US" sz="4000" b="1" i="0" dirty="0">
                <a:solidFill>
                  <a:srgbClr val="222222"/>
                </a:solidFill>
                <a:effectLst/>
                <a:latin typeface="Calibri" panose="020F0502020204030204" pitchFamily="34" charset="0"/>
                <a:cs typeface="Calibri" panose="020F0502020204030204" pitchFamily="34" charset="0"/>
              </a:rPr>
            </a:br>
            <a:r>
              <a:rPr lang="en-US" sz="2400" i="0" dirty="0">
                <a:solidFill>
                  <a:srgbClr val="222222"/>
                </a:solidFill>
                <a:effectLst/>
                <a:latin typeface="Calibri" panose="020F0502020204030204" pitchFamily="34" charset="0"/>
                <a:cs typeface="Calibri" panose="020F0502020204030204" pitchFamily="34" charset="0"/>
              </a:rPr>
              <a:t>Ibrahim, L. Y. (2016).</a:t>
            </a:r>
            <a:endParaRPr lang="en-US" sz="24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6CE167B-886C-E695-A14E-11F8EDD0ECB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a:t>
            </a:fld>
            <a:endParaRPr lang="en-US">
              <a:solidFill>
                <a:prstClr val="black">
                  <a:tint val="75000"/>
                </a:prstClr>
              </a:solidFill>
            </a:endParaRPr>
          </a:p>
        </p:txBody>
      </p:sp>
      <p:sp>
        <p:nvSpPr>
          <p:cNvPr id="7" name="Content Placeholder 6">
            <a:extLst>
              <a:ext uri="{FF2B5EF4-FFF2-40B4-BE49-F238E27FC236}">
                <a16:creationId xmlns:a16="http://schemas.microsoft.com/office/drawing/2014/main" id="{9AD879F3-B34C-6DE6-A0C0-3D5E75745CCA}"/>
              </a:ext>
            </a:extLst>
          </p:cNvPr>
          <p:cNvSpPr>
            <a:spLocks noGrp="1"/>
          </p:cNvSpPr>
          <p:nvPr>
            <p:ph idx="1"/>
          </p:nvPr>
        </p:nvSpPr>
        <p:spPr/>
        <p:txBody>
          <a:bodyPr/>
          <a:lstStyle/>
          <a:p>
            <a:pPr marL="0" indent="0">
              <a:buNone/>
            </a:pPr>
            <a:endParaRPr lang="en-US" dirty="0"/>
          </a:p>
        </p:txBody>
      </p:sp>
      <p:sp>
        <p:nvSpPr>
          <p:cNvPr id="8" name="Double Wave 7">
            <a:extLst>
              <a:ext uri="{FF2B5EF4-FFF2-40B4-BE49-F238E27FC236}">
                <a16:creationId xmlns:a16="http://schemas.microsoft.com/office/drawing/2014/main" id="{1E2C7B18-EFDF-2AE5-AE93-C7EBEC6AB97E}"/>
              </a:ext>
            </a:extLst>
          </p:cNvPr>
          <p:cNvSpPr/>
          <p:nvPr/>
        </p:nvSpPr>
        <p:spPr>
          <a:xfrm>
            <a:off x="577516" y="3167356"/>
            <a:ext cx="2400300" cy="2670049"/>
          </a:xfrm>
          <a:prstGeom prst="doubleWave">
            <a:avLst>
              <a:gd name="adj1" fmla="val 6968"/>
              <a:gd name="adj2" fmla="val 150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uble Wave 8">
            <a:extLst>
              <a:ext uri="{FF2B5EF4-FFF2-40B4-BE49-F238E27FC236}">
                <a16:creationId xmlns:a16="http://schemas.microsoft.com/office/drawing/2014/main" id="{04723E84-ACB6-2F17-E6CD-5C1C15C4C515}"/>
              </a:ext>
            </a:extLst>
          </p:cNvPr>
          <p:cNvSpPr/>
          <p:nvPr/>
        </p:nvSpPr>
        <p:spPr>
          <a:xfrm>
            <a:off x="3344779" y="3197352"/>
            <a:ext cx="2286000" cy="2670049"/>
          </a:xfrm>
          <a:prstGeom prst="doubleWav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Stemming from within the leader</a:t>
            </a:r>
          </a:p>
        </p:txBody>
      </p:sp>
      <p:sp>
        <p:nvSpPr>
          <p:cNvPr id="10" name="Double Wave 9">
            <a:extLst>
              <a:ext uri="{FF2B5EF4-FFF2-40B4-BE49-F238E27FC236}">
                <a16:creationId xmlns:a16="http://schemas.microsoft.com/office/drawing/2014/main" id="{7D53D784-BC62-3FE2-BE9B-81908696427D}"/>
              </a:ext>
            </a:extLst>
          </p:cNvPr>
          <p:cNvSpPr/>
          <p:nvPr/>
        </p:nvSpPr>
        <p:spPr>
          <a:xfrm>
            <a:off x="5975684" y="3106698"/>
            <a:ext cx="2590800" cy="2846930"/>
          </a:xfrm>
          <a:prstGeom prst="doubleWave">
            <a:avLst>
              <a:gd name="adj1" fmla="val 6250"/>
              <a:gd name="adj2" fmla="val 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Arising from the nature of the leadership role</a:t>
            </a:r>
          </a:p>
        </p:txBody>
      </p:sp>
      <p:sp>
        <p:nvSpPr>
          <p:cNvPr id="12" name="Flowchart: Terminator 11">
            <a:extLst>
              <a:ext uri="{FF2B5EF4-FFF2-40B4-BE49-F238E27FC236}">
                <a16:creationId xmlns:a16="http://schemas.microsoft.com/office/drawing/2014/main" id="{97793225-188A-CAC3-6626-FE133666AF9E}"/>
              </a:ext>
            </a:extLst>
          </p:cNvPr>
          <p:cNvSpPr/>
          <p:nvPr/>
        </p:nvSpPr>
        <p:spPr>
          <a:xfrm>
            <a:off x="633663" y="1981200"/>
            <a:ext cx="2400300" cy="911352"/>
          </a:xfrm>
          <a:prstGeom prst="flowChartTermina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Terminator 12">
            <a:extLst>
              <a:ext uri="{FF2B5EF4-FFF2-40B4-BE49-F238E27FC236}">
                <a16:creationId xmlns:a16="http://schemas.microsoft.com/office/drawing/2014/main" id="{B7EA4E08-024E-6D95-2EF9-3BC7BE88BE38}"/>
              </a:ext>
            </a:extLst>
          </p:cNvPr>
          <p:cNvSpPr/>
          <p:nvPr/>
        </p:nvSpPr>
        <p:spPr>
          <a:xfrm>
            <a:off x="3384884" y="1981200"/>
            <a:ext cx="2286000" cy="911352"/>
          </a:xfrm>
          <a:prstGeom prst="flowChartTermina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Terminator 13">
            <a:extLst>
              <a:ext uri="{FF2B5EF4-FFF2-40B4-BE49-F238E27FC236}">
                <a16:creationId xmlns:a16="http://schemas.microsoft.com/office/drawing/2014/main" id="{5FBD9994-6434-A2ED-B023-747B419CD306}"/>
              </a:ext>
            </a:extLst>
          </p:cNvPr>
          <p:cNvSpPr/>
          <p:nvPr/>
        </p:nvSpPr>
        <p:spPr>
          <a:xfrm>
            <a:off x="5919537" y="1965158"/>
            <a:ext cx="2590800" cy="911352"/>
          </a:xfrm>
          <a:prstGeom prst="flowChartTermina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Leadership</a:t>
            </a:r>
          </a:p>
          <a:p>
            <a:pPr algn="ctr"/>
            <a:r>
              <a:rPr lang="en-US" sz="2800" b="1" dirty="0">
                <a:solidFill>
                  <a:schemeClr val="tx1"/>
                </a:solidFill>
              </a:rPr>
              <a:t>Role</a:t>
            </a:r>
          </a:p>
        </p:txBody>
      </p:sp>
      <p:sp>
        <p:nvSpPr>
          <p:cNvPr id="15" name="TextBox 14">
            <a:extLst>
              <a:ext uri="{FF2B5EF4-FFF2-40B4-BE49-F238E27FC236}">
                <a16:creationId xmlns:a16="http://schemas.microsoft.com/office/drawing/2014/main" id="{AEC024F0-F3C8-B6A1-ED76-DD2EC991BDBB}"/>
              </a:ext>
            </a:extLst>
          </p:cNvPr>
          <p:cNvSpPr txBox="1"/>
          <p:nvPr/>
        </p:nvSpPr>
        <p:spPr>
          <a:xfrm>
            <a:off x="762000" y="3965450"/>
            <a:ext cx="2286000" cy="1384995"/>
          </a:xfrm>
          <a:prstGeom prst="rect">
            <a:avLst/>
          </a:prstGeom>
          <a:noFill/>
        </p:spPr>
        <p:txBody>
          <a:bodyPr wrap="square" rtlCol="0">
            <a:spAutoFit/>
          </a:bodyPr>
          <a:lstStyle/>
          <a:p>
            <a:r>
              <a:rPr lang="en-US" sz="2800" b="1" dirty="0">
                <a:solidFill>
                  <a:srgbClr val="C00000"/>
                </a:solidFill>
              </a:rPr>
              <a:t>Coming from people and situations</a:t>
            </a:r>
          </a:p>
        </p:txBody>
      </p:sp>
      <p:sp>
        <p:nvSpPr>
          <p:cNvPr id="16" name="TextBox 15">
            <a:extLst>
              <a:ext uri="{FF2B5EF4-FFF2-40B4-BE49-F238E27FC236}">
                <a16:creationId xmlns:a16="http://schemas.microsoft.com/office/drawing/2014/main" id="{344FED37-3622-4B72-C7EA-BA6A2345E01D}"/>
              </a:ext>
            </a:extLst>
          </p:cNvPr>
          <p:cNvSpPr txBox="1"/>
          <p:nvPr/>
        </p:nvSpPr>
        <p:spPr>
          <a:xfrm flipH="1">
            <a:off x="761999" y="1965158"/>
            <a:ext cx="3338763" cy="954107"/>
          </a:xfrm>
          <a:prstGeom prst="rect">
            <a:avLst/>
          </a:prstGeom>
          <a:noFill/>
        </p:spPr>
        <p:txBody>
          <a:bodyPr wrap="square" rtlCol="0">
            <a:spAutoFit/>
          </a:bodyPr>
          <a:lstStyle/>
          <a:p>
            <a:r>
              <a:rPr lang="en-US" sz="2800" b="1" dirty="0"/>
              <a:t>   External</a:t>
            </a:r>
          </a:p>
          <a:p>
            <a:r>
              <a:rPr lang="en-US" sz="2800" b="1" dirty="0"/>
              <a:t>    Factors</a:t>
            </a:r>
          </a:p>
        </p:txBody>
      </p:sp>
      <p:sp>
        <p:nvSpPr>
          <p:cNvPr id="17" name="TextBox 16">
            <a:extLst>
              <a:ext uri="{FF2B5EF4-FFF2-40B4-BE49-F238E27FC236}">
                <a16:creationId xmlns:a16="http://schemas.microsoft.com/office/drawing/2014/main" id="{A043093E-192E-892B-5F6E-BFA1BCC56C59}"/>
              </a:ext>
            </a:extLst>
          </p:cNvPr>
          <p:cNvSpPr txBox="1"/>
          <p:nvPr/>
        </p:nvSpPr>
        <p:spPr>
          <a:xfrm>
            <a:off x="3810000" y="1965158"/>
            <a:ext cx="1828800" cy="954107"/>
          </a:xfrm>
          <a:prstGeom prst="rect">
            <a:avLst/>
          </a:prstGeom>
          <a:noFill/>
        </p:spPr>
        <p:txBody>
          <a:bodyPr wrap="square" rtlCol="0">
            <a:spAutoFit/>
          </a:bodyPr>
          <a:lstStyle/>
          <a:p>
            <a:r>
              <a:rPr lang="en-US" sz="2800" b="1" dirty="0"/>
              <a:t>Internal </a:t>
            </a:r>
          </a:p>
          <a:p>
            <a:r>
              <a:rPr lang="en-US" sz="2800" b="1" dirty="0"/>
              <a:t>Factors</a:t>
            </a:r>
          </a:p>
        </p:txBody>
      </p:sp>
    </p:spTree>
    <p:extLst>
      <p:ext uri="{BB962C8B-B14F-4D97-AF65-F5344CB8AC3E}">
        <p14:creationId xmlns:p14="http://schemas.microsoft.com/office/powerpoint/2010/main" val="1159930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C60C1-9BF8-E889-656E-8DF48EEA3981}"/>
              </a:ext>
            </a:extLst>
          </p:cNvPr>
          <p:cNvSpPr>
            <a:spLocks noGrp="1"/>
          </p:cNvSpPr>
          <p:nvPr>
            <p:ph type="title"/>
          </p:nvPr>
        </p:nvSpPr>
        <p:spPr/>
        <p:txBody>
          <a:bodyPr/>
          <a:lstStyle/>
          <a:p>
            <a:r>
              <a:rPr lang="en-US" b="1" i="1" dirty="0"/>
              <a:t>Same story over the years</a:t>
            </a:r>
          </a:p>
        </p:txBody>
      </p:sp>
      <p:sp>
        <p:nvSpPr>
          <p:cNvPr id="3" name="Content Placeholder 2">
            <a:extLst>
              <a:ext uri="{FF2B5EF4-FFF2-40B4-BE49-F238E27FC236}">
                <a16:creationId xmlns:a16="http://schemas.microsoft.com/office/drawing/2014/main" id="{D71DBF6E-16FE-F353-1394-B0293F05DA3C}"/>
              </a:ext>
            </a:extLst>
          </p:cNvPr>
          <p:cNvSpPr>
            <a:spLocks noGrp="1"/>
          </p:cNvSpPr>
          <p:nvPr>
            <p:ph idx="1"/>
          </p:nvPr>
        </p:nvSpPr>
        <p:spPr/>
        <p:txBody>
          <a:bodyPr/>
          <a:lstStyle/>
          <a:p>
            <a:pPr>
              <a:buFont typeface="Wingdings" panose="05000000000000000000" pitchFamily="2" charset="2"/>
              <a:buChar char="§"/>
            </a:pPr>
            <a:r>
              <a:rPr lang="en-US" dirty="0">
                <a:solidFill>
                  <a:srgbClr val="222222"/>
                </a:solidFill>
                <a:latin typeface="UICTFontTextStyleBody"/>
              </a:rPr>
              <a:t>Rarely ever are these incidences</a:t>
            </a:r>
            <a:r>
              <a:rPr lang="en-US" b="0" i="0" dirty="0">
                <a:solidFill>
                  <a:srgbClr val="222222"/>
                </a:solidFill>
                <a:effectLst/>
                <a:latin typeface="UICTFontTextStyleBody"/>
              </a:rPr>
              <a:t> a one-time</a:t>
            </a:r>
            <a:r>
              <a:rPr lang="en-US" dirty="0">
                <a:solidFill>
                  <a:srgbClr val="222222"/>
                </a:solidFill>
                <a:latin typeface="UICTFontTextStyleBody"/>
              </a:rPr>
              <a:t> thing</a:t>
            </a:r>
          </a:p>
          <a:p>
            <a:pPr>
              <a:buFont typeface="Wingdings" panose="05000000000000000000" pitchFamily="2" charset="2"/>
              <a:buChar char="§"/>
            </a:pPr>
            <a:r>
              <a:rPr lang="en-US" dirty="0">
                <a:solidFill>
                  <a:srgbClr val="222222"/>
                </a:solidFill>
                <a:latin typeface="UICTFontTextStyleBody"/>
              </a:rPr>
              <a:t>T</a:t>
            </a:r>
            <a:r>
              <a:rPr lang="en-US" b="0" i="0" dirty="0">
                <a:solidFill>
                  <a:srgbClr val="222222"/>
                </a:solidFill>
                <a:effectLst/>
                <a:latin typeface="UICTFontTextStyleBody"/>
              </a:rPr>
              <a:t>hey represent </a:t>
            </a:r>
            <a:r>
              <a:rPr lang="en-US" dirty="0">
                <a:solidFill>
                  <a:srgbClr val="222222"/>
                </a:solidFill>
                <a:latin typeface="UICTFontTextStyleBody"/>
              </a:rPr>
              <a:t>a </a:t>
            </a:r>
            <a:r>
              <a:rPr lang="en-US" b="0" i="0" dirty="0">
                <a:solidFill>
                  <a:srgbClr val="222222"/>
                </a:solidFill>
                <a:effectLst/>
                <a:latin typeface="UICTFontTextStyleBody"/>
              </a:rPr>
              <a:t>culture of improper behavior </a:t>
            </a:r>
          </a:p>
          <a:p>
            <a:pPr>
              <a:buFont typeface="Wingdings" panose="05000000000000000000" pitchFamily="2" charset="2"/>
              <a:buChar char="§"/>
            </a:pPr>
            <a:r>
              <a:rPr lang="en-US" dirty="0">
                <a:solidFill>
                  <a:srgbClr val="222222"/>
                </a:solidFill>
                <a:latin typeface="UICTFontTextStyleBody"/>
              </a:rPr>
              <a:t>Usually, there will be a history of complaints that resulted in a perfunctory investigation (a superficial inquiry, done without care or interest or merely as a form or routine)</a:t>
            </a:r>
          </a:p>
          <a:p>
            <a:pPr>
              <a:buFont typeface="Wingdings" panose="05000000000000000000" pitchFamily="2" charset="2"/>
              <a:buChar char="§"/>
            </a:pPr>
            <a:r>
              <a:rPr lang="en-US" dirty="0">
                <a:solidFill>
                  <a:srgbClr val="222222"/>
                </a:solidFill>
                <a:latin typeface="UICTFontTextStyleBody"/>
              </a:rPr>
              <a:t>OR just ignored </a:t>
            </a:r>
            <a:endParaRPr lang="en-US" dirty="0"/>
          </a:p>
        </p:txBody>
      </p:sp>
      <p:sp>
        <p:nvSpPr>
          <p:cNvPr id="4" name="Slide Number Placeholder 3">
            <a:extLst>
              <a:ext uri="{FF2B5EF4-FFF2-40B4-BE49-F238E27FC236}">
                <a16:creationId xmlns:a16="http://schemas.microsoft.com/office/drawing/2014/main" id="{6CE6612F-3836-7658-87E2-5407931D09E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284912560"/>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048DA-EE8D-4AE9-8B89-CBF6D5655344}"/>
              </a:ext>
            </a:extLst>
          </p:cNvPr>
          <p:cNvSpPr>
            <a:spLocks noGrp="1"/>
          </p:cNvSpPr>
          <p:nvPr>
            <p:ph type="title"/>
          </p:nvPr>
        </p:nvSpPr>
        <p:spPr/>
        <p:txBody>
          <a:bodyPr>
            <a:normAutofit fontScale="90000"/>
          </a:bodyPr>
          <a:lstStyle/>
          <a:p>
            <a:r>
              <a:rPr kumimoji="0" lang="en-US" altLang="en-US" sz="4400" b="1" i="0" u="none" strike="noStrike" cap="none" normalizeH="0" baseline="0" dirty="0">
                <a:ln>
                  <a:noFill/>
                </a:ln>
                <a:effectLst/>
                <a:latin typeface="+mn-lt"/>
                <a:cs typeface="Arial" panose="020B0604020202020204" pitchFamily="34" charset="0"/>
              </a:rPr>
              <a:t>Personal inconvenience versus leadership opportunity</a:t>
            </a:r>
            <a:endParaRPr lang="en-US" dirty="0"/>
          </a:p>
        </p:txBody>
      </p:sp>
      <p:sp>
        <p:nvSpPr>
          <p:cNvPr id="3" name="Content Placeholder 2">
            <a:extLst>
              <a:ext uri="{FF2B5EF4-FFF2-40B4-BE49-F238E27FC236}">
                <a16:creationId xmlns:a16="http://schemas.microsoft.com/office/drawing/2014/main" id="{159CCD03-3E07-40F0-B4EE-6B344D4B4222}"/>
              </a:ext>
            </a:extLst>
          </p:cNvPr>
          <p:cNvSpPr>
            <a:spLocks noGrp="1"/>
          </p:cNvSpPr>
          <p:nvPr>
            <p:ph idx="1"/>
          </p:nvPr>
        </p:nvSpPr>
        <p:spPr>
          <a:xfrm>
            <a:off x="457200" y="1981200"/>
            <a:ext cx="8229600" cy="4144963"/>
          </a:xfrm>
        </p:spPr>
        <p:txBody>
          <a:bodyPr>
            <a:normAutofit fontScale="92500" lnSpcReduction="20000"/>
          </a:bodyPr>
          <a:lstStyle/>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en-US" altLang="en-US" sz="3200" dirty="0">
                <a:solidFill>
                  <a:srgbClr val="222222"/>
                </a:solidFill>
                <a:latin typeface="+mn-lt"/>
                <a:cs typeface="Arial" panose="020B0604020202020204" pitchFamily="34" charset="0"/>
              </a:rPr>
              <a:t>P</a:t>
            </a:r>
            <a:r>
              <a:rPr kumimoji="0" lang="en-US" altLang="en-US" sz="3200" b="0" i="0" u="none" strike="noStrike" cap="none" normalizeH="0" baseline="0" dirty="0">
                <a:ln>
                  <a:noFill/>
                </a:ln>
                <a:solidFill>
                  <a:srgbClr val="222222"/>
                </a:solidFill>
                <a:effectLst/>
                <a:latin typeface="+mn-lt"/>
                <a:cs typeface="Arial" panose="020B0604020202020204" pitchFamily="34" charset="0"/>
              </a:rPr>
              <a:t>ut self over good of the group</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3200" b="0" i="0" u="none" strike="noStrike" cap="none" normalizeH="0" baseline="0" dirty="0">
              <a:ln>
                <a:noFill/>
              </a:ln>
              <a:solidFill>
                <a:srgbClr val="222222"/>
              </a:solidFill>
              <a:effectLst/>
              <a:latin typeface="+mn-lt"/>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en-US" altLang="en-US" sz="3200" dirty="0">
                <a:solidFill>
                  <a:srgbClr val="222222"/>
                </a:solidFill>
                <a:latin typeface="+mn-lt"/>
                <a:cs typeface="Arial" panose="020B0604020202020204" pitchFamily="34" charset="0"/>
              </a:rPr>
              <a:t>F</a:t>
            </a:r>
            <a:r>
              <a:rPr kumimoji="0" lang="en-US" altLang="en-US" sz="3200" b="0" i="0" u="none" strike="noStrike" cap="none" normalizeH="0" baseline="0" dirty="0">
                <a:ln>
                  <a:noFill/>
                </a:ln>
                <a:solidFill>
                  <a:srgbClr val="222222"/>
                </a:solidFill>
                <a:effectLst/>
                <a:latin typeface="+mn-lt"/>
                <a:cs typeface="Arial" panose="020B0604020202020204" pitchFamily="34" charset="0"/>
              </a:rPr>
              <a:t>ailure to look for or demonstrate opportunities to lighten your people’s loads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3200" b="0" i="0" u="none" strike="noStrike" cap="none" normalizeH="0" baseline="0" dirty="0">
              <a:ln>
                <a:noFill/>
              </a:ln>
              <a:solidFill>
                <a:srgbClr val="222222"/>
              </a:solidFill>
              <a:effectLst/>
              <a:latin typeface="+mn-lt"/>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en-US" altLang="en-US" sz="3200" dirty="0">
                <a:solidFill>
                  <a:srgbClr val="222222"/>
                </a:solidFill>
                <a:latin typeface="+mn-lt"/>
                <a:cs typeface="Arial" panose="020B0604020202020204" pitchFamily="34" charset="0"/>
              </a:rPr>
              <a:t>R</a:t>
            </a:r>
            <a:r>
              <a:rPr kumimoji="0" lang="en-US" altLang="en-US" sz="3200" b="0" i="0" u="none" strike="noStrike" cap="none" normalizeH="0" baseline="0" dirty="0">
                <a:ln>
                  <a:noFill/>
                </a:ln>
                <a:solidFill>
                  <a:srgbClr val="222222"/>
                </a:solidFill>
                <a:effectLst/>
                <a:latin typeface="+mn-lt"/>
                <a:cs typeface="Arial" panose="020B0604020202020204" pitchFamily="34" charset="0"/>
              </a:rPr>
              <a:t>educing uncertainty by planning and projecti</a:t>
            </a:r>
            <a:r>
              <a:rPr lang="en-US" altLang="en-US" sz="3200" dirty="0">
                <a:solidFill>
                  <a:srgbClr val="222222"/>
                </a:solidFill>
                <a:latin typeface="+mn-lt"/>
                <a:cs typeface="Arial" panose="020B0604020202020204" pitchFamily="34" charset="0"/>
              </a:rPr>
              <a:t>on </a:t>
            </a:r>
            <a:r>
              <a:rPr kumimoji="0" lang="en-US" altLang="en-US" sz="3200" b="0" i="0" u="none" strike="noStrike" cap="none" normalizeH="0" baseline="0" dirty="0">
                <a:ln>
                  <a:noFill/>
                </a:ln>
                <a:solidFill>
                  <a:srgbClr val="222222"/>
                </a:solidFill>
                <a:effectLst/>
                <a:latin typeface="+mn-lt"/>
                <a:cs typeface="Arial" panose="020B0604020202020204" pitchFamily="34" charset="0"/>
              </a:rPr>
              <a:t>with call status </a:t>
            </a:r>
            <a:r>
              <a:rPr lang="en-US" altLang="en-US" dirty="0">
                <a:solidFill>
                  <a:srgbClr val="222222"/>
                </a:solidFill>
                <a:cs typeface="Arial" panose="020B0604020202020204" pitchFamily="34" charset="0"/>
              </a:rPr>
              <a:t>with </a:t>
            </a:r>
            <a:r>
              <a:rPr kumimoji="0" lang="en-US" altLang="en-US" sz="3200" b="0" i="0" u="none" strike="noStrike" cap="none" normalizeH="0" baseline="0" dirty="0">
                <a:ln>
                  <a:noFill/>
                </a:ln>
                <a:solidFill>
                  <a:srgbClr val="222222"/>
                </a:solidFill>
                <a:effectLst/>
                <a:latin typeface="+mn-lt"/>
                <a:cs typeface="Arial" panose="020B0604020202020204" pitchFamily="34" charset="0"/>
              </a:rPr>
              <a:t>proactive quest and forecast of routine availability to manage the future and reduce stress</a:t>
            </a:r>
            <a:endParaRPr kumimoji="0" lang="en-US" altLang="en-US" sz="3200" b="0" i="0" u="none" strike="noStrike" cap="none" normalizeH="0" baseline="0" dirty="0">
              <a:ln>
                <a:noFill/>
              </a:ln>
              <a:solidFill>
                <a:srgbClr val="888888"/>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3200" b="0" i="0" u="none" strike="noStrike" cap="none" normalizeH="0" baseline="0" dirty="0">
                <a:ln>
                  <a:noFill/>
                </a:ln>
                <a:solidFill>
                  <a:srgbClr val="888888"/>
                </a:solidFill>
                <a:effectLst/>
                <a:latin typeface="+mn-lt"/>
                <a:cs typeface="Arial" panose="020B0604020202020204" pitchFamily="34" charset="0"/>
              </a:rPr>
            </a:br>
            <a:endParaRPr kumimoji="0" lang="en-US" altLang="en-US" sz="3200" b="0" i="0" u="none" strike="noStrike" cap="none" normalizeH="0" baseline="0" dirty="0">
              <a:ln>
                <a:noFill/>
              </a:ln>
              <a:solidFill>
                <a:srgbClr val="888888"/>
              </a:solidFill>
              <a:effectLst/>
              <a:latin typeface="+mn-lt"/>
              <a:cs typeface="Arial" panose="020B0604020202020204" pitchFamily="34" charset="0"/>
            </a:endParaRP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0905B19D-7905-4331-9840-5B53F361E06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500</a:t>
            </a:fld>
            <a:endParaRPr lang="en-US">
              <a:solidFill>
                <a:prstClr val="black">
                  <a:tint val="75000"/>
                </a:prstClr>
              </a:solidFill>
            </a:endParaRPr>
          </a:p>
        </p:txBody>
      </p:sp>
    </p:spTree>
    <p:extLst>
      <p:ext uri="{BB962C8B-B14F-4D97-AF65-F5344CB8AC3E}">
        <p14:creationId xmlns:p14="http://schemas.microsoft.com/office/powerpoint/2010/main" val="988216005"/>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209800"/>
          </a:xfrm>
        </p:spPr>
        <p:txBody>
          <a:bodyPr>
            <a:noAutofit/>
          </a:bodyPr>
          <a:lstStyle/>
          <a:p>
            <a:r>
              <a:rPr lang="en-US" sz="3600" b="1" dirty="0"/>
              <a:t>Time is one of the greatest gifts God bestows upon us.</a:t>
            </a:r>
            <a:br>
              <a:rPr lang="en-US" sz="3600" b="1" dirty="0"/>
            </a:br>
            <a:r>
              <a:rPr lang="en-US" sz="3600" b="1" dirty="0"/>
              <a:t> Time is our most valuable resource, asset and investment</a:t>
            </a:r>
          </a:p>
        </p:txBody>
      </p:sp>
      <p:sp>
        <p:nvSpPr>
          <p:cNvPr id="3" name="Content Placeholder 2"/>
          <p:cNvSpPr>
            <a:spLocks noGrp="1"/>
          </p:cNvSpPr>
          <p:nvPr>
            <p:ph idx="1"/>
          </p:nvPr>
        </p:nvSpPr>
        <p:spPr>
          <a:xfrm>
            <a:off x="457200" y="2743200"/>
            <a:ext cx="8229600" cy="3978275"/>
          </a:xfrm>
        </p:spPr>
        <p:txBody>
          <a:bodyPr>
            <a:normAutofit/>
          </a:bodyPr>
          <a:lstStyle/>
          <a:p>
            <a:pPr>
              <a:buFont typeface="Wingdings" panose="05000000000000000000" pitchFamily="2" charset="2"/>
              <a:buChar char="§"/>
            </a:pPr>
            <a:r>
              <a:rPr lang="en-US" sz="2800" b="1" dirty="0">
                <a:solidFill>
                  <a:srgbClr val="C00000"/>
                </a:solidFill>
              </a:rPr>
              <a:t>A leader's time and energy is a beneficial sacrifice up front </a:t>
            </a:r>
          </a:p>
          <a:p>
            <a:pPr>
              <a:buFont typeface="Wingdings" panose="05000000000000000000" pitchFamily="2" charset="2"/>
              <a:buChar char="§"/>
            </a:pPr>
            <a:r>
              <a:rPr lang="en-US" sz="2800" dirty="0"/>
              <a:t>The time and energy are redeemable when the investment is in the development of your people</a:t>
            </a:r>
          </a:p>
          <a:p>
            <a:pPr>
              <a:buFont typeface="Wingdings" panose="05000000000000000000" pitchFamily="2" charset="2"/>
              <a:buChar char="§"/>
            </a:pPr>
            <a:r>
              <a:rPr lang="en-US" sz="2800" dirty="0"/>
              <a:t>The leaders time builds relationship and promotes like minded thinking regarding goals and objectives</a:t>
            </a:r>
          </a:p>
          <a:p>
            <a:pPr>
              <a:buFont typeface="Wingdings" panose="05000000000000000000" pitchFamily="2" charset="2"/>
              <a:buChar char="§"/>
            </a:pPr>
            <a:r>
              <a:rPr lang="en-US" sz="2800" dirty="0"/>
              <a:t>It is an investment that pays huge dividends</a:t>
            </a:r>
          </a:p>
          <a:p>
            <a:pPr>
              <a:buFont typeface="Wingdings" panose="05000000000000000000" pitchFamily="2" charset="2"/>
              <a:buChar char="q"/>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501</a:t>
            </a:fld>
            <a:endParaRPr lang="en-US">
              <a:solidFill>
                <a:prstClr val="black">
                  <a:tint val="75000"/>
                </a:prstClr>
              </a:solidFill>
            </a:endParaRPr>
          </a:p>
        </p:txBody>
      </p:sp>
    </p:spTree>
    <p:extLst>
      <p:ext uri="{BB962C8B-B14F-4D97-AF65-F5344CB8AC3E}">
        <p14:creationId xmlns:p14="http://schemas.microsoft.com/office/powerpoint/2010/main" val="2949194118"/>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a:bodyPr>
          <a:lstStyle/>
          <a:p>
            <a:r>
              <a:rPr lang="en-US" sz="3200" b="1" dirty="0"/>
              <a:t>A Servant Leader makes every effort to support and be there (when possible) for their people </a:t>
            </a:r>
          </a:p>
        </p:txBody>
      </p:sp>
      <p:sp>
        <p:nvSpPr>
          <p:cNvPr id="3" name="Content Placeholder 2"/>
          <p:cNvSpPr>
            <a:spLocks noGrp="1"/>
          </p:cNvSpPr>
          <p:nvPr>
            <p:ph idx="1"/>
          </p:nvPr>
        </p:nvSpPr>
        <p:spPr>
          <a:xfrm>
            <a:off x="457200" y="1371600"/>
            <a:ext cx="8229600" cy="5349875"/>
          </a:xfrm>
        </p:spPr>
        <p:txBody>
          <a:bodyPr>
            <a:normAutofit/>
          </a:bodyPr>
          <a:lstStyle/>
          <a:p>
            <a:pPr marL="0" indent="0" algn="ctr">
              <a:buNone/>
            </a:pPr>
            <a:r>
              <a:rPr lang="en-US" b="1" u="sng" dirty="0"/>
              <a:t>Personal Issues</a:t>
            </a:r>
          </a:p>
          <a:p>
            <a:pPr>
              <a:buFont typeface="Wingdings" panose="05000000000000000000" pitchFamily="2" charset="2"/>
              <a:buChar char="§"/>
            </a:pPr>
            <a:r>
              <a:rPr lang="en-US" dirty="0"/>
              <a:t>Important life events (the good and bad)</a:t>
            </a:r>
          </a:p>
          <a:p>
            <a:pPr>
              <a:buFont typeface="Wingdings" panose="05000000000000000000" pitchFamily="2" charset="2"/>
              <a:buChar char="§"/>
            </a:pPr>
            <a:r>
              <a:rPr lang="en-US" dirty="0"/>
              <a:t>Special occasions</a:t>
            </a:r>
          </a:p>
          <a:p>
            <a:pPr>
              <a:buFont typeface="Wingdings" panose="05000000000000000000" pitchFamily="2" charset="2"/>
              <a:buChar char="§"/>
            </a:pPr>
            <a:r>
              <a:rPr lang="en-US" dirty="0"/>
              <a:t>Weddings</a:t>
            </a:r>
          </a:p>
          <a:p>
            <a:pPr>
              <a:buFont typeface="Wingdings" panose="05000000000000000000" pitchFamily="2" charset="2"/>
              <a:buChar char="§"/>
            </a:pPr>
            <a:r>
              <a:rPr lang="en-US" dirty="0"/>
              <a:t>Sickness</a:t>
            </a:r>
          </a:p>
          <a:p>
            <a:pPr>
              <a:buFont typeface="Wingdings" panose="05000000000000000000" pitchFamily="2" charset="2"/>
              <a:buChar char="§"/>
            </a:pPr>
            <a:r>
              <a:rPr lang="en-US" dirty="0"/>
              <a:t>Funerals</a:t>
            </a:r>
          </a:p>
          <a:p>
            <a:pPr marL="0" indent="0" algn="ctr">
              <a:buNone/>
            </a:pPr>
            <a:r>
              <a:rPr lang="en-US" b="1" u="sng" dirty="0"/>
              <a:t>Work Issues</a:t>
            </a:r>
          </a:p>
          <a:p>
            <a:pPr marL="0" indent="0" algn="ctr">
              <a:buNone/>
            </a:pPr>
            <a:r>
              <a:rPr lang="en-US" sz="3600" b="1" dirty="0">
                <a:solidFill>
                  <a:srgbClr val="C00000"/>
                </a:solidFill>
              </a:rPr>
              <a:t>“I will never ask you to do, what I wouldn't do myself”</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502</a:t>
            </a:fld>
            <a:endParaRPr lang="en-US">
              <a:solidFill>
                <a:prstClr val="black">
                  <a:tint val="75000"/>
                </a:prstClr>
              </a:solidFill>
            </a:endParaRPr>
          </a:p>
        </p:txBody>
      </p:sp>
    </p:spTree>
    <p:extLst>
      <p:ext uri="{BB962C8B-B14F-4D97-AF65-F5344CB8AC3E}">
        <p14:creationId xmlns:p14="http://schemas.microsoft.com/office/powerpoint/2010/main" val="620524380"/>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p:txBody>
          <a:bodyPr>
            <a:normAutofit fontScale="90000"/>
          </a:bodyPr>
          <a:lstStyle/>
          <a:p>
            <a:pPr eaLnBrk="1" hangingPunct="1">
              <a:defRPr/>
            </a:pPr>
            <a:r>
              <a:rPr lang="en-US" sz="4000" b="1" u="sng" dirty="0"/>
              <a:t>Man Enough for the Job</a:t>
            </a:r>
            <a:br>
              <a:rPr lang="en-US" sz="4000" b="1" dirty="0"/>
            </a:br>
            <a:r>
              <a:rPr lang="en-US" sz="3500" b="1" dirty="0"/>
              <a:t>Retold by Ella Lyman Cabot</a:t>
            </a:r>
            <a:endParaRPr lang="en-US" sz="3500" b="1" u="sng" dirty="0"/>
          </a:p>
        </p:txBody>
      </p:sp>
      <p:sp>
        <p:nvSpPr>
          <p:cNvPr id="55299" name="Rectangle 3"/>
          <p:cNvSpPr>
            <a:spLocks noGrp="1" noChangeArrowheads="1"/>
          </p:cNvSpPr>
          <p:nvPr>
            <p:ph type="body" idx="1"/>
          </p:nvPr>
        </p:nvSpPr>
        <p:spPr>
          <a:xfrm>
            <a:off x="457200" y="1828800"/>
            <a:ext cx="8229600" cy="4648200"/>
          </a:xfrm>
        </p:spPr>
        <p:txBody>
          <a:bodyPr/>
          <a:lstStyle/>
          <a:p>
            <a:pPr algn="ctr" eaLnBrk="1" hangingPunct="1">
              <a:lnSpc>
                <a:spcPct val="90000"/>
              </a:lnSpc>
              <a:buFont typeface="Wingdings" pitchFamily="2" charset="2"/>
              <a:buNone/>
              <a:defRPr/>
            </a:pPr>
            <a:r>
              <a:rPr lang="en-US" sz="3000"/>
              <a:t>Great men do not disdain small duties.</a:t>
            </a:r>
          </a:p>
          <a:p>
            <a:pPr algn="ctr" eaLnBrk="1" hangingPunct="1">
              <a:lnSpc>
                <a:spcPct val="90000"/>
              </a:lnSpc>
              <a:buFont typeface="Wingdings" pitchFamily="2" charset="2"/>
              <a:buNone/>
              <a:defRPr/>
            </a:pPr>
            <a:r>
              <a:rPr lang="en-US" sz="3000"/>
              <a:t>An incident is told of the first American war, about an officer who set his men to fell some trees which were needed to make a bridge. There were not nearly enough men, and work was getting on very slowly. Up rode a commanding-looking man and spoke to the officer in charge, who was urging on his men but doing nothing himself. “You haven’t enough men for the job, have you?”</a:t>
            </a:r>
          </a:p>
          <a:p>
            <a:pPr algn="ctr" eaLnBrk="1" hangingPunct="1">
              <a:lnSpc>
                <a:spcPct val="90000"/>
              </a:lnSpc>
              <a:buFont typeface="Wingdings" pitchFamily="2" charset="2"/>
              <a:buNone/>
              <a:defRPr/>
            </a:pPr>
            <a:r>
              <a:rPr lang="en-US" sz="3000"/>
              <a:t>“No, sir. We need help.”</a:t>
            </a:r>
          </a:p>
          <a:p>
            <a:pPr algn="ctr" eaLnBrk="1" hangingPunct="1">
              <a:lnSpc>
                <a:spcPct val="90000"/>
              </a:lnSpc>
              <a:buFont typeface="Wingdings" pitchFamily="2" charset="2"/>
              <a:buNone/>
              <a:defRPr/>
            </a:pPr>
            <a:endParaRPr lang="en-US" sz="300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503</a:t>
            </a:fld>
            <a:endParaRPr lang="en-US">
              <a:solidFill>
                <a:prstClr val="black">
                  <a:tint val="75000"/>
                </a:prstClr>
              </a:solidFill>
            </a:endParaRPr>
          </a:p>
        </p:txBody>
      </p:sp>
    </p:spTree>
    <p:extLst>
      <p:ext uri="{BB962C8B-B14F-4D97-AF65-F5344CB8AC3E}">
        <p14:creationId xmlns:p14="http://schemas.microsoft.com/office/powerpoint/2010/main" val="1115117358"/>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a:xfrm>
            <a:off x="457200" y="304800"/>
            <a:ext cx="8229600" cy="6324600"/>
          </a:xfrm>
        </p:spPr>
        <p:txBody>
          <a:bodyPr>
            <a:normAutofit lnSpcReduction="10000"/>
          </a:bodyPr>
          <a:lstStyle/>
          <a:p>
            <a:pPr algn="ctr" eaLnBrk="1" hangingPunct="1">
              <a:lnSpc>
                <a:spcPct val="90000"/>
              </a:lnSpc>
              <a:buFont typeface="Wingdings" pitchFamily="2" charset="2"/>
              <a:buNone/>
              <a:defRPr/>
            </a:pPr>
            <a:r>
              <a:rPr lang="en-US" dirty="0"/>
              <a:t>“Why don’t you lend a hand yourself?” asked the man on horseback.</a:t>
            </a:r>
          </a:p>
          <a:p>
            <a:pPr algn="ctr" eaLnBrk="1" hangingPunct="1">
              <a:lnSpc>
                <a:spcPct val="90000"/>
              </a:lnSpc>
              <a:buFont typeface="Wingdings" pitchFamily="2" charset="2"/>
              <a:buNone/>
              <a:defRPr/>
            </a:pPr>
            <a:r>
              <a:rPr lang="en-US" dirty="0"/>
              <a:t>“Me, sir? Why, I am a corporal,” replied the officer, looking rather affronted at the suggestion.</a:t>
            </a:r>
          </a:p>
          <a:p>
            <a:pPr algn="ctr" eaLnBrk="1" hangingPunct="1">
              <a:lnSpc>
                <a:spcPct val="90000"/>
              </a:lnSpc>
              <a:buFont typeface="Wingdings" pitchFamily="2" charset="2"/>
              <a:buNone/>
              <a:defRPr/>
            </a:pPr>
            <a:r>
              <a:rPr lang="en-US" dirty="0"/>
              <a:t>“Ah, true,” quietly replied the officer, and getting off his horse he labored with the men until the job was done. Then he mounted again, and as he rode off he said to the officer, “Corporal, the next time you have a job to put through and too few men to do it you had better send for the Commander-in-Chief, and I will come again.”</a:t>
            </a:r>
          </a:p>
          <a:p>
            <a:pPr algn="ctr" eaLnBrk="1" hangingPunct="1">
              <a:lnSpc>
                <a:spcPct val="90000"/>
              </a:lnSpc>
              <a:buFont typeface="Wingdings" pitchFamily="2" charset="2"/>
              <a:buNone/>
              <a:defRPr/>
            </a:pPr>
            <a:r>
              <a:rPr lang="en-US" i="1" dirty="0"/>
              <a:t>It was General Washington.</a:t>
            </a:r>
          </a:p>
          <a:p>
            <a:pPr algn="ctr" eaLnBrk="1" hangingPunct="1">
              <a:lnSpc>
                <a:spcPct val="90000"/>
              </a:lnSpc>
              <a:buFont typeface="Wingdings" pitchFamily="2" charset="2"/>
              <a:buNone/>
              <a:defRPr/>
            </a:pPr>
            <a:endParaRPr lang="en-US" i="1" dirty="0"/>
          </a:p>
        </p:txBody>
      </p:sp>
      <p:pic>
        <p:nvPicPr>
          <p:cNvPr id="33794" name="Picture 2" descr="C:\Users\John\AppData\Local\Microsoft\Windows\Temporary Internet Files\Content.IE5\3HZ8E7QP\George-Washington-4852-larg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5257800"/>
            <a:ext cx="1828800" cy="1600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504</a:t>
            </a:fld>
            <a:endParaRPr lang="en-US">
              <a:solidFill>
                <a:prstClr val="black">
                  <a:tint val="75000"/>
                </a:prstClr>
              </a:solidFill>
            </a:endParaRPr>
          </a:p>
        </p:txBody>
      </p:sp>
    </p:spTree>
    <p:extLst>
      <p:ext uri="{BB962C8B-B14F-4D97-AF65-F5344CB8AC3E}">
        <p14:creationId xmlns:p14="http://schemas.microsoft.com/office/powerpoint/2010/main" val="4144334095"/>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BAE8-DD6E-481B-B35E-AD23F620876D}"/>
              </a:ext>
            </a:extLst>
          </p:cNvPr>
          <p:cNvSpPr>
            <a:spLocks noGrp="1"/>
          </p:cNvSpPr>
          <p:nvPr>
            <p:ph type="title"/>
          </p:nvPr>
        </p:nvSpPr>
        <p:spPr>
          <a:xfrm>
            <a:off x="457200" y="0"/>
            <a:ext cx="8229600" cy="1417638"/>
          </a:xfrm>
        </p:spPr>
        <p:txBody>
          <a:bodyPr>
            <a:normAutofit fontScale="90000"/>
          </a:bodyPr>
          <a:lstStyle/>
          <a:p>
            <a:r>
              <a:rPr lang="en-US" b="1" dirty="0"/>
              <a:t>Field Engagement and Involvement:</a:t>
            </a:r>
            <a:br>
              <a:rPr lang="en-US" sz="3200" b="1" dirty="0"/>
            </a:br>
            <a:r>
              <a:rPr lang="en-US" sz="3200" b="1" i="1" dirty="0"/>
              <a:t> </a:t>
            </a:r>
            <a:r>
              <a:rPr lang="en-US" sz="3200" b="1" i="1" u="sng" dirty="0">
                <a:solidFill>
                  <a:srgbClr val="C00000"/>
                </a:solidFill>
              </a:rPr>
              <a:t>A Balanced Perspective</a:t>
            </a:r>
          </a:p>
        </p:txBody>
      </p:sp>
      <p:sp>
        <p:nvSpPr>
          <p:cNvPr id="3" name="Content Placeholder 2">
            <a:extLst>
              <a:ext uri="{FF2B5EF4-FFF2-40B4-BE49-F238E27FC236}">
                <a16:creationId xmlns:a16="http://schemas.microsoft.com/office/drawing/2014/main" id="{6D92754F-A708-4163-B971-9AAD1AF9881C}"/>
              </a:ext>
            </a:extLst>
          </p:cNvPr>
          <p:cNvSpPr>
            <a:spLocks noGrp="1"/>
          </p:cNvSpPr>
          <p:nvPr>
            <p:ph idx="1"/>
          </p:nvPr>
        </p:nvSpPr>
        <p:spPr>
          <a:xfrm>
            <a:off x="457200" y="1752600"/>
            <a:ext cx="8229600" cy="5105400"/>
          </a:xfrm>
        </p:spPr>
        <p:txBody>
          <a:bodyPr>
            <a:normAutofit lnSpcReduction="10000"/>
          </a:bodyPr>
          <a:lstStyle/>
          <a:p>
            <a:pPr>
              <a:buFont typeface="Wingdings" panose="05000000000000000000" pitchFamily="2" charset="2"/>
              <a:buChar char="§"/>
            </a:pPr>
            <a:r>
              <a:rPr lang="en-US" sz="2800" dirty="0"/>
              <a:t>Assistance with the labor when needed, provide a break or close the gap to get home</a:t>
            </a:r>
          </a:p>
          <a:p>
            <a:pPr>
              <a:buFont typeface="Wingdings" panose="05000000000000000000" pitchFamily="2" charset="2"/>
              <a:buChar char="§"/>
            </a:pPr>
            <a:r>
              <a:rPr lang="en-US" sz="2800" dirty="0"/>
              <a:t>Take care of, and eliminate the mundane things </a:t>
            </a:r>
            <a:r>
              <a:rPr lang="en-US" sz="2800" b="1" dirty="0"/>
              <a:t>(contextual selection of responsibilities to help)</a:t>
            </a:r>
          </a:p>
          <a:p>
            <a:pPr>
              <a:buFont typeface="Wingdings" panose="05000000000000000000" pitchFamily="2" charset="2"/>
              <a:buChar char="§"/>
            </a:pPr>
            <a:r>
              <a:rPr lang="en-US" sz="2800" dirty="0"/>
              <a:t>Leave the important things to your folks. </a:t>
            </a:r>
            <a:r>
              <a:rPr lang="en-US" sz="2800" b="1" dirty="0"/>
              <a:t>(DO NOT MICROMANAGE)</a:t>
            </a:r>
            <a:r>
              <a:rPr lang="en-US" sz="2800" dirty="0"/>
              <a:t> </a:t>
            </a:r>
          </a:p>
          <a:p>
            <a:pPr>
              <a:buFont typeface="Wingdings" panose="05000000000000000000" pitchFamily="2" charset="2"/>
              <a:buChar char="§"/>
            </a:pPr>
            <a:r>
              <a:rPr lang="en-US" sz="2800" dirty="0"/>
              <a:t>Seek, inquire and listen. The additional time and energy you provide is appreciated</a:t>
            </a:r>
          </a:p>
          <a:p>
            <a:pPr>
              <a:buFont typeface="Wingdings" panose="05000000000000000000" pitchFamily="2" charset="2"/>
              <a:buChar char="§"/>
            </a:pPr>
            <a:r>
              <a:rPr lang="en-US" sz="2800" b="1" dirty="0"/>
              <a:t>Insulate with degrees of separation, to remain in a leadership capacity in case of problems  </a:t>
            </a:r>
            <a:r>
              <a:rPr lang="en-US" sz="2800" b="1" dirty="0">
                <a:solidFill>
                  <a:srgbClr val="C00000"/>
                </a:solidFill>
              </a:rPr>
              <a:t>(Stay Within the Management Role and Responsibilities)</a:t>
            </a:r>
          </a:p>
        </p:txBody>
      </p:sp>
      <p:sp>
        <p:nvSpPr>
          <p:cNvPr id="4" name="Slide Number Placeholder 3">
            <a:extLst>
              <a:ext uri="{FF2B5EF4-FFF2-40B4-BE49-F238E27FC236}">
                <a16:creationId xmlns:a16="http://schemas.microsoft.com/office/drawing/2014/main" id="{EEEF2710-49C9-417B-B0AE-62EB59292E1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505</a:t>
            </a:fld>
            <a:endParaRPr lang="en-US">
              <a:solidFill>
                <a:prstClr val="black">
                  <a:tint val="75000"/>
                </a:prstClr>
              </a:solidFill>
            </a:endParaRPr>
          </a:p>
        </p:txBody>
      </p:sp>
    </p:spTree>
    <p:extLst>
      <p:ext uri="{BB962C8B-B14F-4D97-AF65-F5344CB8AC3E}">
        <p14:creationId xmlns:p14="http://schemas.microsoft.com/office/powerpoint/2010/main" val="3219674302"/>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8E9E5-6508-4377-A6B1-C36E6BACDA9D}"/>
              </a:ext>
            </a:extLst>
          </p:cNvPr>
          <p:cNvSpPr>
            <a:spLocks noGrp="1"/>
          </p:cNvSpPr>
          <p:nvPr>
            <p:ph type="title"/>
          </p:nvPr>
        </p:nvSpPr>
        <p:spPr>
          <a:xfrm>
            <a:off x="0" y="-76199"/>
            <a:ext cx="9144000" cy="1066799"/>
          </a:xfrm>
        </p:spPr>
        <p:txBody>
          <a:bodyPr>
            <a:noAutofit/>
          </a:bodyPr>
          <a:lstStyle/>
          <a:p>
            <a:r>
              <a:rPr lang="en-US" sz="7200" b="1" u="sng" dirty="0">
                <a:solidFill>
                  <a:srgbClr val="C00000"/>
                </a:solidFill>
              </a:rPr>
              <a:t>“TRUST”</a:t>
            </a:r>
          </a:p>
        </p:txBody>
      </p:sp>
      <p:sp>
        <p:nvSpPr>
          <p:cNvPr id="3" name="Content Placeholder 2">
            <a:extLst>
              <a:ext uri="{FF2B5EF4-FFF2-40B4-BE49-F238E27FC236}">
                <a16:creationId xmlns:a16="http://schemas.microsoft.com/office/drawing/2014/main" id="{3E32572D-1FEE-4857-A90A-BEA7BFD356B7}"/>
              </a:ext>
            </a:extLst>
          </p:cNvPr>
          <p:cNvSpPr>
            <a:spLocks noGrp="1"/>
          </p:cNvSpPr>
          <p:nvPr>
            <p:ph idx="1"/>
          </p:nvPr>
        </p:nvSpPr>
        <p:spPr>
          <a:xfrm>
            <a:off x="152400" y="1066800"/>
            <a:ext cx="8991600" cy="5654675"/>
          </a:xfrm>
        </p:spPr>
        <p:txBody>
          <a:bodyPr>
            <a:normAutofit/>
          </a:bodyPr>
          <a:lstStyle/>
          <a:p>
            <a:pPr>
              <a:buFont typeface="Wingdings" panose="05000000000000000000" pitchFamily="2" charset="2"/>
              <a:buChar char="§"/>
            </a:pPr>
            <a:r>
              <a:rPr lang="en-US" sz="2800" dirty="0"/>
              <a:t>Trust is defined as a willingness to be vulnerable to another person or party based on some positive expectations regarding the other party’s intentions and/ or behaviors</a:t>
            </a:r>
          </a:p>
          <a:p>
            <a:pPr>
              <a:buFont typeface="Wingdings" panose="05000000000000000000" pitchFamily="2" charset="2"/>
              <a:buChar char="§"/>
            </a:pPr>
            <a:r>
              <a:rPr lang="en-US" sz="2800" b="1" dirty="0">
                <a:solidFill>
                  <a:srgbClr val="C00000"/>
                </a:solidFill>
              </a:rPr>
              <a:t>Key dimensions are reliability, openness, competence, compassion [R.O.C.C.] </a:t>
            </a:r>
            <a:r>
              <a:rPr lang="en-US" sz="2800" b="1" dirty="0"/>
              <a:t>and/or benevolence, integrity and competence </a:t>
            </a:r>
            <a:r>
              <a:rPr lang="en-US" sz="2000" dirty="0"/>
              <a:t>(Mayer, Davis, &amp; </a:t>
            </a:r>
            <a:r>
              <a:rPr lang="en-US" sz="2000" dirty="0" err="1"/>
              <a:t>Schoorman</a:t>
            </a:r>
            <a:r>
              <a:rPr lang="en-US" sz="2000" dirty="0"/>
              <a:t>, 1995.,Brockner et al., 2004; Mishra &amp; Mishra, 1994; </a:t>
            </a:r>
            <a:r>
              <a:rPr lang="en-US" sz="2000" dirty="0">
                <a:solidFill>
                  <a:srgbClr val="C00000"/>
                </a:solidFill>
              </a:rPr>
              <a:t>Mishra &amp; Mishra, 2013</a:t>
            </a:r>
            <a:r>
              <a:rPr lang="en-US" sz="2000" dirty="0"/>
              <a:t>)</a:t>
            </a:r>
          </a:p>
          <a:p>
            <a:pPr>
              <a:buFont typeface="Wingdings" panose="05000000000000000000" pitchFamily="2" charset="2"/>
              <a:buChar char="§"/>
            </a:pPr>
            <a:r>
              <a:rPr lang="en-US" sz="2800" dirty="0"/>
              <a:t>Trust is a ‘multifaceted construct comprising cognitive, affective, behavioral, and ethical components’ </a:t>
            </a:r>
            <a:r>
              <a:rPr lang="en-US" sz="2000" dirty="0"/>
              <a:t>(Lewicki &amp; </a:t>
            </a:r>
            <a:r>
              <a:rPr lang="en-US" sz="2000" dirty="0" err="1"/>
              <a:t>Brinsfield</a:t>
            </a:r>
            <a:r>
              <a:rPr lang="en-US" sz="2000" dirty="0"/>
              <a:t>, 2012, p. 37)</a:t>
            </a:r>
          </a:p>
        </p:txBody>
      </p:sp>
      <p:sp>
        <p:nvSpPr>
          <p:cNvPr id="4" name="Slide Number Placeholder 3">
            <a:extLst>
              <a:ext uri="{FF2B5EF4-FFF2-40B4-BE49-F238E27FC236}">
                <a16:creationId xmlns:a16="http://schemas.microsoft.com/office/drawing/2014/main" id="{2760FDB3-B60F-4EAB-9559-6BC5F313F27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506</a:t>
            </a:fld>
            <a:endParaRPr lang="en-US">
              <a:solidFill>
                <a:prstClr val="black">
                  <a:tint val="75000"/>
                </a:prstClr>
              </a:solidFill>
            </a:endParaRPr>
          </a:p>
        </p:txBody>
      </p:sp>
    </p:spTree>
    <p:extLst>
      <p:ext uri="{BB962C8B-B14F-4D97-AF65-F5344CB8AC3E}">
        <p14:creationId xmlns:p14="http://schemas.microsoft.com/office/powerpoint/2010/main" val="2638408216"/>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8C6D3-EFCE-43BF-8838-AACC8B4EA6A4}"/>
              </a:ext>
            </a:extLst>
          </p:cNvPr>
          <p:cNvSpPr>
            <a:spLocks noGrp="1"/>
          </p:cNvSpPr>
          <p:nvPr>
            <p:ph type="title"/>
          </p:nvPr>
        </p:nvSpPr>
        <p:spPr>
          <a:xfrm>
            <a:off x="628650" y="76202"/>
            <a:ext cx="1809750" cy="380998"/>
          </a:xfrm>
        </p:spPr>
        <p:txBody>
          <a:bodyPr>
            <a:normAutofit fontScale="90000"/>
          </a:bodyPr>
          <a:lstStyle/>
          <a:p>
            <a:endParaRPr lang="en-US" dirty="0"/>
          </a:p>
        </p:txBody>
      </p:sp>
      <p:graphicFrame>
        <p:nvGraphicFramePr>
          <p:cNvPr id="4" name="Content Placeholder 3">
            <a:extLst>
              <a:ext uri="{FF2B5EF4-FFF2-40B4-BE49-F238E27FC236}">
                <a16:creationId xmlns:a16="http://schemas.microsoft.com/office/drawing/2014/main" id="{B066945F-89DF-4401-AECA-E87898E98582}"/>
              </a:ext>
            </a:extLst>
          </p:cNvPr>
          <p:cNvGraphicFramePr>
            <a:graphicFrameLocks noGrp="1"/>
          </p:cNvGraphicFramePr>
          <p:nvPr>
            <p:ph idx="1"/>
          </p:nvPr>
        </p:nvGraphicFramePr>
        <p:xfrm>
          <a:off x="228600" y="991203"/>
          <a:ext cx="91440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405FCCC9-7776-4809-B710-50436A8CCB5F}"/>
              </a:ext>
            </a:extLst>
          </p:cNvPr>
          <p:cNvSpPr txBox="1"/>
          <p:nvPr/>
        </p:nvSpPr>
        <p:spPr>
          <a:xfrm>
            <a:off x="0" y="80010"/>
            <a:ext cx="4009835" cy="5447645"/>
          </a:xfrm>
          <a:prstGeom prst="rect">
            <a:avLst/>
          </a:prstGeom>
          <a:noFill/>
        </p:spPr>
        <p:txBody>
          <a:bodyPr wrap="square" rtlCol="0">
            <a:spAutoFit/>
          </a:bodyPr>
          <a:lstStyle/>
          <a:p>
            <a:pPr marL="457200" indent="-457200">
              <a:buFont typeface="Wingdings" panose="05000000000000000000" pitchFamily="2" charset="2"/>
              <a:buChar char="§"/>
            </a:pPr>
            <a:r>
              <a:rPr lang="en-US" sz="2800" dirty="0"/>
              <a:t>Beliefs and mindset   toward an individual's </a:t>
            </a:r>
            <a:r>
              <a:rPr lang="en-US" sz="2800" b="1" u="sng" dirty="0">
                <a:solidFill>
                  <a:srgbClr val="C00000"/>
                </a:solidFill>
              </a:rPr>
              <a:t>identity </a:t>
            </a:r>
          </a:p>
          <a:p>
            <a:pPr marL="457200" indent="-457200">
              <a:buFont typeface="Wingdings" panose="05000000000000000000" pitchFamily="2" charset="2"/>
              <a:buChar char="§"/>
            </a:pPr>
            <a:r>
              <a:rPr lang="en-US" sz="2800" dirty="0"/>
              <a:t>Recognition that their identity and work have </a:t>
            </a:r>
            <a:r>
              <a:rPr lang="en-US" sz="2800" b="1" u="sng" dirty="0">
                <a:solidFill>
                  <a:srgbClr val="C00000"/>
                </a:solidFill>
              </a:rPr>
              <a:t>value</a:t>
            </a:r>
          </a:p>
          <a:p>
            <a:pPr marL="457200" indent="-457200">
              <a:buFont typeface="Wingdings" panose="05000000000000000000" pitchFamily="2" charset="2"/>
              <a:buChar char="§"/>
            </a:pPr>
            <a:r>
              <a:rPr lang="en-US" sz="2800" dirty="0"/>
              <a:t>Treating individuals with </a:t>
            </a:r>
            <a:r>
              <a:rPr lang="en-US" sz="2800" b="1" u="sng" dirty="0">
                <a:solidFill>
                  <a:srgbClr val="C00000"/>
                </a:solidFill>
              </a:rPr>
              <a:t>dignity</a:t>
            </a:r>
          </a:p>
          <a:p>
            <a:pPr marL="457200" indent="-457200">
              <a:buFont typeface="Wingdings" panose="05000000000000000000" pitchFamily="2" charset="2"/>
              <a:buChar char="§"/>
            </a:pPr>
            <a:r>
              <a:rPr lang="en-US" sz="2800" dirty="0"/>
              <a:t>Demonstrating </a:t>
            </a:r>
            <a:r>
              <a:rPr lang="en-US" sz="2800" b="1" u="sng" dirty="0">
                <a:solidFill>
                  <a:srgbClr val="C00000"/>
                </a:solidFill>
              </a:rPr>
              <a:t>respect </a:t>
            </a:r>
          </a:p>
          <a:p>
            <a:pPr marL="457200" indent="-457200">
              <a:buFont typeface="Wingdings" panose="05000000000000000000" pitchFamily="2" charset="2"/>
              <a:buChar char="§"/>
            </a:pPr>
            <a:r>
              <a:rPr lang="en-US" sz="2800" dirty="0"/>
              <a:t>Promoting a sense of </a:t>
            </a:r>
            <a:r>
              <a:rPr lang="en-US" sz="2800" b="1" u="sng" dirty="0">
                <a:solidFill>
                  <a:srgbClr val="C00000"/>
                </a:solidFill>
              </a:rPr>
              <a:t>security</a:t>
            </a:r>
          </a:p>
          <a:p>
            <a:r>
              <a:rPr lang="en-US" sz="2000" dirty="0"/>
              <a:t>                       </a:t>
            </a:r>
            <a:r>
              <a:rPr lang="en-US" sz="2000" b="1" dirty="0"/>
              <a:t>   </a:t>
            </a:r>
          </a:p>
          <a:p>
            <a:r>
              <a:rPr lang="en-US" sz="2000" b="1" dirty="0"/>
              <a:t>                                    Dr. Donna Hicks</a:t>
            </a:r>
          </a:p>
        </p:txBody>
      </p:sp>
      <p:sp>
        <p:nvSpPr>
          <p:cNvPr id="6" name="TextBox 5">
            <a:extLst>
              <a:ext uri="{FF2B5EF4-FFF2-40B4-BE49-F238E27FC236}">
                <a16:creationId xmlns:a16="http://schemas.microsoft.com/office/drawing/2014/main" id="{EA3C9A65-C530-4B97-B6CB-D0E401570716}"/>
              </a:ext>
            </a:extLst>
          </p:cNvPr>
          <p:cNvSpPr txBox="1"/>
          <p:nvPr/>
        </p:nvSpPr>
        <p:spPr>
          <a:xfrm>
            <a:off x="4419600" y="76202"/>
            <a:ext cx="4648199" cy="954107"/>
          </a:xfrm>
          <a:prstGeom prst="rect">
            <a:avLst/>
          </a:prstGeom>
          <a:noFill/>
        </p:spPr>
        <p:txBody>
          <a:bodyPr wrap="square" rtlCol="0">
            <a:spAutoFit/>
          </a:bodyPr>
          <a:lstStyle/>
          <a:p>
            <a:r>
              <a:rPr lang="en-US" sz="2800" b="1" u="sng" dirty="0">
                <a:solidFill>
                  <a:srgbClr val="C00000"/>
                </a:solidFill>
              </a:rPr>
              <a:t>How you treat people is Important</a:t>
            </a:r>
          </a:p>
        </p:txBody>
      </p:sp>
      <p:sp>
        <p:nvSpPr>
          <p:cNvPr id="5" name="Star: 5 Points 4">
            <a:extLst>
              <a:ext uri="{FF2B5EF4-FFF2-40B4-BE49-F238E27FC236}">
                <a16:creationId xmlns:a16="http://schemas.microsoft.com/office/drawing/2014/main" id="{1092D905-CE4B-49CC-884D-937501AD635E}"/>
              </a:ext>
            </a:extLst>
          </p:cNvPr>
          <p:cNvSpPr/>
          <p:nvPr/>
        </p:nvSpPr>
        <p:spPr>
          <a:xfrm>
            <a:off x="6019800" y="4876801"/>
            <a:ext cx="533400" cy="533400"/>
          </a:xfrm>
          <a:prstGeom prst="star5">
            <a:avLst>
              <a:gd name="adj" fmla="val 22622"/>
              <a:gd name="hf" fmla="val 105146"/>
              <a:gd name="vf" fmla="val 11055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391851"/>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0D22-C645-4040-938E-2574D4F382B8}"/>
              </a:ext>
            </a:extLst>
          </p:cNvPr>
          <p:cNvSpPr>
            <a:spLocks noGrp="1"/>
          </p:cNvSpPr>
          <p:nvPr>
            <p:ph type="title"/>
          </p:nvPr>
        </p:nvSpPr>
        <p:spPr>
          <a:xfrm>
            <a:off x="0" y="631825"/>
            <a:ext cx="9144000" cy="228600"/>
          </a:xfrm>
        </p:spPr>
        <p:txBody>
          <a:bodyPr>
            <a:normAutofit fontScale="90000"/>
          </a:bodyPr>
          <a:lstStyle/>
          <a:p>
            <a:br>
              <a:rPr lang="en-US" sz="4000" b="1" dirty="0"/>
            </a:br>
            <a:r>
              <a:rPr lang="en-US" sz="4000" b="1" dirty="0"/>
              <a:t>Diversity and authenticity at work</a:t>
            </a:r>
            <a:br>
              <a:rPr lang="en-US" b="1" dirty="0"/>
            </a:br>
            <a:r>
              <a:rPr lang="en-US" sz="2700" dirty="0"/>
              <a:t>Adapted from Phillips, Dumas &amp; Rothbard, (2018)</a:t>
            </a:r>
            <a:br>
              <a:rPr lang="en-US" sz="2700" dirty="0"/>
            </a:br>
            <a:br>
              <a:rPr lang="en-US" cap="all" dirty="0"/>
            </a:br>
            <a:endParaRPr lang="en-US" sz="1800" dirty="0"/>
          </a:p>
        </p:txBody>
      </p:sp>
      <p:sp>
        <p:nvSpPr>
          <p:cNvPr id="3" name="Content Placeholder 2">
            <a:extLst>
              <a:ext uri="{FF2B5EF4-FFF2-40B4-BE49-F238E27FC236}">
                <a16:creationId xmlns:a16="http://schemas.microsoft.com/office/drawing/2014/main" id="{70C3154B-08AB-4347-B8A7-A716955DCCAB}"/>
              </a:ext>
            </a:extLst>
          </p:cNvPr>
          <p:cNvSpPr>
            <a:spLocks noGrp="1"/>
          </p:cNvSpPr>
          <p:nvPr>
            <p:ph idx="1"/>
          </p:nvPr>
        </p:nvSpPr>
        <p:spPr>
          <a:xfrm>
            <a:off x="457200" y="1143000"/>
            <a:ext cx="8229600" cy="5715000"/>
          </a:xfrm>
        </p:spPr>
        <p:txBody>
          <a:bodyPr>
            <a:normAutofit/>
          </a:bodyPr>
          <a:lstStyle/>
          <a:p>
            <a:pPr>
              <a:buFont typeface="Wingdings" panose="05000000000000000000" pitchFamily="2" charset="2"/>
              <a:buChar char="§"/>
            </a:pPr>
            <a:r>
              <a:rPr lang="en-US" sz="2800" dirty="0"/>
              <a:t>Bonding around the work itself is powerful, especially for those who are collaborating across racial [gender] boundaries</a:t>
            </a:r>
          </a:p>
          <a:p>
            <a:pPr>
              <a:buFont typeface="Wingdings" panose="05000000000000000000" pitchFamily="2" charset="2"/>
              <a:buChar char="§"/>
            </a:pPr>
            <a:r>
              <a:rPr lang="en-US" sz="2800" b="1" dirty="0">
                <a:solidFill>
                  <a:srgbClr val="C00000"/>
                </a:solidFill>
              </a:rPr>
              <a:t>We must be intentional about getting out of our comfort zones and connecting with people who are different</a:t>
            </a:r>
          </a:p>
        </p:txBody>
      </p:sp>
      <p:sp>
        <p:nvSpPr>
          <p:cNvPr id="4" name="Slide Number Placeholder 3">
            <a:extLst>
              <a:ext uri="{FF2B5EF4-FFF2-40B4-BE49-F238E27FC236}">
                <a16:creationId xmlns:a16="http://schemas.microsoft.com/office/drawing/2014/main" id="{98D3984C-87F0-4434-885F-AB1990BEB68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508</a:t>
            </a:fld>
            <a:endParaRPr lang="en-US">
              <a:solidFill>
                <a:prstClr val="black">
                  <a:tint val="75000"/>
                </a:prstClr>
              </a:solidFill>
            </a:endParaRPr>
          </a:p>
        </p:txBody>
      </p:sp>
    </p:spTree>
    <p:extLst>
      <p:ext uri="{BB962C8B-B14F-4D97-AF65-F5344CB8AC3E}">
        <p14:creationId xmlns:p14="http://schemas.microsoft.com/office/powerpoint/2010/main" val="533424953"/>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198"/>
            <a:ext cx="9144000" cy="2133601"/>
          </a:xfrm>
        </p:spPr>
        <p:txBody>
          <a:bodyPr>
            <a:normAutofit fontScale="90000"/>
          </a:bodyPr>
          <a:lstStyle/>
          <a:p>
            <a:r>
              <a:rPr lang="en-US" sz="4000" b="1" dirty="0"/>
              <a:t>Leader Member Exchange (LMX) Theory</a:t>
            </a:r>
            <a:br>
              <a:rPr lang="en-US" b="1" dirty="0"/>
            </a:br>
            <a:r>
              <a:rPr lang="en-US" sz="2400" dirty="0" err="1"/>
              <a:t>Graen</a:t>
            </a:r>
            <a:r>
              <a:rPr lang="en-US" sz="2400" dirty="0"/>
              <a:t> &amp; </a:t>
            </a:r>
            <a:r>
              <a:rPr lang="en-US" sz="2400" dirty="0" err="1"/>
              <a:t>Uhl</a:t>
            </a:r>
            <a:r>
              <a:rPr lang="en-US" sz="2400" dirty="0"/>
              <a:t>-Bien (1995)</a:t>
            </a:r>
            <a:br>
              <a:rPr lang="en-US" sz="2400" dirty="0"/>
            </a:br>
            <a:r>
              <a:rPr lang="en-US" sz="3100" b="1" i="1" dirty="0">
                <a:solidFill>
                  <a:srgbClr val="C00000"/>
                </a:solidFill>
              </a:rPr>
              <a:t>How we evolve from stranger, to acquaintance, to maturity</a:t>
            </a:r>
            <a:r>
              <a:rPr lang="en-US" sz="3100" b="1" dirty="0">
                <a:solidFill>
                  <a:srgbClr val="C00000"/>
                </a:solidFill>
              </a:rPr>
              <a:t>… </a:t>
            </a:r>
            <a:br>
              <a:rPr lang="en-US" sz="3100" b="1" dirty="0">
                <a:solidFill>
                  <a:srgbClr val="C00000"/>
                </a:solidFill>
              </a:rPr>
            </a:br>
            <a:r>
              <a:rPr lang="en-US" sz="3100" b="1" dirty="0">
                <a:solidFill>
                  <a:srgbClr val="C00000"/>
                </a:solidFill>
              </a:rPr>
              <a:t>leader characteristics, follower characteristics, and interpersonal relationships</a:t>
            </a:r>
            <a:br>
              <a:rPr lang="en-US" sz="3100" b="1" dirty="0">
                <a:solidFill>
                  <a:srgbClr val="C00000"/>
                </a:solidFill>
              </a:rPr>
            </a:br>
            <a:endParaRPr lang="en-US" sz="3100" b="1" dirty="0">
              <a:solidFill>
                <a:srgbClr val="C00000"/>
              </a:solidFill>
            </a:endParaRPr>
          </a:p>
        </p:txBody>
      </p:sp>
      <p:sp>
        <p:nvSpPr>
          <p:cNvPr id="3" name="Content Placeholder 2"/>
          <p:cNvSpPr>
            <a:spLocks noGrp="1"/>
          </p:cNvSpPr>
          <p:nvPr>
            <p:ph idx="1"/>
          </p:nvPr>
        </p:nvSpPr>
        <p:spPr>
          <a:xfrm>
            <a:off x="0" y="2743200"/>
            <a:ext cx="9144000" cy="3978274"/>
          </a:xfrm>
        </p:spPr>
        <p:txBody>
          <a:bodyPr>
            <a:normAutofit lnSpcReduction="10000"/>
          </a:bodyPr>
          <a:lstStyle/>
          <a:p>
            <a:pPr>
              <a:buFont typeface="Wingdings" panose="05000000000000000000" pitchFamily="2" charset="2"/>
              <a:buChar char="§"/>
            </a:pPr>
            <a:r>
              <a:rPr lang="en-US" sz="2800" dirty="0"/>
              <a:t>The tendencies of leaders to develop “special” relationships with some team members. This tendency is central to leader-member exchange theory.</a:t>
            </a:r>
          </a:p>
          <a:p>
            <a:pPr>
              <a:buFont typeface="Wingdings" panose="05000000000000000000" pitchFamily="2" charset="2"/>
              <a:buChar char="§"/>
            </a:pPr>
            <a:r>
              <a:rPr lang="en-US" sz="2800" dirty="0"/>
              <a:t>The theory basically recognizes that in most, or at least many, leadership situations not everyone is treated the same by the leader. Instead, people fall into “in” groups and “out” groups in relationships with their leaders. </a:t>
            </a:r>
          </a:p>
          <a:p>
            <a:pPr>
              <a:buFont typeface="Wingdings" panose="05000000000000000000" pitchFamily="2" charset="2"/>
              <a:buChar char="§"/>
            </a:pPr>
            <a:r>
              <a:rPr lang="en-US" sz="2800" dirty="0"/>
              <a:t>Obviously, the group you are in can have quite a significant influence on your experience with the leader. </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509</a:t>
            </a:fld>
            <a:endParaRPr lang="en-US">
              <a:solidFill>
                <a:prstClr val="black">
                  <a:tint val="75000"/>
                </a:prstClr>
              </a:solidFill>
            </a:endParaRPr>
          </a:p>
        </p:txBody>
      </p:sp>
    </p:spTree>
    <p:extLst>
      <p:ext uri="{BB962C8B-B14F-4D97-AF65-F5344CB8AC3E}">
        <p14:creationId xmlns:p14="http://schemas.microsoft.com/office/powerpoint/2010/main" val="793458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BD23C-F18E-53AA-60F6-67BD0DD6B1FE}"/>
              </a:ext>
            </a:extLst>
          </p:cNvPr>
          <p:cNvSpPr>
            <a:spLocks noGrp="1"/>
          </p:cNvSpPr>
          <p:nvPr>
            <p:ph type="title"/>
          </p:nvPr>
        </p:nvSpPr>
        <p:spPr>
          <a:xfrm>
            <a:off x="76200" y="274637"/>
            <a:ext cx="8991600" cy="1935155"/>
          </a:xfrm>
        </p:spPr>
        <p:txBody>
          <a:bodyPr>
            <a:noAutofit/>
          </a:bodyPr>
          <a:lstStyle/>
          <a:p>
            <a:r>
              <a:rPr lang="en-US" sz="3600" b="1" dirty="0"/>
              <a:t>Leadership and Management must have a “Zero-tolerance” for misconduct and unprofessional behavior </a:t>
            </a:r>
            <a:br>
              <a:rPr lang="en-US" sz="3600" b="1" dirty="0"/>
            </a:br>
            <a:endParaRPr lang="en-US" sz="3600" b="1" dirty="0"/>
          </a:p>
        </p:txBody>
      </p:sp>
      <p:sp>
        <p:nvSpPr>
          <p:cNvPr id="3" name="Content Placeholder 2">
            <a:extLst>
              <a:ext uri="{FF2B5EF4-FFF2-40B4-BE49-F238E27FC236}">
                <a16:creationId xmlns:a16="http://schemas.microsoft.com/office/drawing/2014/main" id="{4FABAF86-7B4A-1C9A-1262-DEBE830C47D5}"/>
              </a:ext>
            </a:extLst>
          </p:cNvPr>
          <p:cNvSpPr>
            <a:spLocks noGrp="1"/>
          </p:cNvSpPr>
          <p:nvPr>
            <p:ph idx="1"/>
          </p:nvPr>
        </p:nvSpPr>
        <p:spPr>
          <a:xfrm>
            <a:off x="384810" y="1676400"/>
            <a:ext cx="8275320" cy="4525963"/>
          </a:xfrm>
        </p:spPr>
        <p:txBody>
          <a:bodyPr/>
          <a:lstStyle/>
          <a:p>
            <a:pPr marL="0" indent="0">
              <a:buNone/>
            </a:pPr>
            <a:endParaRPr lang="en-US" dirty="0"/>
          </a:p>
          <a:p>
            <a:pPr marL="0" indent="0" algn="ctr">
              <a:buNone/>
            </a:pPr>
            <a:r>
              <a:rPr lang="en-US" dirty="0"/>
              <a:t>Managers, Supervisors, and Officers remain aware, responsible, and held accountable to stay above the RED LINE</a:t>
            </a:r>
          </a:p>
        </p:txBody>
      </p:sp>
      <p:sp>
        <p:nvSpPr>
          <p:cNvPr id="4" name="Slide Number Placeholder 3">
            <a:extLst>
              <a:ext uri="{FF2B5EF4-FFF2-40B4-BE49-F238E27FC236}">
                <a16:creationId xmlns:a16="http://schemas.microsoft.com/office/drawing/2014/main" id="{AC378731-93B4-FF83-0E5D-DA4A9E56EB5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51</a:t>
            </a:fld>
            <a:endParaRPr lang="en-US">
              <a:solidFill>
                <a:prstClr val="black">
                  <a:tint val="75000"/>
                </a:prstClr>
              </a:solidFill>
            </a:endParaRPr>
          </a:p>
        </p:txBody>
      </p:sp>
      <p:cxnSp>
        <p:nvCxnSpPr>
          <p:cNvPr id="6" name="Straight Connector 5">
            <a:extLst>
              <a:ext uri="{FF2B5EF4-FFF2-40B4-BE49-F238E27FC236}">
                <a16:creationId xmlns:a16="http://schemas.microsoft.com/office/drawing/2014/main" id="{595BA0AA-E346-1A2C-FEBF-4167F62E1DEB}"/>
              </a:ext>
            </a:extLst>
          </p:cNvPr>
          <p:cNvCxnSpPr>
            <a:cxnSpLocks/>
            <a:stCxn id="3" idx="1"/>
            <a:endCxn id="3" idx="3"/>
          </p:cNvCxnSpPr>
          <p:nvPr/>
        </p:nvCxnSpPr>
        <p:spPr>
          <a:xfrm>
            <a:off x="384810" y="3939382"/>
            <a:ext cx="827532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90861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4581"/>
            <a:ext cx="8839200" cy="6393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6393877"/>
            <a:ext cx="8001000" cy="369332"/>
          </a:xfrm>
          <a:prstGeom prst="rect">
            <a:avLst/>
          </a:prstGeom>
          <a:noFill/>
        </p:spPr>
        <p:txBody>
          <a:bodyPr wrap="square" rtlCol="0">
            <a:spAutoFit/>
          </a:bodyPr>
          <a:lstStyle/>
          <a:p>
            <a:r>
              <a:rPr lang="en-US" dirty="0"/>
              <a:t>http://images.slideplayer.com/15/4848861/slides/slide_13.jpg</a:t>
            </a:r>
          </a:p>
        </p:txBody>
      </p:sp>
      <p:sp>
        <p:nvSpPr>
          <p:cNvPr id="3" name="Slide Number Placeholder 2"/>
          <p:cNvSpPr>
            <a:spLocks noGrp="1"/>
          </p:cNvSpPr>
          <p:nvPr>
            <p:ph type="sldNum" sz="quarter" idx="12"/>
          </p:nvPr>
        </p:nvSpPr>
        <p:spPr/>
        <p:txBody>
          <a:bodyPr/>
          <a:lstStyle/>
          <a:p>
            <a:fld id="{8A8D1F8B-566B-49F2-865B-EEF93E92EFE1}" type="slidenum">
              <a:rPr lang="en-US" smtClean="0">
                <a:solidFill>
                  <a:prstClr val="black">
                    <a:tint val="75000"/>
                  </a:prstClr>
                </a:solidFill>
              </a:rPr>
              <a:pPr/>
              <a:t>510</a:t>
            </a:fld>
            <a:endParaRPr lang="en-US">
              <a:solidFill>
                <a:prstClr val="black">
                  <a:tint val="75000"/>
                </a:prstClr>
              </a:solidFill>
            </a:endParaRPr>
          </a:p>
        </p:txBody>
      </p:sp>
      <p:sp>
        <p:nvSpPr>
          <p:cNvPr id="5" name="TextBox 4">
            <a:extLst>
              <a:ext uri="{FF2B5EF4-FFF2-40B4-BE49-F238E27FC236}">
                <a16:creationId xmlns:a16="http://schemas.microsoft.com/office/drawing/2014/main" id="{3921A87F-D78F-45A9-889E-6ED48E7EB055}"/>
              </a:ext>
            </a:extLst>
          </p:cNvPr>
          <p:cNvSpPr txBox="1"/>
          <p:nvPr/>
        </p:nvSpPr>
        <p:spPr>
          <a:xfrm rot="10800000" flipV="1">
            <a:off x="228599" y="5505877"/>
            <a:ext cx="8610599" cy="830997"/>
          </a:xfrm>
          <a:prstGeom prst="rect">
            <a:avLst/>
          </a:prstGeom>
          <a:noFill/>
        </p:spPr>
        <p:txBody>
          <a:bodyPr wrap="square" rtlCol="0">
            <a:spAutoFit/>
          </a:bodyPr>
          <a:lstStyle/>
          <a:p>
            <a:r>
              <a:rPr lang="en-US" sz="2400" b="1" dirty="0">
                <a:solidFill>
                  <a:srgbClr val="C00000"/>
                </a:solidFill>
              </a:rPr>
              <a:t>[ Key is awareness, fair process and proactive quality interaction in terms of time, content and context of relationships]</a:t>
            </a:r>
          </a:p>
        </p:txBody>
      </p:sp>
    </p:spTree>
    <p:extLst>
      <p:ext uri="{BB962C8B-B14F-4D97-AF65-F5344CB8AC3E}">
        <p14:creationId xmlns:p14="http://schemas.microsoft.com/office/powerpoint/2010/main" val="3236832633"/>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248B2-A6DF-43DC-800B-55A6C2066602}"/>
              </a:ext>
            </a:extLst>
          </p:cNvPr>
          <p:cNvSpPr>
            <a:spLocks noGrp="1"/>
          </p:cNvSpPr>
          <p:nvPr>
            <p:ph type="title"/>
          </p:nvPr>
        </p:nvSpPr>
        <p:spPr>
          <a:xfrm>
            <a:off x="0" y="0"/>
            <a:ext cx="9144000" cy="1981198"/>
          </a:xfrm>
        </p:spPr>
        <p:txBody>
          <a:bodyPr>
            <a:noAutofit/>
          </a:bodyPr>
          <a:lstStyle/>
          <a:p>
            <a:r>
              <a:rPr lang="en-US" sz="2800" b="1" i="0" dirty="0">
                <a:solidFill>
                  <a:srgbClr val="202122"/>
                </a:solidFill>
                <a:effectLst/>
                <a:latin typeface="Calibri" panose="020F0502020204030204" pitchFamily="34" charset="0"/>
                <a:cs typeface="Calibri" panose="020F0502020204030204" pitchFamily="34" charset="0"/>
              </a:rPr>
              <a:t>The idea behind the Pygmalion effect is that increasing the leader's expectation of the follower's performance will result in better follower performance</a:t>
            </a:r>
            <a:br>
              <a:rPr lang="en-US" sz="1800" b="0" i="0" dirty="0">
                <a:solidFill>
                  <a:srgbClr val="202122"/>
                </a:solidFill>
                <a:effectLst/>
                <a:latin typeface="Calibri" panose="020F0502020204030204" pitchFamily="34" charset="0"/>
                <a:cs typeface="Calibri" panose="020F0502020204030204" pitchFamily="34" charset="0"/>
              </a:rPr>
            </a:br>
            <a:r>
              <a:rPr lang="en-US" sz="1800" b="0" i="0" dirty="0">
                <a:solidFill>
                  <a:srgbClr val="202122"/>
                </a:solidFill>
                <a:effectLst/>
                <a:latin typeface="Calibri" panose="020F0502020204030204" pitchFamily="34" charset="0"/>
                <a:cs typeface="Calibri" panose="020F0502020204030204" pitchFamily="34" charset="0"/>
              </a:rPr>
              <a:t>Mitchell, Terence R.; Daniels, Denise (2003)</a:t>
            </a:r>
            <a:endParaRPr lang="en-US" sz="18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D1BB3CF-744B-410D-8A93-4D265269CDBF}"/>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511</a:t>
            </a:fld>
            <a:endParaRPr lang="en-US">
              <a:solidFill>
                <a:prstClr val="black">
                  <a:tint val="75000"/>
                </a:prstClr>
              </a:solidFill>
            </a:endParaRPr>
          </a:p>
        </p:txBody>
      </p:sp>
      <p:pic>
        <p:nvPicPr>
          <p:cNvPr id="11" name="Content Placeholder 10">
            <a:extLst>
              <a:ext uri="{FF2B5EF4-FFF2-40B4-BE49-F238E27FC236}">
                <a16:creationId xmlns:a16="http://schemas.microsoft.com/office/drawing/2014/main" id="{BEBF93F7-59B8-4CDC-B188-F73B0522CB6E}"/>
              </a:ext>
            </a:extLst>
          </p:cNvPr>
          <p:cNvPicPr>
            <a:picLocks noGrp="1" noChangeAspect="1"/>
          </p:cNvPicPr>
          <p:nvPr>
            <p:ph idx="1"/>
          </p:nvPr>
        </p:nvPicPr>
        <p:blipFill>
          <a:blip r:embed="rId2"/>
          <a:stretch>
            <a:fillRect/>
          </a:stretch>
        </p:blipFill>
        <p:spPr>
          <a:xfrm>
            <a:off x="1600200" y="2097748"/>
            <a:ext cx="6096000" cy="4740277"/>
          </a:xfrm>
          <a:prstGeom prst="rect">
            <a:avLst/>
          </a:prstGeom>
        </p:spPr>
      </p:pic>
      <p:sp>
        <p:nvSpPr>
          <p:cNvPr id="12" name="Arrow: Down 11">
            <a:extLst>
              <a:ext uri="{FF2B5EF4-FFF2-40B4-BE49-F238E27FC236}">
                <a16:creationId xmlns:a16="http://schemas.microsoft.com/office/drawing/2014/main" id="{E2950AA1-E60D-4E00-8445-45827C13BA50}"/>
              </a:ext>
            </a:extLst>
          </p:cNvPr>
          <p:cNvSpPr/>
          <p:nvPr/>
        </p:nvSpPr>
        <p:spPr>
          <a:xfrm>
            <a:off x="4329684" y="1854270"/>
            <a:ext cx="484632" cy="486956"/>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838779"/>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22A4D-838D-4376-B5E7-912B08F3D3EF}"/>
              </a:ext>
            </a:extLst>
          </p:cNvPr>
          <p:cNvSpPr>
            <a:spLocks noGrp="1"/>
          </p:cNvSpPr>
          <p:nvPr>
            <p:ph type="title"/>
          </p:nvPr>
        </p:nvSpPr>
        <p:spPr>
          <a:xfrm>
            <a:off x="457200" y="274638"/>
            <a:ext cx="8229600" cy="1706562"/>
          </a:xfrm>
        </p:spPr>
        <p:txBody>
          <a:bodyPr>
            <a:noAutofit/>
          </a:bodyPr>
          <a:lstStyle/>
          <a:p>
            <a:r>
              <a:rPr lang="en-US" sz="3600" b="1" dirty="0"/>
              <a:t>Three situations where conflict is most likely to arise:</a:t>
            </a:r>
            <a:br>
              <a:rPr lang="en-US" sz="3600" b="1" dirty="0"/>
            </a:br>
            <a:r>
              <a:rPr lang="en-US" sz="2400" dirty="0"/>
              <a:t>By: David Wilkinson the Oxford Review</a:t>
            </a:r>
            <a:br>
              <a:rPr lang="en-US" sz="3600" dirty="0"/>
            </a:br>
            <a:endParaRPr lang="en-US" sz="3600" dirty="0"/>
          </a:p>
        </p:txBody>
      </p:sp>
      <p:sp>
        <p:nvSpPr>
          <p:cNvPr id="3" name="Content Placeholder 2">
            <a:extLst>
              <a:ext uri="{FF2B5EF4-FFF2-40B4-BE49-F238E27FC236}">
                <a16:creationId xmlns:a16="http://schemas.microsoft.com/office/drawing/2014/main" id="{9ACECE8F-CA73-4894-BF93-5A5F6A3407CC}"/>
              </a:ext>
            </a:extLst>
          </p:cNvPr>
          <p:cNvSpPr>
            <a:spLocks noGrp="1"/>
          </p:cNvSpPr>
          <p:nvPr>
            <p:ph idx="1"/>
          </p:nvPr>
        </p:nvSpPr>
        <p:spPr>
          <a:xfrm>
            <a:off x="457200" y="2133600"/>
            <a:ext cx="8229600" cy="4419600"/>
          </a:xfrm>
        </p:spPr>
        <p:txBody>
          <a:bodyPr>
            <a:normAutofit/>
          </a:bodyPr>
          <a:lstStyle/>
          <a:p>
            <a:pPr>
              <a:buFont typeface="Wingdings" panose="05000000000000000000" pitchFamily="2" charset="2"/>
              <a:buChar char="§"/>
            </a:pPr>
            <a:r>
              <a:rPr lang="en-US" sz="2800" b="1" dirty="0"/>
              <a:t>Change, </a:t>
            </a:r>
            <a:r>
              <a:rPr lang="en-US" sz="2800" dirty="0"/>
              <a:t>This is unsettling to all involved in the process and can cause ructions in an organization.</a:t>
            </a:r>
          </a:p>
          <a:p>
            <a:pPr>
              <a:buFont typeface="Wingdings" panose="05000000000000000000" pitchFamily="2" charset="2"/>
              <a:buChar char="§"/>
            </a:pPr>
            <a:r>
              <a:rPr lang="en-US" sz="2800" b="1" dirty="0"/>
              <a:t>Conflicting goals and objectives, </a:t>
            </a:r>
            <a:r>
              <a:rPr lang="en-US" sz="2800" dirty="0"/>
              <a:t>with different values and priorities</a:t>
            </a:r>
          </a:p>
          <a:p>
            <a:pPr>
              <a:buFont typeface="Wingdings" panose="05000000000000000000" pitchFamily="2" charset="2"/>
              <a:buChar char="§"/>
            </a:pPr>
            <a:r>
              <a:rPr lang="en-US" sz="2800" b="1" dirty="0"/>
              <a:t>Limited resources, </a:t>
            </a:r>
            <a:r>
              <a:rPr lang="en-US" sz="2800" dirty="0"/>
              <a:t>Where bodies within the organization are competing for the same resources, this can lead to problems arising</a:t>
            </a:r>
          </a:p>
        </p:txBody>
      </p:sp>
      <p:sp>
        <p:nvSpPr>
          <p:cNvPr id="4" name="Slide Number Placeholder 3">
            <a:extLst>
              <a:ext uri="{FF2B5EF4-FFF2-40B4-BE49-F238E27FC236}">
                <a16:creationId xmlns:a16="http://schemas.microsoft.com/office/drawing/2014/main" id="{3AA79F83-085A-4F83-9A59-4A8C82D69BB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512</a:t>
            </a:fld>
            <a:endParaRPr lang="en-US">
              <a:solidFill>
                <a:prstClr val="black">
                  <a:tint val="75000"/>
                </a:prstClr>
              </a:solidFill>
            </a:endParaRPr>
          </a:p>
        </p:txBody>
      </p:sp>
    </p:spTree>
    <p:extLst>
      <p:ext uri="{BB962C8B-B14F-4D97-AF65-F5344CB8AC3E}">
        <p14:creationId xmlns:p14="http://schemas.microsoft.com/office/powerpoint/2010/main" val="1443991641"/>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5238"/>
          </a:xfrm>
        </p:spPr>
        <p:txBody>
          <a:bodyPr>
            <a:normAutofit/>
          </a:bodyPr>
          <a:lstStyle/>
          <a:p>
            <a:r>
              <a:rPr lang="en-US" sz="3600" b="1" dirty="0"/>
              <a:t>Fair Process Consist of Three (3) Principles</a:t>
            </a:r>
            <a:br>
              <a:rPr lang="en-US" sz="3600" b="1" dirty="0"/>
            </a:br>
            <a:r>
              <a:rPr lang="en-US" sz="3100" dirty="0"/>
              <a:t>Kim and Mauborgne HBR</a:t>
            </a:r>
          </a:p>
        </p:txBody>
      </p:sp>
      <p:sp>
        <p:nvSpPr>
          <p:cNvPr id="3" name="Content Placeholder 2"/>
          <p:cNvSpPr>
            <a:spLocks noGrp="1"/>
          </p:cNvSpPr>
          <p:nvPr>
            <p:ph idx="1"/>
          </p:nvPr>
        </p:nvSpPr>
        <p:spPr>
          <a:xfrm>
            <a:off x="457200" y="1828800"/>
            <a:ext cx="8229600" cy="4953000"/>
          </a:xfrm>
        </p:spPr>
        <p:txBody>
          <a:bodyPr>
            <a:normAutofit/>
          </a:bodyPr>
          <a:lstStyle/>
          <a:p>
            <a:pPr marL="514350" indent="-514350">
              <a:buFont typeface="+mj-lt"/>
              <a:buAutoNum type="arabicPeriod"/>
            </a:pPr>
            <a:r>
              <a:rPr lang="en-US" sz="2800" b="1" dirty="0"/>
              <a:t>Engagement: </a:t>
            </a:r>
            <a:r>
              <a:rPr lang="en-US" sz="2800" dirty="0"/>
              <a:t>Involving individuals in decisions by inviting their input and encouraging them to challenge one another's idea’s</a:t>
            </a:r>
          </a:p>
          <a:p>
            <a:pPr marL="514350" indent="-514350">
              <a:buFont typeface="+mj-lt"/>
              <a:buAutoNum type="arabicPeriod"/>
            </a:pPr>
            <a:r>
              <a:rPr lang="en-US" sz="2800" b="1" dirty="0"/>
              <a:t>Explanation: </a:t>
            </a:r>
            <a:r>
              <a:rPr lang="en-US" sz="2800" dirty="0"/>
              <a:t>Clarifying the thinking behind a final decision</a:t>
            </a:r>
          </a:p>
          <a:p>
            <a:pPr marL="514350" indent="-514350">
              <a:buFont typeface="+mj-lt"/>
              <a:buAutoNum type="arabicPeriod"/>
            </a:pPr>
            <a:r>
              <a:rPr lang="en-US" sz="2800" b="1" dirty="0"/>
              <a:t>Expectation clarity: </a:t>
            </a:r>
            <a:r>
              <a:rPr lang="en-US" sz="2800" dirty="0"/>
              <a:t>Stating the new rules for the game, the performance standards, penalty for failure and new responsibilities </a:t>
            </a:r>
            <a:endParaRPr lang="en-US" sz="2800" b="1"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513</a:t>
            </a:fld>
            <a:endParaRPr lang="en-US">
              <a:solidFill>
                <a:prstClr val="black">
                  <a:tint val="75000"/>
                </a:prstClr>
              </a:solidFill>
            </a:endParaRPr>
          </a:p>
        </p:txBody>
      </p:sp>
    </p:spTree>
    <p:extLst>
      <p:ext uri="{BB962C8B-B14F-4D97-AF65-F5344CB8AC3E}">
        <p14:creationId xmlns:p14="http://schemas.microsoft.com/office/powerpoint/2010/main" val="439747971"/>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F691A-A046-4500-A964-F69B06A56496}"/>
              </a:ext>
            </a:extLst>
          </p:cNvPr>
          <p:cNvSpPr>
            <a:spLocks noGrp="1"/>
          </p:cNvSpPr>
          <p:nvPr>
            <p:ph type="title"/>
          </p:nvPr>
        </p:nvSpPr>
        <p:spPr>
          <a:xfrm>
            <a:off x="0" y="0"/>
            <a:ext cx="9144000" cy="1295400"/>
          </a:xfrm>
        </p:spPr>
        <p:txBody>
          <a:bodyPr>
            <a:normAutofit fontScale="90000"/>
          </a:bodyPr>
          <a:lstStyle/>
          <a:p>
            <a:r>
              <a:rPr lang="en-US" sz="4000" b="1" dirty="0"/>
              <a:t>Three Dimensions of Organizational Justice</a:t>
            </a:r>
            <a:br>
              <a:rPr lang="en-US" sz="4000" b="1" dirty="0"/>
            </a:br>
            <a:r>
              <a:rPr lang="en-US" sz="2700" b="1" i="1" u="sng" dirty="0">
                <a:solidFill>
                  <a:srgbClr val="C00000"/>
                </a:solidFill>
              </a:rPr>
              <a:t>Central to Peoples Perspective of Fairness in Organizations</a:t>
            </a:r>
            <a:br>
              <a:rPr lang="en-US" sz="2700" i="1" dirty="0"/>
            </a:br>
            <a:r>
              <a:rPr lang="en-US" sz="2700" dirty="0"/>
              <a:t>Greenberg &amp; Colquitt (2008)</a:t>
            </a:r>
          </a:p>
        </p:txBody>
      </p:sp>
      <p:sp>
        <p:nvSpPr>
          <p:cNvPr id="3" name="Content Placeholder 2">
            <a:extLst>
              <a:ext uri="{FF2B5EF4-FFF2-40B4-BE49-F238E27FC236}">
                <a16:creationId xmlns:a16="http://schemas.microsoft.com/office/drawing/2014/main" id="{2D5AC945-D173-4B56-AC15-EBAC558B57E9}"/>
              </a:ext>
            </a:extLst>
          </p:cNvPr>
          <p:cNvSpPr>
            <a:spLocks noGrp="1"/>
          </p:cNvSpPr>
          <p:nvPr>
            <p:ph idx="1"/>
          </p:nvPr>
        </p:nvSpPr>
        <p:spPr>
          <a:xfrm>
            <a:off x="457200" y="1600200"/>
            <a:ext cx="8229600" cy="5410200"/>
          </a:xfrm>
        </p:spPr>
        <p:txBody>
          <a:bodyPr>
            <a:normAutofit/>
          </a:bodyPr>
          <a:lstStyle/>
          <a:p>
            <a:pPr>
              <a:buFont typeface="Wingdings" panose="05000000000000000000" pitchFamily="2" charset="2"/>
              <a:buChar char="§"/>
            </a:pPr>
            <a:r>
              <a:rPr lang="en-US" sz="2800" b="1" dirty="0"/>
              <a:t>Distributive justice: </a:t>
            </a:r>
            <a:r>
              <a:rPr lang="en-US" sz="2800" dirty="0"/>
              <a:t>The concern for fairness in resource distributions, such as pay, rewards, promotions, and the outcome of dispute resolutions.</a:t>
            </a:r>
          </a:p>
          <a:p>
            <a:pPr>
              <a:buFont typeface="Wingdings" panose="05000000000000000000" pitchFamily="2" charset="2"/>
              <a:buChar char="§"/>
            </a:pPr>
            <a:r>
              <a:rPr lang="en-US" sz="2800" b="1" dirty="0"/>
              <a:t>Procedural justice: </a:t>
            </a:r>
            <a:r>
              <a:rPr lang="en-US" sz="2800" dirty="0"/>
              <a:t>People also attend to the fairness of the decision-making procedures that lead to those outcomes, attempting to understand how and why they came about.</a:t>
            </a:r>
          </a:p>
          <a:p>
            <a:pPr>
              <a:buFont typeface="Wingdings" panose="05000000000000000000" pitchFamily="2" charset="2"/>
              <a:buChar char="§"/>
            </a:pPr>
            <a:r>
              <a:rPr lang="en-US" sz="2800" b="1" dirty="0"/>
              <a:t>Interactional justice: </a:t>
            </a:r>
            <a:r>
              <a:rPr lang="en-US" sz="2800" dirty="0"/>
              <a:t>Individuals are also concerned with the nature of the interpersonal treatment received from others, especially key organizational authorities.</a:t>
            </a:r>
          </a:p>
          <a:p>
            <a:pPr marL="0" indent="0">
              <a:buNone/>
            </a:pPr>
            <a:endParaRPr lang="en-US" sz="2000" dirty="0"/>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C1696C00-3447-4594-B889-8079E43E831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514</a:t>
            </a:fld>
            <a:endParaRPr lang="en-US">
              <a:solidFill>
                <a:prstClr val="black">
                  <a:tint val="75000"/>
                </a:prstClr>
              </a:solidFill>
            </a:endParaRPr>
          </a:p>
        </p:txBody>
      </p:sp>
    </p:spTree>
    <p:extLst>
      <p:ext uri="{BB962C8B-B14F-4D97-AF65-F5344CB8AC3E}">
        <p14:creationId xmlns:p14="http://schemas.microsoft.com/office/powerpoint/2010/main" val="1234405267"/>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59C96-0027-4B53-A6D8-EF9590412A12}"/>
              </a:ext>
            </a:extLst>
          </p:cNvPr>
          <p:cNvSpPr>
            <a:spLocks noGrp="1"/>
          </p:cNvSpPr>
          <p:nvPr>
            <p:ph type="title"/>
          </p:nvPr>
        </p:nvSpPr>
        <p:spPr/>
        <p:txBody>
          <a:bodyPr/>
          <a:lstStyle/>
          <a:p>
            <a:r>
              <a:rPr lang="en-US" b="1" dirty="0"/>
              <a:t>The Key is the Leaders Legitimacy</a:t>
            </a:r>
          </a:p>
        </p:txBody>
      </p:sp>
      <p:sp>
        <p:nvSpPr>
          <p:cNvPr id="3" name="Content Placeholder 2">
            <a:extLst>
              <a:ext uri="{FF2B5EF4-FFF2-40B4-BE49-F238E27FC236}">
                <a16:creationId xmlns:a16="http://schemas.microsoft.com/office/drawing/2014/main" id="{F4CDE5AF-EF3B-45BC-B8AB-64B4C647D6FC}"/>
              </a:ext>
            </a:extLst>
          </p:cNvPr>
          <p:cNvSpPr>
            <a:spLocks noGrp="1"/>
          </p:cNvSpPr>
          <p:nvPr>
            <p:ph idx="1"/>
          </p:nvPr>
        </p:nvSpPr>
        <p:spPr>
          <a:xfrm>
            <a:off x="457200" y="1600200"/>
            <a:ext cx="8229600" cy="5410200"/>
          </a:xfrm>
        </p:spPr>
        <p:txBody>
          <a:bodyPr>
            <a:normAutofit/>
          </a:bodyPr>
          <a:lstStyle/>
          <a:p>
            <a:pPr>
              <a:buFont typeface="Wingdings" panose="05000000000000000000" pitchFamily="2" charset="2"/>
              <a:buChar char="§"/>
            </a:pPr>
            <a:r>
              <a:rPr lang="en-US" b="1" dirty="0"/>
              <a:t>The fair exercise of authority by the leader</a:t>
            </a:r>
          </a:p>
          <a:p>
            <a:pPr>
              <a:buFont typeface="Wingdings" panose="05000000000000000000" pitchFamily="2" charset="2"/>
              <a:buChar char="§"/>
            </a:pPr>
            <a:r>
              <a:rPr lang="en-US" b="1" dirty="0"/>
              <a:t>At the center is trust:</a:t>
            </a:r>
          </a:p>
          <a:p>
            <a:pPr>
              <a:buFont typeface="Courier New" panose="02070309020205020404" pitchFamily="49" charset="0"/>
              <a:buChar char="o"/>
            </a:pPr>
            <a:r>
              <a:rPr lang="en-US" dirty="0"/>
              <a:t>The perception of fairness or unfairness shapes trust</a:t>
            </a:r>
          </a:p>
          <a:p>
            <a:pPr>
              <a:buFont typeface="Courier New" panose="02070309020205020404" pitchFamily="49" charset="0"/>
              <a:buChar char="o"/>
            </a:pPr>
            <a:r>
              <a:rPr lang="en-US" dirty="0"/>
              <a:t>How fairly does the leader exercise their authority</a:t>
            </a:r>
          </a:p>
          <a:p>
            <a:pPr>
              <a:buFont typeface="Courier New" panose="02070309020205020404" pitchFamily="49" charset="0"/>
              <a:buChar char="o"/>
            </a:pPr>
            <a:r>
              <a:rPr lang="en-US" b="1" dirty="0">
                <a:solidFill>
                  <a:srgbClr val="C00000"/>
                </a:solidFill>
              </a:rPr>
              <a:t>Treatment is essential to that judgement of trust</a:t>
            </a:r>
          </a:p>
        </p:txBody>
      </p:sp>
      <p:sp>
        <p:nvSpPr>
          <p:cNvPr id="4" name="Slide Number Placeholder 3">
            <a:extLst>
              <a:ext uri="{FF2B5EF4-FFF2-40B4-BE49-F238E27FC236}">
                <a16:creationId xmlns:a16="http://schemas.microsoft.com/office/drawing/2014/main" id="{03A9AC59-8A8E-4520-B3CD-5294A186630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515</a:t>
            </a:fld>
            <a:endParaRPr lang="en-US">
              <a:solidFill>
                <a:prstClr val="black">
                  <a:tint val="75000"/>
                </a:prstClr>
              </a:solidFill>
            </a:endParaRPr>
          </a:p>
        </p:txBody>
      </p:sp>
    </p:spTree>
    <p:extLst>
      <p:ext uri="{BB962C8B-B14F-4D97-AF65-F5344CB8AC3E}">
        <p14:creationId xmlns:p14="http://schemas.microsoft.com/office/powerpoint/2010/main" val="1992796190"/>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A50C-238D-4B08-AAB0-4FCE21F82F74}"/>
              </a:ext>
            </a:extLst>
          </p:cNvPr>
          <p:cNvSpPr>
            <a:spLocks noGrp="1"/>
          </p:cNvSpPr>
          <p:nvPr>
            <p:ph type="title"/>
          </p:nvPr>
        </p:nvSpPr>
        <p:spPr>
          <a:xfrm>
            <a:off x="457200" y="0"/>
            <a:ext cx="8229600" cy="22860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5BBCD1D1-B45C-44A8-9B33-E71FA603F219}"/>
              </a:ext>
            </a:extLst>
          </p:cNvPr>
          <p:cNvSpPr>
            <a:spLocks noGrp="1"/>
          </p:cNvSpPr>
          <p:nvPr>
            <p:ph idx="1"/>
          </p:nvPr>
        </p:nvSpPr>
        <p:spPr>
          <a:xfrm>
            <a:off x="152400" y="0"/>
            <a:ext cx="8915400" cy="6858000"/>
          </a:xfrm>
        </p:spPr>
        <p:txBody>
          <a:bodyPr>
            <a:normAutofit fontScale="92500" lnSpcReduction="10000"/>
          </a:bodyPr>
          <a:lstStyle/>
          <a:p>
            <a:pPr marL="0" indent="0">
              <a:buNone/>
            </a:pPr>
            <a:endParaRPr lang="en-US" sz="2800" dirty="0"/>
          </a:p>
          <a:p>
            <a:pPr>
              <a:buFont typeface="Wingdings" panose="05000000000000000000" pitchFamily="2" charset="2"/>
              <a:buChar char="§"/>
            </a:pPr>
            <a:r>
              <a:rPr lang="en-US" sz="3000" dirty="0"/>
              <a:t>Meta-analyses have provided empirical support for the direct and indirect relationship between organizational justice and all three facets of employee performance: task performance, organizational citizenship behavior, and counterproductive work behavior  </a:t>
            </a:r>
            <a:r>
              <a:rPr lang="en-US" sz="2200" dirty="0"/>
              <a:t>Berry, Ones, &amp; Sackett, (2007); Cohen-</a:t>
            </a:r>
            <a:r>
              <a:rPr lang="en-US" sz="2200" dirty="0" err="1"/>
              <a:t>Charash</a:t>
            </a:r>
            <a:r>
              <a:rPr lang="en-US" sz="2200" dirty="0"/>
              <a:t> &amp; Spector, (2001); Colquitt, Conlon, Wesson, Porter, &amp; Ng, (2001); Colquitt et al., (2013)</a:t>
            </a:r>
            <a:endParaRPr lang="en-US" sz="2800" dirty="0"/>
          </a:p>
          <a:p>
            <a:pPr>
              <a:buFont typeface="Wingdings" panose="05000000000000000000" pitchFamily="2" charset="2"/>
              <a:buChar char="§"/>
            </a:pPr>
            <a:r>
              <a:rPr lang="en-US" sz="3000" dirty="0"/>
              <a:t>Research findings suggest that employees who feel mistreated or wronged by their organization may act in a manner to get even or restore a sense of equitable balance </a:t>
            </a:r>
            <a:r>
              <a:rPr lang="en-US" sz="2000" dirty="0"/>
              <a:t>(Ambrose, Seabright, &amp; </a:t>
            </a:r>
            <a:r>
              <a:rPr lang="en-US" sz="2000" dirty="0" err="1"/>
              <a:t>Schminke</a:t>
            </a:r>
            <a:r>
              <a:rPr lang="en-US" sz="2000" dirty="0"/>
              <a:t>, (2002); Mitchell &amp; Ambrose, (2007); </a:t>
            </a:r>
            <a:r>
              <a:rPr lang="en-US" sz="2000" dirty="0" err="1"/>
              <a:t>Skarlicki</a:t>
            </a:r>
            <a:r>
              <a:rPr lang="en-US" sz="2000" dirty="0"/>
              <a:t> &amp; Folger, (1997)</a:t>
            </a:r>
          </a:p>
          <a:p>
            <a:pPr>
              <a:buFont typeface="Wingdings" panose="05000000000000000000" pitchFamily="2" charset="2"/>
              <a:buChar char="§"/>
            </a:pPr>
            <a:r>
              <a:rPr lang="en-US" sz="3000" dirty="0"/>
              <a:t>The tenets associated with organizational justice are salient and administrators should focus on fair treatment to minimize detrimental behavior among officers </a:t>
            </a:r>
          </a:p>
          <a:p>
            <a:pPr marL="0" indent="0">
              <a:buNone/>
            </a:pPr>
            <a:r>
              <a:rPr lang="en-US" sz="2000" dirty="0"/>
              <a:t>                                          Tyler et al., (2007); (2015) Wolfe et al., (2018).</a:t>
            </a:r>
          </a:p>
        </p:txBody>
      </p:sp>
      <p:sp>
        <p:nvSpPr>
          <p:cNvPr id="4" name="Slide Number Placeholder 3">
            <a:extLst>
              <a:ext uri="{FF2B5EF4-FFF2-40B4-BE49-F238E27FC236}">
                <a16:creationId xmlns:a16="http://schemas.microsoft.com/office/drawing/2014/main" id="{33B0249B-B29B-42E6-83EB-E73A9654E67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516</a:t>
            </a:fld>
            <a:endParaRPr lang="en-US">
              <a:solidFill>
                <a:prstClr val="black">
                  <a:tint val="75000"/>
                </a:prstClr>
              </a:solidFill>
            </a:endParaRPr>
          </a:p>
        </p:txBody>
      </p:sp>
    </p:spTree>
    <p:extLst>
      <p:ext uri="{BB962C8B-B14F-4D97-AF65-F5344CB8AC3E}">
        <p14:creationId xmlns:p14="http://schemas.microsoft.com/office/powerpoint/2010/main" val="1047710875"/>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2149476"/>
          </a:xfrm>
        </p:spPr>
        <p:txBody>
          <a:bodyPr>
            <a:noAutofit/>
          </a:bodyPr>
          <a:lstStyle/>
          <a:p>
            <a:r>
              <a:rPr lang="en-US" sz="3600" b="1" dirty="0">
                <a:solidFill>
                  <a:srgbClr val="C00000"/>
                </a:solidFill>
              </a:rPr>
              <a:t>Four Essential Components for a Leaders Behaviors to Influence the Subordinate’s Perception of Fair Process</a:t>
            </a:r>
            <a:br>
              <a:rPr lang="en-US" sz="3600" b="1" dirty="0">
                <a:solidFill>
                  <a:srgbClr val="C00000"/>
                </a:solidFill>
              </a:rPr>
            </a:br>
            <a:r>
              <a:rPr lang="en-US" sz="2400" dirty="0"/>
              <a:t>Adapted from Tyler, (2011)</a:t>
            </a:r>
          </a:p>
        </p:txBody>
      </p:sp>
      <p:sp>
        <p:nvSpPr>
          <p:cNvPr id="3" name="Content Placeholder 2"/>
          <p:cNvSpPr>
            <a:spLocks noGrp="1"/>
          </p:cNvSpPr>
          <p:nvPr>
            <p:ph idx="1"/>
          </p:nvPr>
        </p:nvSpPr>
        <p:spPr>
          <a:xfrm>
            <a:off x="152400" y="2286000"/>
            <a:ext cx="8839200" cy="4572000"/>
          </a:xfrm>
        </p:spPr>
        <p:txBody>
          <a:bodyPr>
            <a:normAutofit/>
          </a:bodyPr>
          <a:lstStyle/>
          <a:p>
            <a:pPr marL="0" indent="0">
              <a:buNone/>
            </a:pPr>
            <a:r>
              <a:rPr lang="en-US" b="1" dirty="0"/>
              <a:t>1. </a:t>
            </a:r>
            <a:r>
              <a:rPr lang="en-US" sz="3000" dirty="0"/>
              <a:t>Being treated by your supervisor with dignity and respect</a:t>
            </a:r>
          </a:p>
          <a:p>
            <a:pPr marL="0" indent="0">
              <a:lnSpc>
                <a:spcPct val="110000"/>
              </a:lnSpc>
              <a:buNone/>
            </a:pPr>
            <a:r>
              <a:rPr lang="en-US" sz="3000" b="1" dirty="0"/>
              <a:t>2. </a:t>
            </a:r>
            <a:r>
              <a:rPr lang="en-US" sz="3000" dirty="0"/>
              <a:t>A supervisor who values and provides an opportunity for you to voice your concerns or opinions </a:t>
            </a:r>
          </a:p>
          <a:p>
            <a:pPr marL="0" indent="0">
              <a:lnSpc>
                <a:spcPct val="110000"/>
              </a:lnSpc>
              <a:buNone/>
            </a:pPr>
            <a:r>
              <a:rPr lang="en-US" sz="3000" b="1" dirty="0"/>
              <a:t>3. </a:t>
            </a:r>
            <a:r>
              <a:rPr lang="en-US" sz="3000" dirty="0"/>
              <a:t>A supervisor who is transparent, and explains their decision-making process</a:t>
            </a:r>
          </a:p>
          <a:p>
            <a:pPr marL="0" indent="0">
              <a:buNone/>
            </a:pPr>
            <a:r>
              <a:rPr lang="en-US" sz="3000" b="1" dirty="0"/>
              <a:t>4.  </a:t>
            </a:r>
            <a:r>
              <a:rPr lang="en-US" sz="3000" dirty="0"/>
              <a:t>A supervisor that remains neutral, impartial and conveys trustworthy motives</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517</a:t>
            </a:fld>
            <a:endParaRPr lang="en-US">
              <a:solidFill>
                <a:prstClr val="black">
                  <a:tint val="75000"/>
                </a:prstClr>
              </a:solidFill>
            </a:endParaRPr>
          </a:p>
        </p:txBody>
      </p:sp>
    </p:spTree>
    <p:extLst>
      <p:ext uri="{BB962C8B-B14F-4D97-AF65-F5344CB8AC3E}">
        <p14:creationId xmlns:p14="http://schemas.microsoft.com/office/powerpoint/2010/main" val="3375232382"/>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5129-7D41-449B-828F-7F261C06721A}"/>
              </a:ext>
            </a:extLst>
          </p:cNvPr>
          <p:cNvSpPr>
            <a:spLocks noGrp="1"/>
          </p:cNvSpPr>
          <p:nvPr>
            <p:ph type="title"/>
          </p:nvPr>
        </p:nvSpPr>
        <p:spPr>
          <a:xfrm>
            <a:off x="457200" y="0"/>
            <a:ext cx="8229600" cy="3048000"/>
          </a:xfrm>
        </p:spPr>
        <p:txBody>
          <a:bodyPr>
            <a:normAutofit fontScale="90000"/>
          </a:bodyPr>
          <a:lstStyle/>
          <a:p>
            <a:r>
              <a:rPr lang="en-US" b="1" u="sng" dirty="0"/>
              <a:t>The Key is being treated fairly</a:t>
            </a:r>
            <a:br>
              <a:rPr lang="en-US" b="1" dirty="0">
                <a:solidFill>
                  <a:srgbClr val="C00000"/>
                </a:solidFill>
              </a:rPr>
            </a:br>
            <a:r>
              <a:rPr lang="en-US" b="1" dirty="0">
                <a:solidFill>
                  <a:srgbClr val="C00000"/>
                </a:solidFill>
              </a:rPr>
              <a:t>“ Three Dimensions of Justice”</a:t>
            </a:r>
            <a:br>
              <a:rPr lang="en-US" b="1" dirty="0"/>
            </a:br>
            <a:r>
              <a:rPr lang="en-US" b="1" dirty="0"/>
              <a:t>Often, the outcome is not as important as the treatment and process we experience</a:t>
            </a:r>
          </a:p>
        </p:txBody>
      </p:sp>
      <p:graphicFrame>
        <p:nvGraphicFramePr>
          <p:cNvPr id="5" name="Content Placeholder 4">
            <a:extLst>
              <a:ext uri="{FF2B5EF4-FFF2-40B4-BE49-F238E27FC236}">
                <a16:creationId xmlns:a16="http://schemas.microsoft.com/office/drawing/2014/main" id="{E8ECEE7C-1048-4721-BBAE-33E39756DFA9}"/>
              </a:ext>
            </a:extLst>
          </p:cNvPr>
          <p:cNvGraphicFramePr>
            <a:graphicFrameLocks noGrp="1"/>
          </p:cNvGraphicFramePr>
          <p:nvPr>
            <p:ph idx="1"/>
            <p:extLst>
              <p:ext uri="{D42A27DB-BD31-4B8C-83A1-F6EECF244321}">
                <p14:modId xmlns:p14="http://schemas.microsoft.com/office/powerpoint/2010/main" val="1213831840"/>
              </p:ext>
            </p:extLst>
          </p:nvPr>
        </p:nvGraphicFramePr>
        <p:xfrm>
          <a:off x="457200" y="2590800"/>
          <a:ext cx="8229600" cy="3535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5308BEB1-5BD6-4240-BCA7-5EAB8A87A92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518</a:t>
            </a:fld>
            <a:endParaRPr lang="en-US">
              <a:solidFill>
                <a:prstClr val="black">
                  <a:tint val="75000"/>
                </a:prstClr>
              </a:solidFill>
            </a:endParaRPr>
          </a:p>
        </p:txBody>
      </p:sp>
      <p:sp>
        <p:nvSpPr>
          <p:cNvPr id="3" name="TextBox 2">
            <a:extLst>
              <a:ext uri="{FF2B5EF4-FFF2-40B4-BE49-F238E27FC236}">
                <a16:creationId xmlns:a16="http://schemas.microsoft.com/office/drawing/2014/main" id="{36F887FE-0F61-46F1-BE34-9424FB749431}"/>
              </a:ext>
            </a:extLst>
          </p:cNvPr>
          <p:cNvSpPr txBox="1"/>
          <p:nvPr/>
        </p:nvSpPr>
        <p:spPr>
          <a:xfrm>
            <a:off x="3352800" y="5943600"/>
            <a:ext cx="5562600" cy="461665"/>
          </a:xfrm>
          <a:prstGeom prst="rect">
            <a:avLst/>
          </a:prstGeom>
          <a:noFill/>
        </p:spPr>
        <p:txBody>
          <a:bodyPr wrap="square" rtlCol="0">
            <a:spAutoFit/>
          </a:bodyPr>
          <a:lstStyle/>
          <a:p>
            <a:r>
              <a:rPr lang="en-US" sz="2400" b="1" dirty="0"/>
              <a:t>Dr. Tom Tyler’s Research at Yale University</a:t>
            </a:r>
          </a:p>
        </p:txBody>
      </p:sp>
      <p:sp>
        <p:nvSpPr>
          <p:cNvPr id="7" name="TextBox 6">
            <a:extLst>
              <a:ext uri="{FF2B5EF4-FFF2-40B4-BE49-F238E27FC236}">
                <a16:creationId xmlns:a16="http://schemas.microsoft.com/office/drawing/2014/main" id="{081164BA-05C1-47C6-988E-0E9E937B112C}"/>
              </a:ext>
            </a:extLst>
          </p:cNvPr>
          <p:cNvSpPr txBox="1"/>
          <p:nvPr/>
        </p:nvSpPr>
        <p:spPr>
          <a:xfrm>
            <a:off x="3200400" y="5486400"/>
            <a:ext cx="2895600" cy="523220"/>
          </a:xfrm>
          <a:prstGeom prst="rect">
            <a:avLst/>
          </a:prstGeom>
          <a:noFill/>
        </p:spPr>
        <p:txBody>
          <a:bodyPr wrap="square" rtlCol="0">
            <a:spAutoFit/>
          </a:bodyPr>
          <a:lstStyle/>
          <a:p>
            <a:r>
              <a:rPr lang="en-US" sz="2800" b="1" i="1" u="sng" dirty="0">
                <a:solidFill>
                  <a:srgbClr val="C00000"/>
                </a:solidFill>
              </a:rPr>
              <a:t>“LEGITIMACY”</a:t>
            </a:r>
          </a:p>
        </p:txBody>
      </p:sp>
    </p:spTree>
    <p:extLst>
      <p:ext uri="{BB962C8B-B14F-4D97-AF65-F5344CB8AC3E}">
        <p14:creationId xmlns:p14="http://schemas.microsoft.com/office/powerpoint/2010/main" val="184690403"/>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90600"/>
          </a:xfrm>
        </p:spPr>
        <p:txBody>
          <a:bodyPr>
            <a:noAutofit/>
          </a:bodyPr>
          <a:lstStyle/>
          <a:p>
            <a:r>
              <a:rPr lang="en-US" sz="3200" b="1" dirty="0"/>
              <a:t>Employee Discipline and When They Fall Short at Promotion Time</a:t>
            </a:r>
          </a:p>
        </p:txBody>
      </p:sp>
      <p:sp>
        <p:nvSpPr>
          <p:cNvPr id="3" name="Content Placeholder 2"/>
          <p:cNvSpPr>
            <a:spLocks noGrp="1"/>
          </p:cNvSpPr>
          <p:nvPr>
            <p:ph idx="1"/>
          </p:nvPr>
        </p:nvSpPr>
        <p:spPr>
          <a:xfrm>
            <a:off x="457200" y="1295400"/>
            <a:ext cx="8229600" cy="5562600"/>
          </a:xfrm>
        </p:spPr>
        <p:txBody>
          <a:bodyPr>
            <a:normAutofit/>
          </a:bodyPr>
          <a:lstStyle/>
          <a:p>
            <a:pPr>
              <a:buFont typeface="Wingdings" panose="05000000000000000000" pitchFamily="2" charset="2"/>
              <a:buChar char="§"/>
            </a:pPr>
            <a:r>
              <a:rPr lang="en-US" sz="2800" dirty="0"/>
              <a:t>Optimism, history and how their response, (attitude and things they can do) may shape the future in their favor</a:t>
            </a:r>
          </a:p>
          <a:p>
            <a:pPr>
              <a:buFont typeface="Wingdings" panose="05000000000000000000" pitchFamily="2" charset="2"/>
              <a:buChar char="§"/>
            </a:pPr>
            <a:r>
              <a:rPr lang="en-US" sz="2800" b="1" dirty="0"/>
              <a:t>Write up, Suspension and Demotion Dynamics: </a:t>
            </a:r>
            <a:r>
              <a:rPr lang="en-US" sz="2800" dirty="0"/>
              <a:t>in the context of the attitude of the employee and the perceptions of demeanor and optics observed by managers</a:t>
            </a:r>
          </a:p>
          <a:p>
            <a:pPr marL="0" indent="0" algn="ctr">
              <a:buNone/>
            </a:pPr>
            <a:r>
              <a:rPr lang="en-US" sz="2800" dirty="0"/>
              <a:t> </a:t>
            </a:r>
            <a:r>
              <a:rPr lang="en-US" sz="2800" b="1" dirty="0">
                <a:solidFill>
                  <a:srgbClr val="C00000"/>
                </a:solidFill>
              </a:rPr>
              <a:t> Good things may happen from the bad, their attitude and work ethic are the rudder to steer to recovery and success or lead them off a cliff to disaster</a:t>
            </a:r>
          </a:p>
          <a:p>
            <a:pPr marL="0" indent="0">
              <a:buNone/>
            </a:pPr>
            <a:endParaRPr lang="en-US" b="1" dirty="0">
              <a:solidFill>
                <a:srgbClr val="C00000"/>
              </a:solidFill>
            </a:endParaRP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519</a:t>
            </a:fld>
            <a:endParaRPr lang="en-US" dirty="0">
              <a:solidFill>
                <a:prstClr val="black">
                  <a:tint val="75000"/>
                </a:prstClr>
              </a:solidFill>
            </a:endParaRPr>
          </a:p>
        </p:txBody>
      </p:sp>
    </p:spTree>
    <p:extLst>
      <p:ext uri="{BB962C8B-B14F-4D97-AF65-F5344CB8AC3E}">
        <p14:creationId xmlns:p14="http://schemas.microsoft.com/office/powerpoint/2010/main" val="4288748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620F0-FD33-4D79-928B-1D08D83EAB26}"/>
              </a:ext>
            </a:extLst>
          </p:cNvPr>
          <p:cNvSpPr>
            <a:spLocks noGrp="1"/>
          </p:cNvSpPr>
          <p:nvPr>
            <p:ph type="title"/>
          </p:nvPr>
        </p:nvSpPr>
        <p:spPr>
          <a:xfrm>
            <a:off x="0" y="0"/>
            <a:ext cx="9144000" cy="1384995"/>
          </a:xfrm>
        </p:spPr>
        <p:txBody>
          <a:bodyPr>
            <a:normAutofit fontScale="90000"/>
          </a:bodyPr>
          <a:lstStyle/>
          <a:p>
            <a:r>
              <a:rPr lang="en-US" sz="4800" b="1" dirty="0"/>
              <a:t>Public and Political Demands for Reforms and Training</a:t>
            </a:r>
          </a:p>
        </p:txBody>
      </p:sp>
      <p:sp>
        <p:nvSpPr>
          <p:cNvPr id="3" name="Content Placeholder 2">
            <a:extLst>
              <a:ext uri="{FF2B5EF4-FFF2-40B4-BE49-F238E27FC236}">
                <a16:creationId xmlns:a16="http://schemas.microsoft.com/office/drawing/2014/main" id="{498A2A0B-743D-4B88-8D66-BC5AFA3B4329}"/>
              </a:ext>
            </a:extLst>
          </p:cNvPr>
          <p:cNvSpPr>
            <a:spLocks noGrp="1"/>
          </p:cNvSpPr>
          <p:nvPr>
            <p:ph idx="1"/>
          </p:nvPr>
        </p:nvSpPr>
        <p:spPr>
          <a:xfrm>
            <a:off x="457200" y="3886200"/>
            <a:ext cx="8153400" cy="2743200"/>
          </a:xfrm>
          <a:ln w="76200">
            <a:solidFill>
              <a:srgbClr val="C00000"/>
            </a:solidFill>
          </a:ln>
        </p:spPr>
        <p:txBody>
          <a:bodyPr>
            <a:normAutofit fontScale="77500" lnSpcReduction="20000"/>
          </a:bodyPr>
          <a:lstStyle/>
          <a:p>
            <a:pPr marL="0" indent="0">
              <a:buNone/>
            </a:pPr>
            <a:r>
              <a:rPr lang="en-US" sz="5100" b="1" dirty="0">
                <a:solidFill>
                  <a:srgbClr val="C00000"/>
                </a:solidFill>
              </a:rPr>
              <a:t>When the key is…</a:t>
            </a:r>
          </a:p>
          <a:p>
            <a:pPr marL="0" indent="0" algn="ctr">
              <a:buNone/>
            </a:pPr>
            <a:r>
              <a:rPr lang="en-US" sz="5700" b="1" dirty="0">
                <a:solidFill>
                  <a:srgbClr val="C00000"/>
                </a:solidFill>
              </a:rPr>
              <a:t>Leadership</a:t>
            </a:r>
          </a:p>
          <a:p>
            <a:pPr marL="0" indent="0" algn="ctr">
              <a:buNone/>
            </a:pPr>
            <a:r>
              <a:rPr lang="en-US" sz="5700" b="1" dirty="0">
                <a:solidFill>
                  <a:srgbClr val="C00000"/>
                </a:solidFill>
              </a:rPr>
              <a:t>and</a:t>
            </a:r>
          </a:p>
          <a:p>
            <a:pPr marL="0" indent="0" algn="ctr">
              <a:buNone/>
            </a:pPr>
            <a:r>
              <a:rPr lang="en-US" sz="5700" b="1" dirty="0">
                <a:solidFill>
                  <a:srgbClr val="C00000"/>
                </a:solidFill>
              </a:rPr>
              <a:t>Management</a:t>
            </a:r>
          </a:p>
        </p:txBody>
      </p:sp>
      <p:sp>
        <p:nvSpPr>
          <p:cNvPr id="4" name="TextBox 3">
            <a:extLst>
              <a:ext uri="{FF2B5EF4-FFF2-40B4-BE49-F238E27FC236}">
                <a16:creationId xmlns:a16="http://schemas.microsoft.com/office/drawing/2014/main" id="{BEAE66AE-EB9E-4DD6-89D7-773ECA591BF8}"/>
              </a:ext>
            </a:extLst>
          </p:cNvPr>
          <p:cNvSpPr txBox="1"/>
          <p:nvPr/>
        </p:nvSpPr>
        <p:spPr>
          <a:xfrm>
            <a:off x="152400" y="1352911"/>
            <a:ext cx="8839200" cy="2246769"/>
          </a:xfrm>
          <a:prstGeom prst="rect">
            <a:avLst/>
          </a:prstGeom>
          <a:noFill/>
        </p:spPr>
        <p:txBody>
          <a:bodyPr wrap="square" rtlCol="0">
            <a:spAutoFit/>
          </a:bodyPr>
          <a:lstStyle/>
          <a:p>
            <a:r>
              <a:rPr lang="en-US" sz="2800" i="1" dirty="0"/>
              <a:t>Loss of qualified immunity, Cease traffic stops, New UOF continuum with de-escalation, Ban choke holds, Duty to intervene, Citizen review boards, Warning shots, No shooting at vehicles, Ban no-knock search warrants, defund police, etc.…etc.…etc.…</a:t>
            </a:r>
            <a:endParaRPr lang="en-US" i="1" dirty="0"/>
          </a:p>
        </p:txBody>
      </p:sp>
    </p:spTree>
    <p:extLst>
      <p:ext uri="{BB962C8B-B14F-4D97-AF65-F5344CB8AC3E}">
        <p14:creationId xmlns:p14="http://schemas.microsoft.com/office/powerpoint/2010/main" val="664914651"/>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87B19-52CF-443B-986E-7786A479702A}"/>
              </a:ext>
            </a:extLst>
          </p:cNvPr>
          <p:cNvSpPr>
            <a:spLocks noGrp="1"/>
          </p:cNvSpPr>
          <p:nvPr>
            <p:ph type="title"/>
          </p:nvPr>
        </p:nvSpPr>
        <p:spPr>
          <a:xfrm>
            <a:off x="457200" y="136525"/>
            <a:ext cx="8229600" cy="1311275"/>
          </a:xfrm>
        </p:spPr>
        <p:txBody>
          <a:bodyPr>
            <a:normAutofit/>
          </a:bodyPr>
          <a:lstStyle/>
          <a:p>
            <a:r>
              <a:rPr lang="en-US" sz="3600" b="1" dirty="0"/>
              <a:t>Poor Leaders Create Unfair, Insecure and Dysfunctional Environments to Work </a:t>
            </a:r>
          </a:p>
        </p:txBody>
      </p:sp>
      <p:sp>
        <p:nvSpPr>
          <p:cNvPr id="3" name="Content Placeholder 2">
            <a:extLst>
              <a:ext uri="{FF2B5EF4-FFF2-40B4-BE49-F238E27FC236}">
                <a16:creationId xmlns:a16="http://schemas.microsoft.com/office/drawing/2014/main" id="{7F2DA9CA-05CC-4D41-BC4F-DE83CF6B83CB}"/>
              </a:ext>
            </a:extLst>
          </p:cNvPr>
          <p:cNvSpPr>
            <a:spLocks noGrp="1"/>
          </p:cNvSpPr>
          <p:nvPr>
            <p:ph idx="1"/>
          </p:nvPr>
        </p:nvSpPr>
        <p:spPr>
          <a:xfrm>
            <a:off x="457200" y="1600200"/>
            <a:ext cx="8229600" cy="5121275"/>
          </a:xfrm>
        </p:spPr>
        <p:txBody>
          <a:bodyPr>
            <a:normAutofit/>
          </a:bodyPr>
          <a:lstStyle/>
          <a:p>
            <a:pPr marL="0" indent="0">
              <a:buNone/>
            </a:pPr>
            <a:r>
              <a:rPr lang="en-US" sz="2800" b="1" dirty="0">
                <a:solidFill>
                  <a:srgbClr val="C00000"/>
                </a:solidFill>
              </a:rPr>
              <a:t>Factors:</a:t>
            </a:r>
          </a:p>
          <a:p>
            <a:pPr>
              <a:buFont typeface="Wingdings" panose="05000000000000000000" pitchFamily="2" charset="2"/>
              <a:buChar char="§"/>
            </a:pPr>
            <a:r>
              <a:rPr lang="en-US" sz="2800" dirty="0"/>
              <a:t>Autocratic and Capricious</a:t>
            </a:r>
          </a:p>
          <a:p>
            <a:pPr>
              <a:buFont typeface="Wingdings" panose="05000000000000000000" pitchFamily="2" charset="2"/>
              <a:buChar char="§"/>
            </a:pPr>
            <a:r>
              <a:rPr lang="en-US" sz="2800" dirty="0"/>
              <a:t>Unempathetic and non-caring</a:t>
            </a:r>
          </a:p>
          <a:p>
            <a:pPr>
              <a:buFont typeface="Wingdings" panose="05000000000000000000" pitchFamily="2" charset="2"/>
              <a:buChar char="§"/>
            </a:pPr>
            <a:r>
              <a:rPr lang="en-US" sz="2800" dirty="0"/>
              <a:t>No individual consideration or value</a:t>
            </a:r>
          </a:p>
          <a:p>
            <a:pPr>
              <a:buFont typeface="Wingdings" panose="05000000000000000000" pitchFamily="2" charset="2"/>
              <a:buChar char="§"/>
            </a:pPr>
            <a:r>
              <a:rPr lang="en-US" sz="2800" dirty="0"/>
              <a:t>No participation, voice, autonomy or ownership opportunities</a:t>
            </a:r>
          </a:p>
          <a:p>
            <a:pPr>
              <a:buFont typeface="Wingdings" panose="05000000000000000000" pitchFamily="2" charset="2"/>
              <a:buChar char="§"/>
            </a:pPr>
            <a:r>
              <a:rPr lang="en-US" sz="2800" dirty="0"/>
              <a:t>No opportunity for growth and development</a:t>
            </a:r>
          </a:p>
          <a:p>
            <a:pPr>
              <a:buFont typeface="Wingdings" panose="05000000000000000000" pitchFamily="2" charset="2"/>
              <a:buChar char="§"/>
            </a:pPr>
            <a:r>
              <a:rPr lang="en-US" sz="2800" dirty="0"/>
              <a:t>No purpose, meaning or direction</a:t>
            </a:r>
          </a:p>
          <a:p>
            <a:pPr>
              <a:buFont typeface="Wingdings" panose="05000000000000000000" pitchFamily="2" charset="2"/>
              <a:buChar char="§"/>
            </a:pPr>
            <a:r>
              <a:rPr lang="en-US" sz="2800" dirty="0"/>
              <a:t>Do not provide a sense of security</a:t>
            </a: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0049F1E9-409B-4018-8C8A-7AA3224AC08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520</a:t>
            </a:fld>
            <a:endParaRPr lang="en-US">
              <a:solidFill>
                <a:prstClr val="black">
                  <a:tint val="75000"/>
                </a:prstClr>
              </a:solidFill>
            </a:endParaRPr>
          </a:p>
        </p:txBody>
      </p:sp>
    </p:spTree>
    <p:extLst>
      <p:ext uri="{BB962C8B-B14F-4D97-AF65-F5344CB8AC3E}">
        <p14:creationId xmlns:p14="http://schemas.microsoft.com/office/powerpoint/2010/main" val="2580928367"/>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93FED-1DA0-4323-BBFD-CD9BA23C44E9}"/>
              </a:ext>
            </a:extLst>
          </p:cNvPr>
          <p:cNvSpPr>
            <a:spLocks noGrp="1"/>
          </p:cNvSpPr>
          <p:nvPr>
            <p:ph type="title"/>
          </p:nvPr>
        </p:nvSpPr>
        <p:spPr>
          <a:xfrm>
            <a:off x="0" y="0"/>
            <a:ext cx="9144000" cy="1417638"/>
          </a:xfrm>
        </p:spPr>
        <p:txBody>
          <a:bodyPr>
            <a:normAutofit/>
          </a:bodyPr>
          <a:lstStyle/>
          <a:p>
            <a:r>
              <a:rPr lang="en-US" sz="3600" b="1" dirty="0"/>
              <a:t>When Officers Experience Legitimacy and Fair Treatment </a:t>
            </a:r>
          </a:p>
        </p:txBody>
      </p:sp>
      <p:sp>
        <p:nvSpPr>
          <p:cNvPr id="3" name="Content Placeholder 2">
            <a:extLst>
              <a:ext uri="{FF2B5EF4-FFF2-40B4-BE49-F238E27FC236}">
                <a16:creationId xmlns:a16="http://schemas.microsoft.com/office/drawing/2014/main" id="{1EB42AD5-653F-4536-826C-6EC4CB09E134}"/>
              </a:ext>
            </a:extLst>
          </p:cNvPr>
          <p:cNvSpPr>
            <a:spLocks noGrp="1"/>
          </p:cNvSpPr>
          <p:nvPr>
            <p:ph idx="1"/>
          </p:nvPr>
        </p:nvSpPr>
        <p:spPr>
          <a:xfrm>
            <a:off x="457200" y="1295400"/>
            <a:ext cx="8229600" cy="5426075"/>
          </a:xfrm>
        </p:spPr>
        <p:txBody>
          <a:bodyPr>
            <a:normAutofit fontScale="92500" lnSpcReduction="20000"/>
          </a:bodyPr>
          <a:lstStyle/>
          <a:p>
            <a:pPr>
              <a:buFont typeface="Wingdings" panose="05000000000000000000" pitchFamily="2" charset="2"/>
              <a:buChar char="§"/>
            </a:pPr>
            <a:r>
              <a:rPr lang="en-US" sz="3000" dirty="0"/>
              <a:t>Officers perform better</a:t>
            </a:r>
          </a:p>
          <a:p>
            <a:pPr>
              <a:buFont typeface="Wingdings" panose="05000000000000000000" pitchFamily="2" charset="2"/>
              <a:buChar char="§"/>
            </a:pPr>
            <a:r>
              <a:rPr lang="en-US" sz="3000" dirty="0"/>
              <a:t>Less turnover</a:t>
            </a:r>
          </a:p>
          <a:p>
            <a:pPr>
              <a:buFont typeface="Wingdings" panose="05000000000000000000" pitchFamily="2" charset="2"/>
              <a:buChar char="§"/>
            </a:pPr>
            <a:r>
              <a:rPr lang="en-US" sz="3000" dirty="0"/>
              <a:t>Officers experience less stress</a:t>
            </a:r>
          </a:p>
          <a:p>
            <a:pPr>
              <a:buFont typeface="Wingdings" panose="05000000000000000000" pitchFamily="2" charset="2"/>
              <a:buChar char="§"/>
            </a:pPr>
            <a:r>
              <a:rPr lang="en-US" sz="3000" dirty="0"/>
              <a:t>Officers have better mental and physical health</a:t>
            </a:r>
          </a:p>
          <a:p>
            <a:pPr>
              <a:buFont typeface="Wingdings" panose="05000000000000000000" pitchFamily="2" charset="2"/>
              <a:buChar char="§"/>
            </a:pPr>
            <a:r>
              <a:rPr lang="en-US" sz="3000" dirty="0"/>
              <a:t>When officers experience and understand the concept of fairness, then they treat others they deal with fairer also </a:t>
            </a:r>
            <a:r>
              <a:rPr lang="en-US" sz="3000" dirty="0">
                <a:solidFill>
                  <a:srgbClr val="C00000"/>
                </a:solidFill>
              </a:rPr>
              <a:t>(less use of force)</a:t>
            </a:r>
          </a:p>
          <a:p>
            <a:pPr>
              <a:buFont typeface="Wingdings" panose="05000000000000000000" pitchFamily="2" charset="2"/>
              <a:buChar char="§"/>
            </a:pPr>
            <a:r>
              <a:rPr lang="en-US" sz="3000" dirty="0"/>
              <a:t>Officers become more responsive to the directives of management</a:t>
            </a:r>
          </a:p>
          <a:p>
            <a:pPr>
              <a:buFont typeface="Wingdings" panose="05000000000000000000" pitchFamily="2" charset="2"/>
              <a:buChar char="§"/>
            </a:pPr>
            <a:r>
              <a:rPr lang="en-US" sz="3000" dirty="0"/>
              <a:t>Officers become more willing to voluntarily do what is needed for the organization to thrive, including following the rules and cooperating with coworkers to complete tasks</a:t>
            </a:r>
          </a:p>
          <a:p>
            <a:pPr>
              <a:buFont typeface="Wingdings" panose="05000000000000000000" pitchFamily="2" charset="2"/>
              <a:buChar char="§"/>
            </a:pPr>
            <a:endParaRPr lang="en-US" sz="2800" dirty="0"/>
          </a:p>
        </p:txBody>
      </p:sp>
      <p:sp>
        <p:nvSpPr>
          <p:cNvPr id="4" name="Slide Number Placeholder 3">
            <a:extLst>
              <a:ext uri="{FF2B5EF4-FFF2-40B4-BE49-F238E27FC236}">
                <a16:creationId xmlns:a16="http://schemas.microsoft.com/office/drawing/2014/main" id="{8D8C7BAC-8597-4D9B-99CF-7C0074E95EF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521</a:t>
            </a:fld>
            <a:endParaRPr lang="en-US">
              <a:solidFill>
                <a:prstClr val="black">
                  <a:tint val="75000"/>
                </a:prstClr>
              </a:solidFill>
            </a:endParaRPr>
          </a:p>
        </p:txBody>
      </p:sp>
    </p:spTree>
    <p:extLst>
      <p:ext uri="{BB962C8B-B14F-4D97-AF65-F5344CB8AC3E}">
        <p14:creationId xmlns:p14="http://schemas.microsoft.com/office/powerpoint/2010/main" val="191570176"/>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7F27-B84F-47C4-96CA-0D89D4E476B3}"/>
              </a:ext>
            </a:extLst>
          </p:cNvPr>
          <p:cNvSpPr>
            <a:spLocks noGrp="1"/>
          </p:cNvSpPr>
          <p:nvPr>
            <p:ph type="title"/>
          </p:nvPr>
        </p:nvSpPr>
        <p:spPr>
          <a:xfrm>
            <a:off x="457200" y="0"/>
            <a:ext cx="8229600" cy="1295400"/>
          </a:xfrm>
        </p:spPr>
        <p:txBody>
          <a:bodyPr>
            <a:normAutofit fontScale="90000"/>
          </a:bodyPr>
          <a:lstStyle/>
          <a:p>
            <a:r>
              <a:rPr lang="en-US" b="1" dirty="0"/>
              <a:t>Five complex and dynamic issues in contemporary Policing</a:t>
            </a:r>
          </a:p>
        </p:txBody>
      </p:sp>
      <p:sp>
        <p:nvSpPr>
          <p:cNvPr id="3" name="Content Placeholder 2">
            <a:extLst>
              <a:ext uri="{FF2B5EF4-FFF2-40B4-BE49-F238E27FC236}">
                <a16:creationId xmlns:a16="http://schemas.microsoft.com/office/drawing/2014/main" id="{E44386E7-9F32-4ADE-AA27-992EF8171419}"/>
              </a:ext>
            </a:extLst>
          </p:cNvPr>
          <p:cNvSpPr>
            <a:spLocks noGrp="1"/>
          </p:cNvSpPr>
          <p:nvPr>
            <p:ph idx="1"/>
          </p:nvPr>
        </p:nvSpPr>
        <p:spPr>
          <a:xfrm>
            <a:off x="152400" y="1447800"/>
            <a:ext cx="8839200" cy="5410200"/>
          </a:xfrm>
        </p:spPr>
        <p:txBody>
          <a:bodyPr>
            <a:normAutofit fontScale="92500" lnSpcReduction="10000"/>
          </a:bodyPr>
          <a:lstStyle/>
          <a:p>
            <a:pPr>
              <a:buFont typeface="Wingdings" panose="05000000000000000000" pitchFamily="2" charset="2"/>
              <a:buChar char="§"/>
            </a:pPr>
            <a:r>
              <a:rPr lang="en-US" dirty="0"/>
              <a:t>Recruitment and Retention </a:t>
            </a:r>
            <a:r>
              <a:rPr lang="en-US" sz="2400" dirty="0"/>
              <a:t>     </a:t>
            </a:r>
            <a:r>
              <a:rPr lang="en-US" sz="2800" dirty="0"/>
              <a:t> </a:t>
            </a:r>
            <a:r>
              <a:rPr lang="en-US" sz="2600" dirty="0"/>
              <a:t>Orrick, (2008), Rand, (2010) and PERF, (2019), </a:t>
            </a:r>
            <a:r>
              <a:rPr lang="en-US" sz="2600" b="0" i="0" dirty="0">
                <a:solidFill>
                  <a:srgbClr val="222222"/>
                </a:solidFill>
                <a:effectLst/>
              </a:rPr>
              <a:t>Andreescu &amp;  Vito, (2021). </a:t>
            </a:r>
            <a:endParaRPr lang="en-US" sz="2600" dirty="0"/>
          </a:p>
          <a:p>
            <a:pPr>
              <a:buFont typeface="Wingdings" panose="05000000000000000000" pitchFamily="2" charset="2"/>
              <a:buChar char="§"/>
            </a:pPr>
            <a:r>
              <a:rPr lang="en-US" dirty="0"/>
              <a:t>Following command vision, policy and procedure (Buy-in to change and preventing misconduct) </a:t>
            </a:r>
            <a:r>
              <a:rPr lang="en-US" sz="2600" dirty="0"/>
              <a:t>         </a:t>
            </a:r>
          </a:p>
          <a:p>
            <a:pPr marL="0" indent="0">
              <a:buNone/>
            </a:pPr>
            <a:r>
              <a:rPr lang="en-US" sz="2600" dirty="0"/>
              <a:t>                                                                       Donner et al., (2015) </a:t>
            </a:r>
          </a:p>
          <a:p>
            <a:pPr>
              <a:buFont typeface="Wingdings" panose="05000000000000000000" pitchFamily="2" charset="2"/>
              <a:buChar char="§"/>
            </a:pPr>
            <a:r>
              <a:rPr lang="en-US" dirty="0"/>
              <a:t>Use of Force                              </a:t>
            </a:r>
            <a:r>
              <a:rPr lang="en-US" sz="2600" dirty="0" err="1"/>
              <a:t>Trinkner</a:t>
            </a:r>
            <a:r>
              <a:rPr lang="en-US" sz="2600" dirty="0"/>
              <a:t>, et al. (2016)</a:t>
            </a:r>
          </a:p>
          <a:p>
            <a:pPr>
              <a:buFont typeface="Wingdings" panose="05000000000000000000" pitchFamily="2" charset="2"/>
              <a:buChar char="§"/>
            </a:pPr>
            <a:r>
              <a:rPr lang="en-US" dirty="0"/>
              <a:t>Uncertainty in a dangerous, dynamic and volatile work environments </a:t>
            </a:r>
            <a:r>
              <a:rPr lang="en-US" sz="2600" dirty="0"/>
              <a:t>                    Wolfe et al. (2017)</a:t>
            </a:r>
          </a:p>
          <a:p>
            <a:pPr>
              <a:buFont typeface="Wingdings" panose="05000000000000000000" pitchFamily="2" charset="2"/>
              <a:buChar char="§"/>
            </a:pPr>
            <a:r>
              <a:rPr lang="en-US" dirty="0"/>
              <a:t>Adverse Effects from negative media (de-policing) </a:t>
            </a:r>
            <a:r>
              <a:rPr lang="en-US" sz="2600" dirty="0"/>
              <a:t>             </a:t>
            </a:r>
          </a:p>
          <a:p>
            <a:pPr marL="0" indent="0">
              <a:buNone/>
            </a:pPr>
            <a:r>
              <a:rPr lang="en-US" sz="2600" dirty="0"/>
              <a:t>                                                                      Wolfe &amp; Nix, (2016)</a:t>
            </a:r>
          </a:p>
          <a:p>
            <a:pPr marL="0" indent="0" algn="ctr">
              <a:buNone/>
            </a:pPr>
            <a:r>
              <a:rPr lang="en-US" b="1" i="1" dirty="0">
                <a:solidFill>
                  <a:srgbClr val="C00000"/>
                </a:solidFill>
              </a:rPr>
              <a:t>They all may have direct and indirect nexus to how  officers are treated by their supervisors  </a:t>
            </a:r>
            <a:endParaRPr lang="en-US" b="1" dirty="0"/>
          </a:p>
        </p:txBody>
      </p:sp>
    </p:spTree>
    <p:extLst>
      <p:ext uri="{BB962C8B-B14F-4D97-AF65-F5344CB8AC3E}">
        <p14:creationId xmlns:p14="http://schemas.microsoft.com/office/powerpoint/2010/main" val="301514358"/>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BDB6E-0D10-4718-880A-B7F6AF0ED072}"/>
              </a:ext>
            </a:extLst>
          </p:cNvPr>
          <p:cNvSpPr>
            <a:spLocks noGrp="1"/>
          </p:cNvSpPr>
          <p:nvPr>
            <p:ph type="title"/>
          </p:nvPr>
        </p:nvSpPr>
        <p:spPr>
          <a:xfrm>
            <a:off x="0" y="0"/>
            <a:ext cx="9144000" cy="2514600"/>
          </a:xfrm>
        </p:spPr>
        <p:txBody>
          <a:bodyPr>
            <a:normAutofit fontScale="90000"/>
          </a:bodyPr>
          <a:lstStyle/>
          <a:p>
            <a:r>
              <a:rPr lang="en-US" sz="3600" b="1" u="sng" dirty="0"/>
              <a:t>Important and Timely Research</a:t>
            </a:r>
            <a:br>
              <a:rPr lang="en-US" b="1" dirty="0"/>
            </a:br>
            <a:r>
              <a:rPr lang="en-US" sz="2700" dirty="0"/>
              <a:t>Nix &amp; Wolfe, (2016), </a:t>
            </a:r>
            <a:r>
              <a:rPr lang="en-US" sz="2700" dirty="0" err="1"/>
              <a:t>Weisbud</a:t>
            </a:r>
            <a:r>
              <a:rPr lang="en-US" sz="2700" dirty="0"/>
              <a:t>, Alpert &amp; </a:t>
            </a:r>
            <a:r>
              <a:rPr lang="en-US" sz="2700" dirty="0" err="1"/>
              <a:t>Amedloa</a:t>
            </a:r>
            <a:r>
              <a:rPr lang="en-US" sz="2700" dirty="0"/>
              <a:t>, (2018), </a:t>
            </a:r>
            <a:r>
              <a:rPr lang="en-US" sz="2700" dirty="0" err="1"/>
              <a:t>Rodell</a:t>
            </a:r>
            <a:r>
              <a:rPr lang="en-US" sz="2700" dirty="0"/>
              <a:t>, Colquitt &amp; Baer, (2017), Wolfe &amp; Piquero, (2016), Wolfe, J. </a:t>
            </a:r>
            <a:r>
              <a:rPr lang="en-US" sz="2700" dirty="0" err="1"/>
              <a:t>Rojek</a:t>
            </a:r>
            <a:r>
              <a:rPr lang="en-US" sz="2700" dirty="0"/>
              <a:t>, </a:t>
            </a:r>
            <a:r>
              <a:rPr lang="en-US" sz="2700" dirty="0" err="1"/>
              <a:t>Manjarrez</a:t>
            </a:r>
            <a:r>
              <a:rPr lang="en-US" sz="2700" dirty="0"/>
              <a:t>, &amp; </a:t>
            </a:r>
            <a:r>
              <a:rPr lang="en-US" sz="2700" dirty="0" err="1"/>
              <a:t>Rojek</a:t>
            </a:r>
            <a:r>
              <a:rPr lang="en-US" sz="2700" dirty="0"/>
              <a:t>, (2018), Reynolds &amp; Hicks, (2015)</a:t>
            </a:r>
            <a:r>
              <a:rPr lang="en-US" sz="2700" b="0" i="0" dirty="0">
                <a:solidFill>
                  <a:srgbClr val="222222"/>
                </a:solidFill>
                <a:effectLst/>
              </a:rPr>
              <a:t> Andreescu &amp; Vito, (2021). </a:t>
            </a:r>
            <a:br>
              <a:rPr lang="en-US" sz="2700" b="1" dirty="0"/>
            </a:br>
            <a:endParaRPr lang="en-US" sz="2700" b="1" dirty="0"/>
          </a:p>
        </p:txBody>
      </p:sp>
      <p:sp>
        <p:nvSpPr>
          <p:cNvPr id="3" name="Content Placeholder 2">
            <a:extLst>
              <a:ext uri="{FF2B5EF4-FFF2-40B4-BE49-F238E27FC236}">
                <a16:creationId xmlns:a16="http://schemas.microsoft.com/office/drawing/2014/main" id="{24CADDDD-974D-4096-9B21-2CAB7EFC04F1}"/>
              </a:ext>
            </a:extLst>
          </p:cNvPr>
          <p:cNvSpPr>
            <a:spLocks noGrp="1"/>
          </p:cNvSpPr>
          <p:nvPr>
            <p:ph idx="1"/>
          </p:nvPr>
        </p:nvSpPr>
        <p:spPr>
          <a:xfrm>
            <a:off x="457200" y="2209800"/>
            <a:ext cx="8229600" cy="4648200"/>
          </a:xfrm>
        </p:spPr>
        <p:txBody>
          <a:bodyPr>
            <a:normAutofit/>
          </a:bodyPr>
          <a:lstStyle/>
          <a:p>
            <a:pPr>
              <a:buFont typeface="Wingdings" panose="05000000000000000000" pitchFamily="2" charset="2"/>
              <a:buChar char="§"/>
            </a:pPr>
            <a:r>
              <a:rPr lang="en-US" sz="2800" dirty="0"/>
              <a:t>Studies now accept the existence and relevancy of de-policing [The Ferguson Effect]</a:t>
            </a:r>
          </a:p>
          <a:p>
            <a:pPr>
              <a:buFont typeface="Wingdings" panose="05000000000000000000" pitchFamily="2" charset="2"/>
              <a:buChar char="§"/>
            </a:pPr>
            <a:r>
              <a:rPr lang="en-US" sz="2800" dirty="0"/>
              <a:t>Subjective opinions of media negativity on de-policing and negative law enforcement executive influence on de-policing were significantly correlated</a:t>
            </a:r>
          </a:p>
          <a:p>
            <a:pPr>
              <a:buFont typeface="Wingdings" panose="05000000000000000000" pitchFamily="2" charset="2"/>
              <a:buChar char="§"/>
            </a:pPr>
            <a:r>
              <a:rPr lang="en-US" sz="2800" dirty="0"/>
              <a:t>This indicates a potential association between media portrayal of law enforcement and executive actions (increased Internal Affairs or enhanced policies)</a:t>
            </a:r>
          </a:p>
          <a:p>
            <a:pPr>
              <a:buFont typeface="Wingdings" panose="05000000000000000000" pitchFamily="2" charset="2"/>
              <a:buChar char="§"/>
            </a:pPr>
            <a:r>
              <a:rPr lang="en-US" sz="2800" dirty="0"/>
              <a:t>Leadership is highly influential regarding de-policing</a:t>
            </a:r>
          </a:p>
          <a:p>
            <a:pPr marL="0" indent="0">
              <a:buNone/>
            </a:pPr>
            <a:endParaRPr lang="en-US" sz="3000" dirty="0"/>
          </a:p>
          <a:p>
            <a:pPr>
              <a:buFont typeface="Wingdings" panose="05000000000000000000" pitchFamily="2" charset="2"/>
              <a:buChar char="§"/>
            </a:pPr>
            <a:endParaRPr lang="en-US" dirty="0"/>
          </a:p>
        </p:txBody>
      </p:sp>
    </p:spTree>
    <p:extLst>
      <p:ext uri="{BB962C8B-B14F-4D97-AF65-F5344CB8AC3E}">
        <p14:creationId xmlns:p14="http://schemas.microsoft.com/office/powerpoint/2010/main" val="2557399105"/>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395D5-1C22-4231-976A-D8572CCB4312}"/>
              </a:ext>
            </a:extLst>
          </p:cNvPr>
          <p:cNvSpPr>
            <a:spLocks noGrp="1"/>
          </p:cNvSpPr>
          <p:nvPr>
            <p:ph type="title"/>
          </p:nvPr>
        </p:nvSpPr>
        <p:spPr>
          <a:xfrm>
            <a:off x="457200" y="0"/>
            <a:ext cx="8229600" cy="457200"/>
          </a:xfrm>
        </p:spPr>
        <p:txBody>
          <a:bodyPr>
            <a:normAutofit fontScale="90000"/>
          </a:bodyPr>
          <a:lstStyle/>
          <a:p>
            <a:endParaRPr lang="en-US" b="1" dirty="0"/>
          </a:p>
        </p:txBody>
      </p:sp>
      <p:sp>
        <p:nvSpPr>
          <p:cNvPr id="3" name="Content Placeholder 2">
            <a:extLst>
              <a:ext uri="{FF2B5EF4-FFF2-40B4-BE49-F238E27FC236}">
                <a16:creationId xmlns:a16="http://schemas.microsoft.com/office/drawing/2014/main" id="{918BB9C1-730F-4DCC-AD9A-33ACA75313B3}"/>
              </a:ext>
            </a:extLst>
          </p:cNvPr>
          <p:cNvSpPr>
            <a:spLocks noGrp="1"/>
          </p:cNvSpPr>
          <p:nvPr>
            <p:ph idx="1"/>
          </p:nvPr>
        </p:nvSpPr>
        <p:spPr>
          <a:xfrm>
            <a:off x="457200" y="457200"/>
            <a:ext cx="8229600" cy="6172200"/>
          </a:xfrm>
        </p:spPr>
        <p:txBody>
          <a:bodyPr>
            <a:normAutofit/>
          </a:bodyPr>
          <a:lstStyle/>
          <a:p>
            <a:pPr>
              <a:buFont typeface="Wingdings" panose="05000000000000000000" pitchFamily="2" charset="2"/>
              <a:buChar char="§"/>
            </a:pPr>
            <a:r>
              <a:rPr lang="en-US" sz="2800" dirty="0"/>
              <a:t>The internal dynamics of a police department shape the way officers relate to their organization and how they approach their job </a:t>
            </a:r>
          </a:p>
          <a:p>
            <a:pPr>
              <a:buFont typeface="Wingdings" panose="05000000000000000000" pitchFamily="2" charset="2"/>
              <a:buChar char="§"/>
            </a:pPr>
            <a:r>
              <a:rPr lang="en-US" sz="2800" dirty="0"/>
              <a:t>Recent work has highlighted the importance of fairness in creating a supportive organizational climate within police departments</a:t>
            </a:r>
          </a:p>
          <a:p>
            <a:pPr>
              <a:buFont typeface="Wingdings" panose="05000000000000000000" pitchFamily="2" charset="2"/>
              <a:buChar char="§"/>
            </a:pPr>
            <a:r>
              <a:rPr lang="en-US" sz="2800" dirty="0"/>
              <a:t>When supervisors are fair and cultivate confidence among officers, they can minimize the harmful effects of negative publicity</a:t>
            </a:r>
          </a:p>
          <a:p>
            <a:pPr>
              <a:buFont typeface="Wingdings" panose="05000000000000000000" pitchFamily="2" charset="2"/>
              <a:buChar char="§"/>
            </a:pPr>
            <a:r>
              <a:rPr lang="en-US" sz="2800" dirty="0"/>
              <a:t>Studies have highlighted the importance of sergeants and upper-level management, particularly how front-line officers view those members in supervisory/leadership positions</a:t>
            </a:r>
          </a:p>
          <a:p>
            <a:pPr>
              <a:buFont typeface="Wingdings" panose="05000000000000000000" pitchFamily="2" charset="2"/>
              <a:buChar char="§"/>
            </a:pPr>
            <a:endParaRPr lang="en-US" sz="2800" dirty="0"/>
          </a:p>
          <a:p>
            <a:pPr marL="0" indent="0">
              <a:buNone/>
            </a:pPr>
            <a:endParaRPr lang="en-US" dirty="0"/>
          </a:p>
        </p:txBody>
      </p:sp>
    </p:spTree>
    <p:extLst>
      <p:ext uri="{BB962C8B-B14F-4D97-AF65-F5344CB8AC3E}">
        <p14:creationId xmlns:p14="http://schemas.microsoft.com/office/powerpoint/2010/main" val="713803051"/>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C9605-E2BF-4550-BA37-12643DCE3AAB}"/>
              </a:ext>
            </a:extLst>
          </p:cNvPr>
          <p:cNvSpPr>
            <a:spLocks noGrp="1"/>
          </p:cNvSpPr>
          <p:nvPr>
            <p:ph type="title"/>
          </p:nvPr>
        </p:nvSpPr>
        <p:spPr>
          <a:xfrm>
            <a:off x="457200" y="1"/>
            <a:ext cx="8229600" cy="15240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A5D33B44-038B-4634-A482-E31009D61254}"/>
              </a:ext>
            </a:extLst>
          </p:cNvPr>
          <p:cNvSpPr>
            <a:spLocks noGrp="1"/>
          </p:cNvSpPr>
          <p:nvPr>
            <p:ph idx="1"/>
          </p:nvPr>
        </p:nvSpPr>
        <p:spPr>
          <a:xfrm>
            <a:off x="457200" y="533400"/>
            <a:ext cx="8229600" cy="6324600"/>
          </a:xfrm>
        </p:spPr>
        <p:txBody>
          <a:bodyPr>
            <a:normAutofit/>
          </a:bodyPr>
          <a:lstStyle/>
          <a:p>
            <a:pPr>
              <a:buFont typeface="Wingdings" panose="05000000000000000000" pitchFamily="2" charset="2"/>
              <a:buChar char="§"/>
            </a:pPr>
            <a:r>
              <a:rPr lang="en-US" sz="2800" b="1" dirty="0">
                <a:solidFill>
                  <a:srgbClr val="C00000"/>
                </a:solidFill>
              </a:rPr>
              <a:t>Supervisors should be fair, objective, honest, and respectful when dealing with their subordinates in order to communicate that the agency has their back even when it may appear the community does not</a:t>
            </a:r>
          </a:p>
          <a:p>
            <a:pPr>
              <a:buFont typeface="Wingdings" panose="05000000000000000000" pitchFamily="2" charset="2"/>
              <a:buChar char="§"/>
            </a:pPr>
            <a:r>
              <a:rPr lang="en-US" sz="2800" dirty="0"/>
              <a:t>Research suggests that organizational justice—that is, respectful and fair treatment of officers by their supervisors—may reduce the impact of officers' hostile media perceptions</a:t>
            </a:r>
          </a:p>
          <a:p>
            <a:pPr>
              <a:buFont typeface="Wingdings" panose="05000000000000000000" pitchFamily="2" charset="2"/>
              <a:buChar char="§"/>
            </a:pPr>
            <a:r>
              <a:rPr lang="en-US" sz="2800" dirty="0"/>
              <a:t>Law enforcement officers who believe their supervisors are organizationally fair are more satisfied with their jobs, more confident in their authority, and more likely to use procedural justice. </a:t>
            </a:r>
          </a:p>
          <a:p>
            <a:pPr>
              <a:buFont typeface="Wingdings" panose="05000000000000000000" pitchFamily="2" charset="2"/>
              <a:buChar char="§"/>
            </a:pPr>
            <a:endParaRPr lang="en-US" sz="2800" dirty="0"/>
          </a:p>
          <a:p>
            <a:pPr>
              <a:buFont typeface="Wingdings" panose="05000000000000000000" pitchFamily="2" charset="2"/>
              <a:buChar char="§"/>
            </a:pPr>
            <a:endParaRPr lang="en-US" b="1" dirty="0">
              <a:solidFill>
                <a:srgbClr val="C00000"/>
              </a:solidFill>
            </a:endParaRPr>
          </a:p>
          <a:p>
            <a:pPr>
              <a:buFont typeface="Wingdings" panose="05000000000000000000" pitchFamily="2" charset="2"/>
              <a:buChar char="§"/>
            </a:pPr>
            <a:endParaRPr lang="en-US" b="1" dirty="0"/>
          </a:p>
          <a:p>
            <a:pPr marL="0" indent="0">
              <a:buNone/>
            </a:pPr>
            <a:endParaRPr lang="en-US" dirty="0"/>
          </a:p>
        </p:txBody>
      </p:sp>
    </p:spTree>
    <p:extLst>
      <p:ext uri="{BB962C8B-B14F-4D97-AF65-F5344CB8AC3E}">
        <p14:creationId xmlns:p14="http://schemas.microsoft.com/office/powerpoint/2010/main" val="121419886"/>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A047-9089-46CF-B2E1-A17C07D467E5}"/>
              </a:ext>
            </a:extLst>
          </p:cNvPr>
          <p:cNvSpPr>
            <a:spLocks noGrp="1"/>
          </p:cNvSpPr>
          <p:nvPr>
            <p:ph type="title"/>
          </p:nvPr>
        </p:nvSpPr>
        <p:spPr>
          <a:xfrm>
            <a:off x="457200" y="274638"/>
            <a:ext cx="8229600" cy="2587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3D9F681E-9A92-4386-A344-B5636DAE8938}"/>
              </a:ext>
            </a:extLst>
          </p:cNvPr>
          <p:cNvSpPr>
            <a:spLocks noGrp="1"/>
          </p:cNvSpPr>
          <p:nvPr>
            <p:ph idx="1"/>
          </p:nvPr>
        </p:nvSpPr>
        <p:spPr>
          <a:xfrm>
            <a:off x="457200" y="685800"/>
            <a:ext cx="8229600" cy="6172200"/>
          </a:xfrm>
        </p:spPr>
        <p:txBody>
          <a:bodyPr>
            <a:normAutofit/>
          </a:bodyPr>
          <a:lstStyle/>
          <a:p>
            <a:pPr>
              <a:buFont typeface="Wingdings" panose="05000000000000000000" pitchFamily="2" charset="2"/>
              <a:buChar char="§"/>
            </a:pPr>
            <a:r>
              <a:rPr lang="en-US" sz="2800" dirty="0"/>
              <a:t>Organizational justice appears to be more salient to [officers] facing uncertainty because </a:t>
            </a:r>
            <a:r>
              <a:rPr lang="en-US" sz="2800" b="1" u="sng" dirty="0">
                <a:solidFill>
                  <a:srgbClr val="C00000"/>
                </a:solidFill>
              </a:rPr>
              <a:t>supervisor fairness provides cues that the agency has their best interests in mind and will support them in the future</a:t>
            </a:r>
          </a:p>
          <a:p>
            <a:pPr>
              <a:buFont typeface="Wingdings" panose="05000000000000000000" pitchFamily="2" charset="2"/>
              <a:buChar char="§"/>
            </a:pPr>
            <a:r>
              <a:rPr lang="en-US" sz="2800" dirty="0"/>
              <a:t>In policing, then, increasing perceptions of procedural fairness in interactions with supervisors could increase ofﬁcer productivity and decrease the likelihood that an ofﬁcer will engage in behavior such as excessive use of force or disparate treatment of minorities</a:t>
            </a:r>
          </a:p>
          <a:p>
            <a:pPr>
              <a:buFont typeface="Wingdings" panose="05000000000000000000" pitchFamily="2" charset="2"/>
              <a:buChar char="§"/>
            </a:pPr>
            <a:r>
              <a:rPr lang="en-US" sz="2800" dirty="0"/>
              <a:t>The proposition is that if an agency takes care of its ofﬁcers, Its Ofﬁcers Will Take Care Of The Community</a:t>
            </a:r>
          </a:p>
          <a:p>
            <a:pPr>
              <a:buFont typeface="Wingdings" panose="05000000000000000000" pitchFamily="2" charset="2"/>
              <a:buChar char="§"/>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791700731"/>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CBD54-7576-4988-B793-52275413E1D9}"/>
              </a:ext>
            </a:extLst>
          </p:cNvPr>
          <p:cNvSpPr>
            <a:spLocks noGrp="1"/>
          </p:cNvSpPr>
          <p:nvPr>
            <p:ph type="title"/>
          </p:nvPr>
        </p:nvSpPr>
        <p:spPr>
          <a:xfrm>
            <a:off x="457200" y="0"/>
            <a:ext cx="8229600" cy="274638"/>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BD2787AC-3713-4B70-81B4-D34C83F11C3A}"/>
              </a:ext>
            </a:extLst>
          </p:cNvPr>
          <p:cNvSpPr>
            <a:spLocks noGrp="1"/>
          </p:cNvSpPr>
          <p:nvPr>
            <p:ph idx="1"/>
          </p:nvPr>
        </p:nvSpPr>
        <p:spPr>
          <a:xfrm>
            <a:off x="457200" y="274638"/>
            <a:ext cx="8229600" cy="6583362"/>
          </a:xfrm>
        </p:spPr>
        <p:txBody>
          <a:bodyPr>
            <a:normAutofit lnSpcReduction="10000"/>
          </a:bodyPr>
          <a:lstStyle/>
          <a:p>
            <a:pPr>
              <a:buFont typeface="Wingdings" panose="05000000000000000000" pitchFamily="2" charset="2"/>
              <a:buChar char="§"/>
            </a:pPr>
            <a:r>
              <a:rPr lang="en-US" sz="2800" dirty="0"/>
              <a:t>A major reason for turnover is the perceived quality of supervision</a:t>
            </a:r>
          </a:p>
          <a:p>
            <a:pPr>
              <a:buFont typeface="Wingdings" panose="05000000000000000000" pitchFamily="2" charset="2"/>
              <a:buChar char="§"/>
            </a:pPr>
            <a:r>
              <a:rPr lang="en-US" sz="2800" b="1" dirty="0">
                <a:solidFill>
                  <a:srgbClr val="C00000"/>
                </a:solidFill>
              </a:rPr>
              <a:t>The relationship that immediate and midlevel supervisors with their officers has the most influence on an officer's decision to stay or leave the department </a:t>
            </a:r>
            <a:r>
              <a:rPr lang="en-US" sz="2400" b="1" dirty="0">
                <a:solidFill>
                  <a:srgbClr val="C00000"/>
                </a:solidFill>
              </a:rPr>
              <a:t>                                 </a:t>
            </a:r>
            <a:r>
              <a:rPr lang="en-US" sz="2400" dirty="0"/>
              <a:t>Orrick, (2008)</a:t>
            </a:r>
          </a:p>
          <a:p>
            <a:pPr>
              <a:buFont typeface="Wingdings" panose="05000000000000000000" pitchFamily="2" charset="2"/>
              <a:buChar char="§"/>
            </a:pPr>
            <a:r>
              <a:rPr lang="en-US" sz="2800" dirty="0"/>
              <a:t>Officers need help to balance their life with career</a:t>
            </a:r>
          </a:p>
          <a:p>
            <a:pPr>
              <a:buFont typeface="Wingdings" panose="05000000000000000000" pitchFamily="2" charset="2"/>
              <a:buChar char="§"/>
            </a:pPr>
            <a:r>
              <a:rPr lang="en-US" sz="2800" dirty="0"/>
              <a:t>Perceptions of organizational justice are associated with lower levels of engagement in several forms of police misconduct</a:t>
            </a:r>
          </a:p>
          <a:p>
            <a:pPr>
              <a:buFont typeface="Wingdings" panose="05000000000000000000" pitchFamily="2" charset="2"/>
              <a:buChar char="§"/>
            </a:pPr>
            <a:r>
              <a:rPr lang="en-US" sz="2800" dirty="0"/>
              <a:t>Survey of police officers revealed that most officers believed that their supervisors were not biased on gender or race, but biased on </a:t>
            </a:r>
            <a:r>
              <a:rPr lang="en-US" sz="2800" b="1" i="1" dirty="0">
                <a:solidFill>
                  <a:srgbClr val="C00000"/>
                </a:solidFill>
              </a:rPr>
              <a:t>who you know</a:t>
            </a:r>
            <a:r>
              <a:rPr lang="en-US" sz="2800" dirty="0"/>
              <a:t>, two-thirds said such was the basis for getting a good assignment.  </a:t>
            </a:r>
            <a:r>
              <a:rPr lang="en-US" sz="2400" dirty="0"/>
              <a:t>                                 Johnson, (2015)</a:t>
            </a:r>
          </a:p>
          <a:p>
            <a:pPr marL="0" indent="0">
              <a:buNone/>
            </a:pPr>
            <a:endParaRPr lang="en-US" sz="2800" dirty="0"/>
          </a:p>
          <a:p>
            <a:pPr>
              <a:buFont typeface="Wingdings" panose="05000000000000000000" pitchFamily="2" charset="2"/>
              <a:buChar char="§"/>
            </a:pPr>
            <a:endParaRPr lang="en-US" dirty="0"/>
          </a:p>
        </p:txBody>
      </p:sp>
    </p:spTree>
    <p:extLst>
      <p:ext uri="{BB962C8B-B14F-4D97-AF65-F5344CB8AC3E}">
        <p14:creationId xmlns:p14="http://schemas.microsoft.com/office/powerpoint/2010/main" val="386984572"/>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86EA5-A8F8-4003-A064-8F92A57529E1}"/>
              </a:ext>
            </a:extLst>
          </p:cNvPr>
          <p:cNvSpPr>
            <a:spLocks noGrp="1"/>
          </p:cNvSpPr>
          <p:nvPr>
            <p:ph type="title"/>
          </p:nvPr>
        </p:nvSpPr>
        <p:spPr>
          <a:xfrm>
            <a:off x="457200" y="76200"/>
            <a:ext cx="8229600" cy="22860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3E2741D1-C334-4500-BCC6-C63300F470A7}"/>
              </a:ext>
            </a:extLst>
          </p:cNvPr>
          <p:cNvSpPr>
            <a:spLocks noGrp="1"/>
          </p:cNvSpPr>
          <p:nvPr>
            <p:ph idx="1"/>
          </p:nvPr>
        </p:nvSpPr>
        <p:spPr>
          <a:xfrm>
            <a:off x="457200" y="1066800"/>
            <a:ext cx="8229600" cy="5791200"/>
          </a:xfrm>
        </p:spPr>
        <p:txBody>
          <a:bodyPr>
            <a:normAutofit/>
          </a:bodyPr>
          <a:lstStyle/>
          <a:p>
            <a:pPr>
              <a:buFont typeface="Wingdings" panose="05000000000000000000" pitchFamily="2" charset="2"/>
              <a:buChar char="§"/>
            </a:pPr>
            <a:r>
              <a:rPr lang="en-US" sz="2800" b="1" dirty="0">
                <a:solidFill>
                  <a:srgbClr val="C00000"/>
                </a:solidFill>
              </a:rPr>
              <a:t>Meta-analysis of current research showed that organizational justice was linked to positive views concerning organizational outcomes, increased trust in the organization, job satisfaction, organizational commitment, and overall opinions of the organization </a:t>
            </a:r>
            <a:r>
              <a:rPr lang="en-US" sz="2000" b="1" dirty="0">
                <a:solidFill>
                  <a:srgbClr val="C00000"/>
                </a:solidFill>
              </a:rPr>
              <a:t>                              </a:t>
            </a:r>
            <a:r>
              <a:rPr lang="en-US" sz="2400" dirty="0"/>
              <a:t>Donner et al., (2015) </a:t>
            </a:r>
          </a:p>
          <a:p>
            <a:pPr>
              <a:buFont typeface="Wingdings" panose="05000000000000000000" pitchFamily="2" charset="2"/>
              <a:buChar char="§"/>
            </a:pPr>
            <a:r>
              <a:rPr lang="en-US" sz="2800" b="1" dirty="0"/>
              <a:t>Conversely, perceptions of injustice are associated with increased job stress, police misconduct and rebellious or destabilizing activities </a:t>
            </a:r>
          </a:p>
        </p:txBody>
      </p:sp>
    </p:spTree>
    <p:extLst>
      <p:ext uri="{BB962C8B-B14F-4D97-AF65-F5344CB8AC3E}">
        <p14:creationId xmlns:p14="http://schemas.microsoft.com/office/powerpoint/2010/main" val="1924901029"/>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D5983-B6D8-4109-A892-D3E57CD8AF0D}"/>
              </a:ext>
            </a:extLst>
          </p:cNvPr>
          <p:cNvSpPr>
            <a:spLocks noGrp="1"/>
          </p:cNvSpPr>
          <p:nvPr>
            <p:ph type="title"/>
          </p:nvPr>
        </p:nvSpPr>
        <p:spPr>
          <a:xfrm>
            <a:off x="457200" y="274638"/>
            <a:ext cx="8229600" cy="1063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461FB881-7269-49B6-8B14-F593FC560F35}"/>
              </a:ext>
            </a:extLst>
          </p:cNvPr>
          <p:cNvSpPr>
            <a:spLocks noGrp="1"/>
          </p:cNvSpPr>
          <p:nvPr>
            <p:ph idx="1"/>
          </p:nvPr>
        </p:nvSpPr>
        <p:spPr>
          <a:xfrm>
            <a:off x="457200" y="609600"/>
            <a:ext cx="8229600" cy="6248400"/>
          </a:xfrm>
        </p:spPr>
        <p:txBody>
          <a:bodyPr>
            <a:normAutofit/>
          </a:bodyPr>
          <a:lstStyle/>
          <a:p>
            <a:pPr>
              <a:buFont typeface="Wingdings" panose="05000000000000000000" pitchFamily="2" charset="2"/>
              <a:buChar char="§"/>
            </a:pPr>
            <a:r>
              <a:rPr lang="en-US" sz="2800" dirty="0"/>
              <a:t>Expecting officers to never engage in deviant behavior is not reasonable and when you compare their engagement versus never engaging in the behavior, the authors have found that the most consistent concept is how officers are treated. </a:t>
            </a:r>
          </a:p>
          <a:p>
            <a:pPr>
              <a:buFont typeface="Wingdings" panose="05000000000000000000" pitchFamily="2" charset="2"/>
              <a:buChar char="§"/>
            </a:pPr>
            <a:r>
              <a:rPr lang="en-US" sz="2800" dirty="0"/>
              <a:t>However, a case can be made that the large and extra-large organizations have higher levels of organizational defiance, and this is a concern for supervision and the culture of the organization. </a:t>
            </a:r>
          </a:p>
          <a:p>
            <a:pPr>
              <a:buFont typeface="Wingdings" panose="05000000000000000000" pitchFamily="2" charset="2"/>
              <a:buChar char="§"/>
            </a:pPr>
            <a:r>
              <a:rPr lang="en-US" sz="2800" b="1" dirty="0">
                <a:solidFill>
                  <a:srgbClr val="C00000"/>
                </a:solidFill>
              </a:rPr>
              <a:t>Thus, the tenets associated with organizational justice are salient and administrators should focus on fair treatment to minimize detrimental behavior among officers               </a:t>
            </a:r>
            <a:r>
              <a:rPr lang="en-US" sz="2800" dirty="0"/>
              <a:t>Reynolds &amp; </a:t>
            </a:r>
            <a:r>
              <a:rPr lang="en-US" sz="2800" dirty="0" err="1"/>
              <a:t>Helfers</a:t>
            </a:r>
            <a:r>
              <a:rPr lang="en-US" sz="2800" dirty="0"/>
              <a:t>, (2019)</a:t>
            </a:r>
          </a:p>
        </p:txBody>
      </p:sp>
      <p:sp>
        <p:nvSpPr>
          <p:cNvPr id="4" name="Slide Number Placeholder 3">
            <a:extLst>
              <a:ext uri="{FF2B5EF4-FFF2-40B4-BE49-F238E27FC236}">
                <a16:creationId xmlns:a16="http://schemas.microsoft.com/office/drawing/2014/main" id="{4A6BD8EB-F687-4B34-9974-2CE230A4137F}"/>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529</a:t>
            </a:fld>
            <a:endParaRPr lang="en-US">
              <a:solidFill>
                <a:prstClr val="black">
                  <a:tint val="75000"/>
                </a:prstClr>
              </a:solidFill>
            </a:endParaRPr>
          </a:p>
        </p:txBody>
      </p:sp>
    </p:spTree>
    <p:extLst>
      <p:ext uri="{BB962C8B-B14F-4D97-AF65-F5344CB8AC3E}">
        <p14:creationId xmlns:p14="http://schemas.microsoft.com/office/powerpoint/2010/main" val="2342819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29"/>
            <a:ext cx="8229600" cy="533400"/>
          </a:xfrm>
        </p:spPr>
        <p:txBody>
          <a:bodyPr>
            <a:normAutofit fontScale="90000"/>
          </a:bodyPr>
          <a:lstStyle/>
          <a:p>
            <a:r>
              <a:rPr lang="en-US" b="1" dirty="0">
                <a:solidFill>
                  <a:srgbClr val="002060"/>
                </a:solidFill>
              </a:rPr>
              <a:t>Our Police Culture</a:t>
            </a:r>
          </a:p>
        </p:txBody>
      </p:sp>
      <p:sp>
        <p:nvSpPr>
          <p:cNvPr id="3" name="Content Placeholder 2"/>
          <p:cNvSpPr>
            <a:spLocks noGrp="1"/>
          </p:cNvSpPr>
          <p:nvPr>
            <p:ph idx="1"/>
          </p:nvPr>
        </p:nvSpPr>
        <p:spPr>
          <a:xfrm>
            <a:off x="152400" y="781886"/>
            <a:ext cx="8839200" cy="5943600"/>
          </a:xfrm>
        </p:spPr>
        <p:txBody>
          <a:bodyPr>
            <a:normAutofit fontScale="92500" lnSpcReduction="20000"/>
          </a:bodyPr>
          <a:lstStyle/>
          <a:p>
            <a:pPr>
              <a:buFont typeface="Wingdings" panose="05000000000000000000" pitchFamily="2" charset="2"/>
              <a:buChar char="§"/>
            </a:pPr>
            <a:r>
              <a:rPr lang="en-US" dirty="0"/>
              <a:t>Very ingrained in our beliefs</a:t>
            </a:r>
          </a:p>
          <a:p>
            <a:pPr>
              <a:buFont typeface="Wingdings" panose="05000000000000000000" pitchFamily="2" charset="2"/>
              <a:buChar char="§"/>
            </a:pPr>
            <a:r>
              <a:rPr lang="en-US" dirty="0"/>
              <a:t>Paramilitary (authoritative) paradigm</a:t>
            </a:r>
          </a:p>
          <a:p>
            <a:pPr>
              <a:buFont typeface="Wingdings" panose="05000000000000000000" pitchFamily="2" charset="2"/>
              <a:buChar char="§"/>
            </a:pPr>
            <a:r>
              <a:rPr lang="en-US" dirty="0"/>
              <a:t>Skeptical of others and fraternal (Them and us paradigm)</a:t>
            </a:r>
          </a:p>
          <a:p>
            <a:pPr>
              <a:buFont typeface="Wingdings" panose="05000000000000000000" pitchFamily="2" charset="2"/>
              <a:buChar char="§"/>
            </a:pPr>
            <a:r>
              <a:rPr lang="en-US" dirty="0"/>
              <a:t>Difficult to adapt and resistant to change</a:t>
            </a:r>
          </a:p>
          <a:p>
            <a:pPr>
              <a:buFont typeface="Wingdings" panose="05000000000000000000" pitchFamily="2" charset="2"/>
              <a:buChar char="§"/>
            </a:pPr>
            <a:r>
              <a:rPr lang="en-US" dirty="0"/>
              <a:t>Never satisfied with the status quo</a:t>
            </a:r>
          </a:p>
          <a:p>
            <a:pPr>
              <a:buFont typeface="Wingdings" panose="05000000000000000000" pitchFamily="2" charset="2"/>
              <a:buChar char="§"/>
            </a:pPr>
            <a:r>
              <a:rPr lang="en-US" dirty="0"/>
              <a:t>Think concretely and not abstract</a:t>
            </a:r>
          </a:p>
          <a:p>
            <a:pPr>
              <a:buFont typeface="Wingdings" panose="05000000000000000000" pitchFamily="2" charset="2"/>
              <a:buChar char="§"/>
            </a:pPr>
            <a:r>
              <a:rPr lang="en-US" dirty="0"/>
              <a:t>See everything as black and white, can’t see the gray </a:t>
            </a:r>
          </a:p>
          <a:p>
            <a:pPr>
              <a:buFont typeface="Wingdings" panose="05000000000000000000" pitchFamily="2" charset="2"/>
              <a:buChar char="§"/>
            </a:pPr>
            <a:r>
              <a:rPr lang="en-US" dirty="0"/>
              <a:t>Assumptions and beliefs that guide behaviors and communicate to officers how to perceive and think about people and things</a:t>
            </a:r>
          </a:p>
          <a:p>
            <a:pPr>
              <a:buFont typeface="Wingdings" panose="05000000000000000000" pitchFamily="2" charset="2"/>
              <a:buChar char="§"/>
            </a:pPr>
            <a:r>
              <a:rPr lang="en-US" dirty="0"/>
              <a:t>Informal rules and regulations and tactics</a:t>
            </a:r>
          </a:p>
          <a:p>
            <a:pPr>
              <a:buFont typeface="Wingdings" panose="05000000000000000000" pitchFamily="2" charset="2"/>
              <a:buChar char="§"/>
            </a:pPr>
            <a:r>
              <a:rPr lang="en-US" dirty="0"/>
              <a:t>Bravery, autonomy and secrecy. </a:t>
            </a:r>
          </a:p>
          <a:p>
            <a:pPr marL="0" indent="0">
              <a:buNone/>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2547059979"/>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FEF3B-ABB6-41F6-A230-BFAFA66B9CC0}"/>
              </a:ext>
            </a:extLst>
          </p:cNvPr>
          <p:cNvSpPr>
            <a:spLocks noGrp="1"/>
          </p:cNvSpPr>
          <p:nvPr>
            <p:ph type="title"/>
          </p:nvPr>
        </p:nvSpPr>
        <p:spPr>
          <a:xfrm>
            <a:off x="457200" y="274638"/>
            <a:ext cx="8229600" cy="3349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4474788E-7DCF-4749-BBC0-CE3AC30CDE19}"/>
              </a:ext>
            </a:extLst>
          </p:cNvPr>
          <p:cNvSpPr>
            <a:spLocks noGrp="1"/>
          </p:cNvSpPr>
          <p:nvPr>
            <p:ph idx="1"/>
          </p:nvPr>
        </p:nvSpPr>
        <p:spPr>
          <a:xfrm>
            <a:off x="457200" y="609600"/>
            <a:ext cx="8229600" cy="6248400"/>
          </a:xfrm>
        </p:spPr>
        <p:txBody>
          <a:bodyPr>
            <a:normAutofit lnSpcReduction="10000"/>
          </a:bodyPr>
          <a:lstStyle/>
          <a:p>
            <a:pPr>
              <a:buFont typeface="Wingdings" panose="05000000000000000000" pitchFamily="2" charset="2"/>
              <a:buChar char="§"/>
            </a:pPr>
            <a:r>
              <a:rPr lang="en-US" sz="2800" dirty="0"/>
              <a:t>If officers perceive injustice, regardless whether these perceptions are founded, officers will react in accordance with their perceptions</a:t>
            </a:r>
          </a:p>
          <a:p>
            <a:pPr>
              <a:buFont typeface="Wingdings" panose="05000000000000000000" pitchFamily="2" charset="2"/>
              <a:buChar char="§"/>
            </a:pPr>
            <a:r>
              <a:rPr lang="en-US" sz="2800" dirty="0"/>
              <a:t>When employees feel leadership neither cares about their welfare or appreciate their efforts, they are less likely to perceive that their organization supports them</a:t>
            </a:r>
          </a:p>
          <a:p>
            <a:pPr>
              <a:buFont typeface="Wingdings" panose="05000000000000000000" pitchFamily="2" charset="2"/>
              <a:buChar char="§"/>
            </a:pPr>
            <a:r>
              <a:rPr lang="en-US" sz="2800" b="0" i="0" dirty="0">
                <a:effectLst/>
              </a:rPr>
              <a:t>To reduce turnover in police organizations, police administrators should implement and follow policies and procedures to ensure a fair, consistent and just treatment of all employees</a:t>
            </a:r>
            <a:r>
              <a:rPr lang="en-US" sz="2400" b="0" i="0" dirty="0">
                <a:effectLst/>
              </a:rPr>
              <a:t>.</a:t>
            </a:r>
            <a:r>
              <a:rPr lang="en-US" sz="2400" b="0" i="0" dirty="0">
                <a:solidFill>
                  <a:srgbClr val="222222"/>
                </a:solidFill>
                <a:effectLst/>
                <a:latin typeface="Arial" panose="020B0604020202020204" pitchFamily="34" charset="0"/>
              </a:rPr>
              <a:t> </a:t>
            </a:r>
            <a:r>
              <a:rPr lang="en-US" sz="2400" b="0" i="0" dirty="0">
                <a:solidFill>
                  <a:srgbClr val="222222"/>
                </a:solidFill>
                <a:effectLst/>
              </a:rPr>
              <a:t>Andreescu &amp; Vito, (2021). </a:t>
            </a:r>
            <a:endParaRPr lang="en-US" sz="2800" dirty="0"/>
          </a:p>
          <a:p>
            <a:pPr>
              <a:buFont typeface="Wingdings" panose="05000000000000000000" pitchFamily="2" charset="2"/>
              <a:buChar char="§"/>
            </a:pPr>
            <a:r>
              <a:rPr lang="en-US" sz="2800" b="1" dirty="0">
                <a:solidFill>
                  <a:srgbClr val="C00000"/>
                </a:solidFill>
              </a:rPr>
              <a:t>Unfair treatment is internalized by officers as feelings of ‘not being supported’ and ‘being expendable’</a:t>
            </a:r>
          </a:p>
        </p:txBody>
      </p:sp>
    </p:spTree>
    <p:extLst>
      <p:ext uri="{BB962C8B-B14F-4D97-AF65-F5344CB8AC3E}">
        <p14:creationId xmlns:p14="http://schemas.microsoft.com/office/powerpoint/2010/main" val="745546835"/>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1AE02-98BF-4BB9-81AE-8E5A0076AAFF}"/>
              </a:ext>
            </a:extLst>
          </p:cNvPr>
          <p:cNvSpPr>
            <a:spLocks noGrp="1"/>
          </p:cNvSpPr>
          <p:nvPr>
            <p:ph type="title"/>
          </p:nvPr>
        </p:nvSpPr>
        <p:spPr>
          <a:xfrm>
            <a:off x="76200" y="0"/>
            <a:ext cx="9067800" cy="1417638"/>
          </a:xfrm>
        </p:spPr>
        <p:txBody>
          <a:bodyPr>
            <a:normAutofit/>
          </a:bodyPr>
          <a:lstStyle/>
          <a:p>
            <a:r>
              <a:rPr lang="en-US" sz="2800" b="1" dirty="0"/>
              <a:t>Occupational stress and attitudes toward misconduct in law enforcement: The moderating role of organizational justice</a:t>
            </a:r>
            <a:br>
              <a:rPr lang="en-US" sz="2400" dirty="0"/>
            </a:br>
            <a:r>
              <a:rPr lang="en-US" sz="2400" dirty="0"/>
              <a:t>Lawson, Wolfe, </a:t>
            </a:r>
            <a:r>
              <a:rPr lang="en-US" sz="2400" dirty="0" err="1"/>
              <a:t>Rojek</a:t>
            </a:r>
            <a:r>
              <a:rPr lang="en-US" sz="2400" dirty="0"/>
              <a:t>, and Alpert (2021)</a:t>
            </a:r>
          </a:p>
        </p:txBody>
      </p:sp>
      <p:sp>
        <p:nvSpPr>
          <p:cNvPr id="3" name="Content Placeholder 2">
            <a:extLst>
              <a:ext uri="{FF2B5EF4-FFF2-40B4-BE49-F238E27FC236}">
                <a16:creationId xmlns:a16="http://schemas.microsoft.com/office/drawing/2014/main" id="{C6F3AFC0-FEA6-4BF1-9A01-46D561F1DB49}"/>
              </a:ext>
            </a:extLst>
          </p:cNvPr>
          <p:cNvSpPr>
            <a:spLocks noGrp="1"/>
          </p:cNvSpPr>
          <p:nvPr>
            <p:ph idx="1"/>
          </p:nvPr>
        </p:nvSpPr>
        <p:spPr>
          <a:xfrm>
            <a:off x="76200" y="1417638"/>
            <a:ext cx="8915400" cy="4708525"/>
          </a:xfrm>
        </p:spPr>
        <p:txBody>
          <a:bodyPr>
            <a:noAutofit/>
          </a:bodyPr>
          <a:lstStyle/>
          <a:p>
            <a:pPr>
              <a:buFont typeface="Wingdings" panose="05000000000000000000" pitchFamily="2" charset="2"/>
              <a:buChar char="§"/>
            </a:pPr>
            <a:r>
              <a:rPr lang="en-US" sz="2800" dirty="0"/>
              <a:t>Evidence to a growing body of police research on why organizational justice must be a critical component of police managerial practices. </a:t>
            </a:r>
          </a:p>
          <a:p>
            <a:pPr>
              <a:buFont typeface="Wingdings" panose="05000000000000000000" pitchFamily="2" charset="2"/>
              <a:buChar char="§"/>
            </a:pPr>
            <a:r>
              <a:rPr lang="en-US" sz="2800" b="1" dirty="0">
                <a:solidFill>
                  <a:srgbClr val="C00000"/>
                </a:solidFill>
              </a:rPr>
              <a:t>Perceptions of fair supervisory treatment have the potential to protect officers from the harmful effects of occupational stressors. </a:t>
            </a:r>
          </a:p>
          <a:p>
            <a:pPr>
              <a:buFont typeface="Wingdings" panose="05000000000000000000" pitchFamily="2" charset="2"/>
              <a:buChar char="§"/>
            </a:pPr>
            <a:r>
              <a:rPr lang="en-US" sz="2800" b="1" dirty="0"/>
              <a:t>The need for police chiefs, administrators, and all levels of police supervisors to understand organizational justice and its effect on misconduct. </a:t>
            </a:r>
          </a:p>
          <a:p>
            <a:pPr>
              <a:buFont typeface="Wingdings" panose="05000000000000000000" pitchFamily="2" charset="2"/>
              <a:buChar char="§"/>
            </a:pPr>
            <a:r>
              <a:rPr lang="en-US" sz="2800" dirty="0"/>
              <a:t>Implementation of departmental policies and procedures informed by organizational justice can reap a variety of beneficial outcomes.</a:t>
            </a:r>
          </a:p>
        </p:txBody>
      </p:sp>
      <p:sp>
        <p:nvSpPr>
          <p:cNvPr id="4" name="Slide Number Placeholder 3">
            <a:extLst>
              <a:ext uri="{FF2B5EF4-FFF2-40B4-BE49-F238E27FC236}">
                <a16:creationId xmlns:a16="http://schemas.microsoft.com/office/drawing/2014/main" id="{8FA44BA0-D4D2-4B93-87FB-AC0FD55C7A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2011966"/>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E79B9-2FD9-1CFA-5985-3FBFC01CDE3D}"/>
              </a:ext>
            </a:extLst>
          </p:cNvPr>
          <p:cNvSpPr>
            <a:spLocks noGrp="1"/>
          </p:cNvSpPr>
          <p:nvPr>
            <p:ph type="title"/>
          </p:nvPr>
        </p:nvSpPr>
        <p:spPr>
          <a:xfrm>
            <a:off x="457200" y="274638"/>
            <a:ext cx="8229600" cy="334962"/>
          </a:xfrm>
        </p:spPr>
        <p:txBody>
          <a:bodyPr>
            <a:normAutofit fontScale="90000"/>
          </a:bodyPr>
          <a:lstStyle/>
          <a:p>
            <a:endParaRPr lang="en-US" sz="2800" dirty="0"/>
          </a:p>
        </p:txBody>
      </p:sp>
      <p:sp>
        <p:nvSpPr>
          <p:cNvPr id="3" name="Content Placeholder 2">
            <a:extLst>
              <a:ext uri="{FF2B5EF4-FFF2-40B4-BE49-F238E27FC236}">
                <a16:creationId xmlns:a16="http://schemas.microsoft.com/office/drawing/2014/main" id="{0BD11146-0F74-3310-E46B-5BFD1FDAC8E8}"/>
              </a:ext>
            </a:extLst>
          </p:cNvPr>
          <p:cNvSpPr>
            <a:spLocks noGrp="1"/>
          </p:cNvSpPr>
          <p:nvPr>
            <p:ph idx="1"/>
          </p:nvPr>
        </p:nvSpPr>
        <p:spPr>
          <a:xfrm>
            <a:off x="457200" y="1066800"/>
            <a:ext cx="8229600" cy="5516562"/>
          </a:xfrm>
        </p:spPr>
        <p:txBody>
          <a:bodyPr>
            <a:normAutofit/>
          </a:bodyPr>
          <a:lstStyle/>
          <a:p>
            <a:pPr>
              <a:buFont typeface="Wingdings" panose="05000000000000000000" pitchFamily="2" charset="2"/>
              <a:buChar char="§"/>
            </a:pPr>
            <a:r>
              <a:rPr lang="en-US" sz="2800" dirty="0"/>
              <a:t>We found that organizational justice moderated the connection between workload stressor and noble-cause corruption beliefs</a:t>
            </a:r>
          </a:p>
          <a:p>
            <a:pPr>
              <a:buFont typeface="Wingdings" panose="05000000000000000000" pitchFamily="2" charset="2"/>
              <a:buChar char="§"/>
            </a:pPr>
            <a:r>
              <a:rPr lang="en-US" sz="2800" dirty="0"/>
              <a:t>While officers who experience more workload stressors have a higher likelihood of endorsing noble-cause corruption beliefs, this relationship is weakened if they believe command staff treats them fairly</a:t>
            </a:r>
          </a:p>
          <a:p>
            <a:pPr>
              <a:buFont typeface="Wingdings" panose="05000000000000000000" pitchFamily="2" charset="2"/>
              <a:buChar char="§"/>
            </a:pPr>
            <a:r>
              <a:rPr lang="en-US" sz="2800" dirty="0"/>
              <a:t>Findings also shows the potential harmful effects of organizational injustice</a:t>
            </a:r>
          </a:p>
          <a:p>
            <a:pPr marL="0" indent="0">
              <a:buNone/>
            </a:pPr>
            <a:r>
              <a:rPr lang="en-US" sz="2800" b="0" i="0" dirty="0">
                <a:solidFill>
                  <a:srgbClr val="222222"/>
                </a:solidFill>
                <a:effectLst/>
                <a:latin typeface="Calibri" panose="020F0502020204030204" pitchFamily="34" charset="0"/>
                <a:cs typeface="Calibri" panose="020F0502020204030204" pitchFamily="34" charset="0"/>
              </a:rPr>
              <a:t>                             Lawson, Wolfe, </a:t>
            </a:r>
            <a:r>
              <a:rPr lang="en-US" sz="2800" b="0" i="0" dirty="0" err="1">
                <a:solidFill>
                  <a:srgbClr val="222222"/>
                </a:solidFill>
                <a:effectLst/>
                <a:latin typeface="Calibri" panose="020F0502020204030204" pitchFamily="34" charset="0"/>
                <a:cs typeface="Calibri" panose="020F0502020204030204" pitchFamily="34" charset="0"/>
              </a:rPr>
              <a:t>Rojek</a:t>
            </a:r>
            <a:r>
              <a:rPr lang="en-US" sz="2800" dirty="0">
                <a:solidFill>
                  <a:srgbClr val="222222"/>
                </a:solidFill>
                <a:latin typeface="Calibri" panose="020F0502020204030204" pitchFamily="34" charset="0"/>
                <a:cs typeface="Calibri" panose="020F0502020204030204" pitchFamily="34" charset="0"/>
              </a:rPr>
              <a:t> </a:t>
            </a:r>
            <a:r>
              <a:rPr lang="en-US" sz="2800" b="0" i="0" dirty="0">
                <a:solidFill>
                  <a:srgbClr val="222222"/>
                </a:solidFill>
                <a:effectLst/>
                <a:latin typeface="Calibri" panose="020F0502020204030204" pitchFamily="34" charset="0"/>
                <a:cs typeface="Calibri" panose="020F0502020204030204" pitchFamily="34" charset="0"/>
              </a:rPr>
              <a:t>&amp; Alpert, (2022).</a:t>
            </a:r>
            <a:endParaRPr lang="en-US" sz="2800" dirty="0"/>
          </a:p>
        </p:txBody>
      </p:sp>
      <p:sp>
        <p:nvSpPr>
          <p:cNvPr id="4" name="Slide Number Placeholder 3">
            <a:extLst>
              <a:ext uri="{FF2B5EF4-FFF2-40B4-BE49-F238E27FC236}">
                <a16:creationId xmlns:a16="http://schemas.microsoft.com/office/drawing/2014/main" id="{3C76CE93-A6E3-791D-E11C-A8B6132C0C3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532</a:t>
            </a:fld>
            <a:endParaRPr lang="en-US">
              <a:solidFill>
                <a:prstClr val="black">
                  <a:tint val="75000"/>
                </a:prstClr>
              </a:solidFill>
            </a:endParaRPr>
          </a:p>
        </p:txBody>
      </p:sp>
    </p:spTree>
    <p:extLst>
      <p:ext uri="{BB962C8B-B14F-4D97-AF65-F5344CB8AC3E}">
        <p14:creationId xmlns:p14="http://schemas.microsoft.com/office/powerpoint/2010/main" val="2565126883"/>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304800" y="304800"/>
            <a:ext cx="8229600" cy="1143000"/>
          </a:xfrm>
        </p:spPr>
        <p:txBody>
          <a:bodyPr>
            <a:noAutofit/>
          </a:bodyPr>
          <a:lstStyle/>
          <a:p>
            <a:pPr eaLnBrk="1" hangingPunct="1">
              <a:defRPr/>
            </a:pPr>
            <a:r>
              <a:rPr lang="en-US" sz="3200" b="1" dirty="0"/>
              <a:t>Individual Professional Growth and Development of you and your staff through training is Paramount  </a:t>
            </a:r>
          </a:p>
        </p:txBody>
      </p:sp>
      <p:sp>
        <p:nvSpPr>
          <p:cNvPr id="59395" name="Rectangle 3"/>
          <p:cNvSpPr>
            <a:spLocks noGrp="1" noChangeArrowheads="1"/>
          </p:cNvSpPr>
          <p:nvPr>
            <p:ph type="body" idx="1"/>
          </p:nvPr>
        </p:nvSpPr>
        <p:spPr>
          <a:xfrm>
            <a:off x="609600" y="2209800"/>
            <a:ext cx="8382000" cy="4648200"/>
          </a:xfrm>
        </p:spPr>
        <p:txBody>
          <a:bodyPr>
            <a:normAutofit/>
          </a:bodyPr>
          <a:lstStyle/>
          <a:p>
            <a:pPr eaLnBrk="1" hangingPunct="1">
              <a:lnSpc>
                <a:spcPct val="90000"/>
              </a:lnSpc>
              <a:defRPr/>
            </a:pPr>
            <a:r>
              <a:rPr lang="en-US" sz="2800" dirty="0"/>
              <a:t>Provide training opportunities </a:t>
            </a:r>
          </a:p>
          <a:p>
            <a:pPr eaLnBrk="1" hangingPunct="1">
              <a:lnSpc>
                <a:spcPct val="90000"/>
              </a:lnSpc>
              <a:defRPr/>
            </a:pPr>
            <a:r>
              <a:rPr lang="en-US" sz="2800" dirty="0"/>
              <a:t>Ensure training is “Fresh” with current issues</a:t>
            </a:r>
          </a:p>
          <a:p>
            <a:pPr eaLnBrk="1" hangingPunct="1">
              <a:lnSpc>
                <a:spcPct val="90000"/>
              </a:lnSpc>
              <a:defRPr/>
            </a:pPr>
            <a:r>
              <a:rPr lang="en-US" sz="2800" dirty="0"/>
              <a:t>Ensure continuity of information and practice in work unit</a:t>
            </a:r>
          </a:p>
          <a:p>
            <a:pPr eaLnBrk="1" hangingPunct="1">
              <a:lnSpc>
                <a:spcPct val="90000"/>
              </a:lnSpc>
              <a:defRPr/>
            </a:pPr>
            <a:r>
              <a:rPr lang="en-US" sz="2800" dirty="0"/>
              <a:t>Ensure you, their peers and supervisors are “up to speed”</a:t>
            </a:r>
          </a:p>
          <a:p>
            <a:pPr eaLnBrk="1" hangingPunct="1">
              <a:lnSpc>
                <a:spcPct val="90000"/>
              </a:lnSpc>
              <a:defRPr/>
            </a:pPr>
            <a:r>
              <a:rPr lang="en-US" sz="2800" b="1" dirty="0"/>
              <a:t>Ensure work unit supervision supports training effort and </a:t>
            </a:r>
            <a:r>
              <a:rPr lang="en-US" sz="2800" b="1" dirty="0">
                <a:solidFill>
                  <a:srgbClr val="C00000"/>
                </a:solidFill>
              </a:rPr>
              <a:t>CULTURALIZES IT </a:t>
            </a:r>
          </a:p>
          <a:p>
            <a:pPr eaLnBrk="1" hangingPunct="1">
              <a:lnSpc>
                <a:spcPct val="90000"/>
              </a:lnSpc>
              <a:defRPr/>
            </a:pPr>
            <a:r>
              <a:rPr lang="en-US" sz="2800" dirty="0"/>
              <a:t>Ensure custom and culture match training</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533</a:t>
            </a:fld>
            <a:endParaRPr lang="en-US">
              <a:solidFill>
                <a:prstClr val="black">
                  <a:tint val="75000"/>
                </a:prstClr>
              </a:solidFill>
            </a:endParaRPr>
          </a:p>
        </p:txBody>
      </p:sp>
    </p:spTree>
    <p:extLst>
      <p:ext uri="{BB962C8B-B14F-4D97-AF65-F5344CB8AC3E}">
        <p14:creationId xmlns:p14="http://schemas.microsoft.com/office/powerpoint/2010/main" val="1448436378"/>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p:spPr>
        <p:txBody>
          <a:bodyPr>
            <a:normAutofit fontScale="90000"/>
          </a:bodyPr>
          <a:lstStyle/>
          <a:p>
            <a:r>
              <a:rPr lang="en-US" sz="3600" b="1" dirty="0"/>
              <a:t>Many organizational failures are a direct result of the lack of competency regarding subject matter by senior management.</a:t>
            </a:r>
          </a:p>
        </p:txBody>
      </p:sp>
      <p:sp>
        <p:nvSpPr>
          <p:cNvPr id="3" name="Content Placeholder 2"/>
          <p:cNvSpPr>
            <a:spLocks noGrp="1"/>
          </p:cNvSpPr>
          <p:nvPr>
            <p:ph idx="1"/>
          </p:nvPr>
        </p:nvSpPr>
        <p:spPr>
          <a:xfrm>
            <a:off x="457200" y="1905000"/>
            <a:ext cx="8229600" cy="4800600"/>
          </a:xfrm>
        </p:spPr>
        <p:txBody>
          <a:bodyPr>
            <a:normAutofit fontScale="92500" lnSpcReduction="10000"/>
          </a:bodyPr>
          <a:lstStyle/>
          <a:p>
            <a:pPr>
              <a:buFont typeface="Wingdings" pitchFamily="2" charset="2"/>
              <a:buNone/>
              <a:defRPr/>
            </a:pPr>
            <a:r>
              <a:rPr lang="en-US" b="1" u="sng" dirty="0">
                <a:solidFill>
                  <a:srgbClr val="C00000"/>
                </a:solidFill>
                <a:latin typeface="Georgia" pitchFamily="18" charset="0"/>
              </a:rPr>
              <a:t>Cause</a:t>
            </a:r>
            <a:r>
              <a:rPr lang="en-US" b="1" dirty="0">
                <a:solidFill>
                  <a:srgbClr val="C00000"/>
                </a:solidFill>
                <a:latin typeface="Georgia" pitchFamily="18" charset="0"/>
              </a:rPr>
              <a:t>:      </a:t>
            </a:r>
            <a:r>
              <a:rPr lang="en-US" b="1" dirty="0">
                <a:latin typeface="Georgia" pitchFamily="18" charset="0"/>
              </a:rPr>
              <a:t>Lack of training/education</a:t>
            </a:r>
          </a:p>
          <a:p>
            <a:pPr>
              <a:buFont typeface="Wingdings" pitchFamily="2" charset="2"/>
              <a:buNone/>
              <a:defRPr/>
            </a:pPr>
            <a:r>
              <a:rPr lang="en-US" b="1" u="sng" dirty="0">
                <a:solidFill>
                  <a:srgbClr val="C00000"/>
                </a:solidFill>
                <a:latin typeface="Georgia" pitchFamily="18" charset="0"/>
              </a:rPr>
              <a:t>Reasons</a:t>
            </a:r>
            <a:r>
              <a:rPr lang="en-US" b="1" dirty="0">
                <a:solidFill>
                  <a:srgbClr val="C00000"/>
                </a:solidFill>
                <a:latin typeface="Georgia" pitchFamily="18" charset="0"/>
              </a:rPr>
              <a:t>: </a:t>
            </a:r>
            <a:r>
              <a:rPr lang="en-US" sz="3500" dirty="0">
                <a:latin typeface="Georgia" pitchFamily="18" charset="0"/>
              </a:rPr>
              <a:t>1) </a:t>
            </a:r>
            <a:r>
              <a:rPr lang="en-US" dirty="0">
                <a:latin typeface="Georgia" pitchFamily="18" charset="0"/>
              </a:rPr>
              <a:t>Senior Managers refuse to   </a:t>
            </a:r>
          </a:p>
          <a:p>
            <a:pPr>
              <a:buFont typeface="Wingdings" pitchFamily="2" charset="2"/>
              <a:buNone/>
              <a:defRPr/>
            </a:pPr>
            <a:r>
              <a:rPr lang="en-US" dirty="0">
                <a:latin typeface="Georgia" pitchFamily="18" charset="0"/>
              </a:rPr>
              <a:t>                          seek training</a:t>
            </a:r>
          </a:p>
          <a:p>
            <a:pPr>
              <a:buFont typeface="Wingdings" pitchFamily="2" charset="2"/>
              <a:buNone/>
              <a:defRPr/>
            </a:pPr>
            <a:r>
              <a:rPr lang="en-US" dirty="0">
                <a:latin typeface="Georgia" pitchFamily="18" charset="0"/>
              </a:rPr>
              <a:t>		</a:t>
            </a:r>
            <a:r>
              <a:rPr lang="en-US" sz="3300" dirty="0">
                <a:latin typeface="Georgia" pitchFamily="18" charset="0"/>
              </a:rPr>
              <a:t>           </a:t>
            </a:r>
            <a:r>
              <a:rPr lang="en-US" sz="3500" dirty="0">
                <a:latin typeface="Georgia" pitchFamily="18" charset="0"/>
              </a:rPr>
              <a:t>2) </a:t>
            </a:r>
            <a:r>
              <a:rPr lang="en-US" dirty="0">
                <a:latin typeface="Georgia" pitchFamily="18" charset="0"/>
              </a:rPr>
              <a:t>Senior Managers feel they don’t </a:t>
            </a:r>
            <a:br>
              <a:rPr lang="en-US" dirty="0">
                <a:latin typeface="Georgia" pitchFamily="18" charset="0"/>
              </a:rPr>
            </a:br>
            <a:r>
              <a:rPr lang="en-US" dirty="0">
                <a:latin typeface="Georgia" pitchFamily="18" charset="0"/>
              </a:rPr>
              <a:t>                       need it.</a:t>
            </a:r>
          </a:p>
          <a:p>
            <a:pPr>
              <a:buFont typeface="Wingdings" pitchFamily="2" charset="2"/>
              <a:buNone/>
              <a:defRPr/>
            </a:pPr>
            <a:r>
              <a:rPr lang="en-US" dirty="0">
                <a:latin typeface="Georgia" pitchFamily="18" charset="0"/>
              </a:rPr>
              <a:t>		            </a:t>
            </a:r>
            <a:r>
              <a:rPr lang="en-US" sz="3500" dirty="0">
                <a:latin typeface="Georgia" pitchFamily="18" charset="0"/>
              </a:rPr>
              <a:t>3) </a:t>
            </a:r>
            <a:r>
              <a:rPr lang="en-US" dirty="0">
                <a:latin typeface="Georgia" pitchFamily="18" charset="0"/>
              </a:rPr>
              <a:t>Senior Managers feel they can’t </a:t>
            </a:r>
            <a:br>
              <a:rPr lang="en-US" dirty="0">
                <a:latin typeface="Georgia" pitchFamily="18" charset="0"/>
              </a:rPr>
            </a:br>
            <a:r>
              <a:rPr lang="en-US" dirty="0">
                <a:latin typeface="Georgia" pitchFamily="18" charset="0"/>
              </a:rPr>
              <a:t>                        be gone.</a:t>
            </a:r>
          </a:p>
          <a:p>
            <a:pPr>
              <a:buFont typeface="Wingdings" pitchFamily="2" charset="2"/>
              <a:buNone/>
              <a:defRPr/>
            </a:pPr>
            <a:r>
              <a:rPr lang="en-US" dirty="0">
                <a:latin typeface="Georgia" pitchFamily="18" charset="0"/>
              </a:rPr>
              <a:t>		           </a:t>
            </a:r>
            <a:r>
              <a:rPr lang="en-US" sz="3500" dirty="0">
                <a:latin typeface="Georgia" pitchFamily="18" charset="0"/>
              </a:rPr>
              <a:t> 4) </a:t>
            </a:r>
            <a:r>
              <a:rPr lang="en-US" dirty="0">
                <a:latin typeface="Georgia" pitchFamily="18" charset="0"/>
              </a:rPr>
              <a:t>Senior Management’s boss </a:t>
            </a:r>
            <a:br>
              <a:rPr lang="en-US" dirty="0">
                <a:latin typeface="Georgia" pitchFamily="18" charset="0"/>
              </a:rPr>
            </a:br>
            <a:r>
              <a:rPr lang="en-US" dirty="0">
                <a:latin typeface="Georgia" pitchFamily="18" charset="0"/>
              </a:rPr>
              <a:t>                        wouldn’t let them go</a:t>
            </a:r>
          </a:p>
          <a:p>
            <a:pPr marL="0" indent="0">
              <a:buNone/>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534</a:t>
            </a:fld>
            <a:endParaRPr lang="en-US">
              <a:solidFill>
                <a:prstClr val="black">
                  <a:tint val="75000"/>
                </a:prstClr>
              </a:solidFill>
            </a:endParaRPr>
          </a:p>
        </p:txBody>
      </p:sp>
    </p:spTree>
    <p:extLst>
      <p:ext uri="{BB962C8B-B14F-4D97-AF65-F5344CB8AC3E}">
        <p14:creationId xmlns:p14="http://schemas.microsoft.com/office/powerpoint/2010/main" val="4009833324"/>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rrowheads="1"/>
          </p:cNvSpPr>
          <p:nvPr>
            <p:ph type="title"/>
          </p:nvPr>
        </p:nvSpPr>
        <p:spPr>
          <a:xfrm>
            <a:off x="457200" y="0"/>
            <a:ext cx="8229600" cy="838200"/>
          </a:xfrm>
        </p:spPr>
        <p:txBody>
          <a:bodyPr>
            <a:normAutofit/>
          </a:bodyPr>
          <a:lstStyle/>
          <a:p>
            <a:pPr eaLnBrk="1" hangingPunct="1">
              <a:defRPr/>
            </a:pPr>
            <a:r>
              <a:rPr lang="en-US" sz="3200" b="1" i="1" u="sng" dirty="0"/>
              <a:t>Training hurts today</a:t>
            </a:r>
          </a:p>
        </p:txBody>
      </p:sp>
      <p:sp>
        <p:nvSpPr>
          <p:cNvPr id="78851" name="Rectangle 3"/>
          <p:cNvSpPr>
            <a:spLocks noGrp="1" noChangeArrowheads="1"/>
          </p:cNvSpPr>
          <p:nvPr>
            <p:ph type="body" idx="1"/>
          </p:nvPr>
        </p:nvSpPr>
        <p:spPr>
          <a:xfrm>
            <a:off x="381000" y="1143000"/>
            <a:ext cx="8229600" cy="5715000"/>
          </a:xfrm>
        </p:spPr>
        <p:txBody>
          <a:bodyPr>
            <a:normAutofit/>
          </a:bodyPr>
          <a:lstStyle/>
          <a:p>
            <a:pPr algn="ctr" eaLnBrk="1" hangingPunct="1">
              <a:buFont typeface="Wingdings" pitchFamily="2" charset="2"/>
              <a:buNone/>
              <a:defRPr/>
            </a:pPr>
            <a:r>
              <a:rPr lang="en-US" sz="2800" b="1" dirty="0">
                <a:solidFill>
                  <a:srgbClr val="C00000"/>
                </a:solidFill>
              </a:rPr>
              <a:t>To take people from their duties…“But, the investment you make today, pays tremendous dividends tomorrow.”</a:t>
            </a:r>
          </a:p>
          <a:p>
            <a:pPr algn="ctr" eaLnBrk="1" hangingPunct="1">
              <a:buFont typeface="Wingdings" pitchFamily="2" charset="2"/>
              <a:buNone/>
              <a:defRPr/>
            </a:pPr>
            <a:r>
              <a:rPr lang="en-US" sz="2800" dirty="0"/>
              <a:t>“It motivates and prepares your people for the future.”</a:t>
            </a:r>
          </a:p>
          <a:p>
            <a:pPr algn="ctr" eaLnBrk="1" hangingPunct="1">
              <a:buFont typeface="Wingdings" pitchFamily="2" charset="2"/>
              <a:buNone/>
              <a:defRPr/>
            </a:pPr>
            <a:r>
              <a:rPr lang="en-US" sz="2800" b="1" dirty="0"/>
              <a:t>Training is critical ingredient to the formula to promote the professional growth and development of your people and enhance your agency </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535</a:t>
            </a:fld>
            <a:endParaRPr lang="en-US">
              <a:solidFill>
                <a:prstClr val="black">
                  <a:tint val="75000"/>
                </a:prstClr>
              </a:solidFill>
            </a:endParaRPr>
          </a:p>
        </p:txBody>
      </p:sp>
    </p:spTree>
    <p:extLst>
      <p:ext uri="{BB962C8B-B14F-4D97-AF65-F5344CB8AC3E}">
        <p14:creationId xmlns:p14="http://schemas.microsoft.com/office/powerpoint/2010/main" val="3464785563"/>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5F39C-9177-4DC9-8690-4A46B3237652}"/>
              </a:ext>
            </a:extLst>
          </p:cNvPr>
          <p:cNvSpPr>
            <a:spLocks noGrp="1"/>
          </p:cNvSpPr>
          <p:nvPr>
            <p:ph type="title"/>
          </p:nvPr>
        </p:nvSpPr>
        <p:spPr>
          <a:xfrm>
            <a:off x="426720" y="685800"/>
            <a:ext cx="8229600" cy="914399"/>
          </a:xfrm>
        </p:spPr>
        <p:txBody>
          <a:bodyPr>
            <a:normAutofit fontScale="90000"/>
          </a:bodyPr>
          <a:lstStyle/>
          <a:p>
            <a:r>
              <a:rPr lang="en-US" sz="3600" b="1" dirty="0"/>
              <a:t>Making Yourself Redundant</a:t>
            </a:r>
            <a:br>
              <a:rPr lang="en-US" b="1" dirty="0"/>
            </a:br>
            <a:r>
              <a:rPr lang="en-US" sz="2700" dirty="0"/>
              <a:t>Louis </a:t>
            </a:r>
            <a:r>
              <a:rPr lang="en-US" sz="2700" dirty="0" err="1"/>
              <a:t>Efron</a:t>
            </a:r>
            <a:br>
              <a:rPr lang="en-US" sz="2700" b="1" dirty="0"/>
            </a:br>
            <a:r>
              <a:rPr lang="en-US" sz="2700" dirty="0"/>
              <a:t>Forbes Magazine, August 29</a:t>
            </a:r>
            <a:r>
              <a:rPr lang="en-US" sz="2700" baseline="30000" dirty="0"/>
              <a:t>th</a:t>
            </a:r>
            <a:r>
              <a:rPr lang="en-US" sz="2700" dirty="0"/>
              <a:t>, 2013</a:t>
            </a:r>
            <a:br>
              <a:rPr lang="en-US" dirty="0"/>
            </a:br>
            <a:endParaRPr lang="en-US" dirty="0"/>
          </a:p>
        </p:txBody>
      </p:sp>
      <p:sp>
        <p:nvSpPr>
          <p:cNvPr id="3" name="Content Placeholder 2">
            <a:extLst>
              <a:ext uri="{FF2B5EF4-FFF2-40B4-BE49-F238E27FC236}">
                <a16:creationId xmlns:a16="http://schemas.microsoft.com/office/drawing/2014/main" id="{31E63835-B562-48CE-92DF-E1AD2501ABC7}"/>
              </a:ext>
            </a:extLst>
          </p:cNvPr>
          <p:cNvSpPr>
            <a:spLocks noGrp="1"/>
          </p:cNvSpPr>
          <p:nvPr>
            <p:ph idx="1"/>
          </p:nvPr>
        </p:nvSpPr>
        <p:spPr>
          <a:xfrm>
            <a:off x="457200" y="1981200"/>
            <a:ext cx="8229600" cy="4876800"/>
          </a:xfrm>
        </p:spPr>
        <p:txBody>
          <a:bodyPr>
            <a:normAutofit/>
          </a:bodyPr>
          <a:lstStyle/>
          <a:p>
            <a:pPr>
              <a:buFont typeface="Wingdings" panose="05000000000000000000" pitchFamily="2" charset="2"/>
              <a:buChar char="§"/>
            </a:pPr>
            <a:r>
              <a:rPr lang="en-US" sz="2800" dirty="0"/>
              <a:t>A leader is not doing their followers, boss, or organization any favors by building a team that can’t function without them. </a:t>
            </a:r>
          </a:p>
          <a:p>
            <a:pPr>
              <a:buFont typeface="Wingdings" panose="05000000000000000000" pitchFamily="2" charset="2"/>
              <a:buChar char="§"/>
            </a:pPr>
            <a:r>
              <a:rPr lang="en-US" sz="2800" dirty="0"/>
              <a:t>They have a duty of care to teach their followers to fish instead of fishing for them.</a:t>
            </a:r>
          </a:p>
          <a:p>
            <a:pPr>
              <a:buFont typeface="Wingdings" panose="05000000000000000000" pitchFamily="2" charset="2"/>
              <a:buChar char="§"/>
            </a:pPr>
            <a:r>
              <a:rPr lang="en-US" sz="2800" dirty="0"/>
              <a:t>At day’s end, the true test of effective leadership manifests itself when a leader is absent.</a:t>
            </a:r>
          </a:p>
          <a:p>
            <a:pPr>
              <a:buFont typeface="Wingdings" panose="05000000000000000000" pitchFamily="2" charset="2"/>
              <a:buChar char="§"/>
            </a:pPr>
            <a:r>
              <a:rPr lang="en-US" sz="2800" dirty="0"/>
              <a:t>Start trusting your people to work on their own making it okay to fail and learn from mistakes</a:t>
            </a:r>
          </a:p>
        </p:txBody>
      </p:sp>
      <p:sp>
        <p:nvSpPr>
          <p:cNvPr id="4" name="Slide Number Placeholder 3">
            <a:extLst>
              <a:ext uri="{FF2B5EF4-FFF2-40B4-BE49-F238E27FC236}">
                <a16:creationId xmlns:a16="http://schemas.microsoft.com/office/drawing/2014/main" id="{28F180C3-AE26-4FDF-8456-16225B027A2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536</a:t>
            </a:fld>
            <a:endParaRPr lang="en-US">
              <a:solidFill>
                <a:prstClr val="black">
                  <a:tint val="75000"/>
                </a:prstClr>
              </a:solidFill>
            </a:endParaRPr>
          </a:p>
        </p:txBody>
      </p:sp>
    </p:spTree>
    <p:extLst>
      <p:ext uri="{BB962C8B-B14F-4D97-AF65-F5344CB8AC3E}">
        <p14:creationId xmlns:p14="http://schemas.microsoft.com/office/powerpoint/2010/main" val="1015563221"/>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Succession Responsibility</a:t>
            </a:r>
          </a:p>
        </p:txBody>
      </p:sp>
      <p:sp>
        <p:nvSpPr>
          <p:cNvPr id="3" name="Content Placeholder 2"/>
          <p:cNvSpPr>
            <a:spLocks noGrp="1"/>
          </p:cNvSpPr>
          <p:nvPr>
            <p:ph idx="1"/>
          </p:nvPr>
        </p:nvSpPr>
        <p:spPr>
          <a:xfrm>
            <a:off x="457200" y="838200"/>
            <a:ext cx="8229600" cy="5867400"/>
          </a:xfrm>
        </p:spPr>
        <p:txBody>
          <a:bodyPr>
            <a:normAutofit lnSpcReduction="10000"/>
          </a:bodyPr>
          <a:lstStyle/>
          <a:p>
            <a:pPr>
              <a:buFont typeface="Wingdings" panose="05000000000000000000" pitchFamily="2" charset="2"/>
              <a:buChar char="q"/>
            </a:pPr>
            <a:r>
              <a:rPr lang="en-US" sz="3000" dirty="0"/>
              <a:t>The Commander has a tremendous responsibility to ensure that his or her second in charge is ready, willing and able to take over </a:t>
            </a:r>
            <a:r>
              <a:rPr lang="en-US" sz="3000" b="1" dirty="0"/>
              <a:t>COMPLETELY</a:t>
            </a:r>
            <a:r>
              <a:rPr lang="en-US" sz="3000" dirty="0"/>
              <a:t> and </a:t>
            </a:r>
            <a:r>
              <a:rPr lang="en-US" sz="3000" b="1" dirty="0"/>
              <a:t>SEEMLESSLY</a:t>
            </a:r>
            <a:r>
              <a:rPr lang="en-US" sz="3000" dirty="0"/>
              <a:t> in their absence.</a:t>
            </a:r>
          </a:p>
          <a:p>
            <a:pPr>
              <a:buFont typeface="Wingdings" panose="05000000000000000000" pitchFamily="2" charset="2"/>
              <a:buChar char="q"/>
            </a:pPr>
            <a:r>
              <a:rPr lang="en-US" sz="3000" dirty="0"/>
              <a:t>Such requires a commander to grow and develop their supervisors to </a:t>
            </a:r>
            <a:r>
              <a:rPr lang="en-US" sz="3000" b="1" u="sng" dirty="0"/>
              <a:t>KNOW AND DO </a:t>
            </a:r>
            <a:r>
              <a:rPr lang="en-US" sz="3000" b="1" dirty="0"/>
              <a:t>THE COMMANDERS JOB WELL…</a:t>
            </a:r>
          </a:p>
          <a:p>
            <a:pPr marL="0" indent="0">
              <a:buNone/>
            </a:pPr>
            <a:r>
              <a:rPr lang="en-US" b="1" i="1" dirty="0">
                <a:solidFill>
                  <a:srgbClr val="C00000"/>
                </a:solidFill>
              </a:rPr>
              <a:t>Commanders must provide:</a:t>
            </a:r>
          </a:p>
          <a:p>
            <a:pPr>
              <a:buFont typeface="Wingdings" panose="05000000000000000000" pitchFamily="2" charset="2"/>
              <a:buChar char="§"/>
            </a:pPr>
            <a:r>
              <a:rPr lang="en-US" sz="3000" dirty="0"/>
              <a:t>Information and Resources </a:t>
            </a:r>
          </a:p>
          <a:p>
            <a:pPr>
              <a:buFont typeface="Wingdings" panose="05000000000000000000" pitchFamily="2" charset="2"/>
              <a:buChar char="§"/>
            </a:pPr>
            <a:r>
              <a:rPr lang="en-US" sz="3000" dirty="0"/>
              <a:t>Mentorship and Oversight</a:t>
            </a:r>
          </a:p>
          <a:p>
            <a:pPr>
              <a:buFont typeface="Wingdings" panose="05000000000000000000" pitchFamily="2" charset="2"/>
              <a:buChar char="§"/>
            </a:pPr>
            <a:r>
              <a:rPr lang="en-US" sz="3000" dirty="0"/>
              <a:t>Opportunity and Meaning</a:t>
            </a:r>
          </a:p>
          <a:p>
            <a:pPr>
              <a:buFont typeface="Wingdings" panose="05000000000000000000" pitchFamily="2" charset="2"/>
              <a:buChar char="§"/>
            </a:pPr>
            <a:r>
              <a:rPr lang="en-US" sz="3000" dirty="0"/>
              <a:t>Support and Praise</a:t>
            </a:r>
          </a:p>
          <a:p>
            <a:pPr>
              <a:buFont typeface="Wingdings" panose="05000000000000000000" pitchFamily="2" charset="2"/>
              <a:buChar char="v"/>
            </a:pPr>
            <a:endParaRPr lang="en-US" dirty="0"/>
          </a:p>
          <a:p>
            <a:pPr>
              <a:buFont typeface="Wingdings" panose="05000000000000000000" pitchFamily="2" charset="2"/>
              <a:buChar char="v"/>
            </a:pPr>
            <a:endParaRPr lang="en-US" b="1"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537</a:t>
            </a:fld>
            <a:endParaRPr lang="en-US">
              <a:solidFill>
                <a:prstClr val="black">
                  <a:tint val="75000"/>
                </a:prstClr>
              </a:solidFill>
            </a:endParaRPr>
          </a:p>
        </p:txBody>
      </p:sp>
    </p:spTree>
    <p:extLst>
      <p:ext uri="{BB962C8B-B14F-4D97-AF65-F5344CB8AC3E}">
        <p14:creationId xmlns:p14="http://schemas.microsoft.com/office/powerpoint/2010/main" val="4147340024"/>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br>
              <a:rPr lang="en-US" sz="3200" b="1" dirty="0"/>
            </a:br>
            <a:r>
              <a:rPr lang="en-US" sz="4000" b="1" dirty="0"/>
              <a:t>The 70:20:10 approach in training</a:t>
            </a:r>
            <a:br>
              <a:rPr lang="en-US" sz="3200" b="1" dirty="0"/>
            </a:br>
            <a:r>
              <a:rPr lang="en-US" sz="2400" dirty="0" err="1"/>
              <a:t>Kajewski</a:t>
            </a:r>
            <a:r>
              <a:rPr lang="en-US" sz="2400" dirty="0"/>
              <a:t> &amp; Madsen, (2012); Jennings, (2013) </a:t>
            </a:r>
          </a:p>
        </p:txBody>
      </p:sp>
      <p:sp>
        <p:nvSpPr>
          <p:cNvPr id="3" name="Content Placeholder 2"/>
          <p:cNvSpPr>
            <a:spLocks noGrp="1"/>
          </p:cNvSpPr>
          <p:nvPr>
            <p:ph idx="1"/>
          </p:nvPr>
        </p:nvSpPr>
        <p:spPr>
          <a:xfrm>
            <a:off x="457200" y="2057400"/>
            <a:ext cx="8229600" cy="4648200"/>
          </a:xfrm>
        </p:spPr>
        <p:txBody>
          <a:bodyPr/>
          <a:lstStyle/>
          <a:p>
            <a:pPr>
              <a:buFont typeface="Wingdings" panose="05000000000000000000" pitchFamily="2" charset="2"/>
              <a:buChar char="§"/>
            </a:pPr>
            <a:r>
              <a:rPr lang="en-US" sz="2800" dirty="0"/>
              <a:t>Posits that 70 percent of the learning an individual does </a:t>
            </a:r>
            <a:r>
              <a:rPr lang="en-US" sz="2800" b="1" dirty="0"/>
              <a:t>occurs at work, through projects and day-to-day experiences</a:t>
            </a:r>
          </a:p>
          <a:p>
            <a:pPr>
              <a:buFont typeface="Wingdings" panose="05000000000000000000" pitchFamily="2" charset="2"/>
              <a:buChar char="§"/>
            </a:pPr>
            <a:r>
              <a:rPr lang="en-US" sz="2800" dirty="0"/>
              <a:t>20 percent occurs through networks and, in particular, through being coached and </a:t>
            </a:r>
            <a:r>
              <a:rPr lang="en-US" sz="2800" b="1" dirty="0"/>
              <a:t>mentored by peers and more senior staff</a:t>
            </a:r>
          </a:p>
          <a:p>
            <a:pPr>
              <a:buFont typeface="Wingdings" panose="05000000000000000000" pitchFamily="2" charset="2"/>
              <a:buChar char="§"/>
            </a:pPr>
            <a:r>
              <a:rPr lang="en-US" sz="2800" dirty="0"/>
              <a:t>10 percent occurs through </a:t>
            </a:r>
            <a:r>
              <a:rPr lang="en-US" sz="2800" b="1" dirty="0"/>
              <a:t>formal schooling opportunities outside the office</a:t>
            </a:r>
          </a:p>
          <a:p>
            <a:pPr marL="0" indent="0">
              <a:buNone/>
            </a:pPr>
            <a:endParaRPr lang="en-US" dirty="0"/>
          </a:p>
          <a:p>
            <a:pPr>
              <a:buFont typeface="Wingdings" panose="05000000000000000000" pitchFamily="2" charset="2"/>
              <a:buChar char="q"/>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538</a:t>
            </a:fld>
            <a:endParaRPr lang="en-US">
              <a:solidFill>
                <a:prstClr val="black">
                  <a:tint val="75000"/>
                </a:prstClr>
              </a:solidFill>
            </a:endParaRPr>
          </a:p>
        </p:txBody>
      </p:sp>
    </p:spTree>
    <p:extLst>
      <p:ext uri="{BB962C8B-B14F-4D97-AF65-F5344CB8AC3E}">
        <p14:creationId xmlns:p14="http://schemas.microsoft.com/office/powerpoint/2010/main" val="3387275517"/>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235C1-9144-44E2-8E51-C80713972602}"/>
              </a:ext>
            </a:extLst>
          </p:cNvPr>
          <p:cNvSpPr>
            <a:spLocks noGrp="1"/>
          </p:cNvSpPr>
          <p:nvPr>
            <p:ph type="title"/>
          </p:nvPr>
        </p:nvSpPr>
        <p:spPr>
          <a:xfrm>
            <a:off x="457200" y="0"/>
            <a:ext cx="8229600" cy="701675"/>
          </a:xfrm>
        </p:spPr>
        <p:txBody>
          <a:bodyPr>
            <a:normAutofit/>
          </a:bodyPr>
          <a:lstStyle/>
          <a:p>
            <a:r>
              <a:rPr lang="en-US" sz="4000" b="1" dirty="0"/>
              <a:t>Some of our Subordinates</a:t>
            </a:r>
          </a:p>
        </p:txBody>
      </p:sp>
      <p:sp>
        <p:nvSpPr>
          <p:cNvPr id="3" name="Content Placeholder 2">
            <a:extLst>
              <a:ext uri="{FF2B5EF4-FFF2-40B4-BE49-F238E27FC236}">
                <a16:creationId xmlns:a16="http://schemas.microsoft.com/office/drawing/2014/main" id="{CD027339-18E1-4F85-8A16-7EF7E461F336}"/>
              </a:ext>
            </a:extLst>
          </p:cNvPr>
          <p:cNvSpPr>
            <a:spLocks noGrp="1"/>
          </p:cNvSpPr>
          <p:nvPr>
            <p:ph idx="1"/>
          </p:nvPr>
        </p:nvSpPr>
        <p:spPr>
          <a:xfrm>
            <a:off x="152400" y="701675"/>
            <a:ext cx="8915400" cy="6156325"/>
          </a:xfrm>
        </p:spPr>
        <p:txBody>
          <a:bodyPr>
            <a:normAutofit/>
          </a:bodyPr>
          <a:lstStyle/>
          <a:p>
            <a:pPr>
              <a:buFont typeface="Wingdings" panose="05000000000000000000" pitchFamily="2" charset="2"/>
              <a:buChar char="§"/>
            </a:pPr>
            <a:r>
              <a:rPr lang="en-US" sz="2800" dirty="0"/>
              <a:t>Have a poor understanding of policy, procedure and the law from just reading</a:t>
            </a:r>
          </a:p>
          <a:p>
            <a:pPr>
              <a:buFont typeface="Wingdings" panose="05000000000000000000" pitchFamily="2" charset="2"/>
              <a:buChar char="§"/>
            </a:pPr>
            <a:r>
              <a:rPr lang="en-US" sz="2800" b="1" dirty="0">
                <a:solidFill>
                  <a:srgbClr val="C00000"/>
                </a:solidFill>
              </a:rPr>
              <a:t>No life or practical experience in the job that they can fall back on to draw options or alternatives</a:t>
            </a:r>
          </a:p>
          <a:p>
            <a:pPr>
              <a:buFont typeface="Wingdings" panose="05000000000000000000" pitchFamily="2" charset="2"/>
              <a:buChar char="§"/>
            </a:pPr>
            <a:r>
              <a:rPr lang="en-US" sz="2800" dirty="0"/>
              <a:t>Lack of intuitive skills sets</a:t>
            </a:r>
          </a:p>
          <a:p>
            <a:pPr>
              <a:buFont typeface="Wingdings" panose="05000000000000000000" pitchFamily="2" charset="2"/>
              <a:buChar char="§"/>
            </a:pPr>
            <a:r>
              <a:rPr lang="en-US" sz="2800" dirty="0"/>
              <a:t>Often, Ignorance may be a base line condition</a:t>
            </a:r>
          </a:p>
          <a:p>
            <a:pPr>
              <a:buFont typeface="Wingdings" panose="05000000000000000000" pitchFamily="2" charset="2"/>
              <a:buChar char="§"/>
            </a:pPr>
            <a:r>
              <a:rPr lang="en-US" sz="2800" dirty="0"/>
              <a:t>Staleness of practice</a:t>
            </a:r>
          </a:p>
          <a:p>
            <a:pPr>
              <a:buFont typeface="Wingdings" panose="05000000000000000000" pitchFamily="2" charset="2"/>
              <a:buChar char="§"/>
            </a:pPr>
            <a:r>
              <a:rPr lang="en-US" sz="2800" dirty="0"/>
              <a:t>Lack of competency and confidence in specific domains</a:t>
            </a:r>
          </a:p>
          <a:p>
            <a:pPr>
              <a:buFont typeface="Wingdings" panose="05000000000000000000" pitchFamily="2" charset="2"/>
              <a:buChar char="§"/>
            </a:pPr>
            <a:r>
              <a:rPr lang="en-US" sz="2800" dirty="0"/>
              <a:t>Difficulty understanding contextual features and make false assumptions… </a:t>
            </a:r>
            <a:r>
              <a:rPr lang="en-US" sz="2800" b="1" dirty="0">
                <a:solidFill>
                  <a:srgbClr val="C00000"/>
                </a:solidFill>
              </a:rPr>
              <a:t>(Really important in discretionary thinking)</a:t>
            </a:r>
          </a:p>
          <a:p>
            <a:pPr>
              <a:buFont typeface="Wingdings" panose="05000000000000000000" pitchFamily="2" charset="2"/>
              <a:buChar char="§"/>
            </a:pPr>
            <a:r>
              <a:rPr lang="en-US" sz="2800" dirty="0"/>
              <a:t>No filter for objective evaluation (CT Skills)</a:t>
            </a:r>
          </a:p>
          <a:p>
            <a:pPr>
              <a:buFont typeface="Wingdings" panose="05000000000000000000" pitchFamily="2" charset="2"/>
              <a:buChar char="§"/>
            </a:pPr>
            <a:endParaRPr lang="en-US" dirty="0"/>
          </a:p>
          <a:p>
            <a:pPr marL="0" indent="0">
              <a:buNone/>
            </a:pPr>
            <a:endParaRPr lang="en-US" dirty="0"/>
          </a:p>
          <a:p>
            <a:pPr>
              <a:buFont typeface="Wingdings" panose="05000000000000000000" pitchFamily="2" charset="2"/>
              <a:buChar char="§"/>
            </a:pPr>
            <a:endParaRPr lang="en-US" dirty="0"/>
          </a:p>
          <a:p>
            <a:endParaRPr lang="en-US" dirty="0"/>
          </a:p>
        </p:txBody>
      </p:sp>
      <p:sp>
        <p:nvSpPr>
          <p:cNvPr id="4" name="Slide Number Placeholder 3">
            <a:extLst>
              <a:ext uri="{FF2B5EF4-FFF2-40B4-BE49-F238E27FC236}">
                <a16:creationId xmlns:a16="http://schemas.microsoft.com/office/drawing/2014/main" id="{BB9A3492-FD24-47CF-8F5F-9BF37258E0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90536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97728-5568-3129-07B0-6B96D1F0381B}"/>
              </a:ext>
            </a:extLst>
          </p:cNvPr>
          <p:cNvSpPr>
            <a:spLocks noGrp="1"/>
          </p:cNvSpPr>
          <p:nvPr>
            <p:ph type="title"/>
          </p:nvPr>
        </p:nvSpPr>
        <p:spPr>
          <a:xfrm>
            <a:off x="457200" y="274638"/>
            <a:ext cx="8229600" cy="3349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F1A56E2B-C7D4-4468-4EF7-A3D93FBCB18B}"/>
              </a:ext>
            </a:extLst>
          </p:cNvPr>
          <p:cNvSpPr>
            <a:spLocks noGrp="1"/>
          </p:cNvSpPr>
          <p:nvPr>
            <p:ph idx="1"/>
          </p:nvPr>
        </p:nvSpPr>
        <p:spPr>
          <a:xfrm>
            <a:off x="457200" y="1219200"/>
            <a:ext cx="8229600" cy="4906963"/>
          </a:xfrm>
        </p:spPr>
        <p:txBody>
          <a:bodyPr>
            <a:normAutofit/>
          </a:bodyPr>
          <a:lstStyle/>
          <a:p>
            <a:pPr>
              <a:buFont typeface="Wingdings" panose="05000000000000000000" pitchFamily="2" charset="2"/>
              <a:buChar char="§"/>
            </a:pPr>
            <a:r>
              <a:rPr lang="en-US" sz="2800" dirty="0"/>
              <a:t>Often, we promote people without any leadership training</a:t>
            </a:r>
          </a:p>
          <a:p>
            <a:pPr>
              <a:buFont typeface="Wingdings" panose="05000000000000000000" pitchFamily="2" charset="2"/>
              <a:buChar char="§"/>
            </a:pPr>
            <a:r>
              <a:rPr lang="en-US" sz="2800" dirty="0"/>
              <a:t>Often, we don’t hold our managers accountable </a:t>
            </a:r>
          </a:p>
          <a:p>
            <a:pPr>
              <a:buFont typeface="Wingdings" panose="05000000000000000000" pitchFamily="2" charset="2"/>
              <a:buChar char="§"/>
            </a:pPr>
            <a:r>
              <a:rPr lang="en-US" sz="2800" dirty="0"/>
              <a:t>We don’t integrate the best practices into policy</a:t>
            </a:r>
          </a:p>
          <a:p>
            <a:pPr>
              <a:buFont typeface="Wingdings" panose="05000000000000000000" pitchFamily="2" charset="2"/>
              <a:buChar char="§"/>
            </a:pPr>
            <a:r>
              <a:rPr lang="en-US" sz="2800" dirty="0"/>
              <a:t>We don’t capture and analyze feedback</a:t>
            </a:r>
          </a:p>
          <a:p>
            <a:pPr>
              <a:buFont typeface="Wingdings" panose="05000000000000000000" pitchFamily="2" charset="2"/>
              <a:buChar char="§"/>
            </a:pPr>
            <a:r>
              <a:rPr lang="en-US" sz="2800" dirty="0"/>
              <a:t>Our supervisors and managers do not invest in the development and production of credible and fair performance appraisals </a:t>
            </a:r>
          </a:p>
          <a:p>
            <a:pPr marL="0" indent="0">
              <a:buNone/>
            </a:pPr>
            <a:endParaRPr lang="en-US" sz="2800" dirty="0"/>
          </a:p>
          <a:p>
            <a:endParaRPr lang="en-US" dirty="0"/>
          </a:p>
        </p:txBody>
      </p:sp>
      <p:sp>
        <p:nvSpPr>
          <p:cNvPr id="4" name="Slide Number Placeholder 3">
            <a:extLst>
              <a:ext uri="{FF2B5EF4-FFF2-40B4-BE49-F238E27FC236}">
                <a16:creationId xmlns:a16="http://schemas.microsoft.com/office/drawing/2014/main" id="{BF3A1952-BD01-7316-9EC7-8D07B7D2BE0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3105449190"/>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80406-A899-4246-8185-895F2DF85DE5}"/>
              </a:ext>
            </a:extLst>
          </p:cNvPr>
          <p:cNvSpPr>
            <a:spLocks noGrp="1"/>
          </p:cNvSpPr>
          <p:nvPr>
            <p:ph type="title"/>
          </p:nvPr>
        </p:nvSpPr>
        <p:spPr>
          <a:xfrm>
            <a:off x="0" y="136525"/>
            <a:ext cx="9144000" cy="1539875"/>
          </a:xfrm>
        </p:spPr>
        <p:txBody>
          <a:bodyPr>
            <a:normAutofit fontScale="90000"/>
          </a:bodyPr>
          <a:lstStyle/>
          <a:p>
            <a:r>
              <a:rPr lang="en-US" sz="3600" b="1" u="sng" dirty="0"/>
              <a:t>Training Alone Is Not Enough</a:t>
            </a:r>
            <a:br>
              <a:rPr lang="en-US" sz="3600" b="1" dirty="0">
                <a:solidFill>
                  <a:srgbClr val="C00000"/>
                </a:solidFill>
              </a:rPr>
            </a:br>
            <a:r>
              <a:rPr lang="en-US" sz="3600" b="1" dirty="0">
                <a:solidFill>
                  <a:srgbClr val="C00000"/>
                </a:solidFill>
              </a:rPr>
              <a:t>Contemporary Leaders Must Be Active and On-Going Mentors to Their Subordinates</a:t>
            </a:r>
          </a:p>
        </p:txBody>
      </p:sp>
      <p:sp>
        <p:nvSpPr>
          <p:cNvPr id="3" name="Content Placeholder 2">
            <a:extLst>
              <a:ext uri="{FF2B5EF4-FFF2-40B4-BE49-F238E27FC236}">
                <a16:creationId xmlns:a16="http://schemas.microsoft.com/office/drawing/2014/main" id="{A8701757-8A24-43F8-A736-3BA17F8177B5}"/>
              </a:ext>
            </a:extLst>
          </p:cNvPr>
          <p:cNvSpPr>
            <a:spLocks noGrp="1"/>
          </p:cNvSpPr>
          <p:nvPr>
            <p:ph idx="1"/>
          </p:nvPr>
        </p:nvSpPr>
        <p:spPr>
          <a:xfrm>
            <a:off x="457200" y="2133600"/>
            <a:ext cx="8229600" cy="4587875"/>
          </a:xfrm>
        </p:spPr>
        <p:txBody>
          <a:bodyPr>
            <a:normAutofit/>
          </a:bodyPr>
          <a:lstStyle/>
          <a:p>
            <a:pPr marL="0" indent="0">
              <a:buNone/>
            </a:pPr>
            <a:r>
              <a:rPr lang="en-US" b="1" dirty="0"/>
              <a:t>THE WORD MENTOR CAN BE TRACED BACK TO HOMER'S </a:t>
            </a:r>
            <a:r>
              <a:rPr lang="en-US" dirty="0"/>
              <a:t>myth of Odysseus, The king of Ithaca left his son Telemachus in the care of Mentor, who guided and taught the youth for the 10 years his father was away fighting the Trojans, A mentor, therefore, has always been considered one who draws upon a deep knowledge base to teach and guide</a:t>
            </a:r>
          </a:p>
        </p:txBody>
      </p:sp>
      <p:sp>
        <p:nvSpPr>
          <p:cNvPr id="4" name="Slide Number Placeholder 3">
            <a:extLst>
              <a:ext uri="{FF2B5EF4-FFF2-40B4-BE49-F238E27FC236}">
                <a16:creationId xmlns:a16="http://schemas.microsoft.com/office/drawing/2014/main" id="{36B69E6D-B8A8-456C-AD16-E2E49AE372DF}"/>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540</a:t>
            </a:fld>
            <a:endParaRPr lang="en-US">
              <a:solidFill>
                <a:prstClr val="black">
                  <a:tint val="75000"/>
                </a:prstClr>
              </a:solidFill>
            </a:endParaRPr>
          </a:p>
        </p:txBody>
      </p:sp>
    </p:spTree>
    <p:extLst>
      <p:ext uri="{BB962C8B-B14F-4D97-AF65-F5344CB8AC3E}">
        <p14:creationId xmlns:p14="http://schemas.microsoft.com/office/powerpoint/2010/main" val="973317313"/>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304800" y="533399"/>
            <a:ext cx="8534400" cy="6188075"/>
          </a:xfrm>
        </p:spPr>
        <p:txBody>
          <a:bodyPr>
            <a:normAutofit/>
          </a:bodyPr>
          <a:lstStyle/>
          <a:p>
            <a:pPr algn="ctr" eaLnBrk="1" hangingPunct="1">
              <a:buFont typeface="Wingdings" pitchFamily="2" charset="2"/>
              <a:buNone/>
              <a:defRPr/>
            </a:pPr>
            <a:r>
              <a:rPr lang="en-US" dirty="0"/>
              <a:t>The servant leader understands the </a:t>
            </a:r>
            <a:r>
              <a:rPr lang="en-US" u="sng" dirty="0"/>
              <a:t>tremendous need </a:t>
            </a:r>
            <a:r>
              <a:rPr lang="en-US" dirty="0"/>
              <a:t>and </a:t>
            </a:r>
            <a:r>
              <a:rPr lang="en-US" u="sng" dirty="0"/>
              <a:t>awesome responsibility </a:t>
            </a:r>
            <a:r>
              <a:rPr lang="en-US" dirty="0"/>
              <a:t>to provide a meaningful and ongoing culture of </a:t>
            </a:r>
            <a:r>
              <a:rPr lang="en-US" b="1" i="1" dirty="0"/>
              <a:t>PROACTIVE MENTORSHIP </a:t>
            </a:r>
            <a:r>
              <a:rPr lang="en-US" dirty="0"/>
              <a:t>to their </a:t>
            </a:r>
            <a:r>
              <a:rPr lang="en-US" b="1" dirty="0"/>
              <a:t>managers, supervisors, and  subordinates in their work units</a:t>
            </a:r>
          </a:p>
          <a:p>
            <a:pPr algn="ctr" eaLnBrk="1" hangingPunct="1">
              <a:buFont typeface="Wingdings" pitchFamily="2" charset="2"/>
              <a:buNone/>
              <a:defRPr/>
            </a:pPr>
            <a:endParaRPr lang="en-US" b="1" dirty="0"/>
          </a:p>
          <a:p>
            <a:pPr algn="ctr" eaLnBrk="1" hangingPunct="1">
              <a:buFont typeface="Wingdings" pitchFamily="2" charset="2"/>
              <a:buNone/>
              <a:defRPr/>
            </a:pPr>
            <a:r>
              <a:rPr lang="en-US" b="1" i="1" dirty="0">
                <a:solidFill>
                  <a:srgbClr val="C00000"/>
                </a:solidFill>
              </a:rPr>
              <a:t>Mentorship is critically important to start at the front end</a:t>
            </a:r>
          </a:p>
          <a:p>
            <a:pPr algn="ctr" eaLnBrk="1" hangingPunct="1">
              <a:buFont typeface="Wingdings" pitchFamily="2" charset="2"/>
              <a:buNone/>
              <a:defRPr/>
            </a:pPr>
            <a:r>
              <a:rPr lang="en-US" b="1" i="1" dirty="0">
                <a:solidFill>
                  <a:srgbClr val="C00000"/>
                </a:solidFill>
              </a:rPr>
              <a:t>Not just when problems occur!</a:t>
            </a:r>
          </a:p>
          <a:p>
            <a:pPr algn="ctr" eaLnBrk="1" hangingPunct="1">
              <a:buFont typeface="Wingdings" pitchFamily="2" charset="2"/>
              <a:buNone/>
              <a:defRPr/>
            </a:pPr>
            <a:r>
              <a:rPr lang="en-US" b="1" i="1" dirty="0">
                <a:solidFill>
                  <a:srgbClr val="C00000"/>
                </a:solidFill>
              </a:rPr>
              <a:t>YOU CANNOT WAIT</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9229295"/>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p:txBody>
          <a:bodyPr>
            <a:normAutofit/>
          </a:bodyPr>
          <a:lstStyle/>
          <a:p>
            <a:pPr eaLnBrk="1" hangingPunct="1">
              <a:defRPr/>
            </a:pPr>
            <a:r>
              <a:rPr lang="en-US" sz="3200" b="1" i="1" dirty="0"/>
              <a:t>A servant commander is a constant and ongoing mentor to their people.</a:t>
            </a:r>
          </a:p>
        </p:txBody>
      </p:sp>
      <p:sp>
        <p:nvSpPr>
          <p:cNvPr id="62467" name="Rectangle 3"/>
          <p:cNvSpPr>
            <a:spLocks noGrp="1" noChangeArrowheads="1"/>
          </p:cNvSpPr>
          <p:nvPr>
            <p:ph type="body" idx="1"/>
          </p:nvPr>
        </p:nvSpPr>
        <p:spPr>
          <a:xfrm>
            <a:off x="304800" y="1676400"/>
            <a:ext cx="8686800" cy="5105399"/>
          </a:xfrm>
        </p:spPr>
        <p:txBody>
          <a:bodyPr>
            <a:normAutofit/>
          </a:bodyPr>
          <a:lstStyle/>
          <a:p>
            <a:pPr marL="609600" indent="-609600" algn="ctr" eaLnBrk="1" hangingPunct="1">
              <a:lnSpc>
                <a:spcPct val="80000"/>
              </a:lnSpc>
              <a:buFont typeface="Wingdings" pitchFamily="2" charset="2"/>
              <a:buNone/>
              <a:defRPr/>
            </a:pPr>
            <a:r>
              <a:rPr lang="en-US" b="1" dirty="0"/>
              <a:t>The mentor relationship is based in five components:</a:t>
            </a:r>
          </a:p>
          <a:p>
            <a:pPr marL="609600" indent="-609600" eaLnBrk="1" hangingPunct="1">
              <a:lnSpc>
                <a:spcPct val="80000"/>
              </a:lnSpc>
              <a:buFont typeface="Wingdings" pitchFamily="2" charset="2"/>
              <a:buAutoNum type="arabicPeriod"/>
              <a:defRPr/>
            </a:pPr>
            <a:r>
              <a:rPr lang="en-US" sz="2800" dirty="0"/>
              <a:t>Belief in mission and purpose</a:t>
            </a:r>
          </a:p>
          <a:p>
            <a:pPr marL="609600" indent="-609600" eaLnBrk="1" hangingPunct="1">
              <a:lnSpc>
                <a:spcPct val="80000"/>
              </a:lnSpc>
              <a:buFont typeface="Wingdings" pitchFamily="2" charset="2"/>
              <a:buAutoNum type="arabicPeriod"/>
              <a:defRPr/>
            </a:pPr>
            <a:r>
              <a:rPr lang="en-US" sz="2800" dirty="0"/>
              <a:t>Competence in the job</a:t>
            </a:r>
          </a:p>
          <a:p>
            <a:pPr marL="609600" indent="-609600" eaLnBrk="1" hangingPunct="1">
              <a:lnSpc>
                <a:spcPct val="80000"/>
              </a:lnSpc>
              <a:buFont typeface="Wingdings" pitchFamily="2" charset="2"/>
              <a:buAutoNum type="arabicPeriod"/>
              <a:defRPr/>
            </a:pPr>
            <a:r>
              <a:rPr lang="en-US" sz="2800" dirty="0"/>
              <a:t>Genuine care and commitment to your apprentice</a:t>
            </a:r>
          </a:p>
          <a:p>
            <a:pPr marL="609600" indent="-609600" eaLnBrk="1" hangingPunct="1">
              <a:lnSpc>
                <a:spcPct val="80000"/>
              </a:lnSpc>
              <a:buFont typeface="Wingdings" pitchFamily="2" charset="2"/>
              <a:buAutoNum type="arabicPeriod"/>
              <a:defRPr/>
            </a:pPr>
            <a:r>
              <a:rPr lang="en-US" sz="2800" dirty="0"/>
              <a:t>Encouragement and pride in your apprentice's work</a:t>
            </a:r>
          </a:p>
          <a:p>
            <a:pPr marL="609600" indent="-609600" eaLnBrk="1" hangingPunct="1">
              <a:lnSpc>
                <a:spcPct val="80000"/>
              </a:lnSpc>
              <a:buFont typeface="Wingdings" pitchFamily="2" charset="2"/>
              <a:buAutoNum type="arabicPeriod"/>
              <a:defRPr/>
            </a:pPr>
            <a:r>
              <a:rPr lang="en-US" sz="2800" dirty="0"/>
              <a:t>Absolute dedication to professional conduct and behavior</a:t>
            </a:r>
            <a:br>
              <a:rPr lang="en-US" sz="2800" dirty="0"/>
            </a:br>
            <a:r>
              <a:rPr lang="en-US" sz="3500" dirty="0"/>
              <a:t>                      </a:t>
            </a:r>
            <a:r>
              <a:rPr lang="en-US" b="1" i="1" dirty="0"/>
              <a:t>“You want them to be successful.”</a:t>
            </a:r>
          </a:p>
        </p:txBody>
      </p:sp>
      <p:sp>
        <p:nvSpPr>
          <p:cNvPr id="38916" name="Line 4"/>
          <p:cNvSpPr>
            <a:spLocks noChangeShapeType="1"/>
          </p:cNvSpPr>
          <p:nvPr/>
        </p:nvSpPr>
        <p:spPr bwMode="auto">
          <a:xfrm>
            <a:off x="152400" y="1676400"/>
            <a:ext cx="8763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8555123"/>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CCCD8-1F1A-4D0E-AF53-C4A31D1CAA52}"/>
              </a:ext>
            </a:extLst>
          </p:cNvPr>
          <p:cNvSpPr>
            <a:spLocks noGrp="1"/>
          </p:cNvSpPr>
          <p:nvPr>
            <p:ph type="title"/>
          </p:nvPr>
        </p:nvSpPr>
        <p:spPr>
          <a:xfrm>
            <a:off x="0" y="457199"/>
            <a:ext cx="9144000" cy="1371601"/>
          </a:xfrm>
        </p:spPr>
        <p:txBody>
          <a:bodyPr>
            <a:normAutofit fontScale="90000"/>
          </a:bodyPr>
          <a:lstStyle/>
          <a:p>
            <a:br>
              <a:rPr lang="en-US" sz="1600" b="1" dirty="0"/>
            </a:br>
            <a:r>
              <a:rPr lang="en-US" sz="4000" b="1" dirty="0"/>
              <a:t>Using Mentoring and Storytelling to Transfer Knowledge in the Workplace</a:t>
            </a:r>
            <a:br>
              <a:rPr lang="en-US" sz="3100" b="1" dirty="0"/>
            </a:br>
            <a:r>
              <a:rPr lang="en-US" sz="2700" dirty="0"/>
              <a:t>Swap, Leonard, Shields &amp; Abrams (2001)</a:t>
            </a:r>
            <a:br>
              <a:rPr lang="en-US" sz="2700" dirty="0"/>
            </a:br>
            <a:br>
              <a:rPr lang="en-US" sz="2700" b="1" dirty="0"/>
            </a:br>
            <a:endParaRPr lang="en-US" sz="2700" b="1" dirty="0"/>
          </a:p>
        </p:txBody>
      </p:sp>
      <p:sp>
        <p:nvSpPr>
          <p:cNvPr id="3" name="Content Placeholder 2">
            <a:extLst>
              <a:ext uri="{FF2B5EF4-FFF2-40B4-BE49-F238E27FC236}">
                <a16:creationId xmlns:a16="http://schemas.microsoft.com/office/drawing/2014/main" id="{5F1C6C98-4549-4DF9-9036-91D54F8DB3B3}"/>
              </a:ext>
            </a:extLst>
          </p:cNvPr>
          <p:cNvSpPr>
            <a:spLocks noGrp="1"/>
          </p:cNvSpPr>
          <p:nvPr>
            <p:ph idx="1"/>
          </p:nvPr>
        </p:nvSpPr>
        <p:spPr>
          <a:xfrm>
            <a:off x="457200" y="2133600"/>
            <a:ext cx="8229600" cy="4587875"/>
          </a:xfrm>
        </p:spPr>
        <p:txBody>
          <a:bodyPr>
            <a:normAutofit/>
          </a:bodyPr>
          <a:lstStyle/>
          <a:p>
            <a:pPr>
              <a:buFont typeface="Wingdings" panose="05000000000000000000" pitchFamily="2" charset="2"/>
              <a:buChar char="§"/>
            </a:pPr>
            <a:r>
              <a:rPr lang="en-US" sz="2800" dirty="0"/>
              <a:t>Skills, managerial systems, and norms and values, woven into interdependent systems of knowledge termed core capabilities, are critical to any organization</a:t>
            </a:r>
          </a:p>
          <a:p>
            <a:pPr>
              <a:buFont typeface="Wingdings" panose="05000000000000000000" pitchFamily="2" charset="2"/>
              <a:buChar char="§"/>
            </a:pPr>
            <a:r>
              <a:rPr lang="en-US" sz="2800" dirty="0"/>
              <a:t>These types of knowledge, and especially their tacit dimensions, are conveyed through processes of socialization and internalization</a:t>
            </a:r>
          </a:p>
          <a:p>
            <a:pPr>
              <a:buFont typeface="Wingdings" panose="05000000000000000000" pitchFamily="2" charset="2"/>
              <a:buChar char="§"/>
            </a:pPr>
            <a:r>
              <a:rPr lang="en-US" sz="2800" dirty="0"/>
              <a:t>Two mechanisms key to those processes are mentoring and storytelling</a:t>
            </a:r>
          </a:p>
        </p:txBody>
      </p:sp>
      <p:sp>
        <p:nvSpPr>
          <p:cNvPr id="4" name="Slide Number Placeholder 3">
            <a:extLst>
              <a:ext uri="{FF2B5EF4-FFF2-40B4-BE49-F238E27FC236}">
                <a16:creationId xmlns:a16="http://schemas.microsoft.com/office/drawing/2014/main" id="{F57523FD-2F4A-4DA6-ABDB-18CD2D1E70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2673418"/>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E1E352-7659-44D2-AFDD-AECC61B14DDA}"/>
              </a:ext>
            </a:extLst>
          </p:cNvPr>
          <p:cNvPicPr>
            <a:picLocks noChangeAspect="1"/>
          </p:cNvPicPr>
          <p:nvPr/>
        </p:nvPicPr>
        <p:blipFill>
          <a:blip r:embed="rId2"/>
          <a:stretch>
            <a:fillRect/>
          </a:stretch>
        </p:blipFill>
        <p:spPr>
          <a:xfrm>
            <a:off x="473034" y="113764"/>
            <a:ext cx="8230313" cy="1554615"/>
          </a:xfrm>
          <a:prstGeom prst="rect">
            <a:avLst/>
          </a:prstGeom>
        </p:spPr>
      </p:pic>
      <p:sp>
        <p:nvSpPr>
          <p:cNvPr id="2" name="Title 1">
            <a:extLst>
              <a:ext uri="{FF2B5EF4-FFF2-40B4-BE49-F238E27FC236}">
                <a16:creationId xmlns:a16="http://schemas.microsoft.com/office/drawing/2014/main" id="{200DA45C-D06A-43C8-B865-32FC9003759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FF2B434-CCFE-4352-B5A9-2923C7123A66}"/>
              </a:ext>
            </a:extLst>
          </p:cNvPr>
          <p:cNvSpPr>
            <a:spLocks noGrp="1"/>
          </p:cNvSpPr>
          <p:nvPr>
            <p:ph idx="1"/>
          </p:nvPr>
        </p:nvSpPr>
        <p:spPr>
          <a:xfrm>
            <a:off x="438673" y="1668380"/>
            <a:ext cx="8229600" cy="7452602"/>
          </a:xfrm>
        </p:spPr>
        <p:txBody>
          <a:bodyPr>
            <a:normAutofit/>
          </a:bodyPr>
          <a:lstStyle/>
          <a:p>
            <a:pPr marL="0" indent="0" algn="ctr">
              <a:buNone/>
            </a:pPr>
            <a:r>
              <a:rPr lang="en-US" b="1" dirty="0"/>
              <a:t>Seven progressive and continuous efforts</a:t>
            </a:r>
          </a:p>
          <a:p>
            <a:pPr>
              <a:buFont typeface="Wingdings" panose="05000000000000000000" pitchFamily="2" charset="2"/>
              <a:buChar char="§"/>
            </a:pPr>
            <a:r>
              <a:rPr lang="en-US" sz="2800" b="1" dirty="0"/>
              <a:t>Engage: </a:t>
            </a:r>
            <a:r>
              <a:rPr lang="en-US" sz="2800" dirty="0"/>
              <a:t>Vision, purpose and meaning</a:t>
            </a:r>
          </a:p>
          <a:p>
            <a:pPr>
              <a:buFont typeface="Wingdings" panose="05000000000000000000" pitchFamily="2" charset="2"/>
              <a:buChar char="§"/>
            </a:pPr>
            <a:r>
              <a:rPr lang="en-US" sz="2800" b="1" dirty="0"/>
              <a:t>Establish Expectations: </a:t>
            </a:r>
            <a:r>
              <a:rPr lang="en-US" sz="2800" dirty="0"/>
              <a:t>Roles and relationships</a:t>
            </a:r>
          </a:p>
          <a:p>
            <a:pPr>
              <a:buFont typeface="Wingdings" panose="05000000000000000000" pitchFamily="2" charset="2"/>
              <a:buChar char="§"/>
            </a:pPr>
            <a:r>
              <a:rPr lang="en-US" sz="2800" b="1" dirty="0"/>
              <a:t>Enlighten: </a:t>
            </a:r>
            <a:r>
              <a:rPr lang="en-US" sz="2800" dirty="0"/>
              <a:t>Insight and education</a:t>
            </a:r>
          </a:p>
          <a:p>
            <a:pPr>
              <a:buFont typeface="Wingdings" panose="05000000000000000000" pitchFamily="2" charset="2"/>
              <a:buChar char="§"/>
            </a:pPr>
            <a:r>
              <a:rPr lang="en-US" sz="2800" b="1" dirty="0"/>
              <a:t>Encourage: </a:t>
            </a:r>
            <a:r>
              <a:rPr lang="en-US" sz="2800" dirty="0"/>
              <a:t>Motivate and support</a:t>
            </a:r>
          </a:p>
          <a:p>
            <a:pPr>
              <a:buFont typeface="Wingdings" panose="05000000000000000000" pitchFamily="2" charset="2"/>
              <a:buChar char="§"/>
            </a:pPr>
            <a:r>
              <a:rPr lang="en-US" sz="2800" b="1" dirty="0"/>
              <a:t>Enable: </a:t>
            </a:r>
            <a:r>
              <a:rPr lang="en-US" sz="2800" dirty="0"/>
              <a:t>Provide autonomy, opportunity, and practice</a:t>
            </a:r>
          </a:p>
          <a:p>
            <a:pPr>
              <a:buFont typeface="Wingdings" panose="05000000000000000000" pitchFamily="2" charset="2"/>
              <a:buChar char="§"/>
            </a:pPr>
            <a:r>
              <a:rPr lang="en-US" sz="2800" b="1" dirty="0"/>
              <a:t>Develop: </a:t>
            </a:r>
            <a:r>
              <a:rPr lang="en-US" sz="2800" dirty="0"/>
              <a:t>Accountability through evaluations and feedback</a:t>
            </a:r>
          </a:p>
          <a:p>
            <a:pPr>
              <a:buFont typeface="Wingdings" panose="05000000000000000000" pitchFamily="2" charset="2"/>
              <a:buChar char="§"/>
            </a:pPr>
            <a:r>
              <a:rPr lang="en-US" sz="2800" b="1" dirty="0"/>
              <a:t>Model: </a:t>
            </a:r>
            <a:r>
              <a:rPr lang="en-US" sz="2800" dirty="0"/>
              <a:t>Continuous demonstration and ideological conversation of proper work contexts </a:t>
            </a:r>
          </a:p>
          <a:p>
            <a:pPr marL="0" indent="0">
              <a:buNone/>
            </a:pPr>
            <a:endParaRPr lang="en-US" sz="2800" dirty="0"/>
          </a:p>
          <a:p>
            <a:pPr>
              <a:buFont typeface="Wingdings" panose="05000000000000000000" pitchFamily="2" charset="2"/>
              <a:buChar char="§"/>
            </a:pPr>
            <a:endParaRPr lang="en-US" sz="2800" dirty="0"/>
          </a:p>
        </p:txBody>
      </p:sp>
      <p:sp>
        <p:nvSpPr>
          <p:cNvPr id="4" name="Slide Number Placeholder 3">
            <a:extLst>
              <a:ext uri="{FF2B5EF4-FFF2-40B4-BE49-F238E27FC236}">
                <a16:creationId xmlns:a16="http://schemas.microsoft.com/office/drawing/2014/main" id="{CB136A37-A2A2-4378-AC3C-355217EDC3C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544</a:t>
            </a:fld>
            <a:endParaRPr lang="en-US" dirty="0">
              <a:solidFill>
                <a:prstClr val="black">
                  <a:tint val="75000"/>
                </a:prstClr>
              </a:solidFill>
            </a:endParaRPr>
          </a:p>
        </p:txBody>
      </p:sp>
    </p:spTree>
    <p:extLst>
      <p:ext uri="{BB962C8B-B14F-4D97-AF65-F5344CB8AC3E}">
        <p14:creationId xmlns:p14="http://schemas.microsoft.com/office/powerpoint/2010/main" val="722957602"/>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25971-EA72-42B5-A331-FDB49817B951}"/>
              </a:ext>
            </a:extLst>
          </p:cNvPr>
          <p:cNvSpPr>
            <a:spLocks noGrp="1"/>
          </p:cNvSpPr>
          <p:nvPr>
            <p:ph type="title"/>
          </p:nvPr>
        </p:nvSpPr>
        <p:spPr>
          <a:xfrm>
            <a:off x="76200" y="136525"/>
            <a:ext cx="8915400" cy="1281113"/>
          </a:xfrm>
        </p:spPr>
        <p:txBody>
          <a:bodyPr>
            <a:noAutofit/>
          </a:bodyPr>
          <a:lstStyle/>
          <a:p>
            <a:r>
              <a:rPr lang="en-US" sz="3200" b="1" dirty="0">
                <a:latin typeface="+mn-lt"/>
              </a:rPr>
              <a:t>F</a:t>
            </a:r>
            <a:r>
              <a:rPr lang="en-US" sz="3200" b="1" i="0" dirty="0">
                <a:effectLst/>
                <a:latin typeface="+mn-lt"/>
              </a:rPr>
              <a:t>our additional strategies to foster employee development and high performance.</a:t>
            </a:r>
            <a:br>
              <a:rPr lang="en-US" sz="3200" b="1" i="0" dirty="0">
                <a:effectLst/>
                <a:latin typeface="+mn-lt"/>
              </a:rPr>
            </a:br>
            <a:r>
              <a:rPr lang="en-US" sz="2400" i="0" dirty="0">
                <a:effectLst/>
                <a:latin typeface="+mn-lt"/>
              </a:rPr>
              <a:t>Roberto, (2021)</a:t>
            </a:r>
            <a:endParaRPr lang="en-US" sz="2400" dirty="0">
              <a:latin typeface="+mn-lt"/>
            </a:endParaRPr>
          </a:p>
        </p:txBody>
      </p:sp>
      <p:sp>
        <p:nvSpPr>
          <p:cNvPr id="3" name="Content Placeholder 2">
            <a:extLst>
              <a:ext uri="{FF2B5EF4-FFF2-40B4-BE49-F238E27FC236}">
                <a16:creationId xmlns:a16="http://schemas.microsoft.com/office/drawing/2014/main" id="{BF09760E-0881-4C74-BC67-62BF09BD9128}"/>
              </a:ext>
            </a:extLst>
          </p:cNvPr>
          <p:cNvSpPr>
            <a:spLocks noGrp="1"/>
          </p:cNvSpPr>
          <p:nvPr>
            <p:ph idx="1"/>
          </p:nvPr>
        </p:nvSpPr>
        <p:spPr>
          <a:xfrm>
            <a:off x="457200" y="1828800"/>
            <a:ext cx="8229600" cy="4892675"/>
          </a:xfrm>
        </p:spPr>
        <p:txBody>
          <a:bodyPr>
            <a:normAutofit/>
          </a:bodyPr>
          <a:lstStyle/>
          <a:p>
            <a:pPr>
              <a:buFont typeface="Wingdings" panose="05000000000000000000" pitchFamily="2" charset="2"/>
              <a:buChar char="§"/>
            </a:pPr>
            <a:r>
              <a:rPr lang="en-US" sz="2800" dirty="0"/>
              <a:t>Demonstrate fervent belief in employees’ potential to achieve their goals</a:t>
            </a:r>
          </a:p>
          <a:p>
            <a:pPr>
              <a:buFont typeface="Wingdings" panose="05000000000000000000" pitchFamily="2" charset="2"/>
              <a:buChar char="§"/>
            </a:pPr>
            <a:r>
              <a:rPr lang="en-US" sz="2800" dirty="0"/>
              <a:t>Make it safe for employees to acknowledge their mistakes and ask for help as they tackle challenging assignments</a:t>
            </a:r>
          </a:p>
          <a:p>
            <a:pPr>
              <a:buFont typeface="Wingdings" panose="05000000000000000000" pitchFamily="2" charset="2"/>
              <a:buChar char="§"/>
            </a:pPr>
            <a:r>
              <a:rPr lang="en-US" sz="2800" dirty="0"/>
              <a:t>Give people confidence on tough assignments by sharing stories of adversity and perseverance</a:t>
            </a:r>
          </a:p>
          <a:p>
            <a:pPr>
              <a:buFont typeface="Wingdings" panose="05000000000000000000" pitchFamily="2" charset="2"/>
              <a:buChar char="§"/>
            </a:pPr>
            <a:r>
              <a:rPr lang="en-US" sz="2800" dirty="0"/>
              <a:t>Coach employees on the most effective methods for learning new skills required to accomplish a challenging task</a:t>
            </a:r>
          </a:p>
        </p:txBody>
      </p:sp>
      <p:sp>
        <p:nvSpPr>
          <p:cNvPr id="4" name="Slide Number Placeholder 3">
            <a:extLst>
              <a:ext uri="{FF2B5EF4-FFF2-40B4-BE49-F238E27FC236}">
                <a16:creationId xmlns:a16="http://schemas.microsoft.com/office/drawing/2014/main" id="{096A6F26-CAB6-40E4-9536-4778A09237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5752426"/>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sz="4000" b="1" dirty="0"/>
              <a:t>Four essential elements of persuasion</a:t>
            </a:r>
            <a:br>
              <a:rPr lang="en-US" dirty="0"/>
            </a:br>
            <a:r>
              <a:rPr lang="en-US" sz="3100" b="1" i="1" dirty="0"/>
              <a:t>Harvard Business Review</a:t>
            </a:r>
            <a:br>
              <a:rPr lang="en-US" dirty="0"/>
            </a:br>
            <a:r>
              <a:rPr lang="en-US" sz="2700" dirty="0"/>
              <a:t>Jay A. Conger </a:t>
            </a:r>
          </a:p>
        </p:txBody>
      </p:sp>
      <p:sp>
        <p:nvSpPr>
          <p:cNvPr id="3" name="Content Placeholder 2"/>
          <p:cNvSpPr>
            <a:spLocks noGrp="1"/>
          </p:cNvSpPr>
          <p:nvPr>
            <p:ph idx="1"/>
          </p:nvPr>
        </p:nvSpPr>
        <p:spPr>
          <a:xfrm>
            <a:off x="457200" y="1905000"/>
            <a:ext cx="8229600" cy="4221163"/>
          </a:xfrm>
        </p:spPr>
        <p:txBody>
          <a:bodyPr>
            <a:normAutofit/>
          </a:bodyPr>
          <a:lstStyle/>
          <a:p>
            <a:pPr>
              <a:buFont typeface="Wingdings" panose="05000000000000000000" pitchFamily="2" charset="2"/>
              <a:buChar char="§"/>
            </a:pPr>
            <a:r>
              <a:rPr lang="en-US" sz="2800" b="1" dirty="0"/>
              <a:t>Establish credibility: </a:t>
            </a:r>
            <a:r>
              <a:rPr lang="en-US" sz="2800" dirty="0"/>
              <a:t>Grows from expertise and relationship</a:t>
            </a:r>
          </a:p>
          <a:p>
            <a:pPr>
              <a:buFont typeface="Wingdings" panose="05000000000000000000" pitchFamily="2" charset="2"/>
              <a:buChar char="§"/>
            </a:pPr>
            <a:r>
              <a:rPr lang="en-US" sz="2800" b="1" dirty="0"/>
              <a:t>Framing to find common ground: </a:t>
            </a:r>
            <a:r>
              <a:rPr lang="en-US" sz="2800" dirty="0"/>
              <a:t>Illuminate the impact and benefits to everyone</a:t>
            </a:r>
          </a:p>
          <a:p>
            <a:pPr>
              <a:buFont typeface="Wingdings" panose="05000000000000000000" pitchFamily="2" charset="2"/>
              <a:buChar char="§"/>
            </a:pPr>
            <a:r>
              <a:rPr lang="en-US" sz="2800" b="1" dirty="0"/>
              <a:t>Provide vivid evidence: </a:t>
            </a:r>
            <a:r>
              <a:rPr lang="en-US" sz="2800" dirty="0"/>
              <a:t>Stories, illustrations, metaphors, and examples</a:t>
            </a:r>
          </a:p>
          <a:p>
            <a:pPr>
              <a:buFont typeface="Wingdings" panose="05000000000000000000" pitchFamily="2" charset="2"/>
              <a:buChar char="§"/>
            </a:pPr>
            <a:r>
              <a:rPr lang="en-US" sz="2800" b="1" dirty="0"/>
              <a:t>Connect emotionally: </a:t>
            </a:r>
            <a:r>
              <a:rPr lang="en-US" sz="2800" dirty="0"/>
              <a:t>Accurately sense and respond to your audience's emotional state</a:t>
            </a:r>
            <a:endParaRPr lang="en-US" sz="2800" b="1"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546</a:t>
            </a:fld>
            <a:endParaRPr lang="en-US">
              <a:solidFill>
                <a:prstClr val="black">
                  <a:tint val="75000"/>
                </a:prstClr>
              </a:solidFill>
            </a:endParaRPr>
          </a:p>
        </p:txBody>
      </p:sp>
    </p:spTree>
    <p:extLst>
      <p:ext uri="{BB962C8B-B14F-4D97-AF65-F5344CB8AC3E}">
        <p14:creationId xmlns:p14="http://schemas.microsoft.com/office/powerpoint/2010/main" val="242515731"/>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066800"/>
          </a:xfrm>
        </p:spPr>
        <p:txBody>
          <a:bodyPr>
            <a:normAutofit fontScale="90000"/>
          </a:bodyPr>
          <a:lstStyle/>
          <a:p>
            <a:pPr>
              <a:defRPr/>
            </a:pPr>
            <a:br>
              <a:rPr lang="en-US" u="sng" dirty="0">
                <a:latin typeface="Georgia" pitchFamily="18" charset="0"/>
              </a:rPr>
            </a:br>
            <a:endParaRPr lang="en-US" u="sng" dirty="0">
              <a:latin typeface="Georgia" pitchFamily="18" charset="0"/>
            </a:endParaRPr>
          </a:p>
        </p:txBody>
      </p:sp>
      <p:sp>
        <p:nvSpPr>
          <p:cNvPr id="3" name="Content Placeholder 2"/>
          <p:cNvSpPr>
            <a:spLocks noGrp="1"/>
          </p:cNvSpPr>
          <p:nvPr>
            <p:ph idx="1"/>
          </p:nvPr>
        </p:nvSpPr>
        <p:spPr>
          <a:xfrm>
            <a:off x="457200" y="533400"/>
            <a:ext cx="8229600" cy="6188075"/>
          </a:xfrm>
        </p:spPr>
        <p:txBody>
          <a:bodyPr>
            <a:normAutofit/>
          </a:bodyPr>
          <a:lstStyle/>
          <a:p>
            <a:pPr algn="ctr">
              <a:buFont typeface="Wingdings" pitchFamily="2" charset="2"/>
              <a:buNone/>
              <a:defRPr/>
            </a:pPr>
            <a:r>
              <a:rPr lang="en-US" b="1" dirty="0">
                <a:latin typeface="Georgia" pitchFamily="18" charset="0"/>
              </a:rPr>
              <a:t>MENTORSHIP</a:t>
            </a:r>
          </a:p>
          <a:p>
            <a:pPr algn="ctr">
              <a:buFont typeface="Wingdings" pitchFamily="2" charset="2"/>
              <a:buNone/>
              <a:defRPr/>
            </a:pPr>
            <a:r>
              <a:rPr lang="en-US" dirty="0">
                <a:latin typeface="Georgia" pitchFamily="18" charset="0"/>
              </a:rPr>
              <a:t>Mentoring is a tool that organizations can use to nurture and grow their people</a:t>
            </a:r>
          </a:p>
          <a:p>
            <a:pPr algn="ctr">
              <a:buFont typeface="Wingdings" pitchFamily="2" charset="2"/>
              <a:buNone/>
              <a:defRPr/>
            </a:pPr>
            <a:r>
              <a:rPr lang="en-US" dirty="0">
                <a:latin typeface="Georgia" pitchFamily="18" charset="0"/>
              </a:rPr>
              <a:t> Managers must mentor to their people to set vision, train in the proper skills, ensure consequence thinking and shape the </a:t>
            </a:r>
            <a:r>
              <a:rPr lang="en-US" b="1" dirty="0">
                <a:solidFill>
                  <a:srgbClr val="C00000"/>
                </a:solidFill>
                <a:latin typeface="Georgia" pitchFamily="18" charset="0"/>
              </a:rPr>
              <a:t>“culture” </a:t>
            </a:r>
            <a:r>
              <a:rPr lang="en-US" dirty="0">
                <a:latin typeface="Georgia" pitchFamily="18" charset="0"/>
              </a:rPr>
              <a:t>of the work unit.</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547</a:t>
            </a:fld>
            <a:endParaRPr lang="en-US">
              <a:solidFill>
                <a:prstClr val="black">
                  <a:tint val="75000"/>
                </a:prstClr>
              </a:solidFill>
            </a:endParaRPr>
          </a:p>
        </p:txBody>
      </p:sp>
    </p:spTree>
    <p:extLst>
      <p:ext uri="{BB962C8B-B14F-4D97-AF65-F5344CB8AC3E}">
        <p14:creationId xmlns:p14="http://schemas.microsoft.com/office/powerpoint/2010/main" val="1160223940"/>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5F110-A112-4627-AB48-3FAC4E402D5F}"/>
              </a:ext>
            </a:extLst>
          </p:cNvPr>
          <p:cNvSpPr>
            <a:spLocks noGrp="1"/>
          </p:cNvSpPr>
          <p:nvPr>
            <p:ph type="title"/>
          </p:nvPr>
        </p:nvSpPr>
        <p:spPr>
          <a:xfrm>
            <a:off x="457200" y="274638"/>
            <a:ext cx="8229600" cy="2011362"/>
          </a:xfrm>
        </p:spPr>
        <p:txBody>
          <a:bodyPr>
            <a:normAutofit fontScale="90000"/>
          </a:bodyPr>
          <a:lstStyle/>
          <a:p>
            <a:r>
              <a:rPr lang="en-US" sz="4000" b="1" dirty="0"/>
              <a:t>Mentor People Who Aren’t Like You</a:t>
            </a:r>
            <a:br>
              <a:rPr lang="en-US" sz="3100" dirty="0"/>
            </a:br>
            <a:r>
              <a:rPr lang="en-US" sz="3100" b="1" i="1" dirty="0"/>
              <a:t>Harvard Business Review</a:t>
            </a:r>
            <a:br>
              <a:rPr lang="en-US" sz="3600" b="1" dirty="0"/>
            </a:br>
            <a:r>
              <a:rPr lang="en-US" sz="2700" dirty="0"/>
              <a:t>By:</a:t>
            </a:r>
            <a:r>
              <a:rPr lang="en-US" sz="2700" b="1" dirty="0"/>
              <a:t> </a:t>
            </a:r>
            <a:r>
              <a:rPr lang="en-US" sz="2700" dirty="0"/>
              <a:t>Richard Farnell</a:t>
            </a:r>
            <a:br>
              <a:rPr lang="en-US" sz="2700" dirty="0"/>
            </a:br>
            <a:r>
              <a:rPr lang="en-US" sz="2700" dirty="0"/>
              <a:t>April 17</a:t>
            </a:r>
            <a:r>
              <a:rPr lang="en-US" sz="2700" baseline="30000" dirty="0"/>
              <a:t>th</a:t>
            </a:r>
            <a:r>
              <a:rPr lang="en-US" sz="2700" dirty="0"/>
              <a:t>, 2017 </a:t>
            </a:r>
            <a:br>
              <a:rPr lang="en-US" cap="all" dirty="0"/>
            </a:br>
            <a:endParaRPr lang="en-US" sz="2800" dirty="0"/>
          </a:p>
        </p:txBody>
      </p:sp>
      <p:sp>
        <p:nvSpPr>
          <p:cNvPr id="3" name="Content Placeholder 2">
            <a:extLst>
              <a:ext uri="{FF2B5EF4-FFF2-40B4-BE49-F238E27FC236}">
                <a16:creationId xmlns:a16="http://schemas.microsoft.com/office/drawing/2014/main" id="{720391B8-9E53-438F-97CB-C91A1D9C7B58}"/>
              </a:ext>
            </a:extLst>
          </p:cNvPr>
          <p:cNvSpPr>
            <a:spLocks noGrp="1"/>
          </p:cNvSpPr>
          <p:nvPr>
            <p:ph idx="1"/>
          </p:nvPr>
        </p:nvSpPr>
        <p:spPr>
          <a:xfrm>
            <a:off x="457200" y="2438400"/>
            <a:ext cx="8229600" cy="4283075"/>
          </a:xfrm>
        </p:spPr>
        <p:txBody>
          <a:bodyPr>
            <a:normAutofit/>
          </a:bodyPr>
          <a:lstStyle/>
          <a:p>
            <a:pPr marL="0" indent="0">
              <a:buNone/>
            </a:pPr>
            <a:r>
              <a:rPr lang="en-US" sz="2800" b="1" dirty="0"/>
              <a:t>Leaders tend to coach and mentor their “own,” and here’s the human impulse that drives it: </a:t>
            </a:r>
            <a:r>
              <a:rPr lang="en-US" sz="2800" dirty="0"/>
              <a:t>Even those who believe that diversity improves creativity, problem solving, and decision making naturally invest in and advocate for the development of the subordinates who are most like them.</a:t>
            </a:r>
          </a:p>
        </p:txBody>
      </p:sp>
      <p:sp>
        <p:nvSpPr>
          <p:cNvPr id="4" name="Slide Number Placeholder 3">
            <a:extLst>
              <a:ext uri="{FF2B5EF4-FFF2-40B4-BE49-F238E27FC236}">
                <a16:creationId xmlns:a16="http://schemas.microsoft.com/office/drawing/2014/main" id="{93B64B73-AC4B-42FB-8684-EB74F105D90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548</a:t>
            </a:fld>
            <a:endParaRPr lang="en-US">
              <a:solidFill>
                <a:prstClr val="black">
                  <a:tint val="75000"/>
                </a:prstClr>
              </a:solidFill>
            </a:endParaRPr>
          </a:p>
        </p:txBody>
      </p:sp>
    </p:spTree>
    <p:extLst>
      <p:ext uri="{BB962C8B-B14F-4D97-AF65-F5344CB8AC3E}">
        <p14:creationId xmlns:p14="http://schemas.microsoft.com/office/powerpoint/2010/main" val="99861184"/>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59ACC-5CA5-4930-B9DE-DBC31292E1F0}"/>
              </a:ext>
            </a:extLst>
          </p:cNvPr>
          <p:cNvSpPr>
            <a:spLocks noGrp="1"/>
          </p:cNvSpPr>
          <p:nvPr>
            <p:ph type="title"/>
          </p:nvPr>
        </p:nvSpPr>
        <p:spPr>
          <a:xfrm>
            <a:off x="457200" y="274638"/>
            <a:ext cx="8229600" cy="3349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96DBA236-5BF2-401A-8D61-F63B7288A90D}"/>
              </a:ext>
            </a:extLst>
          </p:cNvPr>
          <p:cNvSpPr>
            <a:spLocks noGrp="1"/>
          </p:cNvSpPr>
          <p:nvPr>
            <p:ph idx="1"/>
          </p:nvPr>
        </p:nvSpPr>
        <p:spPr>
          <a:xfrm>
            <a:off x="457200" y="1295400"/>
            <a:ext cx="8229600" cy="4830763"/>
          </a:xfrm>
        </p:spPr>
        <p:txBody>
          <a:bodyPr>
            <a:normAutofit/>
          </a:bodyPr>
          <a:lstStyle/>
          <a:p>
            <a:pPr>
              <a:buFont typeface="Wingdings" panose="05000000000000000000" pitchFamily="2" charset="2"/>
              <a:buChar char="§"/>
            </a:pPr>
            <a:r>
              <a:rPr lang="en-US" sz="2800" dirty="0"/>
              <a:t>Mentoring across social and demographic lines is good for the mentor</a:t>
            </a:r>
          </a:p>
          <a:p>
            <a:pPr>
              <a:buFont typeface="Wingdings" panose="05000000000000000000" pitchFamily="2" charset="2"/>
              <a:buChar char="§"/>
            </a:pPr>
            <a:r>
              <a:rPr lang="en-US" sz="2800" dirty="0"/>
              <a:t>It can make you a more empathic and emotionally intelligent leader</a:t>
            </a:r>
          </a:p>
          <a:p>
            <a:pPr>
              <a:buFont typeface="Wingdings" panose="05000000000000000000" pitchFamily="2" charset="2"/>
              <a:buChar char="§"/>
            </a:pPr>
            <a:r>
              <a:rPr lang="en-US" sz="2800" dirty="0"/>
              <a:t>Better at spotting potential outside the usual mold </a:t>
            </a:r>
          </a:p>
          <a:p>
            <a:pPr>
              <a:buFont typeface="Wingdings" panose="05000000000000000000" pitchFamily="2" charset="2"/>
              <a:buChar char="§"/>
            </a:pPr>
            <a:r>
              <a:rPr lang="en-US" sz="2800" dirty="0"/>
              <a:t>Better at understanding the obstacles people face when they aren’t part of the dominant group</a:t>
            </a:r>
          </a:p>
          <a:p>
            <a:pPr>
              <a:buFont typeface="Wingdings" panose="05000000000000000000" pitchFamily="2" charset="2"/>
              <a:buChar char="§"/>
            </a:pPr>
            <a:r>
              <a:rPr lang="en-US" sz="2800" dirty="0">
                <a:solidFill>
                  <a:srgbClr val="C00000"/>
                </a:solidFill>
              </a:rPr>
              <a:t>Makes it a little easier for the next person to get leaders’ attention and support.</a:t>
            </a:r>
          </a:p>
        </p:txBody>
      </p:sp>
      <p:sp>
        <p:nvSpPr>
          <p:cNvPr id="4" name="Slide Number Placeholder 3">
            <a:extLst>
              <a:ext uri="{FF2B5EF4-FFF2-40B4-BE49-F238E27FC236}">
                <a16:creationId xmlns:a16="http://schemas.microsoft.com/office/drawing/2014/main" id="{D457CA2D-F823-4F8E-93C9-D73CC023DC6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549</a:t>
            </a:fld>
            <a:endParaRPr lang="en-US">
              <a:solidFill>
                <a:prstClr val="black">
                  <a:tint val="75000"/>
                </a:prstClr>
              </a:solidFill>
            </a:endParaRPr>
          </a:p>
        </p:txBody>
      </p:sp>
    </p:spTree>
    <p:extLst>
      <p:ext uri="{BB962C8B-B14F-4D97-AF65-F5344CB8AC3E}">
        <p14:creationId xmlns:p14="http://schemas.microsoft.com/office/powerpoint/2010/main" val="34448572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905000"/>
          </a:xfrm>
        </p:spPr>
        <p:txBody>
          <a:bodyPr>
            <a:noAutofit/>
          </a:bodyPr>
          <a:lstStyle/>
          <a:p>
            <a:r>
              <a:rPr lang="en-US" sz="3200" b="1" dirty="0"/>
              <a:t>What does </a:t>
            </a:r>
            <a:r>
              <a:rPr lang="en-US" sz="3200" b="1" u="sng" dirty="0"/>
              <a:t>good mean </a:t>
            </a:r>
            <a:r>
              <a:rPr lang="en-US" sz="3200" b="1" dirty="0"/>
              <a:t>in the context of leadership</a:t>
            </a:r>
            <a:br>
              <a:rPr lang="en-US" sz="3200" b="1" dirty="0"/>
            </a:br>
            <a:r>
              <a:rPr lang="en-US" sz="2800" b="1" dirty="0"/>
              <a:t>Four distinct meanings: </a:t>
            </a:r>
            <a:br>
              <a:rPr lang="en-US" sz="3600" b="1" dirty="0"/>
            </a:br>
            <a:r>
              <a:rPr lang="en-US" sz="2400" dirty="0" err="1"/>
              <a:t>Gandz</a:t>
            </a:r>
            <a:r>
              <a:rPr lang="en-US" sz="2400" dirty="0"/>
              <a:t>, (2007)</a:t>
            </a:r>
            <a:br>
              <a:rPr lang="en-US" sz="2400" dirty="0"/>
            </a:br>
            <a:endParaRPr lang="en-US" sz="2400" dirty="0"/>
          </a:p>
        </p:txBody>
      </p:sp>
      <p:sp>
        <p:nvSpPr>
          <p:cNvPr id="3" name="Content Placeholder 2"/>
          <p:cNvSpPr>
            <a:spLocks noGrp="1"/>
          </p:cNvSpPr>
          <p:nvPr>
            <p:ph idx="1"/>
          </p:nvPr>
        </p:nvSpPr>
        <p:spPr>
          <a:xfrm>
            <a:off x="381000" y="1981200"/>
            <a:ext cx="8229600" cy="4602163"/>
          </a:xfrm>
        </p:spPr>
        <p:txBody>
          <a:bodyPr>
            <a:normAutofit/>
          </a:bodyPr>
          <a:lstStyle/>
          <a:p>
            <a:pPr>
              <a:buFont typeface="Wingdings" pitchFamily="2" charset="2"/>
              <a:buChar char="§"/>
            </a:pPr>
            <a:r>
              <a:rPr lang="en-US" sz="2800" b="1" dirty="0"/>
              <a:t>Effective Leadership: </a:t>
            </a:r>
            <a:r>
              <a:rPr lang="en-US" sz="2800" dirty="0"/>
              <a:t>Influencing followers to commit to and obtain goals that were agreed upon</a:t>
            </a:r>
          </a:p>
          <a:p>
            <a:pPr>
              <a:buFont typeface="Wingdings" pitchFamily="2" charset="2"/>
              <a:buChar char="§"/>
            </a:pPr>
            <a:r>
              <a:rPr lang="en-US" sz="2800" b="1" dirty="0"/>
              <a:t>Purposive Leadership: </a:t>
            </a:r>
            <a:r>
              <a:rPr lang="en-US" sz="2800" dirty="0"/>
              <a:t>Providing vision and purpose that inspires followers</a:t>
            </a:r>
          </a:p>
          <a:p>
            <a:pPr>
              <a:buFont typeface="Wingdings" pitchFamily="2" charset="2"/>
              <a:buChar char="§"/>
            </a:pPr>
            <a:r>
              <a:rPr lang="en-US" sz="2800" b="1" dirty="0"/>
              <a:t>Ethical Leadership: </a:t>
            </a:r>
            <a:r>
              <a:rPr lang="en-US" sz="2800" dirty="0"/>
              <a:t>Doing the right things in the right way</a:t>
            </a:r>
          </a:p>
          <a:p>
            <a:pPr>
              <a:buFont typeface="Wingdings" pitchFamily="2" charset="2"/>
              <a:buChar char="§"/>
            </a:pPr>
            <a:r>
              <a:rPr lang="en-US" sz="2800" b="1" dirty="0"/>
              <a:t>People feeling well regarding the leadership provided: </a:t>
            </a:r>
            <a:r>
              <a:rPr lang="en-US" sz="2800" dirty="0"/>
              <a:t>To</a:t>
            </a:r>
            <a:r>
              <a:rPr lang="en-US" sz="2800" b="1" dirty="0"/>
              <a:t> </a:t>
            </a:r>
            <a:r>
              <a:rPr lang="en-US" sz="2800" dirty="0"/>
              <a:t>never lose sight of the wants and desires of the followers</a:t>
            </a:r>
          </a:p>
        </p:txBody>
      </p:sp>
    </p:spTree>
    <p:extLst>
      <p:ext uri="{BB962C8B-B14F-4D97-AF65-F5344CB8AC3E}">
        <p14:creationId xmlns:p14="http://schemas.microsoft.com/office/powerpoint/2010/main" val="297169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txBody>
          <a:bodyPr>
            <a:normAutofit/>
          </a:bodyPr>
          <a:lstStyle/>
          <a:p>
            <a:r>
              <a:rPr lang="en-US" sz="3600" b="1" dirty="0"/>
              <a:t>Mentors are Pathfinders and Navigators Through Agency Policy and Procedure’s Interface with Operational Realities</a:t>
            </a:r>
          </a:p>
        </p:txBody>
      </p:sp>
      <p:sp>
        <p:nvSpPr>
          <p:cNvPr id="3" name="Content Placeholder 2"/>
          <p:cNvSpPr>
            <a:spLocks noGrp="1"/>
          </p:cNvSpPr>
          <p:nvPr>
            <p:ph idx="1"/>
          </p:nvPr>
        </p:nvSpPr>
        <p:spPr>
          <a:xfrm>
            <a:off x="457200" y="1828800"/>
            <a:ext cx="8229600" cy="5029200"/>
          </a:xfrm>
        </p:spPr>
        <p:txBody>
          <a:bodyPr>
            <a:normAutofit fontScale="92500"/>
          </a:bodyPr>
          <a:lstStyle/>
          <a:p>
            <a:pPr>
              <a:buFont typeface="Wingdings" panose="05000000000000000000" pitchFamily="2" charset="2"/>
              <a:buChar char="§"/>
            </a:pPr>
            <a:r>
              <a:rPr lang="en-US" sz="2800" dirty="0"/>
              <a:t>Through complex systems of bureaucratic requirements</a:t>
            </a:r>
          </a:p>
          <a:p>
            <a:pPr>
              <a:buFont typeface="Wingdings" panose="05000000000000000000" pitchFamily="2" charset="2"/>
              <a:buChar char="§"/>
            </a:pPr>
            <a:r>
              <a:rPr lang="en-US" sz="2800" dirty="0"/>
              <a:t>Translate and interpret “intent of and rational behind procedures and policies” to ensure best practice</a:t>
            </a:r>
          </a:p>
          <a:p>
            <a:pPr>
              <a:buFont typeface="Wingdings" panose="05000000000000000000" pitchFamily="2" charset="2"/>
              <a:buChar char="§"/>
            </a:pPr>
            <a:r>
              <a:rPr lang="en-US" sz="2800" dirty="0"/>
              <a:t>Outline methods and manners to ensure compliance without impeding performance and achievements</a:t>
            </a:r>
          </a:p>
          <a:p>
            <a:pPr>
              <a:buFont typeface="Wingdings" panose="05000000000000000000" pitchFamily="2" charset="2"/>
              <a:buChar char="§"/>
            </a:pPr>
            <a:r>
              <a:rPr lang="en-US" sz="2800" dirty="0"/>
              <a:t>Provide a dual framework, encompassing the subordinate being required to </a:t>
            </a:r>
            <a:r>
              <a:rPr lang="en-US" sz="2800" b="1" dirty="0"/>
              <a:t>"think through” </a:t>
            </a:r>
            <a:r>
              <a:rPr lang="en-US" sz="2800" dirty="0"/>
              <a:t>and the supervisors responsibility to </a:t>
            </a:r>
            <a:r>
              <a:rPr lang="en-US" sz="2800" b="1" dirty="0"/>
              <a:t>“help them through” </a:t>
            </a:r>
            <a:r>
              <a:rPr lang="en-US" sz="2800" dirty="0"/>
              <a:t>the series of actions or complicated tasks that seem unnecessary but are required by the agency</a:t>
            </a:r>
          </a:p>
          <a:p>
            <a:pPr marL="0" indent="0" algn="ctr">
              <a:buNone/>
            </a:pPr>
            <a:r>
              <a:rPr lang="en-US" sz="2800" b="1" i="1" dirty="0">
                <a:solidFill>
                  <a:srgbClr val="C00000"/>
                </a:solidFill>
              </a:rPr>
              <a:t>TIME IS OUR MOST VALUABLE ASSET</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550</a:t>
            </a:fld>
            <a:endParaRPr lang="en-US" dirty="0">
              <a:solidFill>
                <a:prstClr val="black">
                  <a:tint val="75000"/>
                </a:prstClr>
              </a:solidFill>
            </a:endParaRPr>
          </a:p>
        </p:txBody>
      </p:sp>
    </p:spTree>
    <p:extLst>
      <p:ext uri="{BB962C8B-B14F-4D97-AF65-F5344CB8AC3E}">
        <p14:creationId xmlns:p14="http://schemas.microsoft.com/office/powerpoint/2010/main" val="277117101"/>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rrowheads="1"/>
          </p:cNvSpPr>
          <p:nvPr>
            <p:ph type="title"/>
          </p:nvPr>
        </p:nvSpPr>
        <p:spPr>
          <a:xfrm>
            <a:off x="0" y="136525"/>
            <a:ext cx="9144000" cy="2759075"/>
          </a:xfrm>
        </p:spPr>
        <p:txBody>
          <a:bodyPr>
            <a:normAutofit fontScale="90000"/>
          </a:bodyPr>
          <a:lstStyle/>
          <a:p>
            <a:pPr>
              <a:defRPr/>
            </a:pPr>
            <a:br>
              <a:rPr lang="en-US" sz="2400" dirty="0">
                <a:latin typeface="Georgia" pitchFamily="18" charset="0"/>
              </a:rPr>
            </a:br>
            <a:br>
              <a:rPr lang="en-US" sz="2400" dirty="0">
                <a:latin typeface="Georgia" pitchFamily="18" charset="0"/>
              </a:rPr>
            </a:br>
            <a:br>
              <a:rPr lang="en-US" sz="2400" dirty="0">
                <a:latin typeface="Georgia" pitchFamily="18" charset="0"/>
              </a:rPr>
            </a:br>
            <a:r>
              <a:rPr lang="en-US" sz="3600" b="1" dirty="0">
                <a:latin typeface="Calibri" panose="020F0502020204030204" pitchFamily="34" charset="0"/>
                <a:cs typeface="Calibri" panose="020F0502020204030204" pitchFamily="34" charset="0"/>
              </a:rPr>
              <a:t>Personal scenarios, anecdotes, and case examples offer valuable, </a:t>
            </a:r>
            <a:r>
              <a:rPr lang="en-US" sz="3600" b="1" u="sng" dirty="0">
                <a:latin typeface="Calibri" panose="020F0502020204030204" pitchFamily="34" charset="0"/>
                <a:cs typeface="Calibri" panose="020F0502020204030204" pitchFamily="34" charset="0"/>
              </a:rPr>
              <a:t>often unforgettable</a:t>
            </a:r>
            <a:r>
              <a:rPr lang="en-US" sz="3600" b="1" dirty="0">
                <a:latin typeface="Calibri" panose="020F0502020204030204" pitchFamily="34" charset="0"/>
                <a:cs typeface="Calibri" panose="020F0502020204030204" pitchFamily="34" charset="0"/>
              </a:rPr>
              <a:t> insight.</a:t>
            </a:r>
            <a:br>
              <a:rPr lang="en-US" sz="3600" b="1" dirty="0">
                <a:latin typeface="Calibri" panose="020F0502020204030204" pitchFamily="34" charset="0"/>
                <a:cs typeface="Calibri" panose="020F0502020204030204" pitchFamily="34" charset="0"/>
              </a:rPr>
            </a:br>
            <a:r>
              <a:rPr lang="en-US" sz="3600" b="1" dirty="0">
                <a:solidFill>
                  <a:srgbClr val="C00000"/>
                </a:solidFill>
                <a:latin typeface="Calibri" panose="020F0502020204030204" pitchFamily="34" charset="0"/>
                <a:cs typeface="Calibri" panose="020F0502020204030204" pitchFamily="34" charset="0"/>
              </a:rPr>
              <a:t>Mentors who can talk about themselves and their experiences establish a rapport that makes them “learning leaders.”</a:t>
            </a:r>
            <a:br>
              <a:rPr lang="en-US" sz="3600" b="1" dirty="0">
                <a:solidFill>
                  <a:srgbClr val="C00000"/>
                </a:solidFill>
                <a:latin typeface="Georgia" pitchFamily="18" charset="0"/>
              </a:rPr>
            </a:br>
            <a:br>
              <a:rPr lang="en-US" sz="3100" dirty="0">
                <a:latin typeface="Georgia" pitchFamily="18" charset="0"/>
              </a:rPr>
            </a:br>
            <a:br>
              <a:rPr lang="en-US" sz="3100" dirty="0">
                <a:latin typeface="Georgia" pitchFamily="18" charset="0"/>
              </a:rPr>
            </a:br>
            <a:endParaRPr lang="en-US" sz="3100" b="1" i="1" dirty="0"/>
          </a:p>
        </p:txBody>
      </p:sp>
      <p:sp>
        <p:nvSpPr>
          <p:cNvPr id="63491" name="Rectangle 3"/>
          <p:cNvSpPr>
            <a:spLocks noGrp="1" noChangeArrowheads="1"/>
          </p:cNvSpPr>
          <p:nvPr>
            <p:ph type="body" idx="1"/>
          </p:nvPr>
        </p:nvSpPr>
        <p:spPr>
          <a:xfrm>
            <a:off x="0" y="2895600"/>
            <a:ext cx="9067800" cy="3962400"/>
          </a:xfrm>
        </p:spPr>
        <p:txBody>
          <a:bodyPr>
            <a:normAutofit lnSpcReduction="10000"/>
          </a:bodyPr>
          <a:lstStyle/>
          <a:p>
            <a:pPr marL="0" indent="0">
              <a:buNone/>
              <a:defRPr/>
            </a:pPr>
            <a:r>
              <a:rPr lang="en-US" b="1" i="1" u="sng" dirty="0"/>
              <a:t>Proactive prophylactic explanations and advice:  </a:t>
            </a:r>
          </a:p>
          <a:p>
            <a:pPr eaLnBrk="1" hangingPunct="1">
              <a:buFont typeface="Wingdings" panose="05000000000000000000" pitchFamily="2" charset="2"/>
              <a:buChar char="§"/>
              <a:defRPr/>
            </a:pPr>
            <a:r>
              <a:rPr lang="en-US" sz="2800" b="1" dirty="0"/>
              <a:t>Showing them things to expect </a:t>
            </a:r>
          </a:p>
          <a:p>
            <a:pPr eaLnBrk="1" hangingPunct="1">
              <a:buFont typeface="Wingdings" panose="05000000000000000000" pitchFamily="2" charset="2"/>
              <a:buChar char="§"/>
              <a:defRPr/>
            </a:pPr>
            <a:r>
              <a:rPr lang="en-US" sz="2800" b="1" dirty="0"/>
              <a:t>Sharing past mistakes </a:t>
            </a:r>
            <a:r>
              <a:rPr lang="en-US" sz="2800" dirty="0"/>
              <a:t>(lessons learned)</a:t>
            </a:r>
          </a:p>
          <a:p>
            <a:pPr>
              <a:buFont typeface="Wingdings" panose="05000000000000000000" pitchFamily="2" charset="2"/>
              <a:buChar char="§"/>
              <a:defRPr/>
            </a:pPr>
            <a:r>
              <a:rPr lang="en-US" sz="2800" b="1" dirty="0"/>
              <a:t>Not just knowing policy, but providing real examples where the policy meets operations </a:t>
            </a:r>
            <a:r>
              <a:rPr lang="en-US" sz="2800" dirty="0"/>
              <a:t>(articulating policy rationale and Illustrating consequence thinking)</a:t>
            </a:r>
          </a:p>
          <a:p>
            <a:pPr eaLnBrk="1" hangingPunct="1">
              <a:buFont typeface="Wingdings" panose="05000000000000000000" pitchFamily="2" charset="2"/>
              <a:buChar char="§"/>
              <a:defRPr/>
            </a:pPr>
            <a:r>
              <a:rPr lang="en-US" sz="2800" b="1" dirty="0"/>
              <a:t>Showing examples of job issues </a:t>
            </a:r>
            <a:r>
              <a:rPr lang="en-US" sz="2800" dirty="0"/>
              <a:t>(telling war stories)</a:t>
            </a:r>
          </a:p>
          <a:p>
            <a:pPr eaLnBrk="1" hangingPunct="1">
              <a:buFont typeface="Wingdings" panose="05000000000000000000" pitchFamily="2" charset="2"/>
              <a:buChar char="§"/>
              <a:defRPr/>
            </a:pPr>
            <a:r>
              <a:rPr lang="en-US" sz="2800" b="1" dirty="0"/>
              <a:t>Capacity building </a:t>
            </a:r>
            <a:r>
              <a:rPr lang="en-US" sz="2800" dirty="0"/>
              <a:t>(modeling, casting vision, and teaching) </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551</a:t>
            </a:fld>
            <a:endParaRPr lang="en-US">
              <a:solidFill>
                <a:prstClr val="black">
                  <a:tint val="75000"/>
                </a:prstClr>
              </a:solidFill>
            </a:endParaRPr>
          </a:p>
        </p:txBody>
      </p:sp>
    </p:spTree>
    <p:extLst>
      <p:ext uri="{BB962C8B-B14F-4D97-AF65-F5344CB8AC3E}">
        <p14:creationId xmlns:p14="http://schemas.microsoft.com/office/powerpoint/2010/main" val="2125720560"/>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75FFC-E4F6-48C8-9F38-102B69ACDA80}"/>
              </a:ext>
            </a:extLst>
          </p:cNvPr>
          <p:cNvSpPr>
            <a:spLocks noGrp="1"/>
          </p:cNvSpPr>
          <p:nvPr>
            <p:ph type="title"/>
          </p:nvPr>
        </p:nvSpPr>
        <p:spPr>
          <a:xfrm>
            <a:off x="0" y="-152400"/>
            <a:ext cx="9144000" cy="1752600"/>
          </a:xfrm>
        </p:spPr>
        <p:txBody>
          <a:bodyPr>
            <a:noAutofit/>
          </a:bodyPr>
          <a:lstStyle/>
          <a:p>
            <a:r>
              <a:rPr lang="en-US" sz="2400" b="1" dirty="0"/>
              <a:t>O’Leary, Orr &amp; Mike Bennett,(2017). Relational Leadership, Storytelling, and Narratives: Practices of Local Government Chief Executives. Public Administration Review, 77 (4), 515–527</a:t>
            </a:r>
          </a:p>
        </p:txBody>
      </p:sp>
      <p:sp>
        <p:nvSpPr>
          <p:cNvPr id="3" name="Content Placeholder 2">
            <a:extLst>
              <a:ext uri="{FF2B5EF4-FFF2-40B4-BE49-F238E27FC236}">
                <a16:creationId xmlns:a16="http://schemas.microsoft.com/office/drawing/2014/main" id="{6992F09A-0D8F-413C-98DF-8BD9081A7BAC}"/>
              </a:ext>
            </a:extLst>
          </p:cNvPr>
          <p:cNvSpPr>
            <a:spLocks noGrp="1"/>
          </p:cNvSpPr>
          <p:nvPr>
            <p:ph idx="1"/>
          </p:nvPr>
        </p:nvSpPr>
        <p:spPr>
          <a:xfrm>
            <a:off x="457200" y="1600200"/>
            <a:ext cx="8229600" cy="5257800"/>
          </a:xfrm>
        </p:spPr>
        <p:txBody>
          <a:bodyPr>
            <a:normAutofit fontScale="92500" lnSpcReduction="20000"/>
          </a:bodyPr>
          <a:lstStyle/>
          <a:p>
            <a:pPr>
              <a:buFont typeface="Wingdings" panose="05000000000000000000" pitchFamily="2" charset="2"/>
              <a:buChar char="§"/>
            </a:pPr>
            <a:r>
              <a:rPr lang="en-US" dirty="0"/>
              <a:t>Stories have a capacity to cut across professional or departmental boundaries and engage people with a shared sense of context and purpose</a:t>
            </a:r>
          </a:p>
          <a:p>
            <a:pPr>
              <a:buFont typeface="Wingdings" panose="05000000000000000000" pitchFamily="2" charset="2"/>
              <a:buChar char="§"/>
            </a:pPr>
            <a:r>
              <a:rPr lang="en-US" dirty="0"/>
              <a:t>Stories can generate an emotional connection helpful to motivating and influencing staff</a:t>
            </a:r>
          </a:p>
          <a:p>
            <a:pPr>
              <a:buFont typeface="Wingdings" panose="05000000000000000000" pitchFamily="2" charset="2"/>
              <a:buChar char="§"/>
            </a:pPr>
            <a:r>
              <a:rPr lang="en-US" dirty="0"/>
              <a:t>Stories can help challenge and reframe the assumptions that underlie particular ways of practicing</a:t>
            </a:r>
          </a:p>
          <a:p>
            <a:pPr>
              <a:buFont typeface="Wingdings" panose="05000000000000000000" pitchFamily="2" charset="2"/>
              <a:buChar char="§"/>
            </a:pPr>
            <a:r>
              <a:rPr lang="en-US" dirty="0"/>
              <a:t>Stories lend themselves to talking about the public mission of organizations</a:t>
            </a:r>
          </a:p>
          <a:p>
            <a:pPr>
              <a:buFont typeface="Wingdings" panose="05000000000000000000" pitchFamily="2" charset="2"/>
              <a:buChar char="§"/>
            </a:pPr>
            <a:r>
              <a:rPr lang="en-US" dirty="0"/>
              <a:t>Attention to stories and narratives helps us understand leadership influence as collective and collaborative</a:t>
            </a:r>
          </a:p>
        </p:txBody>
      </p:sp>
      <p:sp>
        <p:nvSpPr>
          <p:cNvPr id="4" name="Slide Number Placeholder 3">
            <a:extLst>
              <a:ext uri="{FF2B5EF4-FFF2-40B4-BE49-F238E27FC236}">
                <a16:creationId xmlns:a16="http://schemas.microsoft.com/office/drawing/2014/main" id="{25C8FD9D-DE3D-4D46-9D86-ECC095C8D07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552</a:t>
            </a:fld>
            <a:endParaRPr lang="en-US">
              <a:solidFill>
                <a:prstClr val="black">
                  <a:tint val="75000"/>
                </a:prstClr>
              </a:solidFill>
            </a:endParaRPr>
          </a:p>
        </p:txBody>
      </p:sp>
    </p:spTree>
    <p:extLst>
      <p:ext uri="{BB962C8B-B14F-4D97-AF65-F5344CB8AC3E}">
        <p14:creationId xmlns:p14="http://schemas.microsoft.com/office/powerpoint/2010/main" val="465453892"/>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u="sng" dirty="0">
                <a:latin typeface="Georgia" pitchFamily="18" charset="0"/>
              </a:rPr>
              <a:t>Mentors</a:t>
            </a:r>
          </a:p>
        </p:txBody>
      </p:sp>
      <p:sp>
        <p:nvSpPr>
          <p:cNvPr id="3" name="Content Placeholder 2"/>
          <p:cNvSpPr>
            <a:spLocks noGrp="1"/>
          </p:cNvSpPr>
          <p:nvPr>
            <p:ph idx="1"/>
          </p:nvPr>
        </p:nvSpPr>
        <p:spPr>
          <a:xfrm>
            <a:off x="457200" y="1600200"/>
            <a:ext cx="8229600" cy="4724400"/>
          </a:xfrm>
        </p:spPr>
        <p:txBody>
          <a:bodyPr>
            <a:normAutofit/>
          </a:bodyPr>
          <a:lstStyle/>
          <a:p>
            <a:pPr algn="ctr">
              <a:buFont typeface="Wingdings" pitchFamily="2" charset="2"/>
              <a:buNone/>
              <a:defRPr/>
            </a:pPr>
            <a:r>
              <a:rPr lang="en-US" i="1" dirty="0">
                <a:latin typeface="Georgia" pitchFamily="18" charset="0"/>
              </a:rPr>
              <a:t>Never ever “walk past poor performance.”</a:t>
            </a:r>
          </a:p>
          <a:p>
            <a:pPr algn="ctr">
              <a:buFont typeface="Wingdings" pitchFamily="2" charset="2"/>
              <a:buNone/>
              <a:defRPr/>
            </a:pPr>
            <a:endParaRPr lang="en-US" i="1" dirty="0">
              <a:latin typeface="Georgia" pitchFamily="18" charset="0"/>
            </a:endParaRPr>
          </a:p>
          <a:p>
            <a:pPr>
              <a:buFont typeface="Courier New" pitchFamily="49" charset="0"/>
              <a:buChar char="o"/>
              <a:defRPr/>
            </a:pPr>
            <a:r>
              <a:rPr lang="en-US" sz="2800" dirty="0">
                <a:latin typeface="Georgia" pitchFamily="18" charset="0"/>
              </a:rPr>
              <a:t>Correct in private in a supportive manner.</a:t>
            </a:r>
          </a:p>
          <a:p>
            <a:pPr>
              <a:buFont typeface="Courier New" pitchFamily="49" charset="0"/>
              <a:buChar char="o"/>
              <a:defRPr/>
            </a:pPr>
            <a:r>
              <a:rPr lang="en-US" sz="2800" dirty="0">
                <a:latin typeface="Georgia" pitchFamily="18" charset="0"/>
              </a:rPr>
              <a:t>Attack conduct only, never the person.</a:t>
            </a:r>
          </a:p>
          <a:p>
            <a:pPr>
              <a:buFont typeface="Courier New" pitchFamily="49" charset="0"/>
              <a:buChar char="o"/>
              <a:defRPr/>
            </a:pPr>
            <a:r>
              <a:rPr lang="en-US" sz="2800" dirty="0">
                <a:latin typeface="Georgia" pitchFamily="18" charset="0"/>
              </a:rPr>
              <a:t>Described how behavior adversely effects mission.</a:t>
            </a:r>
          </a:p>
          <a:p>
            <a:pPr>
              <a:buFont typeface="Courier New" pitchFamily="49" charset="0"/>
              <a:buChar char="o"/>
              <a:defRPr/>
            </a:pPr>
            <a:r>
              <a:rPr lang="en-US" sz="2800" dirty="0">
                <a:latin typeface="Georgia" pitchFamily="18" charset="0"/>
              </a:rPr>
              <a:t>Give examples of correct methods and explain consequences.</a:t>
            </a:r>
          </a:p>
          <a:p>
            <a:pPr>
              <a:buFont typeface="Courier New" pitchFamily="49" charset="0"/>
              <a:buChar char="o"/>
              <a:defRPr/>
            </a:pPr>
            <a:r>
              <a:rPr lang="en-US" sz="2800" dirty="0">
                <a:latin typeface="Georgia" pitchFamily="18" charset="0"/>
              </a:rPr>
              <a:t>Solicits feedback. </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553</a:t>
            </a:fld>
            <a:endParaRPr lang="en-US">
              <a:solidFill>
                <a:prstClr val="black">
                  <a:tint val="75000"/>
                </a:prstClr>
              </a:solidFill>
            </a:endParaRPr>
          </a:p>
        </p:txBody>
      </p:sp>
    </p:spTree>
    <p:extLst>
      <p:ext uri="{BB962C8B-B14F-4D97-AF65-F5344CB8AC3E}">
        <p14:creationId xmlns:p14="http://schemas.microsoft.com/office/powerpoint/2010/main" val="3968822996"/>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229600" cy="6248400"/>
          </a:xfrm>
        </p:spPr>
        <p:txBody>
          <a:bodyPr>
            <a:normAutofit lnSpcReduction="10000"/>
          </a:bodyPr>
          <a:lstStyle/>
          <a:p>
            <a:pPr algn="ctr">
              <a:buFont typeface="Wingdings" pitchFamily="2" charset="2"/>
              <a:buNone/>
              <a:defRPr/>
            </a:pPr>
            <a:r>
              <a:rPr lang="en-US" b="1" dirty="0">
                <a:latin typeface="Georgia" pitchFamily="18" charset="0"/>
              </a:rPr>
              <a:t>Mentorship with legal issues is critical.</a:t>
            </a:r>
          </a:p>
          <a:p>
            <a:pPr algn="ctr">
              <a:buFont typeface="Wingdings" pitchFamily="2" charset="2"/>
              <a:buNone/>
              <a:defRPr/>
            </a:pPr>
            <a:r>
              <a:rPr lang="en-US" sz="2800" b="1" i="1" dirty="0">
                <a:solidFill>
                  <a:srgbClr val="C00000"/>
                </a:solidFill>
                <a:latin typeface="Georgia" pitchFamily="18" charset="0"/>
              </a:rPr>
              <a:t>The best education was often from the witness stand</a:t>
            </a:r>
          </a:p>
          <a:p>
            <a:pPr>
              <a:buFont typeface="Courier New" pitchFamily="49" charset="0"/>
              <a:buChar char="o"/>
              <a:defRPr/>
            </a:pPr>
            <a:endParaRPr lang="en-US" sz="2800" dirty="0">
              <a:latin typeface="Calibri" panose="020F0502020204030204" pitchFamily="34" charset="0"/>
              <a:cs typeface="Calibri" panose="020F0502020204030204" pitchFamily="34" charset="0"/>
            </a:endParaRPr>
          </a:p>
          <a:p>
            <a:pPr>
              <a:buFont typeface="Courier New" pitchFamily="49" charset="0"/>
              <a:buChar char="o"/>
              <a:defRPr/>
            </a:pPr>
            <a:r>
              <a:rPr lang="en-US" sz="2800" b="1" dirty="0">
                <a:latin typeface="Calibri" panose="020F0502020204030204" pitchFamily="34" charset="0"/>
                <a:cs typeface="Calibri" panose="020F0502020204030204" pitchFamily="34" charset="0"/>
              </a:rPr>
              <a:t>Reasons for policy and procedures</a:t>
            </a:r>
          </a:p>
          <a:p>
            <a:pPr>
              <a:buFont typeface="Courier New" pitchFamily="49" charset="0"/>
              <a:buChar char="o"/>
              <a:defRPr/>
            </a:pPr>
            <a:r>
              <a:rPr lang="en-US" sz="2800" b="1" dirty="0">
                <a:latin typeface="Calibri" panose="020F0502020204030204" pitchFamily="34" charset="0"/>
                <a:cs typeface="Calibri" panose="020F0502020204030204" pitchFamily="34" charset="0"/>
              </a:rPr>
              <a:t>3 tiers of police citizen encounters</a:t>
            </a:r>
          </a:p>
          <a:p>
            <a:pPr>
              <a:buFont typeface="Courier New" pitchFamily="49" charset="0"/>
              <a:buChar char="o"/>
              <a:defRPr/>
            </a:pPr>
            <a:r>
              <a:rPr lang="en-US" sz="2800" b="1" dirty="0">
                <a:latin typeface="Calibri" panose="020F0502020204030204" pitchFamily="34" charset="0"/>
                <a:cs typeface="Calibri" panose="020F0502020204030204" pitchFamily="34" charset="0"/>
              </a:rPr>
              <a:t>Seizures, PC, consents, search warrants and force</a:t>
            </a:r>
          </a:p>
          <a:p>
            <a:pPr>
              <a:buFont typeface="Courier New" pitchFamily="49" charset="0"/>
              <a:buChar char="o"/>
              <a:defRPr/>
            </a:pPr>
            <a:r>
              <a:rPr lang="en-US" sz="2800" b="1" dirty="0">
                <a:latin typeface="Calibri" panose="020F0502020204030204" pitchFamily="34" charset="0"/>
                <a:cs typeface="Calibri" panose="020F0502020204030204" pitchFamily="34" charset="0"/>
              </a:rPr>
              <a:t>Constitutional insight and understanding</a:t>
            </a:r>
          </a:p>
          <a:p>
            <a:pPr>
              <a:buFont typeface="Courier New" pitchFamily="49" charset="0"/>
              <a:buChar char="o"/>
              <a:defRPr/>
            </a:pPr>
            <a:r>
              <a:rPr lang="en-US" sz="2800" b="1" dirty="0">
                <a:latin typeface="Calibri" panose="020F0502020204030204" pitchFamily="34" charset="0"/>
                <a:cs typeface="Calibri" panose="020F0502020204030204" pitchFamily="34" charset="0"/>
              </a:rPr>
              <a:t>Reasons behind law </a:t>
            </a:r>
            <a:r>
              <a:rPr lang="en-US" sz="2800" dirty="0">
                <a:latin typeface="Calibri" panose="020F0502020204030204" pitchFamily="34" charset="0"/>
                <a:cs typeface="Calibri" panose="020F0502020204030204" pitchFamily="34" charset="0"/>
              </a:rPr>
              <a:t>(Examples: Brady material and Jackson-</a:t>
            </a:r>
            <a:r>
              <a:rPr lang="en-US" sz="2800" dirty="0" err="1">
                <a:latin typeface="Calibri" panose="020F0502020204030204" pitchFamily="34" charset="0"/>
                <a:cs typeface="Calibri" panose="020F0502020204030204" pitchFamily="34" charset="0"/>
              </a:rPr>
              <a:t>Denno</a:t>
            </a:r>
            <a:r>
              <a:rPr lang="en-US" sz="2800" dirty="0">
                <a:latin typeface="Calibri" panose="020F0502020204030204" pitchFamily="34" charset="0"/>
                <a:cs typeface="Calibri" panose="020F0502020204030204" pitchFamily="34" charset="0"/>
              </a:rPr>
              <a:t> hearings)</a:t>
            </a:r>
          </a:p>
          <a:p>
            <a:pPr>
              <a:buFont typeface="Courier New" pitchFamily="49" charset="0"/>
              <a:buChar char="o"/>
              <a:defRPr/>
            </a:pPr>
            <a:r>
              <a:rPr lang="en-US" sz="2800" b="1" dirty="0">
                <a:latin typeface="Calibri" panose="020F0502020204030204" pitchFamily="34" charset="0"/>
                <a:cs typeface="Calibri" panose="020F0502020204030204" pitchFamily="34" charset="0"/>
              </a:rPr>
              <a:t>Courts reasons and intentions </a:t>
            </a:r>
          </a:p>
          <a:p>
            <a:pPr>
              <a:buFont typeface="Courier New" pitchFamily="49" charset="0"/>
              <a:buChar char="o"/>
              <a:defRPr/>
            </a:pPr>
            <a:r>
              <a:rPr lang="en-US" sz="2800" b="1" dirty="0">
                <a:latin typeface="Calibri" panose="020F0502020204030204" pitchFamily="34" charset="0"/>
                <a:cs typeface="Calibri" panose="020F0502020204030204" pitchFamily="34" charset="0"/>
              </a:rPr>
              <a:t>Consequences involved</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554</a:t>
            </a:fld>
            <a:endParaRPr lang="en-US">
              <a:solidFill>
                <a:prstClr val="black">
                  <a:tint val="75000"/>
                </a:prstClr>
              </a:solidFill>
            </a:endParaRPr>
          </a:p>
        </p:txBody>
      </p:sp>
    </p:spTree>
    <p:extLst>
      <p:ext uri="{BB962C8B-B14F-4D97-AF65-F5344CB8AC3E}">
        <p14:creationId xmlns:p14="http://schemas.microsoft.com/office/powerpoint/2010/main" val="114609840"/>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Mentorship to supervisors and officers for individual and collective safety</a:t>
            </a:r>
          </a:p>
        </p:txBody>
      </p:sp>
      <p:sp>
        <p:nvSpPr>
          <p:cNvPr id="3" name="Content Placeholder 2"/>
          <p:cNvSpPr>
            <a:spLocks noGrp="1"/>
          </p:cNvSpPr>
          <p:nvPr>
            <p:ph idx="1"/>
          </p:nvPr>
        </p:nvSpPr>
        <p:spPr>
          <a:xfrm>
            <a:off x="457200" y="1752600"/>
            <a:ext cx="8229600" cy="4373563"/>
          </a:xfrm>
        </p:spPr>
        <p:txBody>
          <a:bodyPr>
            <a:normAutofit/>
          </a:bodyPr>
          <a:lstStyle/>
          <a:p>
            <a:pPr>
              <a:buFont typeface="Wingdings" panose="05000000000000000000" pitchFamily="2" charset="2"/>
              <a:buChar char="§"/>
            </a:pPr>
            <a:r>
              <a:rPr lang="en-US" sz="2800" dirty="0"/>
              <a:t>Driving</a:t>
            </a:r>
          </a:p>
          <a:p>
            <a:pPr>
              <a:buFont typeface="Wingdings" panose="05000000000000000000" pitchFamily="2" charset="2"/>
              <a:buChar char="§"/>
            </a:pPr>
            <a:r>
              <a:rPr lang="en-US" sz="2800" dirty="0"/>
              <a:t>Pursuits (Vehicle and foot)</a:t>
            </a:r>
          </a:p>
          <a:p>
            <a:pPr>
              <a:buFont typeface="Wingdings" panose="05000000000000000000" pitchFamily="2" charset="2"/>
              <a:buChar char="§"/>
            </a:pPr>
            <a:r>
              <a:rPr lang="en-US" sz="2800" dirty="0"/>
              <a:t>Tactics (Encounters, arrest, searches and transports)</a:t>
            </a:r>
          </a:p>
          <a:p>
            <a:pPr>
              <a:buFont typeface="Wingdings" panose="05000000000000000000" pitchFamily="2" charset="2"/>
              <a:buChar char="§"/>
            </a:pPr>
            <a:r>
              <a:rPr lang="en-US" sz="2800" dirty="0"/>
              <a:t>The best tool they have… (their brain) THINK</a:t>
            </a:r>
          </a:p>
          <a:p>
            <a:pPr>
              <a:buFont typeface="Wingdings" panose="05000000000000000000" pitchFamily="2" charset="2"/>
              <a:buChar char="§"/>
            </a:pPr>
            <a:r>
              <a:rPr lang="en-US" sz="2800" dirty="0"/>
              <a:t>Risk versus Reward mindset</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555</a:t>
            </a:fld>
            <a:endParaRPr lang="en-US">
              <a:solidFill>
                <a:prstClr val="black">
                  <a:tint val="75000"/>
                </a:prstClr>
              </a:solidFill>
            </a:endParaRPr>
          </a:p>
        </p:txBody>
      </p:sp>
    </p:spTree>
    <p:extLst>
      <p:ext uri="{BB962C8B-B14F-4D97-AF65-F5344CB8AC3E}">
        <p14:creationId xmlns:p14="http://schemas.microsoft.com/office/powerpoint/2010/main" val="2505202259"/>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43D5-C50B-44F2-B79A-6BC97642646A}"/>
              </a:ext>
            </a:extLst>
          </p:cNvPr>
          <p:cNvSpPr>
            <a:spLocks noGrp="1"/>
          </p:cNvSpPr>
          <p:nvPr>
            <p:ph type="title"/>
          </p:nvPr>
        </p:nvSpPr>
        <p:spPr>
          <a:xfrm>
            <a:off x="0" y="381000"/>
            <a:ext cx="9144000" cy="731838"/>
          </a:xfrm>
        </p:spPr>
        <p:txBody>
          <a:bodyPr>
            <a:normAutofit fontScale="90000"/>
          </a:bodyPr>
          <a:lstStyle/>
          <a:p>
            <a:pPr algn="ctr"/>
            <a:r>
              <a:rPr lang="en-US" sz="5300" b="1" dirty="0">
                <a:solidFill>
                  <a:srgbClr val="C00000"/>
                </a:solidFill>
                <a:latin typeface="+mn-lt"/>
              </a:rPr>
              <a:t>The Impact of Marginal Policing  </a:t>
            </a:r>
            <a:br>
              <a:rPr lang="en-US" b="1" dirty="0"/>
            </a:br>
            <a:endParaRPr lang="en-US" sz="3100" b="1" i="1" dirty="0">
              <a:solidFill>
                <a:srgbClr val="C00000"/>
              </a:solidFill>
            </a:endParaRPr>
          </a:p>
        </p:txBody>
      </p:sp>
      <p:sp>
        <p:nvSpPr>
          <p:cNvPr id="3" name="Content Placeholder 2">
            <a:extLst>
              <a:ext uri="{FF2B5EF4-FFF2-40B4-BE49-F238E27FC236}">
                <a16:creationId xmlns:a16="http://schemas.microsoft.com/office/drawing/2014/main" id="{689EDB6A-34B4-4903-BFD0-9EB5BB38246C}"/>
              </a:ext>
            </a:extLst>
          </p:cNvPr>
          <p:cNvSpPr>
            <a:spLocks noGrp="1"/>
          </p:cNvSpPr>
          <p:nvPr>
            <p:ph idx="1"/>
          </p:nvPr>
        </p:nvSpPr>
        <p:spPr>
          <a:xfrm>
            <a:off x="228600" y="1112838"/>
            <a:ext cx="8686800" cy="5592762"/>
          </a:xfrm>
        </p:spPr>
        <p:txBody>
          <a:bodyPr>
            <a:normAutofit/>
          </a:bodyPr>
          <a:lstStyle/>
          <a:p>
            <a:pPr marL="0" indent="0" algn="ctr">
              <a:buNone/>
            </a:pPr>
            <a:r>
              <a:rPr lang="en-US" b="1" u="sng" dirty="0"/>
              <a:t>Top 6 Issues officers get themselves in trouble:</a:t>
            </a:r>
            <a:endParaRPr lang="en-US" b="1" dirty="0"/>
          </a:p>
          <a:p>
            <a:pPr>
              <a:buFont typeface="Wingdings" panose="05000000000000000000" pitchFamily="2" charset="2"/>
              <a:buChar char="§"/>
            </a:pPr>
            <a:r>
              <a:rPr lang="en-US" sz="2800" b="1" dirty="0"/>
              <a:t>Failure to know, understand, train, follow, and enforce policy </a:t>
            </a:r>
            <a:r>
              <a:rPr lang="en-US" sz="2800" dirty="0"/>
              <a:t>(Lack of supervision and oversight lead to poor work unit culture)</a:t>
            </a:r>
          </a:p>
          <a:p>
            <a:pPr>
              <a:buFont typeface="Wingdings" panose="05000000000000000000" pitchFamily="2" charset="2"/>
              <a:buChar char="§"/>
            </a:pPr>
            <a:r>
              <a:rPr lang="en-US" sz="2800" b="1" dirty="0"/>
              <a:t>Making marginal cases: </a:t>
            </a:r>
            <a:r>
              <a:rPr lang="en-US" sz="2800" dirty="0"/>
              <a:t>(borderline or fringe cases that lack legitimacy or fairness, out running the prosecution)</a:t>
            </a:r>
          </a:p>
          <a:p>
            <a:pPr>
              <a:buFont typeface="Wingdings" panose="05000000000000000000" pitchFamily="2" charset="2"/>
              <a:buChar char="§"/>
            </a:pPr>
            <a:r>
              <a:rPr lang="en-US" sz="2800" b="1" dirty="0"/>
              <a:t>Authoritative mindset: </a:t>
            </a:r>
            <a:r>
              <a:rPr lang="en-US" sz="2800" dirty="0"/>
              <a:t>“You disrespecting me” </a:t>
            </a:r>
          </a:p>
          <a:p>
            <a:pPr>
              <a:buFont typeface="Wingdings" panose="05000000000000000000" pitchFamily="2" charset="2"/>
              <a:buChar char="§"/>
            </a:pPr>
            <a:r>
              <a:rPr lang="en-US" sz="2800" b="1" dirty="0">
                <a:solidFill>
                  <a:srgbClr val="C00000"/>
                </a:solidFill>
              </a:rPr>
              <a:t>Unlawful stops and detentions: </a:t>
            </a:r>
            <a:r>
              <a:rPr lang="en-US" sz="2800" dirty="0"/>
              <a:t>(fishing expeditions, lack of specificity, stereotyping or stopping on a hunch)</a:t>
            </a:r>
          </a:p>
          <a:p>
            <a:pPr>
              <a:buFont typeface="Wingdings" panose="05000000000000000000" pitchFamily="2" charset="2"/>
              <a:buChar char="§"/>
            </a:pPr>
            <a:r>
              <a:rPr lang="en-US" sz="2800" b="1" dirty="0">
                <a:solidFill>
                  <a:srgbClr val="C00000"/>
                </a:solidFill>
              </a:rPr>
              <a:t>Unlawful arrest: </a:t>
            </a:r>
            <a:r>
              <a:rPr lang="en-US" sz="2800" dirty="0"/>
              <a:t>(lack of P.C. or P.O.P.)</a:t>
            </a:r>
          </a:p>
          <a:p>
            <a:pPr>
              <a:buFont typeface="Wingdings" panose="05000000000000000000" pitchFamily="2" charset="2"/>
              <a:buChar char="§"/>
            </a:pPr>
            <a:r>
              <a:rPr lang="en-US" sz="2800" b="1" dirty="0">
                <a:solidFill>
                  <a:srgbClr val="C00000"/>
                </a:solidFill>
              </a:rPr>
              <a:t>Unreasonable force:</a:t>
            </a:r>
            <a:r>
              <a:rPr lang="en-US" sz="2800" dirty="0"/>
              <a:t> (from the domino effect)</a:t>
            </a:r>
          </a:p>
        </p:txBody>
      </p:sp>
    </p:spTree>
    <p:extLst>
      <p:ext uri="{BB962C8B-B14F-4D97-AF65-F5344CB8AC3E}">
        <p14:creationId xmlns:p14="http://schemas.microsoft.com/office/powerpoint/2010/main" val="1963548681"/>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47993-CB60-4DCE-A58E-2444DDC8A3E8}"/>
              </a:ext>
            </a:extLst>
          </p:cNvPr>
          <p:cNvSpPr>
            <a:spLocks noGrp="1"/>
          </p:cNvSpPr>
          <p:nvPr>
            <p:ph type="title"/>
          </p:nvPr>
        </p:nvSpPr>
        <p:spPr>
          <a:xfrm>
            <a:off x="457200" y="136525"/>
            <a:ext cx="8229600" cy="1844675"/>
          </a:xfrm>
        </p:spPr>
        <p:txBody>
          <a:bodyPr>
            <a:normAutofit fontScale="90000"/>
          </a:bodyPr>
          <a:lstStyle/>
          <a:p>
            <a:r>
              <a:rPr lang="en-US" sz="3600" b="1" dirty="0"/>
              <a:t>A Systematic Social Observation Study of Police De-Escalation Tactics</a:t>
            </a:r>
            <a:br>
              <a:rPr lang="en-US" sz="3600" b="1" dirty="0"/>
            </a:br>
            <a:r>
              <a:rPr lang="en-US" sz="2800" b="1" i="1" dirty="0"/>
              <a:t>Police Quarterly 0(0) 1–35 August 2018</a:t>
            </a:r>
            <a:br>
              <a:rPr lang="en-US" sz="2800" dirty="0"/>
            </a:br>
            <a:r>
              <a:rPr lang="en-US" sz="2800" dirty="0"/>
              <a:t>Natalie </a:t>
            </a:r>
            <a:r>
              <a:rPr lang="en-US" sz="2800" dirty="0" err="1"/>
              <a:t>Todak</a:t>
            </a:r>
            <a:r>
              <a:rPr lang="en-US" sz="2800" dirty="0"/>
              <a:t> and Lois James</a:t>
            </a:r>
            <a:br>
              <a:rPr lang="en-US" sz="2800" dirty="0"/>
            </a:br>
            <a:endParaRPr lang="en-US" sz="2800" dirty="0"/>
          </a:p>
        </p:txBody>
      </p:sp>
      <p:sp>
        <p:nvSpPr>
          <p:cNvPr id="3" name="Content Placeholder 2">
            <a:extLst>
              <a:ext uri="{FF2B5EF4-FFF2-40B4-BE49-F238E27FC236}">
                <a16:creationId xmlns:a16="http://schemas.microsoft.com/office/drawing/2014/main" id="{947C5C26-DF69-4DF5-A159-10005635E37B}"/>
              </a:ext>
            </a:extLst>
          </p:cNvPr>
          <p:cNvSpPr>
            <a:spLocks noGrp="1"/>
          </p:cNvSpPr>
          <p:nvPr>
            <p:ph idx="1"/>
          </p:nvPr>
        </p:nvSpPr>
        <p:spPr>
          <a:xfrm>
            <a:off x="457200" y="1981200"/>
            <a:ext cx="8229600" cy="4740275"/>
          </a:xfrm>
        </p:spPr>
        <p:txBody>
          <a:bodyPr>
            <a:normAutofit/>
          </a:bodyPr>
          <a:lstStyle/>
          <a:p>
            <a:pPr>
              <a:buFont typeface="Wingdings" panose="05000000000000000000" pitchFamily="2" charset="2"/>
              <a:buChar char="§"/>
            </a:pPr>
            <a:r>
              <a:rPr lang="en-US" sz="2800" dirty="0"/>
              <a:t>We also found that ofﬁcers varied in their use of de-escalation</a:t>
            </a:r>
          </a:p>
          <a:p>
            <a:pPr>
              <a:buFont typeface="Wingdings" panose="05000000000000000000" pitchFamily="2" charset="2"/>
              <a:buChar char="§"/>
            </a:pPr>
            <a:r>
              <a:rPr lang="en-US" sz="2800" b="1" dirty="0">
                <a:solidFill>
                  <a:srgbClr val="C00000"/>
                </a:solidFill>
              </a:rPr>
              <a:t>Older and more experienced ofﬁcers were signiﬁcantly more likely to employ successful de-escalation, likely indicative of their honed skills from repeated practice on the street</a:t>
            </a:r>
          </a:p>
          <a:p>
            <a:pPr>
              <a:buFont typeface="Wingdings" panose="05000000000000000000" pitchFamily="2" charset="2"/>
              <a:buChar char="§"/>
            </a:pPr>
            <a:r>
              <a:rPr lang="en-US" sz="2800" dirty="0"/>
              <a:t>This has promise for de-escalation training programs that can distill this experience and jumpstart the learning process for younger and less experienced ofﬁcers</a:t>
            </a:r>
          </a:p>
        </p:txBody>
      </p:sp>
      <p:sp>
        <p:nvSpPr>
          <p:cNvPr id="4" name="Slide Number Placeholder 3">
            <a:extLst>
              <a:ext uri="{FF2B5EF4-FFF2-40B4-BE49-F238E27FC236}">
                <a16:creationId xmlns:a16="http://schemas.microsoft.com/office/drawing/2014/main" id="{F2A3AD27-EACD-477B-8501-FF2712F6276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557</a:t>
            </a:fld>
            <a:endParaRPr lang="en-US">
              <a:solidFill>
                <a:prstClr val="black">
                  <a:tint val="75000"/>
                </a:prstClr>
              </a:solidFill>
            </a:endParaRPr>
          </a:p>
        </p:txBody>
      </p:sp>
    </p:spTree>
    <p:extLst>
      <p:ext uri="{BB962C8B-B14F-4D97-AF65-F5344CB8AC3E}">
        <p14:creationId xmlns:p14="http://schemas.microsoft.com/office/powerpoint/2010/main" val="1541736619"/>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457200"/>
          </a:xfrm>
        </p:spPr>
        <p:txBody>
          <a:bodyPr>
            <a:normAutofit fontScale="90000"/>
          </a:bodyPr>
          <a:lstStyle/>
          <a:p>
            <a:r>
              <a:rPr lang="en-US" sz="4000" b="1" dirty="0"/>
              <a:t>Mentoring through change</a:t>
            </a:r>
          </a:p>
        </p:txBody>
      </p:sp>
      <p:sp>
        <p:nvSpPr>
          <p:cNvPr id="3" name="Content Placeholder 2"/>
          <p:cNvSpPr>
            <a:spLocks noGrp="1"/>
          </p:cNvSpPr>
          <p:nvPr>
            <p:ph idx="1"/>
          </p:nvPr>
        </p:nvSpPr>
        <p:spPr>
          <a:xfrm>
            <a:off x="457200" y="1219200"/>
            <a:ext cx="8229600" cy="5638800"/>
          </a:xfrm>
        </p:spPr>
        <p:txBody>
          <a:bodyPr>
            <a:normAutofit/>
          </a:bodyPr>
          <a:lstStyle/>
          <a:p>
            <a:pPr>
              <a:buFont typeface="Wingdings" panose="05000000000000000000" pitchFamily="2" charset="2"/>
              <a:buChar char="§"/>
            </a:pPr>
            <a:r>
              <a:rPr lang="en-US" sz="2800" dirty="0"/>
              <a:t>An Organization Does Not Change until the Individuals Involved with It Change</a:t>
            </a:r>
          </a:p>
          <a:p>
            <a:pPr>
              <a:buFont typeface="Wingdings" panose="05000000000000000000" pitchFamily="2" charset="2"/>
              <a:buChar char="§"/>
            </a:pPr>
            <a:r>
              <a:rPr lang="en-US" sz="2800" dirty="0"/>
              <a:t>Interventions are the Actions and Events That Are Key to the Success of the Change Process</a:t>
            </a:r>
          </a:p>
          <a:p>
            <a:pPr>
              <a:buFont typeface="Wingdings" panose="05000000000000000000" pitchFamily="2" charset="2"/>
              <a:buChar char="§"/>
            </a:pPr>
            <a:r>
              <a:rPr lang="en-US" sz="2800" dirty="0"/>
              <a:t>Leadership Is Essential to Adapting to the Change Process</a:t>
            </a:r>
          </a:p>
          <a:p>
            <a:pPr>
              <a:buFont typeface="Wingdings" panose="05000000000000000000" pitchFamily="2" charset="2"/>
              <a:buChar char="§"/>
            </a:pPr>
            <a:r>
              <a:rPr lang="en-US" sz="2800" dirty="0"/>
              <a:t>Facilitating, embracing and sustaining Change Is a Internal “All IN” Collaborative Effort</a:t>
            </a:r>
          </a:p>
          <a:p>
            <a:pPr>
              <a:buFont typeface="Wingdings" panose="05000000000000000000" pitchFamily="2" charset="2"/>
              <a:buChar char="§"/>
            </a:pPr>
            <a:r>
              <a:rPr lang="en-US" sz="2800" dirty="0"/>
              <a:t>Central is Understanding, Feelings and Perceptions and Realizations  about the Change Process</a:t>
            </a:r>
          </a:p>
          <a:p>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558</a:t>
            </a:fld>
            <a:endParaRPr lang="en-US">
              <a:solidFill>
                <a:prstClr val="black">
                  <a:tint val="75000"/>
                </a:prstClr>
              </a:solidFill>
            </a:endParaRPr>
          </a:p>
        </p:txBody>
      </p:sp>
    </p:spTree>
    <p:extLst>
      <p:ext uri="{BB962C8B-B14F-4D97-AF65-F5344CB8AC3E}">
        <p14:creationId xmlns:p14="http://schemas.microsoft.com/office/powerpoint/2010/main" val="1769233256"/>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normAutofit fontScale="90000"/>
          </a:bodyPr>
          <a:lstStyle/>
          <a:p>
            <a:r>
              <a:rPr lang="en-US" sz="3600" b="1" dirty="0"/>
              <a:t>Often, Change, whether good or bad is equally resisted. </a:t>
            </a:r>
            <a:br>
              <a:rPr lang="en-US" sz="2800" b="1" dirty="0"/>
            </a:br>
            <a:r>
              <a:rPr lang="en-US" sz="3600" b="1" u="sng" dirty="0">
                <a:solidFill>
                  <a:srgbClr val="C00000"/>
                </a:solidFill>
              </a:rPr>
              <a:t>Change is not an event, it is a process</a:t>
            </a:r>
          </a:p>
        </p:txBody>
      </p:sp>
      <p:sp>
        <p:nvSpPr>
          <p:cNvPr id="3" name="Content Placeholder 2"/>
          <p:cNvSpPr>
            <a:spLocks noGrp="1"/>
          </p:cNvSpPr>
          <p:nvPr>
            <p:ph idx="1"/>
          </p:nvPr>
        </p:nvSpPr>
        <p:spPr>
          <a:xfrm>
            <a:off x="457200" y="1671721"/>
            <a:ext cx="8229600" cy="4525963"/>
          </a:xfrm>
        </p:spPr>
        <p:txBody>
          <a:bodyPr/>
          <a:lstStyle/>
          <a:p>
            <a:pPr marL="0" indent="0">
              <a:buNone/>
            </a:pPr>
            <a:endParaRPr lang="en-US" b="1" dirty="0"/>
          </a:p>
        </p:txBody>
      </p:sp>
      <p:pic>
        <p:nvPicPr>
          <p:cNvPr id="1028" name="Picture 4" descr="C:\Users\John\AppData\Local\Microsoft\Windows\Temporary Internet Files\Content.IE5\YGAFRWDP\bellcurv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704313"/>
            <a:ext cx="8229600" cy="40163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71800" y="2743200"/>
            <a:ext cx="2971800" cy="954107"/>
          </a:xfrm>
          <a:prstGeom prst="rect">
            <a:avLst/>
          </a:prstGeom>
          <a:noFill/>
        </p:spPr>
        <p:txBody>
          <a:bodyPr wrap="square" rtlCol="0">
            <a:spAutoFit/>
          </a:bodyPr>
          <a:lstStyle/>
          <a:p>
            <a:r>
              <a:rPr lang="en-US" sz="2800" b="1" dirty="0"/>
              <a:t>          </a:t>
            </a:r>
          </a:p>
          <a:p>
            <a:r>
              <a:rPr lang="en-US" sz="2800" b="1" dirty="0"/>
              <a:t> IMPACT/EFFECT</a:t>
            </a:r>
          </a:p>
        </p:txBody>
      </p:sp>
      <p:sp>
        <p:nvSpPr>
          <p:cNvPr id="5" name="TextBox 4"/>
          <p:cNvSpPr txBox="1"/>
          <p:nvPr/>
        </p:nvSpPr>
        <p:spPr>
          <a:xfrm>
            <a:off x="457200" y="5720631"/>
            <a:ext cx="2514600" cy="523220"/>
          </a:xfrm>
          <a:prstGeom prst="rect">
            <a:avLst/>
          </a:prstGeom>
          <a:noFill/>
        </p:spPr>
        <p:txBody>
          <a:bodyPr wrap="square" rtlCol="0">
            <a:spAutoFit/>
          </a:bodyPr>
          <a:lstStyle/>
          <a:p>
            <a:r>
              <a:rPr lang="en-US" sz="2800" b="1" dirty="0"/>
              <a:t>CHANGE</a:t>
            </a:r>
          </a:p>
        </p:txBody>
      </p:sp>
      <p:sp>
        <p:nvSpPr>
          <p:cNvPr id="6" name="TextBox 5"/>
          <p:cNvSpPr txBox="1"/>
          <p:nvPr/>
        </p:nvSpPr>
        <p:spPr>
          <a:xfrm>
            <a:off x="5638800" y="5720631"/>
            <a:ext cx="3200400" cy="523220"/>
          </a:xfrm>
          <a:prstGeom prst="rect">
            <a:avLst/>
          </a:prstGeom>
          <a:noFill/>
        </p:spPr>
        <p:txBody>
          <a:bodyPr wrap="square" rtlCol="0">
            <a:spAutoFit/>
          </a:bodyPr>
          <a:lstStyle/>
          <a:p>
            <a:r>
              <a:rPr lang="en-US" sz="2800" dirty="0"/>
              <a:t>             </a:t>
            </a:r>
            <a:r>
              <a:rPr lang="en-US" sz="2800" b="1" dirty="0"/>
              <a:t>ADAPTATION</a:t>
            </a:r>
          </a:p>
        </p:txBody>
      </p:sp>
      <p:sp>
        <p:nvSpPr>
          <p:cNvPr id="7" name="TextBox 6"/>
          <p:cNvSpPr txBox="1"/>
          <p:nvPr/>
        </p:nvSpPr>
        <p:spPr>
          <a:xfrm>
            <a:off x="2514600" y="3774782"/>
            <a:ext cx="3924300" cy="468132"/>
          </a:xfrm>
          <a:prstGeom prst="rect">
            <a:avLst/>
          </a:prstGeom>
          <a:noFill/>
        </p:spPr>
        <p:txBody>
          <a:bodyPr wrap="square" rtlCol="0">
            <a:spAutoFit/>
          </a:bodyPr>
          <a:lstStyle/>
          <a:p>
            <a:r>
              <a:rPr lang="en-US" dirty="0"/>
              <a:t> </a:t>
            </a:r>
            <a:r>
              <a:rPr lang="en-US" sz="2400" b="1" dirty="0">
                <a:solidFill>
                  <a:srgbClr val="FF0000"/>
                </a:solidFill>
              </a:rPr>
              <a:t>UNCERTAINTY AND STRESS</a:t>
            </a:r>
          </a:p>
        </p:txBody>
      </p:sp>
      <p:sp>
        <p:nvSpPr>
          <p:cNvPr id="8" name="Slide Number Placeholder 7"/>
          <p:cNvSpPr>
            <a:spLocks noGrp="1"/>
          </p:cNvSpPr>
          <p:nvPr>
            <p:ph type="sldNum" sz="quarter" idx="12"/>
          </p:nvPr>
        </p:nvSpPr>
        <p:spPr/>
        <p:txBody>
          <a:bodyPr/>
          <a:lstStyle/>
          <a:p>
            <a:fld id="{8A8D1F8B-566B-49F2-865B-EEF93E92EFE1}" type="slidenum">
              <a:rPr lang="en-US" smtClean="0">
                <a:solidFill>
                  <a:prstClr val="black">
                    <a:tint val="75000"/>
                  </a:prstClr>
                </a:solidFill>
              </a:rPr>
              <a:pPr/>
              <a:t>559</a:t>
            </a:fld>
            <a:endParaRPr lang="en-US">
              <a:solidFill>
                <a:prstClr val="black">
                  <a:tint val="75000"/>
                </a:prstClr>
              </a:solidFill>
            </a:endParaRPr>
          </a:p>
        </p:txBody>
      </p:sp>
      <p:sp>
        <p:nvSpPr>
          <p:cNvPr id="10" name="TextBox 9">
            <a:extLst>
              <a:ext uri="{FF2B5EF4-FFF2-40B4-BE49-F238E27FC236}">
                <a16:creationId xmlns:a16="http://schemas.microsoft.com/office/drawing/2014/main" id="{F06F0534-9405-4151-BD78-F49E52DA7494}"/>
              </a:ext>
            </a:extLst>
          </p:cNvPr>
          <p:cNvSpPr txBox="1"/>
          <p:nvPr/>
        </p:nvSpPr>
        <p:spPr>
          <a:xfrm>
            <a:off x="438612" y="2227533"/>
            <a:ext cx="2819400" cy="1569660"/>
          </a:xfrm>
          <a:prstGeom prst="rect">
            <a:avLst/>
          </a:prstGeom>
          <a:noFill/>
        </p:spPr>
        <p:txBody>
          <a:bodyPr wrap="square" rtlCol="0">
            <a:spAutoFit/>
          </a:bodyPr>
          <a:lstStyle/>
          <a:p>
            <a:r>
              <a:rPr lang="en-US" sz="2400" b="1" dirty="0"/>
              <a:t>Driving Forces</a:t>
            </a:r>
          </a:p>
          <a:p>
            <a:r>
              <a:rPr lang="en-US" sz="2400" i="1" dirty="0">
                <a:solidFill>
                  <a:srgbClr val="C00000"/>
                </a:solidFill>
              </a:rPr>
              <a:t>What are the forces driving</a:t>
            </a:r>
          </a:p>
          <a:p>
            <a:r>
              <a:rPr lang="en-US" sz="2400" i="1" dirty="0">
                <a:solidFill>
                  <a:srgbClr val="C00000"/>
                </a:solidFill>
              </a:rPr>
              <a:t>change</a:t>
            </a:r>
          </a:p>
        </p:txBody>
      </p:sp>
      <p:sp>
        <p:nvSpPr>
          <p:cNvPr id="11" name="TextBox 10">
            <a:extLst>
              <a:ext uri="{FF2B5EF4-FFF2-40B4-BE49-F238E27FC236}">
                <a16:creationId xmlns:a16="http://schemas.microsoft.com/office/drawing/2014/main" id="{DE706B41-57C4-4E37-B1FD-672C9D7BDED0}"/>
              </a:ext>
            </a:extLst>
          </p:cNvPr>
          <p:cNvSpPr txBox="1"/>
          <p:nvPr/>
        </p:nvSpPr>
        <p:spPr>
          <a:xfrm>
            <a:off x="5962188" y="2057400"/>
            <a:ext cx="2496012" cy="1569660"/>
          </a:xfrm>
          <a:prstGeom prst="rect">
            <a:avLst/>
          </a:prstGeom>
          <a:noFill/>
        </p:spPr>
        <p:txBody>
          <a:bodyPr wrap="square" rtlCol="0">
            <a:spAutoFit/>
          </a:bodyPr>
          <a:lstStyle/>
          <a:p>
            <a:r>
              <a:rPr lang="en-US" sz="2400" b="1" dirty="0"/>
              <a:t>Restraining Forces</a:t>
            </a:r>
          </a:p>
          <a:p>
            <a:r>
              <a:rPr lang="en-US" sz="2400" i="1" dirty="0">
                <a:solidFill>
                  <a:srgbClr val="C00000"/>
                </a:solidFill>
              </a:rPr>
              <a:t>What are the forces resisting change</a:t>
            </a:r>
          </a:p>
        </p:txBody>
      </p:sp>
      <p:sp>
        <p:nvSpPr>
          <p:cNvPr id="9" name="TextBox 8">
            <a:extLst>
              <a:ext uri="{FF2B5EF4-FFF2-40B4-BE49-F238E27FC236}">
                <a16:creationId xmlns:a16="http://schemas.microsoft.com/office/drawing/2014/main" id="{1EE6D9BD-66F2-4674-B696-7EFF2C569D86}"/>
              </a:ext>
            </a:extLst>
          </p:cNvPr>
          <p:cNvSpPr txBox="1"/>
          <p:nvPr/>
        </p:nvSpPr>
        <p:spPr>
          <a:xfrm>
            <a:off x="1219200" y="4836080"/>
            <a:ext cx="1783704" cy="461665"/>
          </a:xfrm>
          <a:prstGeom prst="rect">
            <a:avLst/>
          </a:prstGeom>
          <a:noFill/>
        </p:spPr>
        <p:txBody>
          <a:bodyPr wrap="square" rtlCol="0">
            <a:spAutoFit/>
          </a:bodyPr>
          <a:lstStyle/>
          <a:p>
            <a:r>
              <a:rPr lang="en-US" sz="2400" b="1" i="1" dirty="0">
                <a:solidFill>
                  <a:schemeClr val="tx2"/>
                </a:solidFill>
              </a:rPr>
              <a:t>LEARNING</a:t>
            </a:r>
          </a:p>
        </p:txBody>
      </p:sp>
      <p:sp>
        <p:nvSpPr>
          <p:cNvPr id="12" name="TextBox 11">
            <a:extLst>
              <a:ext uri="{FF2B5EF4-FFF2-40B4-BE49-F238E27FC236}">
                <a16:creationId xmlns:a16="http://schemas.microsoft.com/office/drawing/2014/main" id="{17A35C55-3477-43A5-9354-F7EAF69FC12F}"/>
              </a:ext>
            </a:extLst>
          </p:cNvPr>
          <p:cNvSpPr txBox="1"/>
          <p:nvPr/>
        </p:nvSpPr>
        <p:spPr>
          <a:xfrm>
            <a:off x="3657600" y="4572000"/>
            <a:ext cx="2275171" cy="461665"/>
          </a:xfrm>
          <a:prstGeom prst="rect">
            <a:avLst/>
          </a:prstGeom>
          <a:noFill/>
        </p:spPr>
        <p:txBody>
          <a:bodyPr wrap="square" rtlCol="0">
            <a:spAutoFit/>
          </a:bodyPr>
          <a:lstStyle/>
          <a:p>
            <a:r>
              <a:rPr lang="en-US" sz="2400" b="1" i="1" dirty="0">
                <a:solidFill>
                  <a:schemeClr val="tx2"/>
                </a:solidFill>
              </a:rPr>
              <a:t>GROWING</a:t>
            </a:r>
          </a:p>
        </p:txBody>
      </p:sp>
      <p:sp>
        <p:nvSpPr>
          <p:cNvPr id="13" name="TextBox 12">
            <a:extLst>
              <a:ext uri="{FF2B5EF4-FFF2-40B4-BE49-F238E27FC236}">
                <a16:creationId xmlns:a16="http://schemas.microsoft.com/office/drawing/2014/main" id="{7DA90BFA-C32D-4FED-A6DC-922F7259A25A}"/>
              </a:ext>
            </a:extLst>
          </p:cNvPr>
          <p:cNvSpPr txBox="1"/>
          <p:nvPr/>
        </p:nvSpPr>
        <p:spPr>
          <a:xfrm>
            <a:off x="5962188" y="4836080"/>
            <a:ext cx="2577376" cy="461665"/>
          </a:xfrm>
          <a:prstGeom prst="rect">
            <a:avLst/>
          </a:prstGeom>
          <a:noFill/>
        </p:spPr>
        <p:txBody>
          <a:bodyPr wrap="square" rtlCol="0">
            <a:spAutoFit/>
          </a:bodyPr>
          <a:lstStyle/>
          <a:p>
            <a:r>
              <a:rPr lang="en-US" sz="2400" b="1" i="1" dirty="0">
                <a:solidFill>
                  <a:schemeClr val="tx2"/>
                </a:solidFill>
              </a:rPr>
              <a:t>UNDERSTANDING</a:t>
            </a:r>
          </a:p>
        </p:txBody>
      </p:sp>
    </p:spTree>
    <p:extLst>
      <p:ext uri="{BB962C8B-B14F-4D97-AF65-F5344CB8AC3E}">
        <p14:creationId xmlns:p14="http://schemas.microsoft.com/office/powerpoint/2010/main" val="20276846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5D666-CAD0-876C-0321-DA8E911A61F6}"/>
              </a:ext>
            </a:extLst>
          </p:cNvPr>
          <p:cNvSpPr>
            <a:spLocks noGrp="1"/>
          </p:cNvSpPr>
          <p:nvPr>
            <p:ph type="title"/>
          </p:nvPr>
        </p:nvSpPr>
        <p:spPr>
          <a:xfrm>
            <a:off x="152400" y="0"/>
            <a:ext cx="8839200" cy="1905000"/>
          </a:xfrm>
        </p:spPr>
        <p:txBody>
          <a:bodyPr>
            <a:noAutofit/>
          </a:bodyPr>
          <a:lstStyle/>
          <a:p>
            <a:r>
              <a:rPr lang="en-US" sz="3600" b="1" dirty="0"/>
              <a:t>Police Leadership is largely focused around the following:</a:t>
            </a:r>
            <a:br>
              <a:rPr lang="en-US" sz="3600" b="1" dirty="0"/>
            </a:br>
            <a:r>
              <a:rPr lang="en-US" sz="2800" dirty="0"/>
              <a:t>Karp, </a:t>
            </a:r>
            <a:r>
              <a:rPr lang="en-US" sz="2800" dirty="0" err="1"/>
              <a:t>Filstad</a:t>
            </a:r>
            <a:r>
              <a:rPr lang="en-US" sz="2800" dirty="0"/>
              <a:t>, &amp; </a:t>
            </a:r>
            <a:r>
              <a:rPr lang="en-US" sz="2800" dirty="0" err="1"/>
              <a:t>Glomseth</a:t>
            </a:r>
            <a:r>
              <a:rPr lang="en-US" sz="2800" dirty="0"/>
              <a:t>, (2019)</a:t>
            </a:r>
          </a:p>
        </p:txBody>
      </p:sp>
      <p:sp>
        <p:nvSpPr>
          <p:cNvPr id="3" name="Content Placeholder 2">
            <a:extLst>
              <a:ext uri="{FF2B5EF4-FFF2-40B4-BE49-F238E27FC236}">
                <a16:creationId xmlns:a16="http://schemas.microsoft.com/office/drawing/2014/main" id="{20D373B4-ECD6-A4E1-5B65-5E90DB9C11E1}"/>
              </a:ext>
            </a:extLst>
          </p:cNvPr>
          <p:cNvSpPr>
            <a:spLocks noGrp="1"/>
          </p:cNvSpPr>
          <p:nvPr>
            <p:ph idx="1"/>
          </p:nvPr>
        </p:nvSpPr>
        <p:spPr>
          <a:xfrm>
            <a:off x="457200" y="2362200"/>
            <a:ext cx="8229600" cy="4267200"/>
          </a:xfrm>
        </p:spPr>
        <p:txBody>
          <a:bodyPr>
            <a:normAutofit/>
          </a:bodyPr>
          <a:lstStyle/>
          <a:p>
            <a:pPr>
              <a:buFont typeface="Wingdings" panose="05000000000000000000" pitchFamily="2" charset="2"/>
              <a:buChar char="§"/>
            </a:pPr>
            <a:r>
              <a:rPr lang="en-US" sz="2800" dirty="0"/>
              <a:t>Working toward mastering the leader role(s)</a:t>
            </a:r>
          </a:p>
          <a:p>
            <a:pPr>
              <a:buFont typeface="Wingdings" panose="05000000000000000000" pitchFamily="2" charset="2"/>
              <a:buChar char="§"/>
            </a:pPr>
            <a:r>
              <a:rPr lang="en-US" sz="2800" dirty="0"/>
              <a:t>Dealing with organizational tasks</a:t>
            </a:r>
          </a:p>
          <a:p>
            <a:pPr>
              <a:buFont typeface="Wingdings" panose="05000000000000000000" pitchFamily="2" charset="2"/>
              <a:buChar char="§"/>
            </a:pPr>
            <a:r>
              <a:rPr lang="en-US" sz="2800" dirty="0"/>
              <a:t>Operating the organizational unit, they are responsible for</a:t>
            </a:r>
          </a:p>
          <a:p>
            <a:pPr>
              <a:buFont typeface="Wingdings" panose="05000000000000000000" pitchFamily="2" charset="2"/>
              <a:buChar char="§"/>
            </a:pPr>
            <a:r>
              <a:rPr lang="en-US" sz="2800" dirty="0"/>
              <a:t>Making choices and setting priorities </a:t>
            </a:r>
          </a:p>
          <a:p>
            <a:pPr>
              <a:buFont typeface="Wingdings" panose="05000000000000000000" pitchFamily="2" charset="2"/>
              <a:buChar char="§"/>
            </a:pPr>
            <a:r>
              <a:rPr lang="en-US" sz="2800" dirty="0"/>
              <a:t>Caring for and developing interpersonal relationships</a:t>
            </a:r>
          </a:p>
          <a:p>
            <a:pPr>
              <a:buFont typeface="Wingdings" panose="05000000000000000000" pitchFamily="2" charset="2"/>
              <a:buChar char="§"/>
            </a:pPr>
            <a:r>
              <a:rPr lang="en-US" sz="2800" dirty="0"/>
              <a:t>Managing themselves</a:t>
            </a:r>
          </a:p>
        </p:txBody>
      </p:sp>
      <p:sp>
        <p:nvSpPr>
          <p:cNvPr id="4" name="Slide Number Placeholder 3">
            <a:extLst>
              <a:ext uri="{FF2B5EF4-FFF2-40B4-BE49-F238E27FC236}">
                <a16:creationId xmlns:a16="http://schemas.microsoft.com/office/drawing/2014/main" id="{61558911-C297-42E3-D8FD-A719EA45F01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3605840206"/>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pPr>
              <a:defRPr/>
            </a:pPr>
            <a:r>
              <a:rPr lang="en-US" sz="3600" u="sng" dirty="0">
                <a:latin typeface="Georgia" pitchFamily="18" charset="0"/>
              </a:rPr>
              <a:t>Some Do’s and Don’ts for Mentors</a:t>
            </a:r>
          </a:p>
        </p:txBody>
      </p:sp>
      <p:sp>
        <p:nvSpPr>
          <p:cNvPr id="3" name="Content Placeholder 2"/>
          <p:cNvSpPr>
            <a:spLocks noGrp="1"/>
          </p:cNvSpPr>
          <p:nvPr>
            <p:ph idx="1"/>
          </p:nvPr>
        </p:nvSpPr>
        <p:spPr>
          <a:xfrm>
            <a:off x="304800" y="914400"/>
            <a:ext cx="8534400" cy="5715000"/>
          </a:xfrm>
        </p:spPr>
        <p:txBody>
          <a:bodyPr>
            <a:normAutofit lnSpcReduction="10000"/>
          </a:bodyPr>
          <a:lstStyle/>
          <a:p>
            <a:pPr algn="ctr">
              <a:buFont typeface="Wingdings" pitchFamily="2" charset="2"/>
              <a:buNone/>
              <a:defRPr/>
            </a:pPr>
            <a:r>
              <a:rPr lang="en-US" b="1" u="sng" dirty="0">
                <a:latin typeface="Georgia" pitchFamily="18" charset="0"/>
              </a:rPr>
              <a:t>Do’s</a:t>
            </a:r>
          </a:p>
          <a:p>
            <a:pPr>
              <a:buFont typeface="Courier New" pitchFamily="49" charset="0"/>
              <a:buChar char="o"/>
              <a:defRPr/>
            </a:pPr>
            <a:r>
              <a:rPr lang="en-US" sz="3000" dirty="0">
                <a:latin typeface="Georgia" pitchFamily="18" charset="0"/>
              </a:rPr>
              <a:t>Set high standards, role model professional conduct and work ethic</a:t>
            </a:r>
          </a:p>
          <a:p>
            <a:pPr>
              <a:buFont typeface="Courier New" pitchFamily="49" charset="0"/>
              <a:buChar char="o"/>
              <a:defRPr/>
            </a:pPr>
            <a:r>
              <a:rPr lang="en-US" sz="3000" dirty="0">
                <a:latin typeface="Georgia" pitchFamily="18" charset="0"/>
              </a:rPr>
              <a:t>Be clear about your motives. Ensure there understood</a:t>
            </a:r>
          </a:p>
          <a:p>
            <a:pPr lvl="1">
              <a:buFont typeface="Courier New" pitchFamily="49" charset="0"/>
              <a:buChar char="o"/>
              <a:defRPr/>
            </a:pPr>
            <a:r>
              <a:rPr lang="en-US" dirty="0">
                <a:latin typeface="Georgia" pitchFamily="18" charset="0"/>
              </a:rPr>
              <a:t>“Clear vision, clear expectations”</a:t>
            </a:r>
          </a:p>
          <a:p>
            <a:pPr lvl="1">
              <a:buFont typeface="Courier New" pitchFamily="49" charset="0"/>
              <a:buChar char="o"/>
              <a:defRPr/>
            </a:pPr>
            <a:r>
              <a:rPr lang="en-US" dirty="0">
                <a:latin typeface="Georgia" pitchFamily="18" charset="0"/>
              </a:rPr>
              <a:t>No mixed messages chances</a:t>
            </a:r>
          </a:p>
          <a:p>
            <a:pPr>
              <a:buFont typeface="Courier New" pitchFamily="49" charset="0"/>
              <a:buChar char="o"/>
              <a:defRPr/>
            </a:pPr>
            <a:r>
              <a:rPr lang="en-US" sz="3000" dirty="0">
                <a:latin typeface="Georgia" pitchFamily="18" charset="0"/>
              </a:rPr>
              <a:t>Look after your protégé’s needs but consider your own as well “remember mission and performance.”</a:t>
            </a:r>
          </a:p>
          <a:p>
            <a:pPr>
              <a:buFont typeface="Courier New" pitchFamily="49" charset="0"/>
              <a:buChar char="o"/>
              <a:defRPr/>
            </a:pPr>
            <a:r>
              <a:rPr lang="en-US" sz="3000" dirty="0">
                <a:latin typeface="Georgia" pitchFamily="18" charset="0"/>
              </a:rPr>
              <a:t>Be prepared to make objectives and evaluations driven by facts not relationship.</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560</a:t>
            </a:fld>
            <a:endParaRPr lang="en-US">
              <a:solidFill>
                <a:prstClr val="black">
                  <a:tint val="75000"/>
                </a:prstClr>
              </a:solidFill>
            </a:endParaRPr>
          </a:p>
        </p:txBody>
      </p:sp>
    </p:spTree>
    <p:extLst>
      <p:ext uri="{BB962C8B-B14F-4D97-AF65-F5344CB8AC3E}">
        <p14:creationId xmlns:p14="http://schemas.microsoft.com/office/powerpoint/2010/main" val="582073523"/>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defRPr/>
            </a:pPr>
            <a:r>
              <a:rPr lang="en-US" u="sng" dirty="0">
                <a:latin typeface="Georgia" pitchFamily="18" charset="0"/>
              </a:rPr>
              <a:t>Don’ts</a:t>
            </a:r>
          </a:p>
        </p:txBody>
      </p:sp>
      <p:sp>
        <p:nvSpPr>
          <p:cNvPr id="3" name="Content Placeholder 2"/>
          <p:cNvSpPr>
            <a:spLocks noGrp="1"/>
          </p:cNvSpPr>
          <p:nvPr>
            <p:ph idx="1"/>
          </p:nvPr>
        </p:nvSpPr>
        <p:spPr>
          <a:xfrm>
            <a:off x="381000" y="1371600"/>
            <a:ext cx="8458200" cy="5257800"/>
          </a:xfrm>
        </p:spPr>
        <p:txBody>
          <a:bodyPr>
            <a:normAutofit/>
          </a:bodyPr>
          <a:lstStyle/>
          <a:p>
            <a:pPr>
              <a:defRPr/>
            </a:pPr>
            <a:r>
              <a:rPr lang="en-US" sz="2800" dirty="0">
                <a:latin typeface="Georgia" pitchFamily="18" charset="0"/>
              </a:rPr>
              <a:t>Do not lose patience “sometimes the best require process.”</a:t>
            </a:r>
          </a:p>
          <a:p>
            <a:pPr>
              <a:defRPr/>
            </a:pPr>
            <a:r>
              <a:rPr lang="en-US" sz="2800" dirty="0">
                <a:latin typeface="Georgia" pitchFamily="18" charset="0"/>
              </a:rPr>
              <a:t>Remember different people have different experiences that shape their perspectives and behavior, Often, we must recondition them</a:t>
            </a:r>
          </a:p>
          <a:p>
            <a:pPr>
              <a:defRPr/>
            </a:pPr>
            <a:r>
              <a:rPr lang="en-US" sz="2800" dirty="0">
                <a:latin typeface="Georgia" pitchFamily="18" charset="0"/>
              </a:rPr>
              <a:t>Don’t require your exact footsteps to be followed. Value the protégé’s unique path if your vision and mission accomplished.</a:t>
            </a:r>
          </a:p>
          <a:p>
            <a:pPr>
              <a:defRPr/>
            </a:pPr>
            <a:r>
              <a:rPr lang="en-US" sz="2800" dirty="0">
                <a:latin typeface="Georgia" pitchFamily="18" charset="0"/>
              </a:rPr>
              <a:t>Never let relationship defeat frank conversation and objective assessments.</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561</a:t>
            </a:fld>
            <a:endParaRPr lang="en-US">
              <a:solidFill>
                <a:prstClr val="black">
                  <a:tint val="75000"/>
                </a:prstClr>
              </a:solidFill>
            </a:endParaRPr>
          </a:p>
        </p:txBody>
      </p:sp>
    </p:spTree>
    <p:extLst>
      <p:ext uri="{BB962C8B-B14F-4D97-AF65-F5344CB8AC3E}">
        <p14:creationId xmlns:p14="http://schemas.microsoft.com/office/powerpoint/2010/main" val="3059141973"/>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828800"/>
          </a:xfrm>
        </p:spPr>
        <p:txBody>
          <a:bodyPr>
            <a:normAutofit fontScale="90000"/>
          </a:bodyPr>
          <a:lstStyle/>
          <a:p>
            <a:r>
              <a:rPr lang="en-US" sz="3600" b="1" dirty="0"/>
              <a:t>Mentoring to “newly promoted or assigned supervisors</a:t>
            </a:r>
            <a:br>
              <a:rPr lang="en-US" sz="3600" b="1" dirty="0"/>
            </a:br>
            <a:r>
              <a:rPr lang="en-US" sz="3100" b="1" dirty="0"/>
              <a:t>From “Saving new supervisors from themselves”</a:t>
            </a:r>
            <a:br>
              <a:rPr lang="en-US" sz="3100" dirty="0"/>
            </a:br>
            <a:r>
              <a:rPr lang="en-US" sz="3100" b="1" dirty="0"/>
              <a:t>Carol A. Walker HBR</a:t>
            </a:r>
          </a:p>
        </p:txBody>
      </p:sp>
      <p:sp>
        <p:nvSpPr>
          <p:cNvPr id="3" name="Content Placeholder 2"/>
          <p:cNvSpPr>
            <a:spLocks noGrp="1"/>
          </p:cNvSpPr>
          <p:nvPr>
            <p:ph idx="1"/>
          </p:nvPr>
        </p:nvSpPr>
        <p:spPr>
          <a:xfrm>
            <a:off x="457200" y="2209800"/>
            <a:ext cx="8229600" cy="4495800"/>
          </a:xfrm>
        </p:spPr>
        <p:txBody>
          <a:bodyPr>
            <a:normAutofit lnSpcReduction="10000"/>
          </a:bodyPr>
          <a:lstStyle/>
          <a:p>
            <a:pPr marL="0" indent="0">
              <a:buNone/>
            </a:pPr>
            <a:r>
              <a:rPr lang="en-US" b="1" i="1" dirty="0"/>
              <a:t>You must help them understand the why’s and how's regarding:</a:t>
            </a:r>
          </a:p>
          <a:p>
            <a:pPr>
              <a:buFont typeface="Wingdings" panose="05000000000000000000" pitchFamily="2" charset="2"/>
              <a:buChar char="§"/>
            </a:pPr>
            <a:r>
              <a:rPr lang="en-US" dirty="0"/>
              <a:t>Their ability to listen and communicate</a:t>
            </a:r>
          </a:p>
          <a:p>
            <a:pPr>
              <a:buFont typeface="Wingdings" panose="05000000000000000000" pitchFamily="2" charset="2"/>
              <a:buChar char="§"/>
            </a:pPr>
            <a:r>
              <a:rPr lang="en-US" dirty="0"/>
              <a:t>Their ability to delegate</a:t>
            </a:r>
          </a:p>
          <a:p>
            <a:pPr>
              <a:buFont typeface="Wingdings" panose="05000000000000000000" pitchFamily="2" charset="2"/>
              <a:buChar char="§"/>
            </a:pPr>
            <a:r>
              <a:rPr lang="en-US" dirty="0"/>
              <a:t>Receiving help and support from above</a:t>
            </a:r>
          </a:p>
          <a:p>
            <a:pPr>
              <a:buFont typeface="Wingdings" panose="05000000000000000000" pitchFamily="2" charset="2"/>
              <a:buChar char="§"/>
            </a:pPr>
            <a:r>
              <a:rPr lang="en-US" dirty="0"/>
              <a:t>Projecting confidence</a:t>
            </a:r>
          </a:p>
          <a:p>
            <a:pPr>
              <a:buFont typeface="Wingdings" panose="05000000000000000000" pitchFamily="2" charset="2"/>
              <a:buChar char="§"/>
            </a:pPr>
            <a:r>
              <a:rPr lang="en-US" dirty="0"/>
              <a:t>Focusing on the big picture</a:t>
            </a:r>
          </a:p>
          <a:p>
            <a:pPr>
              <a:buFont typeface="Wingdings" panose="05000000000000000000" pitchFamily="2" charset="2"/>
              <a:buChar char="§"/>
            </a:pPr>
            <a:r>
              <a:rPr lang="en-US" dirty="0"/>
              <a:t>Providing constructive feedback</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562</a:t>
            </a:fld>
            <a:endParaRPr lang="en-US">
              <a:solidFill>
                <a:prstClr val="black">
                  <a:tint val="75000"/>
                </a:prstClr>
              </a:solidFill>
            </a:endParaRPr>
          </a:p>
        </p:txBody>
      </p:sp>
    </p:spTree>
    <p:extLst>
      <p:ext uri="{BB962C8B-B14F-4D97-AF65-F5344CB8AC3E}">
        <p14:creationId xmlns:p14="http://schemas.microsoft.com/office/powerpoint/2010/main" val="967706782"/>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buFont typeface="Wingdings" pitchFamily="2" charset="2"/>
              <a:buNone/>
              <a:defRPr/>
            </a:pPr>
            <a:endParaRPr lang="en-US" sz="4000" dirty="0"/>
          </a:p>
          <a:p>
            <a:pPr>
              <a:buFont typeface="Wingdings" pitchFamily="2" charset="2"/>
              <a:buNone/>
              <a:defRPr/>
            </a:pPr>
            <a:r>
              <a:rPr lang="en-US" sz="4000" b="1" dirty="0"/>
              <a:t>“A Teacher affects Eternity; He or She can never tell where their influence stops…”</a:t>
            </a:r>
          </a:p>
          <a:p>
            <a:pPr>
              <a:buFont typeface="Wingdings" pitchFamily="2" charset="2"/>
              <a:buNone/>
              <a:defRPr/>
            </a:pPr>
            <a:r>
              <a:rPr lang="en-US" sz="4000" b="1" dirty="0"/>
              <a:t>                                  </a:t>
            </a:r>
          </a:p>
          <a:p>
            <a:pPr>
              <a:buFont typeface="Wingdings" pitchFamily="2" charset="2"/>
              <a:buNone/>
              <a:defRPr/>
            </a:pPr>
            <a:r>
              <a:rPr lang="en-US" sz="4000" b="1" dirty="0"/>
              <a:t>                               ~Henry B. Adams</a:t>
            </a:r>
          </a:p>
        </p:txBody>
      </p:sp>
      <p:pic>
        <p:nvPicPr>
          <p:cNvPr id="20483" name="Picture 3" descr="C:\Users\John\AppData\Local\Microsoft\Windows\Temporary Internet Files\Content.IE5\Z38R0E2J\silhouette-man-presentation[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3124200"/>
            <a:ext cx="3327262" cy="3352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563</a:t>
            </a:fld>
            <a:endParaRPr lang="en-US">
              <a:solidFill>
                <a:prstClr val="black">
                  <a:tint val="75000"/>
                </a:prstClr>
              </a:solidFill>
            </a:endParaRPr>
          </a:p>
        </p:txBody>
      </p:sp>
    </p:spTree>
    <p:extLst>
      <p:ext uri="{BB962C8B-B14F-4D97-AF65-F5344CB8AC3E}">
        <p14:creationId xmlns:p14="http://schemas.microsoft.com/office/powerpoint/2010/main" val="2706745840"/>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B9055-9213-459D-B5FF-725ADF51B747}"/>
              </a:ext>
            </a:extLst>
          </p:cNvPr>
          <p:cNvSpPr>
            <a:spLocks noGrp="1"/>
          </p:cNvSpPr>
          <p:nvPr>
            <p:ph type="title"/>
          </p:nvPr>
        </p:nvSpPr>
        <p:spPr>
          <a:xfrm>
            <a:off x="457200" y="228599"/>
            <a:ext cx="8229600" cy="1387475"/>
          </a:xfrm>
        </p:spPr>
        <p:txBody>
          <a:bodyPr>
            <a:noAutofit/>
          </a:bodyPr>
          <a:lstStyle/>
          <a:p>
            <a:r>
              <a:rPr lang="en-US" sz="3200" b="1" dirty="0">
                <a:solidFill>
                  <a:srgbClr val="C00000"/>
                </a:solidFill>
              </a:rPr>
              <a:t>Develop your officers by building their capacity to do the job, then when their ready…</a:t>
            </a:r>
            <a:br>
              <a:rPr lang="en-US" sz="3200" b="1" dirty="0">
                <a:solidFill>
                  <a:srgbClr val="C00000"/>
                </a:solidFill>
              </a:rPr>
            </a:br>
            <a:r>
              <a:rPr lang="en-US" sz="3200" b="1" u="sng" dirty="0">
                <a:solidFill>
                  <a:srgbClr val="C00000"/>
                </a:solidFill>
              </a:rPr>
              <a:t>turn them loose and let them work!!!</a:t>
            </a:r>
          </a:p>
        </p:txBody>
      </p:sp>
      <p:sp>
        <p:nvSpPr>
          <p:cNvPr id="3" name="Content Placeholder 2">
            <a:extLst>
              <a:ext uri="{FF2B5EF4-FFF2-40B4-BE49-F238E27FC236}">
                <a16:creationId xmlns:a16="http://schemas.microsoft.com/office/drawing/2014/main" id="{CDB65806-9713-4413-83DC-B090241FC58F}"/>
              </a:ext>
            </a:extLst>
          </p:cNvPr>
          <p:cNvSpPr>
            <a:spLocks noGrp="1"/>
          </p:cNvSpPr>
          <p:nvPr>
            <p:ph idx="1"/>
          </p:nvPr>
        </p:nvSpPr>
        <p:spPr>
          <a:xfrm>
            <a:off x="457200" y="1981200"/>
            <a:ext cx="8229600" cy="4876800"/>
          </a:xfrm>
        </p:spPr>
        <p:txBody>
          <a:bodyPr>
            <a:noAutofit/>
          </a:bodyPr>
          <a:lstStyle/>
          <a:p>
            <a:pPr>
              <a:buFont typeface="Wingdings" panose="05000000000000000000" pitchFamily="2" charset="2"/>
              <a:buChar char="§"/>
            </a:pPr>
            <a:r>
              <a:rPr lang="en-US" sz="2800" b="1" dirty="0"/>
              <a:t>Train them </a:t>
            </a:r>
            <a:r>
              <a:rPr lang="en-US" sz="2800" dirty="0"/>
              <a:t>(formal, informal, FTO, OJT and mentorship)</a:t>
            </a:r>
          </a:p>
          <a:p>
            <a:pPr>
              <a:buFont typeface="Wingdings" panose="05000000000000000000" pitchFamily="2" charset="2"/>
              <a:buChar char="§"/>
            </a:pPr>
            <a:r>
              <a:rPr lang="en-US" sz="2800" b="1" dirty="0"/>
              <a:t>Provide specificity as to standards and give them clear unambiguous expectations </a:t>
            </a:r>
          </a:p>
          <a:p>
            <a:pPr>
              <a:buFont typeface="Wingdings" panose="05000000000000000000" pitchFamily="2" charset="2"/>
              <a:buChar char="§"/>
            </a:pPr>
            <a:r>
              <a:rPr lang="en-US" sz="2800" b="1" dirty="0"/>
              <a:t>Observe them </a:t>
            </a:r>
            <a:r>
              <a:rPr lang="en-US" sz="2800" dirty="0"/>
              <a:t>at work(Oversight)</a:t>
            </a:r>
          </a:p>
          <a:p>
            <a:pPr>
              <a:buFont typeface="Wingdings" panose="05000000000000000000" pitchFamily="2" charset="2"/>
              <a:buChar char="§"/>
            </a:pPr>
            <a:r>
              <a:rPr lang="en-US" sz="2800" b="1" dirty="0"/>
              <a:t>Evaluate their readiness level </a:t>
            </a:r>
            <a:r>
              <a:rPr lang="en-US" sz="2800" dirty="0"/>
              <a:t>with the task or job required. (Their competence, confidence, and willingness)</a:t>
            </a:r>
          </a:p>
          <a:p>
            <a:pPr>
              <a:buFont typeface="Wingdings" panose="05000000000000000000" pitchFamily="2" charset="2"/>
              <a:buChar char="§"/>
            </a:pPr>
            <a:r>
              <a:rPr lang="en-US" sz="2800" b="1" dirty="0"/>
              <a:t>Provide Feedback </a:t>
            </a:r>
            <a:r>
              <a:rPr lang="en-US" sz="2800" dirty="0"/>
              <a:t>(for their continued professional growth and development)</a:t>
            </a:r>
          </a:p>
        </p:txBody>
      </p:sp>
      <p:sp>
        <p:nvSpPr>
          <p:cNvPr id="4" name="Slide Number Placeholder 3">
            <a:extLst>
              <a:ext uri="{FF2B5EF4-FFF2-40B4-BE49-F238E27FC236}">
                <a16:creationId xmlns:a16="http://schemas.microsoft.com/office/drawing/2014/main" id="{7B1F5286-E81B-4B01-B07A-D3FBCDC5099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564</a:t>
            </a:fld>
            <a:endParaRPr lang="en-US">
              <a:solidFill>
                <a:prstClr val="black">
                  <a:tint val="75000"/>
                </a:prstClr>
              </a:solidFill>
            </a:endParaRPr>
          </a:p>
        </p:txBody>
      </p:sp>
    </p:spTree>
    <p:extLst>
      <p:ext uri="{BB962C8B-B14F-4D97-AF65-F5344CB8AC3E}">
        <p14:creationId xmlns:p14="http://schemas.microsoft.com/office/powerpoint/2010/main" val="237312423"/>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228600" y="304800"/>
            <a:ext cx="8610600" cy="6172200"/>
          </a:xfrm>
        </p:spPr>
        <p:txBody>
          <a:bodyPr/>
          <a:lstStyle/>
          <a:p>
            <a:pPr marL="0" indent="0" algn="ctr">
              <a:buNone/>
              <a:defRPr/>
            </a:pPr>
            <a:r>
              <a:rPr lang="en-US" sz="4800" b="1" u="sng" dirty="0"/>
              <a:t>Never micro-manage!</a:t>
            </a:r>
            <a:endParaRPr lang="en-US" sz="4800" dirty="0"/>
          </a:p>
          <a:p>
            <a:pPr>
              <a:buFont typeface="Wingdings" panose="05000000000000000000" pitchFamily="2" charset="2"/>
              <a:buChar char="§"/>
              <a:defRPr/>
            </a:pPr>
            <a:r>
              <a:rPr lang="en-US" dirty="0"/>
              <a:t>As a servant leader, you tell them and show them. Then let them swing on the trapeze while you act as the safety net. </a:t>
            </a:r>
          </a:p>
          <a:p>
            <a:pPr>
              <a:buFont typeface="Wingdings" panose="05000000000000000000" pitchFamily="2" charset="2"/>
              <a:buChar char="§"/>
              <a:defRPr/>
            </a:pPr>
            <a:r>
              <a:rPr lang="en-US" dirty="0"/>
              <a:t>The manager can be more involved, but they must not do the employees job or hijack their role.</a:t>
            </a:r>
          </a:p>
          <a:p>
            <a:pPr algn="ctr" eaLnBrk="1" hangingPunct="1">
              <a:buFont typeface="Wingdings" pitchFamily="2" charset="2"/>
              <a:buNone/>
              <a:defRPr/>
            </a:pPr>
            <a:endParaRPr lang="en-US" sz="4000"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565</a:t>
            </a:fld>
            <a:endParaRPr lang="en-US">
              <a:solidFill>
                <a:prstClr val="black">
                  <a:tint val="75000"/>
                </a:prstClr>
              </a:solidFill>
            </a:endParaRPr>
          </a:p>
        </p:txBody>
      </p:sp>
      <p:pic>
        <p:nvPicPr>
          <p:cNvPr id="3" name="Picture 2">
            <a:extLst>
              <a:ext uri="{FF2B5EF4-FFF2-40B4-BE49-F238E27FC236}">
                <a16:creationId xmlns:a16="http://schemas.microsoft.com/office/drawing/2014/main" id="{452C3BE8-C349-455A-8F66-229450AC8CE3}"/>
              </a:ext>
            </a:extLst>
          </p:cNvPr>
          <p:cNvPicPr>
            <a:picLocks noChangeAspect="1"/>
          </p:cNvPicPr>
          <p:nvPr/>
        </p:nvPicPr>
        <p:blipFill>
          <a:blip r:embed="rId2"/>
          <a:stretch>
            <a:fillRect/>
          </a:stretch>
        </p:blipFill>
        <p:spPr>
          <a:xfrm>
            <a:off x="5105400" y="3982931"/>
            <a:ext cx="3121423" cy="2895851"/>
          </a:xfrm>
          <a:prstGeom prst="rect">
            <a:avLst/>
          </a:prstGeom>
        </p:spPr>
      </p:pic>
      <p:sp>
        <p:nvSpPr>
          <p:cNvPr id="4" name="TextBox 3">
            <a:extLst>
              <a:ext uri="{FF2B5EF4-FFF2-40B4-BE49-F238E27FC236}">
                <a16:creationId xmlns:a16="http://schemas.microsoft.com/office/drawing/2014/main" id="{6CA3D05C-61D3-41EB-A9C4-774E6CDC4588}"/>
              </a:ext>
            </a:extLst>
          </p:cNvPr>
          <p:cNvSpPr txBox="1"/>
          <p:nvPr/>
        </p:nvSpPr>
        <p:spPr>
          <a:xfrm>
            <a:off x="228600" y="4495800"/>
            <a:ext cx="5029200" cy="2062103"/>
          </a:xfrm>
          <a:prstGeom prst="rect">
            <a:avLst/>
          </a:prstGeom>
          <a:noFill/>
        </p:spPr>
        <p:txBody>
          <a:bodyPr wrap="square" rtlCol="0">
            <a:spAutoFit/>
          </a:bodyPr>
          <a:lstStyle/>
          <a:p>
            <a:r>
              <a:rPr lang="en-US" sz="3200" b="1" dirty="0">
                <a:solidFill>
                  <a:srgbClr val="C00000"/>
                </a:solidFill>
              </a:rPr>
              <a:t>You can pick the hymnal, select the song and verse…</a:t>
            </a:r>
          </a:p>
          <a:p>
            <a:r>
              <a:rPr lang="en-US" sz="3200" b="1" u="sng" dirty="0">
                <a:solidFill>
                  <a:srgbClr val="C00000"/>
                </a:solidFill>
              </a:rPr>
              <a:t>But let them do the singing</a:t>
            </a:r>
          </a:p>
          <a:p>
            <a:r>
              <a:rPr lang="en-US" sz="3200" b="1" dirty="0"/>
              <a:t>“Trust is about Risk”</a:t>
            </a:r>
          </a:p>
        </p:txBody>
      </p:sp>
    </p:spTree>
    <p:extLst>
      <p:ext uri="{BB962C8B-B14F-4D97-AF65-F5344CB8AC3E}">
        <p14:creationId xmlns:p14="http://schemas.microsoft.com/office/powerpoint/2010/main" val="859170300"/>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328F9-8532-45D9-9BCF-46325AAEC3CF}"/>
              </a:ext>
            </a:extLst>
          </p:cNvPr>
          <p:cNvSpPr>
            <a:spLocks noGrp="1"/>
          </p:cNvSpPr>
          <p:nvPr>
            <p:ph type="title"/>
          </p:nvPr>
        </p:nvSpPr>
        <p:spPr>
          <a:xfrm>
            <a:off x="0" y="136525"/>
            <a:ext cx="9144000" cy="1843088"/>
          </a:xfrm>
        </p:spPr>
        <p:txBody>
          <a:bodyPr>
            <a:noAutofit/>
          </a:bodyPr>
          <a:lstStyle/>
          <a:p>
            <a:r>
              <a:rPr lang="en-US" sz="4000" b="1" dirty="0"/>
              <a:t>The most common reasons for not delegating are: </a:t>
            </a:r>
            <a:br>
              <a:rPr lang="en-US" sz="4000" b="1" dirty="0"/>
            </a:br>
            <a:r>
              <a:rPr lang="en-US" sz="2800" dirty="0"/>
              <a:t>Maynard (1996)</a:t>
            </a:r>
            <a:endParaRPr lang="en-US" sz="4000" b="1" dirty="0"/>
          </a:p>
        </p:txBody>
      </p:sp>
      <p:sp>
        <p:nvSpPr>
          <p:cNvPr id="3" name="Content Placeholder 2">
            <a:extLst>
              <a:ext uri="{FF2B5EF4-FFF2-40B4-BE49-F238E27FC236}">
                <a16:creationId xmlns:a16="http://schemas.microsoft.com/office/drawing/2014/main" id="{D82B9EEA-A178-4BDC-9384-5D4B2A9AEC18}"/>
              </a:ext>
            </a:extLst>
          </p:cNvPr>
          <p:cNvSpPr>
            <a:spLocks noGrp="1"/>
          </p:cNvSpPr>
          <p:nvPr>
            <p:ph idx="1"/>
          </p:nvPr>
        </p:nvSpPr>
        <p:spPr>
          <a:xfrm>
            <a:off x="457200" y="2209800"/>
            <a:ext cx="8229600" cy="3916363"/>
          </a:xfrm>
        </p:spPr>
        <p:txBody>
          <a:bodyPr/>
          <a:lstStyle/>
          <a:p>
            <a:pPr>
              <a:buFont typeface="Wingdings" panose="05000000000000000000" pitchFamily="2" charset="2"/>
              <a:buChar char="§"/>
            </a:pPr>
            <a:r>
              <a:rPr lang="en-US" dirty="0"/>
              <a:t>Lack of patience</a:t>
            </a:r>
          </a:p>
          <a:p>
            <a:pPr>
              <a:buFont typeface="Wingdings" panose="05000000000000000000" pitchFamily="2" charset="2"/>
              <a:buChar char="§"/>
            </a:pPr>
            <a:r>
              <a:rPr lang="en-US" dirty="0"/>
              <a:t>Insecurity (</a:t>
            </a:r>
            <a:r>
              <a:rPr lang="en-US" i="1" dirty="0"/>
              <a:t>Risk adverse</a:t>
            </a:r>
            <a:r>
              <a:rPr lang="en-US" dirty="0"/>
              <a:t>)</a:t>
            </a:r>
          </a:p>
          <a:p>
            <a:pPr>
              <a:buFont typeface="Wingdings" panose="05000000000000000000" pitchFamily="2" charset="2"/>
              <a:buChar char="§"/>
            </a:pPr>
            <a:r>
              <a:rPr lang="en-US" dirty="0"/>
              <a:t>Inadequacy (</a:t>
            </a:r>
            <a:r>
              <a:rPr lang="en-US" i="1" dirty="0"/>
              <a:t>Can’t do the job</a:t>
            </a:r>
            <a:r>
              <a:rPr lang="en-US" dirty="0"/>
              <a:t>)</a:t>
            </a:r>
          </a:p>
          <a:p>
            <a:pPr>
              <a:buFont typeface="Wingdings" panose="05000000000000000000" pitchFamily="2" charset="2"/>
              <a:buChar char="§"/>
            </a:pPr>
            <a:r>
              <a:rPr lang="en-US" dirty="0"/>
              <a:t>Occupational hobby (</a:t>
            </a:r>
            <a:r>
              <a:rPr lang="en-US" i="1" dirty="0"/>
              <a:t>doing things rather than ensuring things get done</a:t>
            </a:r>
            <a:r>
              <a:rPr lang="en-US" dirty="0"/>
              <a:t>)</a:t>
            </a:r>
          </a:p>
        </p:txBody>
      </p:sp>
      <p:sp>
        <p:nvSpPr>
          <p:cNvPr id="4" name="Slide Number Placeholder 3">
            <a:extLst>
              <a:ext uri="{FF2B5EF4-FFF2-40B4-BE49-F238E27FC236}">
                <a16:creationId xmlns:a16="http://schemas.microsoft.com/office/drawing/2014/main" id="{D8854002-C69E-4DE7-9CD2-91A25E746B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0513275"/>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D8C3E-A049-4684-AF86-17A874613045}"/>
              </a:ext>
            </a:extLst>
          </p:cNvPr>
          <p:cNvSpPr>
            <a:spLocks noGrp="1"/>
          </p:cNvSpPr>
          <p:nvPr>
            <p:ph type="title"/>
          </p:nvPr>
        </p:nvSpPr>
        <p:spPr/>
        <p:txBody>
          <a:bodyPr>
            <a:normAutofit fontScale="90000"/>
          </a:bodyPr>
          <a:lstStyle/>
          <a:p>
            <a:r>
              <a:rPr lang="en-US" b="1" dirty="0"/>
              <a:t>Seven (7) deadly sins of delegation</a:t>
            </a:r>
            <a:br>
              <a:rPr lang="en-US" b="1" dirty="0"/>
            </a:br>
            <a:r>
              <a:rPr lang="en-US" sz="3100" dirty="0"/>
              <a:t>Wilson, (2010)</a:t>
            </a:r>
          </a:p>
        </p:txBody>
      </p:sp>
      <p:sp>
        <p:nvSpPr>
          <p:cNvPr id="3" name="Content Placeholder 2">
            <a:extLst>
              <a:ext uri="{FF2B5EF4-FFF2-40B4-BE49-F238E27FC236}">
                <a16:creationId xmlns:a16="http://schemas.microsoft.com/office/drawing/2014/main" id="{3968F8DF-B077-4C6D-9580-D745C5A1E5EB}"/>
              </a:ext>
            </a:extLst>
          </p:cNvPr>
          <p:cNvSpPr>
            <a:spLocks noGrp="1"/>
          </p:cNvSpPr>
          <p:nvPr>
            <p:ph idx="1"/>
          </p:nvPr>
        </p:nvSpPr>
        <p:spPr>
          <a:xfrm>
            <a:off x="76200" y="1600200"/>
            <a:ext cx="8915400" cy="5121275"/>
          </a:xfrm>
        </p:spPr>
        <p:txBody>
          <a:bodyPr>
            <a:normAutofit/>
          </a:bodyPr>
          <a:lstStyle/>
          <a:p>
            <a:pPr>
              <a:buFont typeface="Wingdings" panose="05000000000000000000" pitchFamily="2" charset="2"/>
              <a:buChar char="§"/>
            </a:pPr>
            <a:r>
              <a:rPr lang="en-US" sz="2800" dirty="0"/>
              <a:t>The “do it my way” syndrome</a:t>
            </a:r>
          </a:p>
          <a:p>
            <a:pPr>
              <a:buFont typeface="Wingdings" panose="05000000000000000000" pitchFamily="2" charset="2"/>
              <a:buChar char="§"/>
            </a:pPr>
            <a:r>
              <a:rPr lang="en-US" sz="2800" dirty="0"/>
              <a:t>Believing our people are not ready yet</a:t>
            </a:r>
          </a:p>
          <a:p>
            <a:pPr>
              <a:buFont typeface="Wingdings" panose="05000000000000000000" pitchFamily="2" charset="2"/>
              <a:buChar char="§"/>
            </a:pPr>
            <a:r>
              <a:rPr lang="en-US" sz="2800" dirty="0"/>
              <a:t>Abdicating, (</a:t>
            </a:r>
            <a:r>
              <a:rPr lang="en-US" sz="2800" i="1" dirty="0"/>
              <a:t>not giving up the throne</a:t>
            </a:r>
            <a:r>
              <a:rPr lang="en-US" sz="2800" dirty="0"/>
              <a:t>) not delegating</a:t>
            </a:r>
          </a:p>
          <a:p>
            <a:pPr>
              <a:buFont typeface="Wingdings" panose="05000000000000000000" pitchFamily="2" charset="2"/>
              <a:buChar char="§"/>
            </a:pPr>
            <a:r>
              <a:rPr lang="en-US" sz="2800" dirty="0"/>
              <a:t>Not providing clarity or specificity</a:t>
            </a:r>
          </a:p>
          <a:p>
            <a:pPr>
              <a:buFont typeface="Wingdings" panose="05000000000000000000" pitchFamily="2" charset="2"/>
              <a:buChar char="§"/>
            </a:pPr>
            <a:r>
              <a:rPr lang="en-US" sz="2800" dirty="0"/>
              <a:t>Lack of communication to others</a:t>
            </a:r>
          </a:p>
          <a:p>
            <a:pPr>
              <a:buFont typeface="Wingdings" panose="05000000000000000000" pitchFamily="2" charset="2"/>
              <a:buChar char="§"/>
            </a:pPr>
            <a:r>
              <a:rPr lang="en-US" sz="2800" dirty="0"/>
              <a:t>Taking it back</a:t>
            </a:r>
          </a:p>
          <a:p>
            <a:pPr>
              <a:buFont typeface="Wingdings" panose="05000000000000000000" pitchFamily="2" charset="2"/>
              <a:buChar char="§"/>
            </a:pPr>
            <a:r>
              <a:rPr lang="en-US" sz="2800" dirty="0"/>
              <a:t>Not establishing clear return and report processes</a:t>
            </a:r>
          </a:p>
          <a:p>
            <a:pPr marL="0" indent="0">
              <a:buNone/>
            </a:pPr>
            <a:r>
              <a:rPr lang="en-US" sz="2800" b="1" dirty="0">
                <a:solidFill>
                  <a:srgbClr val="FF0000"/>
                </a:solidFill>
              </a:rPr>
              <a:t>When managers violate certain aspects of the process the entire delegation of authority process will fail </a:t>
            </a:r>
            <a:r>
              <a:rPr lang="en-US" sz="2800" dirty="0"/>
              <a:t>(Pollock, 1986; Maynard, 1996; &amp; Wilson, 2010).</a:t>
            </a:r>
          </a:p>
        </p:txBody>
      </p:sp>
      <p:sp>
        <p:nvSpPr>
          <p:cNvPr id="4" name="Slide Number Placeholder 3">
            <a:extLst>
              <a:ext uri="{FF2B5EF4-FFF2-40B4-BE49-F238E27FC236}">
                <a16:creationId xmlns:a16="http://schemas.microsoft.com/office/drawing/2014/main" id="{9F7B6C46-94F7-4056-8098-C77A6C461E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773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wipe(down)">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400"/>
            <a:ext cx="8001000" cy="1320800"/>
          </a:xfrm>
        </p:spPr>
        <p:txBody>
          <a:bodyPr>
            <a:normAutofit/>
          </a:bodyPr>
          <a:lstStyle/>
          <a:p>
            <a:pPr algn="l"/>
            <a:r>
              <a:rPr lang="en-US" sz="5400" b="1" dirty="0">
                <a:solidFill>
                  <a:srgbClr val="C00000"/>
                </a:solidFill>
              </a:rPr>
              <a:t>THE MICROMANAGER</a:t>
            </a:r>
          </a:p>
        </p:txBody>
      </p:sp>
      <p:sp>
        <p:nvSpPr>
          <p:cNvPr id="3" name="Content Placeholder 2"/>
          <p:cNvSpPr>
            <a:spLocks noGrp="1"/>
          </p:cNvSpPr>
          <p:nvPr>
            <p:ph idx="1"/>
          </p:nvPr>
        </p:nvSpPr>
        <p:spPr>
          <a:xfrm>
            <a:off x="457200" y="1524000"/>
            <a:ext cx="8229600" cy="5105400"/>
          </a:xfrm>
        </p:spPr>
        <p:txBody>
          <a:bodyPr>
            <a:noAutofit/>
          </a:bodyPr>
          <a:lstStyle/>
          <a:p>
            <a:r>
              <a:rPr lang="en-US" sz="3600" dirty="0"/>
              <a:t>Self-centered and absorbed</a:t>
            </a:r>
          </a:p>
          <a:p>
            <a:r>
              <a:rPr lang="en-US" sz="3600" dirty="0"/>
              <a:t>Manipulative/ controlling</a:t>
            </a:r>
          </a:p>
          <a:p>
            <a:r>
              <a:rPr lang="en-US" sz="3600" dirty="0"/>
              <a:t>Excessive monitoring or reporting</a:t>
            </a:r>
          </a:p>
          <a:p>
            <a:r>
              <a:rPr lang="en-US" sz="3600" dirty="0"/>
              <a:t>Excessive demands for approval</a:t>
            </a:r>
          </a:p>
          <a:p>
            <a:r>
              <a:rPr lang="en-US" sz="3600" dirty="0"/>
              <a:t>Dysfunctional delegation/collaborations</a:t>
            </a:r>
          </a:p>
          <a:p>
            <a:r>
              <a:rPr lang="en-US" sz="3600" dirty="0"/>
              <a:t>Withhold information (will not share)</a:t>
            </a:r>
          </a:p>
          <a:p>
            <a:r>
              <a:rPr lang="en-US" sz="3600" dirty="0"/>
              <a:t>Paranoid and insecure</a:t>
            </a:r>
          </a:p>
          <a:p>
            <a:pPr marL="0" indent="0">
              <a:buNone/>
            </a:pPr>
            <a:endParaRPr lang="en-US" sz="3600" dirty="0"/>
          </a:p>
          <a:p>
            <a:endParaRPr lang="en-US" sz="3600" dirty="0"/>
          </a:p>
        </p:txBody>
      </p:sp>
      <p:pic>
        <p:nvPicPr>
          <p:cNvPr id="37890" name="Picture 2" descr="C:\Users\John\AppData\Local\Microsoft\Windows\Temporary Internet Files\Content.IE5\YGAFRWDP\dilbert-cartoon_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0"/>
            <a:ext cx="2438401"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568</a:t>
            </a:fld>
            <a:endParaRPr lang="en-US">
              <a:solidFill>
                <a:prstClr val="black">
                  <a:tint val="75000"/>
                </a:prstClr>
              </a:solidFill>
            </a:endParaRPr>
          </a:p>
        </p:txBody>
      </p:sp>
    </p:spTree>
    <p:extLst>
      <p:ext uri="{BB962C8B-B14F-4D97-AF65-F5344CB8AC3E}">
        <p14:creationId xmlns:p14="http://schemas.microsoft.com/office/powerpoint/2010/main" val="2043666012"/>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9438"/>
            <a:ext cx="8229600" cy="5821362"/>
          </a:xfrm>
        </p:spPr>
        <p:txBody>
          <a:bodyPr>
            <a:normAutofit/>
          </a:bodyPr>
          <a:lstStyle/>
          <a:p>
            <a:pPr algn="ctr">
              <a:buFont typeface="Wingdings" pitchFamily="2" charset="2"/>
              <a:buNone/>
              <a:defRPr/>
            </a:pPr>
            <a:r>
              <a:rPr lang="en-US" dirty="0">
                <a:latin typeface="Georgia" pitchFamily="18" charset="0"/>
              </a:rPr>
              <a:t>The most common meaning associated with “micromanagement” in the public safety culture is:</a:t>
            </a:r>
          </a:p>
          <a:p>
            <a:pPr algn="ctr">
              <a:buFont typeface="Wingdings" pitchFamily="2" charset="2"/>
              <a:buNone/>
              <a:defRPr/>
            </a:pPr>
            <a:endParaRPr lang="en-US" dirty="0">
              <a:latin typeface="Georgia" pitchFamily="18" charset="0"/>
            </a:endParaRPr>
          </a:p>
          <a:p>
            <a:pPr algn="ctr">
              <a:buFont typeface="Wingdings" pitchFamily="2" charset="2"/>
              <a:buNone/>
              <a:defRPr/>
            </a:pPr>
            <a:r>
              <a:rPr lang="en-US" b="1" dirty="0">
                <a:solidFill>
                  <a:srgbClr val="C00000"/>
                </a:solidFill>
                <a:latin typeface="Georgia" pitchFamily="18" charset="0"/>
              </a:rPr>
              <a:t>To provide supervisory oversight with </a:t>
            </a:r>
            <a:r>
              <a:rPr lang="en-US" b="1" u="sng" dirty="0">
                <a:solidFill>
                  <a:srgbClr val="C00000"/>
                </a:solidFill>
                <a:latin typeface="Georgia" pitchFamily="18" charset="0"/>
              </a:rPr>
              <a:t>excessive</a:t>
            </a:r>
            <a:r>
              <a:rPr lang="en-US" b="1" dirty="0">
                <a:solidFill>
                  <a:srgbClr val="C00000"/>
                </a:solidFill>
                <a:latin typeface="Georgia" pitchFamily="18" charset="0"/>
              </a:rPr>
              <a:t> </a:t>
            </a:r>
            <a:r>
              <a:rPr lang="en-US" b="1" u="sng" dirty="0">
                <a:solidFill>
                  <a:srgbClr val="C00000"/>
                </a:solidFill>
                <a:latin typeface="Georgia" pitchFamily="18" charset="0"/>
              </a:rPr>
              <a:t>control</a:t>
            </a:r>
            <a:r>
              <a:rPr lang="en-US" b="1" dirty="0">
                <a:solidFill>
                  <a:srgbClr val="C00000"/>
                </a:solidFill>
                <a:latin typeface="Georgia" pitchFamily="18" charset="0"/>
              </a:rPr>
              <a:t> and </a:t>
            </a:r>
            <a:r>
              <a:rPr lang="en-US" b="1" u="sng" dirty="0">
                <a:solidFill>
                  <a:srgbClr val="C00000"/>
                </a:solidFill>
                <a:latin typeface="Georgia" pitchFamily="18" charset="0"/>
              </a:rPr>
              <a:t>attention</a:t>
            </a:r>
            <a:r>
              <a:rPr lang="en-US" b="1" dirty="0">
                <a:solidFill>
                  <a:srgbClr val="C00000"/>
                </a:solidFill>
                <a:latin typeface="Georgia" pitchFamily="18" charset="0"/>
              </a:rPr>
              <a:t> to details that are best left to the operational personnel. </a:t>
            </a:r>
          </a:p>
          <a:p>
            <a:pPr algn="ctr">
              <a:buFont typeface="Wingdings" pitchFamily="2" charset="2"/>
              <a:buNone/>
              <a:defRPr/>
            </a:pPr>
            <a:endParaRPr lang="en-US" b="1" dirty="0">
              <a:solidFill>
                <a:srgbClr val="C00000"/>
              </a:solidFill>
              <a:latin typeface="Georgia" pitchFamily="18" charset="0"/>
            </a:endParaRPr>
          </a:p>
          <a:p>
            <a:pPr algn="ctr">
              <a:buFont typeface="Wingdings" pitchFamily="2" charset="2"/>
              <a:buNone/>
              <a:defRPr/>
            </a:pPr>
            <a:r>
              <a:rPr lang="en-US" sz="2400" b="1" dirty="0">
                <a:latin typeface="Calibri" panose="020F0502020204030204" pitchFamily="34" charset="0"/>
                <a:cs typeface="Calibri" panose="020F0502020204030204" pitchFamily="34" charset="0"/>
              </a:rPr>
              <a:t>Police Chief, IACP, (Gove, 2009)</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569</a:t>
            </a:fld>
            <a:endParaRPr lang="en-US">
              <a:solidFill>
                <a:prstClr val="black">
                  <a:tint val="75000"/>
                </a:prstClr>
              </a:solidFill>
            </a:endParaRPr>
          </a:p>
        </p:txBody>
      </p:sp>
    </p:spTree>
    <p:extLst>
      <p:ext uri="{BB962C8B-B14F-4D97-AF65-F5344CB8AC3E}">
        <p14:creationId xmlns:p14="http://schemas.microsoft.com/office/powerpoint/2010/main" val="32902967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0C056-8573-5DF2-1A82-CFD39E2430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8FF504-DF4C-A0EA-406B-2C29806712BA}"/>
              </a:ext>
            </a:extLst>
          </p:cNvPr>
          <p:cNvSpPr>
            <a:spLocks noGrp="1"/>
          </p:cNvSpPr>
          <p:nvPr>
            <p:ph idx="1"/>
          </p:nvPr>
        </p:nvSpPr>
        <p:spPr/>
        <p:txBody>
          <a:bodyPr>
            <a:normAutofit/>
          </a:bodyPr>
          <a:lstStyle/>
          <a:p>
            <a:pPr>
              <a:buFont typeface="Wingdings" panose="05000000000000000000" pitchFamily="2" charset="2"/>
              <a:buChar char="§"/>
            </a:pPr>
            <a:r>
              <a:rPr lang="en-US" sz="2800" dirty="0"/>
              <a:t>Influencing the standard conditions</a:t>
            </a:r>
          </a:p>
          <a:p>
            <a:pPr>
              <a:buFont typeface="Wingdings" panose="05000000000000000000" pitchFamily="2" charset="2"/>
              <a:buChar char="§"/>
            </a:pPr>
            <a:r>
              <a:rPr lang="en-US" sz="2800" dirty="0"/>
              <a:t>Being committed to the social mission</a:t>
            </a:r>
          </a:p>
          <a:p>
            <a:pPr>
              <a:buFont typeface="Wingdings" panose="05000000000000000000" pitchFamily="2" charset="2"/>
              <a:buChar char="§"/>
            </a:pPr>
            <a:r>
              <a:rPr lang="en-US" sz="2800" dirty="0"/>
              <a:t>Doing a job that is formed by a very specific leadership culture</a:t>
            </a:r>
          </a:p>
        </p:txBody>
      </p:sp>
      <p:sp>
        <p:nvSpPr>
          <p:cNvPr id="4" name="Slide Number Placeholder 3">
            <a:extLst>
              <a:ext uri="{FF2B5EF4-FFF2-40B4-BE49-F238E27FC236}">
                <a16:creationId xmlns:a16="http://schemas.microsoft.com/office/drawing/2014/main" id="{44BF3EB1-EB2F-FCA2-EBCC-D5C99D4C065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1554597651"/>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534400" cy="5638800"/>
          </a:xfrm>
        </p:spPr>
        <p:txBody>
          <a:bodyPr/>
          <a:lstStyle/>
          <a:p>
            <a:pPr algn="ctr">
              <a:buFont typeface="Wingdings" pitchFamily="2" charset="2"/>
              <a:buNone/>
              <a:defRPr/>
            </a:pPr>
            <a:r>
              <a:rPr lang="en-US" dirty="0">
                <a:latin typeface="Calibri" panose="020F0502020204030204" pitchFamily="34" charset="0"/>
                <a:cs typeface="Calibri" panose="020F0502020204030204" pitchFamily="34" charset="0"/>
              </a:rPr>
              <a:t>The micromanager is typically one who is obsessed with control and is </a:t>
            </a:r>
            <a:r>
              <a:rPr lang="en-US" u="sng" dirty="0">
                <a:latin typeface="Calibri" panose="020F0502020204030204" pitchFamily="34" charset="0"/>
                <a:cs typeface="Calibri" panose="020F0502020204030204" pitchFamily="34" charset="0"/>
              </a:rPr>
              <a:t>overly</a:t>
            </a:r>
            <a:r>
              <a:rPr lang="en-US" dirty="0">
                <a:latin typeface="Calibri" panose="020F0502020204030204" pitchFamily="34" charset="0"/>
                <a:cs typeface="Calibri" panose="020F0502020204030204" pitchFamily="34" charset="0"/>
              </a:rPr>
              <a:t> concerned with </a:t>
            </a:r>
            <a:r>
              <a:rPr lang="en-US" u="sng" dirty="0">
                <a:latin typeface="Calibri" panose="020F0502020204030204" pitchFamily="34" charset="0"/>
                <a:cs typeface="Calibri" panose="020F0502020204030204" pitchFamily="34" charset="0"/>
              </a:rPr>
              <a:t>all</a:t>
            </a:r>
            <a:r>
              <a:rPr lang="en-US" dirty="0">
                <a:latin typeface="Calibri" panose="020F0502020204030204" pitchFamily="34" charset="0"/>
                <a:cs typeface="Calibri" panose="020F0502020204030204" pitchFamily="34" charset="0"/>
              </a:rPr>
              <a:t> aspects of employee work.</a:t>
            </a:r>
          </a:p>
          <a:p>
            <a:pPr algn="ctr">
              <a:buFont typeface="Wingdings" pitchFamily="2" charset="2"/>
              <a:buNone/>
              <a:defRPr/>
            </a:pPr>
            <a:endParaRPr lang="en-US" dirty="0">
              <a:latin typeface="Calibri" panose="020F0502020204030204" pitchFamily="34" charset="0"/>
              <a:cs typeface="Calibri" panose="020F0502020204030204" pitchFamily="34" charset="0"/>
            </a:endParaRPr>
          </a:p>
          <a:p>
            <a:pPr algn="ctr">
              <a:buFont typeface="Wingdings" pitchFamily="2" charset="2"/>
              <a:buNone/>
              <a:defRPr/>
            </a:pPr>
            <a:r>
              <a:rPr lang="en-US" b="1" dirty="0">
                <a:latin typeface="Calibri" panose="020F0502020204030204" pitchFamily="34" charset="0"/>
                <a:cs typeface="Calibri" panose="020F0502020204030204" pitchFamily="34" charset="0"/>
              </a:rPr>
              <a:t>Micromanagers tend to dictate every detail of the work for which their subordinates are responsible, and they </a:t>
            </a:r>
            <a:r>
              <a:rPr lang="en-US" b="1" u="sng" dirty="0">
                <a:latin typeface="Calibri" panose="020F0502020204030204" pitchFamily="34" charset="0"/>
                <a:cs typeface="Calibri" panose="020F0502020204030204" pitchFamily="34" charset="0"/>
              </a:rPr>
              <a:t>truly believe</a:t>
            </a:r>
            <a:r>
              <a:rPr lang="en-US" b="1" dirty="0">
                <a:latin typeface="Calibri" panose="020F0502020204030204" pitchFamily="34" charset="0"/>
                <a:cs typeface="Calibri" panose="020F0502020204030204" pitchFamily="34" charset="0"/>
              </a:rPr>
              <a:t> that their way is not only the best but also the only way.</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570</a:t>
            </a:fld>
            <a:endParaRPr lang="en-US">
              <a:solidFill>
                <a:prstClr val="black">
                  <a:tint val="75000"/>
                </a:prstClr>
              </a:solidFill>
            </a:endParaRPr>
          </a:p>
        </p:txBody>
      </p:sp>
    </p:spTree>
    <p:extLst>
      <p:ext uri="{BB962C8B-B14F-4D97-AF65-F5344CB8AC3E}">
        <p14:creationId xmlns:p14="http://schemas.microsoft.com/office/powerpoint/2010/main" val="3325372025"/>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66DD7-91E3-4176-B5F6-8133F01222DF}"/>
              </a:ext>
            </a:extLst>
          </p:cNvPr>
          <p:cNvSpPr>
            <a:spLocks noGrp="1"/>
          </p:cNvSpPr>
          <p:nvPr>
            <p:ph type="title"/>
          </p:nvPr>
        </p:nvSpPr>
        <p:spPr>
          <a:xfrm>
            <a:off x="0" y="-1"/>
            <a:ext cx="9144000" cy="762001"/>
          </a:xfrm>
        </p:spPr>
        <p:txBody>
          <a:bodyPr>
            <a:noAutofit/>
          </a:bodyPr>
          <a:lstStyle/>
          <a:p>
            <a:r>
              <a:rPr lang="en-US" sz="3200" b="1" dirty="0"/>
              <a:t>Workplace Consequences from a Micromanager</a:t>
            </a:r>
          </a:p>
        </p:txBody>
      </p:sp>
      <p:sp>
        <p:nvSpPr>
          <p:cNvPr id="3" name="Content Placeholder 2">
            <a:extLst>
              <a:ext uri="{FF2B5EF4-FFF2-40B4-BE49-F238E27FC236}">
                <a16:creationId xmlns:a16="http://schemas.microsoft.com/office/drawing/2014/main" id="{27FB04AA-858E-4BE3-BCA3-2E7104C83807}"/>
              </a:ext>
            </a:extLst>
          </p:cNvPr>
          <p:cNvSpPr>
            <a:spLocks noGrp="1"/>
          </p:cNvSpPr>
          <p:nvPr>
            <p:ph idx="1"/>
          </p:nvPr>
        </p:nvSpPr>
        <p:spPr>
          <a:xfrm>
            <a:off x="457200" y="762000"/>
            <a:ext cx="8229600" cy="6096000"/>
          </a:xfrm>
        </p:spPr>
        <p:txBody>
          <a:bodyPr>
            <a:normAutofit fontScale="92500" lnSpcReduction="10000"/>
          </a:bodyPr>
          <a:lstStyle/>
          <a:p>
            <a:pPr>
              <a:buFont typeface="Wingdings" panose="05000000000000000000" pitchFamily="2" charset="2"/>
              <a:buChar char="§"/>
            </a:pPr>
            <a:r>
              <a:rPr lang="en-US" sz="2800" dirty="0"/>
              <a:t>Subordinates appear frustrated, depressed, and/or unmotivated. Subordinates never take initiative, instead seeking permission from their supervisors before doing anything.</a:t>
            </a:r>
          </a:p>
          <a:p>
            <a:pPr>
              <a:buFont typeface="Wingdings" panose="05000000000000000000" pitchFamily="2" charset="2"/>
              <a:buChar char="§"/>
            </a:pPr>
            <a:r>
              <a:rPr lang="en-US" sz="2800" dirty="0"/>
              <a:t>The work unit has higher than normal employee absence, leave request, attrition and turnover</a:t>
            </a:r>
          </a:p>
          <a:p>
            <a:pPr>
              <a:buFont typeface="Wingdings" panose="05000000000000000000" pitchFamily="2" charset="2"/>
              <a:buChar char="§"/>
            </a:pPr>
            <a:r>
              <a:rPr lang="en-US" sz="2800" dirty="0"/>
              <a:t>Low work unit creativity, productively and morale</a:t>
            </a:r>
          </a:p>
          <a:p>
            <a:pPr>
              <a:buFont typeface="Wingdings" panose="05000000000000000000" pitchFamily="2" charset="2"/>
              <a:buChar char="§"/>
            </a:pPr>
            <a:r>
              <a:rPr lang="en-US" sz="2800" dirty="0"/>
              <a:t>High work unit stress</a:t>
            </a:r>
          </a:p>
          <a:p>
            <a:pPr>
              <a:buFont typeface="Wingdings" panose="05000000000000000000" pitchFamily="2" charset="2"/>
              <a:buChar char="§"/>
            </a:pPr>
            <a:r>
              <a:rPr lang="en-US" sz="2800" dirty="0"/>
              <a:t>Subordinates go out of the way to avoid the manager</a:t>
            </a:r>
          </a:p>
          <a:p>
            <a:pPr>
              <a:buFont typeface="Wingdings" panose="05000000000000000000" pitchFamily="2" charset="2"/>
              <a:buChar char="§"/>
            </a:pPr>
            <a:r>
              <a:rPr lang="en-US" sz="2800" dirty="0"/>
              <a:t>Management attempts to control the flow of all information in and out of the work unit</a:t>
            </a:r>
          </a:p>
          <a:p>
            <a:pPr>
              <a:buFont typeface="Wingdings" panose="05000000000000000000" pitchFamily="2" charset="2"/>
              <a:buChar char="§"/>
            </a:pPr>
            <a:r>
              <a:rPr lang="en-US" sz="2800" dirty="0"/>
              <a:t>Management does not involve subordinates or  solicit their opinions and advice about operations</a:t>
            </a:r>
          </a:p>
          <a:p>
            <a:pPr>
              <a:buFont typeface="Wingdings" panose="05000000000000000000" pitchFamily="2" charset="2"/>
              <a:buChar char="§"/>
            </a:pPr>
            <a:r>
              <a:rPr lang="en-US" sz="2800" b="1" dirty="0">
                <a:solidFill>
                  <a:srgbClr val="C00000"/>
                </a:solidFill>
              </a:rPr>
              <a:t>Dysfunctional information flow, dysfunctional delegation, no individual growth or development </a:t>
            </a:r>
          </a:p>
          <a:p>
            <a:pPr marL="0" indent="0">
              <a:buNone/>
            </a:pPr>
            <a:endParaRPr lang="en-US" dirty="0"/>
          </a:p>
        </p:txBody>
      </p:sp>
      <p:sp>
        <p:nvSpPr>
          <p:cNvPr id="4" name="Slide Number Placeholder 3">
            <a:extLst>
              <a:ext uri="{FF2B5EF4-FFF2-40B4-BE49-F238E27FC236}">
                <a16:creationId xmlns:a16="http://schemas.microsoft.com/office/drawing/2014/main" id="{B0708FF0-B8E3-44A6-814B-D719573F16D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571</a:t>
            </a:fld>
            <a:endParaRPr lang="en-US">
              <a:solidFill>
                <a:prstClr val="black">
                  <a:tint val="75000"/>
                </a:prstClr>
              </a:solidFill>
            </a:endParaRPr>
          </a:p>
        </p:txBody>
      </p:sp>
    </p:spTree>
    <p:extLst>
      <p:ext uri="{BB962C8B-B14F-4D97-AF65-F5344CB8AC3E}">
        <p14:creationId xmlns:p14="http://schemas.microsoft.com/office/powerpoint/2010/main" val="271664826"/>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799"/>
            <a:ext cx="8534400" cy="6416675"/>
          </a:xfrm>
        </p:spPr>
        <p:txBody>
          <a:bodyPr>
            <a:normAutofit/>
          </a:bodyPr>
          <a:lstStyle/>
          <a:p>
            <a:pPr>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Employment professionals have found micromanagement to be one of the top three “misery” factors that lead to employee resignation.</a:t>
            </a:r>
          </a:p>
          <a:p>
            <a:pPr>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Micromanagement over time is extremely ineffective. </a:t>
            </a:r>
          </a:p>
          <a:p>
            <a:pPr>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Managers spending inordinate amounts of time on task that should have been delegated.</a:t>
            </a:r>
          </a:p>
          <a:p>
            <a:pPr>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It causes burnout and leaves little time for managers to build a vision and focus on the future.</a:t>
            </a:r>
          </a:p>
          <a:p>
            <a:pPr>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Micromanagers very rarely view themselves as such. They refute such claims by citing their management style as “structured or organizational.”</a:t>
            </a:r>
          </a:p>
          <a:p>
            <a:pPr marL="0" indent="0" algn="ctr">
              <a:buNone/>
              <a:defRPr/>
            </a:pPr>
            <a:r>
              <a:rPr lang="en-US" sz="2800" b="1" dirty="0">
                <a:solidFill>
                  <a:srgbClr val="C00000"/>
                </a:solidFill>
                <a:latin typeface="Calibri" panose="020F0502020204030204" pitchFamily="34" charset="0"/>
                <a:cs typeface="Calibri" panose="020F0502020204030204" pitchFamily="34" charset="0"/>
              </a:rPr>
              <a:t>Micromanagers, like many addicts, are the last to recognize they have a problem</a:t>
            </a:r>
          </a:p>
          <a:p>
            <a:pPr marL="0" indent="0">
              <a:buNone/>
              <a:defRPr/>
            </a:pPr>
            <a:endParaRPr lang="en-US" sz="28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572</a:t>
            </a:fld>
            <a:endParaRPr lang="en-US">
              <a:solidFill>
                <a:prstClr val="black">
                  <a:tint val="75000"/>
                </a:prstClr>
              </a:solidFill>
            </a:endParaRPr>
          </a:p>
        </p:txBody>
      </p:sp>
    </p:spTree>
    <p:extLst>
      <p:ext uri="{BB962C8B-B14F-4D97-AF65-F5344CB8AC3E}">
        <p14:creationId xmlns:p14="http://schemas.microsoft.com/office/powerpoint/2010/main" val="2526209734"/>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B721-56AD-4A88-805D-9CD20EEF6438}"/>
              </a:ext>
            </a:extLst>
          </p:cNvPr>
          <p:cNvSpPr>
            <a:spLocks noGrp="1"/>
          </p:cNvSpPr>
          <p:nvPr>
            <p:ph type="title"/>
          </p:nvPr>
        </p:nvSpPr>
        <p:spPr/>
        <p:txBody>
          <a:bodyPr>
            <a:normAutofit fontScale="90000"/>
          </a:bodyPr>
          <a:lstStyle/>
          <a:p>
            <a:r>
              <a:rPr lang="en-US" b="1" dirty="0"/>
              <a:t>Root Causes of Micromanagement</a:t>
            </a:r>
            <a:br>
              <a:rPr lang="en-US" dirty="0"/>
            </a:br>
            <a:r>
              <a:rPr lang="en-US" sz="2700" dirty="0"/>
              <a:t>(Chambers, 2004)</a:t>
            </a:r>
          </a:p>
        </p:txBody>
      </p:sp>
      <p:sp>
        <p:nvSpPr>
          <p:cNvPr id="3" name="Content Placeholder 2">
            <a:extLst>
              <a:ext uri="{FF2B5EF4-FFF2-40B4-BE49-F238E27FC236}">
                <a16:creationId xmlns:a16="http://schemas.microsoft.com/office/drawing/2014/main" id="{C8882D86-89AE-4626-B15D-F8201DE63FB1}"/>
              </a:ext>
            </a:extLst>
          </p:cNvPr>
          <p:cNvSpPr>
            <a:spLocks noGrp="1"/>
          </p:cNvSpPr>
          <p:nvPr>
            <p:ph idx="1"/>
          </p:nvPr>
        </p:nvSpPr>
        <p:spPr>
          <a:xfrm>
            <a:off x="457200" y="1981200"/>
            <a:ext cx="8229600" cy="4144963"/>
          </a:xfrm>
        </p:spPr>
        <p:txBody>
          <a:bodyPr>
            <a:normAutofit/>
          </a:bodyPr>
          <a:lstStyle/>
          <a:p>
            <a:pPr>
              <a:buFont typeface="Wingdings" panose="05000000000000000000" pitchFamily="2" charset="2"/>
              <a:buChar char="§"/>
            </a:pPr>
            <a:r>
              <a:rPr lang="en-US" sz="2800" dirty="0"/>
              <a:t>Fear, confusion, and discomfort of the leader. </a:t>
            </a:r>
          </a:p>
          <a:p>
            <a:pPr>
              <a:buFont typeface="Wingdings" panose="05000000000000000000" pitchFamily="2" charset="2"/>
              <a:buChar char="§"/>
            </a:pPr>
            <a:r>
              <a:rPr lang="en-US" sz="2800" dirty="0"/>
              <a:t>A lack of confidence, the potential failure of others, being ignored, the threat of others competence, and loss of recognition.</a:t>
            </a:r>
          </a:p>
          <a:p>
            <a:pPr>
              <a:buFont typeface="Wingdings" panose="05000000000000000000" pitchFamily="2" charset="2"/>
              <a:buChar char="§"/>
            </a:pPr>
            <a:r>
              <a:rPr lang="en-US" sz="2800" dirty="0"/>
              <a:t>Lack of patience, emotionally insecurity and increased pressure. </a:t>
            </a:r>
          </a:p>
        </p:txBody>
      </p:sp>
      <p:sp>
        <p:nvSpPr>
          <p:cNvPr id="4" name="Slide Number Placeholder 3">
            <a:extLst>
              <a:ext uri="{FF2B5EF4-FFF2-40B4-BE49-F238E27FC236}">
                <a16:creationId xmlns:a16="http://schemas.microsoft.com/office/drawing/2014/main" id="{365D5199-4719-483A-BB6A-78EC6CE4432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573</a:t>
            </a:fld>
            <a:endParaRPr lang="en-US">
              <a:solidFill>
                <a:prstClr val="black">
                  <a:tint val="75000"/>
                </a:prstClr>
              </a:solidFill>
            </a:endParaRPr>
          </a:p>
        </p:txBody>
      </p:sp>
    </p:spTree>
    <p:extLst>
      <p:ext uri="{BB962C8B-B14F-4D97-AF65-F5344CB8AC3E}">
        <p14:creationId xmlns:p14="http://schemas.microsoft.com/office/powerpoint/2010/main" val="3227671404"/>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14457-F5FD-43D1-8539-E0C523C30DCA}"/>
              </a:ext>
            </a:extLst>
          </p:cNvPr>
          <p:cNvSpPr>
            <a:spLocks noGrp="1"/>
          </p:cNvSpPr>
          <p:nvPr>
            <p:ph type="title"/>
          </p:nvPr>
        </p:nvSpPr>
        <p:spPr>
          <a:xfrm>
            <a:off x="-4482" y="533400"/>
            <a:ext cx="9144000" cy="365125"/>
          </a:xfrm>
        </p:spPr>
        <p:txBody>
          <a:bodyPr>
            <a:normAutofit fontScale="90000"/>
          </a:bodyPr>
          <a:lstStyle/>
          <a:p>
            <a:r>
              <a:rPr lang="en-US" sz="4000" b="1" dirty="0"/>
              <a:t>Symptoms of the Micromanager</a:t>
            </a:r>
            <a:br>
              <a:rPr lang="en-US" b="1" dirty="0"/>
            </a:br>
            <a:r>
              <a:rPr lang="en-US" sz="2200" dirty="0"/>
              <a:t>White, (2010) </a:t>
            </a:r>
            <a:br>
              <a:rPr lang="en-US" dirty="0"/>
            </a:br>
            <a:endParaRPr lang="en-US" dirty="0"/>
          </a:p>
        </p:txBody>
      </p:sp>
      <p:sp>
        <p:nvSpPr>
          <p:cNvPr id="3" name="Content Placeholder 2">
            <a:extLst>
              <a:ext uri="{FF2B5EF4-FFF2-40B4-BE49-F238E27FC236}">
                <a16:creationId xmlns:a16="http://schemas.microsoft.com/office/drawing/2014/main" id="{FC8FF447-70E6-444C-BB0D-A139331FCA7A}"/>
              </a:ext>
            </a:extLst>
          </p:cNvPr>
          <p:cNvSpPr>
            <a:spLocks noGrp="1"/>
          </p:cNvSpPr>
          <p:nvPr>
            <p:ph idx="1"/>
          </p:nvPr>
        </p:nvSpPr>
        <p:spPr>
          <a:xfrm>
            <a:off x="0" y="990600"/>
            <a:ext cx="9067800" cy="5867400"/>
          </a:xfrm>
        </p:spPr>
        <p:txBody>
          <a:bodyPr>
            <a:noAutofit/>
          </a:bodyPr>
          <a:lstStyle/>
          <a:p>
            <a:pPr>
              <a:buFont typeface="Wingdings" panose="05000000000000000000" pitchFamily="2" charset="2"/>
              <a:buChar char="§"/>
            </a:pPr>
            <a:r>
              <a:rPr lang="en-US" sz="2800" dirty="0"/>
              <a:t>Often supervise a particular project telling people exactly what to do and how to do it </a:t>
            </a:r>
          </a:p>
          <a:p>
            <a:pPr>
              <a:buFont typeface="Wingdings" panose="05000000000000000000" pitchFamily="2" charset="2"/>
              <a:buChar char="§"/>
            </a:pPr>
            <a:r>
              <a:rPr lang="en-US" sz="2800" dirty="0"/>
              <a:t>Are control freaks; they are fundamentally insecure and afraid to trust the performance of those below them </a:t>
            </a:r>
          </a:p>
          <a:p>
            <a:pPr>
              <a:buFont typeface="Wingdings" panose="05000000000000000000" pitchFamily="2" charset="2"/>
              <a:buChar char="§"/>
            </a:pPr>
            <a:r>
              <a:rPr lang="en-US" sz="2800" dirty="0"/>
              <a:t>They often frustrated because they would have gone about the task differently than you</a:t>
            </a:r>
          </a:p>
          <a:p>
            <a:pPr>
              <a:buFont typeface="Wingdings" panose="05000000000000000000" pitchFamily="2" charset="2"/>
              <a:buChar char="§"/>
            </a:pPr>
            <a:r>
              <a:rPr lang="en-US" sz="2800" dirty="0"/>
              <a:t>They typically go alone to the boss's office, as they do not wish subordinates to gain credit</a:t>
            </a:r>
          </a:p>
          <a:p>
            <a:pPr>
              <a:buFont typeface="Wingdings" panose="05000000000000000000" pitchFamily="2" charset="2"/>
              <a:buChar char="§"/>
            </a:pPr>
            <a:r>
              <a:rPr lang="en-US" sz="2800" dirty="0"/>
              <a:t>They become irritated when others make decisions without consulting them</a:t>
            </a:r>
          </a:p>
          <a:p>
            <a:pPr>
              <a:buFont typeface="Wingdings" panose="05000000000000000000" pitchFamily="2" charset="2"/>
              <a:buChar char="§"/>
            </a:pPr>
            <a:r>
              <a:rPr lang="en-US" sz="2800" dirty="0"/>
              <a:t>They explode when their bosses by-pass them and go directly to one of their subordinates</a:t>
            </a:r>
          </a:p>
        </p:txBody>
      </p:sp>
      <p:sp>
        <p:nvSpPr>
          <p:cNvPr id="4" name="Slide Number Placeholder 3">
            <a:extLst>
              <a:ext uri="{FF2B5EF4-FFF2-40B4-BE49-F238E27FC236}">
                <a16:creationId xmlns:a16="http://schemas.microsoft.com/office/drawing/2014/main" id="{470F05F7-B884-4915-BC80-81A6B10D99E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574</a:t>
            </a:fld>
            <a:endParaRPr lang="en-US">
              <a:solidFill>
                <a:prstClr val="black">
                  <a:tint val="75000"/>
                </a:prstClr>
              </a:solidFill>
            </a:endParaRPr>
          </a:p>
        </p:txBody>
      </p:sp>
    </p:spTree>
    <p:extLst>
      <p:ext uri="{BB962C8B-B14F-4D97-AF65-F5344CB8AC3E}">
        <p14:creationId xmlns:p14="http://schemas.microsoft.com/office/powerpoint/2010/main" val="197945240"/>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10FC4-0AB0-49F1-99A7-73261B6CC0BF}"/>
              </a:ext>
            </a:extLst>
          </p:cNvPr>
          <p:cNvSpPr>
            <a:spLocks noGrp="1"/>
          </p:cNvSpPr>
          <p:nvPr>
            <p:ph type="title"/>
          </p:nvPr>
        </p:nvSpPr>
        <p:spPr>
          <a:xfrm>
            <a:off x="457200" y="0"/>
            <a:ext cx="8229600" cy="1365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072467A8-EEFA-42F4-93F6-5048550B18F7}"/>
              </a:ext>
            </a:extLst>
          </p:cNvPr>
          <p:cNvSpPr>
            <a:spLocks noGrp="1"/>
          </p:cNvSpPr>
          <p:nvPr>
            <p:ph idx="1"/>
          </p:nvPr>
        </p:nvSpPr>
        <p:spPr>
          <a:xfrm>
            <a:off x="0" y="669924"/>
            <a:ext cx="9144000" cy="6188075"/>
          </a:xfrm>
        </p:spPr>
        <p:txBody>
          <a:bodyPr>
            <a:noAutofit/>
          </a:bodyPr>
          <a:lstStyle/>
          <a:p>
            <a:pPr>
              <a:buFont typeface="Wingdings" panose="05000000000000000000" pitchFamily="2" charset="2"/>
              <a:buChar char="§"/>
            </a:pPr>
            <a:r>
              <a:rPr lang="en-US" sz="2800" dirty="0"/>
              <a:t>They keep track of the number of copies made on the Xerox machine, count paperclips, or scrutinize the number of long-distance phone calls</a:t>
            </a:r>
          </a:p>
          <a:p>
            <a:pPr>
              <a:buFont typeface="Wingdings" panose="05000000000000000000" pitchFamily="2" charset="2"/>
              <a:buChar char="§"/>
            </a:pPr>
            <a:r>
              <a:rPr lang="en-US" sz="2800" dirty="0"/>
              <a:t>They are obsessed with meaningless details; they spend an inordinate amount of time overseeing simple tasks.</a:t>
            </a:r>
          </a:p>
          <a:p>
            <a:pPr>
              <a:buFont typeface="Wingdings" panose="05000000000000000000" pitchFamily="2" charset="2"/>
              <a:buChar char="§"/>
            </a:pPr>
            <a:r>
              <a:rPr lang="en-US" sz="2800" dirty="0"/>
              <a:t>They frequently call the office while on vacation</a:t>
            </a:r>
          </a:p>
          <a:p>
            <a:pPr>
              <a:buFont typeface="Wingdings" panose="05000000000000000000" pitchFamily="2" charset="2"/>
              <a:buChar char="§"/>
            </a:pPr>
            <a:r>
              <a:rPr lang="en-US" sz="2800" dirty="0"/>
              <a:t>They dictate time, often creating deadlines for deadlines sake</a:t>
            </a:r>
          </a:p>
          <a:p>
            <a:pPr>
              <a:buFont typeface="Wingdings" panose="05000000000000000000" pitchFamily="2" charset="2"/>
              <a:buChar char="§"/>
            </a:pPr>
            <a:r>
              <a:rPr lang="en-US" sz="2800" dirty="0"/>
              <a:t>They demand overly frequent and unnecessary written status reports</a:t>
            </a:r>
          </a:p>
          <a:p>
            <a:pPr>
              <a:buFont typeface="Wingdings" panose="05000000000000000000" pitchFamily="2" charset="2"/>
              <a:buChar char="§"/>
            </a:pPr>
            <a:r>
              <a:rPr lang="en-US" sz="2800" dirty="0"/>
              <a:t>They are so busy that delays happen frequently, while people wait for their input or signoff</a:t>
            </a:r>
          </a:p>
        </p:txBody>
      </p:sp>
      <p:sp>
        <p:nvSpPr>
          <p:cNvPr id="4" name="Slide Number Placeholder 3">
            <a:extLst>
              <a:ext uri="{FF2B5EF4-FFF2-40B4-BE49-F238E27FC236}">
                <a16:creationId xmlns:a16="http://schemas.microsoft.com/office/drawing/2014/main" id="{D6045279-5F5D-4DF3-B70B-98125BC9989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575</a:t>
            </a:fld>
            <a:endParaRPr lang="en-US">
              <a:solidFill>
                <a:prstClr val="black">
                  <a:tint val="75000"/>
                </a:prstClr>
              </a:solidFill>
            </a:endParaRPr>
          </a:p>
        </p:txBody>
      </p:sp>
    </p:spTree>
    <p:extLst>
      <p:ext uri="{BB962C8B-B14F-4D97-AF65-F5344CB8AC3E}">
        <p14:creationId xmlns:p14="http://schemas.microsoft.com/office/powerpoint/2010/main" val="2987543977"/>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3FBEE-C5A7-4A1B-AB20-A5AEBE3BC1A7}"/>
              </a:ext>
            </a:extLst>
          </p:cNvPr>
          <p:cNvSpPr>
            <a:spLocks noGrp="1"/>
          </p:cNvSpPr>
          <p:nvPr>
            <p:ph type="title"/>
          </p:nvPr>
        </p:nvSpPr>
        <p:spPr>
          <a:xfrm>
            <a:off x="457200" y="0"/>
            <a:ext cx="8229600" cy="13652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A94494D0-DD6A-4FD9-8F4F-A0C51F1E6C03}"/>
              </a:ext>
            </a:extLst>
          </p:cNvPr>
          <p:cNvSpPr>
            <a:spLocks noGrp="1"/>
          </p:cNvSpPr>
          <p:nvPr>
            <p:ph idx="1"/>
          </p:nvPr>
        </p:nvSpPr>
        <p:spPr>
          <a:xfrm>
            <a:off x="457200" y="381001"/>
            <a:ext cx="8229600" cy="6340474"/>
          </a:xfrm>
        </p:spPr>
        <p:txBody>
          <a:bodyPr>
            <a:normAutofit/>
          </a:bodyPr>
          <a:lstStyle/>
          <a:p>
            <a:pPr>
              <a:buFont typeface="Wingdings" panose="05000000000000000000" pitchFamily="2" charset="2"/>
              <a:buChar char="§"/>
            </a:pPr>
            <a:r>
              <a:rPr lang="en-US" sz="2800" dirty="0"/>
              <a:t>Micromanagers stretch themselves too thin and take on too many projects</a:t>
            </a:r>
          </a:p>
          <a:p>
            <a:pPr>
              <a:buFont typeface="Wingdings" panose="05000000000000000000" pitchFamily="2" charset="2"/>
              <a:buChar char="§"/>
            </a:pPr>
            <a:r>
              <a:rPr lang="en-US" sz="2800" dirty="0"/>
              <a:t>Their in-box stays full because they move from one to job to another without completing any of them</a:t>
            </a:r>
          </a:p>
          <a:p>
            <a:pPr>
              <a:buFont typeface="Wingdings" panose="05000000000000000000" pitchFamily="2" charset="2"/>
              <a:buChar char="§"/>
            </a:pPr>
            <a:r>
              <a:rPr lang="en-US" sz="2800" dirty="0"/>
              <a:t>They are too busy to meet with subordinates and not available to provide guidance</a:t>
            </a:r>
          </a:p>
          <a:p>
            <a:pPr>
              <a:buFont typeface="Wingdings" panose="05000000000000000000" pitchFamily="2" charset="2"/>
              <a:buChar char="§"/>
            </a:pPr>
            <a:r>
              <a:rPr lang="en-US" sz="2800" dirty="0"/>
              <a:t>They constantly want to know where all their team members are and what they’re working on</a:t>
            </a:r>
          </a:p>
          <a:p>
            <a:pPr>
              <a:buFont typeface="Wingdings" panose="05000000000000000000" pitchFamily="2" charset="2"/>
              <a:buChar char="§"/>
            </a:pPr>
            <a:r>
              <a:rPr lang="en-US" sz="2800" dirty="0"/>
              <a:t>Micromanagers abhor mistakes. Seldom praising, they consider their employees incompetent and soon lose the respect of coworkers and employees</a:t>
            </a:r>
          </a:p>
          <a:p>
            <a:pPr>
              <a:buFont typeface="Wingdings" panose="05000000000000000000" pitchFamily="2" charset="2"/>
              <a:buChar char="§"/>
            </a:pPr>
            <a:r>
              <a:rPr lang="en-US" sz="2800" dirty="0"/>
              <a:t>They are quick to blame, and they seldom admit their own mistakes and shortcomings. </a:t>
            </a:r>
          </a:p>
          <a:p>
            <a:endParaRPr lang="en-US" dirty="0"/>
          </a:p>
        </p:txBody>
      </p:sp>
      <p:sp>
        <p:nvSpPr>
          <p:cNvPr id="4" name="Slide Number Placeholder 3">
            <a:extLst>
              <a:ext uri="{FF2B5EF4-FFF2-40B4-BE49-F238E27FC236}">
                <a16:creationId xmlns:a16="http://schemas.microsoft.com/office/drawing/2014/main" id="{089D048E-9127-4271-BC49-22732DE436D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576</a:t>
            </a:fld>
            <a:endParaRPr lang="en-US">
              <a:solidFill>
                <a:prstClr val="black">
                  <a:tint val="75000"/>
                </a:prstClr>
              </a:solidFill>
            </a:endParaRPr>
          </a:p>
        </p:txBody>
      </p:sp>
    </p:spTree>
    <p:extLst>
      <p:ext uri="{BB962C8B-B14F-4D97-AF65-F5344CB8AC3E}">
        <p14:creationId xmlns:p14="http://schemas.microsoft.com/office/powerpoint/2010/main" val="1776036978"/>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525"/>
            <a:ext cx="8229600" cy="6797675"/>
          </a:xfrm>
        </p:spPr>
        <p:txBody>
          <a:bodyPr>
            <a:normAutofit/>
          </a:bodyPr>
          <a:lstStyle/>
          <a:p>
            <a:pPr marL="0" indent="0" algn="ctr">
              <a:buNone/>
              <a:defRPr/>
            </a:pPr>
            <a:r>
              <a:rPr lang="en-US" b="1" dirty="0"/>
              <a:t>Insecure leaders think everything is about them and as a result:</a:t>
            </a:r>
            <a:r>
              <a:rPr lang="en-US" dirty="0"/>
              <a:t> </a:t>
            </a:r>
          </a:p>
          <a:p>
            <a:pPr marL="0" indent="0" algn="ctr">
              <a:buNone/>
              <a:defRPr/>
            </a:pPr>
            <a:endParaRPr lang="en-US" dirty="0"/>
          </a:p>
          <a:p>
            <a:pPr>
              <a:buFont typeface="Wingdings" panose="05000000000000000000" pitchFamily="2" charset="2"/>
              <a:buChar char="§"/>
              <a:defRPr/>
            </a:pPr>
            <a:r>
              <a:rPr lang="en-US" sz="2800" dirty="0"/>
              <a:t>Every action, every piece of information, every decision is put through their filter of self-centeredness.</a:t>
            </a:r>
          </a:p>
          <a:p>
            <a:pPr>
              <a:buFont typeface="Wingdings" panose="05000000000000000000" pitchFamily="2" charset="2"/>
              <a:buChar char="§"/>
              <a:defRPr/>
            </a:pPr>
            <a:r>
              <a:rPr lang="en-US" sz="2800" dirty="0"/>
              <a:t>When someone under their charge performs well, they fear being outshone. </a:t>
            </a:r>
          </a:p>
          <a:p>
            <a:pPr>
              <a:buFont typeface="Wingdings" panose="05000000000000000000" pitchFamily="2" charset="2"/>
              <a:buChar char="§"/>
              <a:defRPr/>
            </a:pPr>
            <a:r>
              <a:rPr lang="en-US" sz="2800" dirty="0"/>
              <a:t>When someone under their charge does poorly, they react in anger because it makes them look bad.</a:t>
            </a:r>
          </a:p>
          <a:p>
            <a:pPr>
              <a:buFont typeface="Wingdings" panose="05000000000000000000" pitchFamily="2" charset="2"/>
              <a:buChar char="§"/>
              <a:defRPr/>
            </a:pPr>
            <a:r>
              <a:rPr lang="en-US" sz="2800" dirty="0"/>
              <a:t>Insecure leaders desire the “status quo” – for everyone but themselves. </a:t>
            </a:r>
          </a:p>
          <a:p>
            <a:pPr marL="0" indent="0">
              <a:buNone/>
              <a:defRPr/>
            </a:pPr>
            <a:endParaRPr lang="en-US" dirty="0"/>
          </a:p>
          <a:p>
            <a:pPr algn="ctr">
              <a:buFont typeface="Wingdings" pitchFamily="2" charset="2"/>
              <a:buNone/>
              <a:defRPr/>
            </a:pPr>
            <a:endParaRPr lang="en-US" dirty="0">
              <a:latin typeface="Georgia" pitchFamily="18" charset="0"/>
            </a:endParaRPr>
          </a:p>
          <a:p>
            <a:pPr>
              <a:buFont typeface="Wingdings" panose="05000000000000000000" pitchFamily="2" charset="2"/>
              <a:buChar char="§"/>
              <a:defRPr/>
            </a:pPr>
            <a:endParaRPr lang="en-US" sz="3600"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577</a:t>
            </a:fld>
            <a:endParaRPr lang="en-US">
              <a:solidFill>
                <a:prstClr val="black">
                  <a:tint val="75000"/>
                </a:prstClr>
              </a:solidFill>
            </a:endParaRPr>
          </a:p>
        </p:txBody>
      </p:sp>
    </p:spTree>
    <p:extLst>
      <p:ext uri="{BB962C8B-B14F-4D97-AF65-F5344CB8AC3E}">
        <p14:creationId xmlns:p14="http://schemas.microsoft.com/office/powerpoint/2010/main" val="668750519"/>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D00A-AFF5-4D98-A224-33480EF3CE8F}"/>
              </a:ext>
            </a:extLst>
          </p:cNvPr>
          <p:cNvSpPr>
            <a:spLocks noGrp="1"/>
          </p:cNvSpPr>
          <p:nvPr>
            <p:ph type="title"/>
          </p:nvPr>
        </p:nvSpPr>
        <p:spPr>
          <a:xfrm>
            <a:off x="457200" y="274638"/>
            <a:ext cx="8229600" cy="1063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C1797815-A714-44F4-96D4-6CF78E60FB70}"/>
              </a:ext>
            </a:extLst>
          </p:cNvPr>
          <p:cNvSpPr>
            <a:spLocks noGrp="1"/>
          </p:cNvSpPr>
          <p:nvPr>
            <p:ph idx="1"/>
          </p:nvPr>
        </p:nvSpPr>
        <p:spPr>
          <a:xfrm>
            <a:off x="457200" y="1477962"/>
            <a:ext cx="8229600" cy="5243513"/>
          </a:xfrm>
        </p:spPr>
        <p:txBody>
          <a:bodyPr>
            <a:normAutofit/>
          </a:bodyPr>
          <a:lstStyle/>
          <a:p>
            <a:pPr>
              <a:buFont typeface="Wingdings" panose="05000000000000000000" pitchFamily="2" charset="2"/>
              <a:buChar char="§"/>
            </a:pPr>
            <a:r>
              <a:rPr lang="en-US" sz="2800" dirty="0"/>
              <a:t>Anyone who questions the leaders' facts or ideas is seen as a troublemaker or disloyal</a:t>
            </a:r>
          </a:p>
          <a:p>
            <a:pPr>
              <a:buFont typeface="Wingdings" panose="05000000000000000000" pitchFamily="2" charset="2"/>
              <a:buChar char="§"/>
            </a:pPr>
            <a:r>
              <a:rPr lang="en-US" sz="2800" dirty="0"/>
              <a:t>They are inconsistent because they are incompetent and lack the confidence to make sound decisions or take risk</a:t>
            </a:r>
          </a:p>
          <a:p>
            <a:pPr>
              <a:buFont typeface="Wingdings" panose="05000000000000000000" pitchFamily="2" charset="2"/>
              <a:buChar char="§"/>
              <a:defRPr/>
            </a:pPr>
            <a:r>
              <a:rPr lang="en-US" sz="2800" b="1" dirty="0">
                <a:solidFill>
                  <a:srgbClr val="C00000"/>
                </a:solidFill>
              </a:rPr>
              <a:t>When leaders are insecure, they often project that insecurity down to the people below them</a:t>
            </a:r>
          </a:p>
          <a:p>
            <a:pPr>
              <a:buFont typeface="Wingdings" panose="05000000000000000000" pitchFamily="2" charset="2"/>
              <a:buChar char="§"/>
              <a:defRP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92B3B969-E97A-4C5A-89EA-F425278E288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578</a:t>
            </a:fld>
            <a:endParaRPr lang="en-US">
              <a:solidFill>
                <a:prstClr val="black">
                  <a:tint val="75000"/>
                </a:prstClr>
              </a:solidFill>
            </a:endParaRPr>
          </a:p>
        </p:txBody>
      </p:sp>
    </p:spTree>
    <p:extLst>
      <p:ext uri="{BB962C8B-B14F-4D97-AF65-F5344CB8AC3E}">
        <p14:creationId xmlns:p14="http://schemas.microsoft.com/office/powerpoint/2010/main" val="2023076378"/>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lgn="ctr">
              <a:buFont typeface="Wingdings" pitchFamily="2" charset="2"/>
              <a:buNone/>
              <a:defRPr/>
            </a:pPr>
            <a:r>
              <a:rPr lang="en-US" b="1" dirty="0">
                <a:latin typeface="Georgia" pitchFamily="18" charset="0"/>
              </a:rPr>
              <a:t>   </a:t>
            </a:r>
            <a:r>
              <a:rPr lang="en-US" b="1" dirty="0"/>
              <a:t>Newly promoted supervisors might have problems adjusting to their new responsibilities and tend to micromanage</a:t>
            </a:r>
            <a:endParaRPr lang="en-US" dirty="0"/>
          </a:p>
          <a:p>
            <a:pPr marL="0" indent="0">
              <a:buNone/>
              <a:defRPr/>
            </a:pPr>
            <a:endParaRPr lang="en-US" sz="3000" dirty="0"/>
          </a:p>
          <a:p>
            <a:pPr>
              <a:buFont typeface="Wingdings" panose="05000000000000000000" pitchFamily="2" charset="2"/>
              <a:buChar char="§"/>
              <a:defRPr/>
            </a:pPr>
            <a:r>
              <a:rPr lang="en-US" sz="3000" dirty="0"/>
              <a:t>The attention to detail, control, and autonomy that was important as an officer before promotion follows into the new position. </a:t>
            </a:r>
          </a:p>
          <a:p>
            <a:pPr>
              <a:buFont typeface="Wingdings" panose="05000000000000000000" pitchFamily="2" charset="2"/>
              <a:buChar char="§"/>
              <a:defRPr/>
            </a:pPr>
            <a:r>
              <a:rPr lang="en-US" sz="3000" dirty="0"/>
              <a:t>The new supervisor fails to see the “big picture” of the responsibility's attendant with promotion.</a:t>
            </a:r>
          </a:p>
          <a:p>
            <a:pPr>
              <a:buFont typeface="Wingdings" panose="05000000000000000000" pitchFamily="2" charset="2"/>
              <a:buChar char="§"/>
              <a:defRPr/>
            </a:pPr>
            <a:r>
              <a:rPr lang="en-US" sz="3000" dirty="0"/>
              <a:t> As such, there can be problems with delegation and teamwork. </a:t>
            </a:r>
          </a:p>
          <a:p>
            <a:pPr>
              <a:buFont typeface="Wingdings" panose="05000000000000000000" pitchFamily="2" charset="2"/>
              <a:buChar char="§"/>
              <a:defRPr/>
            </a:pPr>
            <a:r>
              <a:rPr lang="en-US" sz="3000" dirty="0"/>
              <a:t>Many will return to what is comfortable and familiar, performing tasks themselves to ensure that the work is done properly</a:t>
            </a:r>
          </a:p>
          <a:p>
            <a:pPr>
              <a:buFont typeface="Wingdings" panose="05000000000000000000" pitchFamily="2" charset="2"/>
              <a:buChar char="§"/>
              <a:defRPr/>
            </a:pPr>
            <a:r>
              <a:rPr lang="en-US" sz="3000" b="1" dirty="0">
                <a:solidFill>
                  <a:srgbClr val="C00000"/>
                </a:solidFill>
              </a:rPr>
              <a:t>It may also stem from their own insecurity</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579</a:t>
            </a:fld>
            <a:endParaRPr lang="en-US">
              <a:solidFill>
                <a:prstClr val="black">
                  <a:tint val="75000"/>
                </a:prstClr>
              </a:solidFill>
            </a:endParaRPr>
          </a:p>
        </p:txBody>
      </p:sp>
    </p:spTree>
    <p:extLst>
      <p:ext uri="{BB962C8B-B14F-4D97-AF65-F5344CB8AC3E}">
        <p14:creationId xmlns:p14="http://schemas.microsoft.com/office/powerpoint/2010/main" val="1542828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07FEA-7152-1E57-5D20-9723981CE324}"/>
              </a:ext>
            </a:extLst>
          </p:cNvPr>
          <p:cNvSpPr>
            <a:spLocks noGrp="1"/>
          </p:cNvSpPr>
          <p:nvPr>
            <p:ph type="title"/>
          </p:nvPr>
        </p:nvSpPr>
        <p:spPr/>
        <p:txBody>
          <a:bodyPr>
            <a:normAutofit fontScale="90000"/>
          </a:bodyPr>
          <a:lstStyle/>
          <a:p>
            <a:r>
              <a:rPr lang="en-US" b="1" dirty="0"/>
              <a:t>New Psychology of Leadership</a:t>
            </a:r>
            <a:br>
              <a:rPr lang="en-US" b="1" dirty="0"/>
            </a:br>
            <a:r>
              <a:rPr lang="en-US" sz="2700" dirty="0"/>
              <a:t>Haslam, Reicher, &amp; </a:t>
            </a:r>
            <a:r>
              <a:rPr lang="en-US" sz="2700" dirty="0" err="1"/>
              <a:t>Platow</a:t>
            </a:r>
            <a:r>
              <a:rPr lang="en-US" sz="2700" dirty="0"/>
              <a:t>, (2020)</a:t>
            </a:r>
          </a:p>
        </p:txBody>
      </p:sp>
      <p:sp>
        <p:nvSpPr>
          <p:cNvPr id="3" name="Content Placeholder 2">
            <a:extLst>
              <a:ext uri="{FF2B5EF4-FFF2-40B4-BE49-F238E27FC236}">
                <a16:creationId xmlns:a16="http://schemas.microsoft.com/office/drawing/2014/main" id="{DEBA6F68-48DC-733C-1A4E-3786461E6F34}"/>
              </a:ext>
            </a:extLst>
          </p:cNvPr>
          <p:cNvSpPr>
            <a:spLocks noGrp="1"/>
          </p:cNvSpPr>
          <p:nvPr>
            <p:ph idx="1"/>
          </p:nvPr>
        </p:nvSpPr>
        <p:spPr>
          <a:xfrm>
            <a:off x="457200" y="1905000"/>
            <a:ext cx="8229600" cy="4816475"/>
          </a:xfrm>
        </p:spPr>
        <p:txBody>
          <a:bodyPr>
            <a:normAutofit/>
          </a:bodyPr>
          <a:lstStyle/>
          <a:p>
            <a:pPr>
              <a:buFont typeface="Wingdings" panose="05000000000000000000" pitchFamily="2" charset="2"/>
              <a:buChar char="§"/>
            </a:pPr>
            <a:r>
              <a:rPr lang="en-US" sz="2800" b="1" dirty="0"/>
              <a:t>Non-individualistic: </a:t>
            </a:r>
            <a:r>
              <a:rPr lang="en-US" sz="2800" dirty="0"/>
              <a:t>shaped and transformed by engagement in group activity </a:t>
            </a:r>
          </a:p>
          <a:p>
            <a:pPr>
              <a:buFont typeface="Wingdings" panose="05000000000000000000" pitchFamily="2" charset="2"/>
              <a:buChar char="§"/>
            </a:pPr>
            <a:r>
              <a:rPr lang="en-US" sz="2800" b="1" dirty="0"/>
              <a:t>Context-sensitive: </a:t>
            </a:r>
            <a:r>
              <a:rPr lang="en-US" sz="2800" dirty="0"/>
              <a:t>exerting influence over others is determined by the context in which their collective relationship is defined</a:t>
            </a:r>
          </a:p>
          <a:p>
            <a:pPr>
              <a:buFont typeface="Wingdings" panose="05000000000000000000" pitchFamily="2" charset="2"/>
              <a:buChar char="§"/>
            </a:pPr>
            <a:r>
              <a:rPr lang="en-US" sz="2800" b="1" dirty="0"/>
              <a:t>Perspective sensitive: </a:t>
            </a:r>
            <a:r>
              <a:rPr lang="en-US" sz="2800" dirty="0"/>
              <a:t>If one has identified the right person for a particular leadership position (e.g., based on his or her personality) then this suitability will be recognized by all</a:t>
            </a:r>
          </a:p>
        </p:txBody>
      </p:sp>
      <p:sp>
        <p:nvSpPr>
          <p:cNvPr id="4" name="Slide Number Placeholder 3">
            <a:extLst>
              <a:ext uri="{FF2B5EF4-FFF2-40B4-BE49-F238E27FC236}">
                <a16:creationId xmlns:a16="http://schemas.microsoft.com/office/drawing/2014/main" id="{0B722E0E-B72F-C529-F20C-BCF9B60DDA2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58</a:t>
            </a:fld>
            <a:endParaRPr lang="en-US">
              <a:solidFill>
                <a:prstClr val="black">
                  <a:tint val="75000"/>
                </a:prstClr>
              </a:solidFill>
            </a:endParaRPr>
          </a:p>
        </p:txBody>
      </p:sp>
    </p:spTree>
    <p:extLst>
      <p:ext uri="{BB962C8B-B14F-4D97-AF65-F5344CB8AC3E}">
        <p14:creationId xmlns:p14="http://schemas.microsoft.com/office/powerpoint/2010/main" val="103552017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791200"/>
          </a:xfrm>
        </p:spPr>
        <p:txBody>
          <a:bodyPr>
            <a:normAutofit lnSpcReduction="10000"/>
          </a:bodyPr>
          <a:lstStyle/>
          <a:p>
            <a:pPr algn="ctr">
              <a:buFont typeface="Wingdings" pitchFamily="2" charset="2"/>
              <a:buNone/>
              <a:defRPr/>
            </a:pPr>
            <a:r>
              <a:rPr lang="en-US" b="1" dirty="0">
                <a:solidFill>
                  <a:srgbClr val="C00000"/>
                </a:solidFill>
                <a:latin typeface="Georgia" pitchFamily="18" charset="0"/>
              </a:rPr>
              <a:t>Holding people accountable is not micromanagement.</a:t>
            </a:r>
          </a:p>
          <a:p>
            <a:pPr algn="ctr">
              <a:buFont typeface="Wingdings" pitchFamily="2" charset="2"/>
              <a:buNone/>
              <a:defRPr/>
            </a:pPr>
            <a:endParaRPr lang="en-US" b="1" dirty="0">
              <a:solidFill>
                <a:srgbClr val="C00000"/>
              </a:solidFill>
              <a:latin typeface="Georgia" pitchFamily="18" charset="0"/>
            </a:endParaRPr>
          </a:p>
          <a:p>
            <a:pPr algn="ctr">
              <a:buFont typeface="Wingdings" pitchFamily="2" charset="2"/>
              <a:buNone/>
              <a:defRPr/>
            </a:pPr>
            <a:r>
              <a:rPr lang="en-US" dirty="0">
                <a:latin typeface="Georgia" pitchFamily="18" charset="0"/>
              </a:rPr>
              <a:t>To make people take responsibility you must hold them accountable.</a:t>
            </a:r>
          </a:p>
          <a:p>
            <a:pPr algn="ctr">
              <a:buFont typeface="Wingdings" pitchFamily="2" charset="2"/>
              <a:buNone/>
              <a:defRPr/>
            </a:pPr>
            <a:endParaRPr lang="en-US" dirty="0">
              <a:latin typeface="Georgia" pitchFamily="18" charset="0"/>
            </a:endParaRPr>
          </a:p>
          <a:p>
            <a:pPr algn="ctr">
              <a:buFont typeface="Wingdings" pitchFamily="2" charset="2"/>
              <a:buNone/>
              <a:defRPr/>
            </a:pPr>
            <a:r>
              <a:rPr lang="en-US" dirty="0">
                <a:latin typeface="Georgia" pitchFamily="18" charset="0"/>
              </a:rPr>
              <a:t>To </a:t>
            </a:r>
            <a:r>
              <a:rPr lang="en-US" b="1" dirty="0">
                <a:latin typeface="Georgia" pitchFamily="18" charset="0"/>
              </a:rPr>
              <a:t>communicate </a:t>
            </a:r>
            <a:r>
              <a:rPr lang="en-US" dirty="0">
                <a:latin typeface="Georgia" pitchFamily="18" charset="0"/>
              </a:rPr>
              <a:t>clear unambiguous standards and expectations, then ensure people </a:t>
            </a:r>
            <a:r>
              <a:rPr lang="en-US" b="1" dirty="0">
                <a:latin typeface="Georgia" pitchFamily="18" charset="0"/>
              </a:rPr>
              <a:t>meet</a:t>
            </a:r>
            <a:r>
              <a:rPr lang="en-US" dirty="0">
                <a:latin typeface="Georgia" pitchFamily="18" charset="0"/>
              </a:rPr>
              <a:t> those standards and expectations through </a:t>
            </a:r>
            <a:r>
              <a:rPr lang="en-US" b="1" dirty="0">
                <a:latin typeface="Georgia" pitchFamily="18" charset="0"/>
              </a:rPr>
              <a:t>oversight</a:t>
            </a:r>
            <a:r>
              <a:rPr lang="en-US" dirty="0">
                <a:latin typeface="Georgia" pitchFamily="18" charset="0"/>
              </a:rPr>
              <a:t> is NOT micromanagement</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580</a:t>
            </a:fld>
            <a:endParaRPr lang="en-US">
              <a:solidFill>
                <a:prstClr val="black">
                  <a:tint val="75000"/>
                </a:prstClr>
              </a:solidFill>
            </a:endParaRPr>
          </a:p>
        </p:txBody>
      </p:sp>
    </p:spTree>
    <p:extLst>
      <p:ext uri="{BB962C8B-B14F-4D97-AF65-F5344CB8AC3E}">
        <p14:creationId xmlns:p14="http://schemas.microsoft.com/office/powerpoint/2010/main" val="1665956260"/>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2209800"/>
          </a:xfrm>
        </p:spPr>
        <p:txBody>
          <a:bodyPr>
            <a:normAutofit/>
          </a:bodyPr>
          <a:lstStyle/>
          <a:p>
            <a:pPr>
              <a:defRPr/>
            </a:pPr>
            <a:r>
              <a:rPr lang="en-US" sz="3200" b="1" dirty="0">
                <a:latin typeface="Calibri" panose="020F0502020204030204" pitchFamily="34" charset="0"/>
                <a:cs typeface="Calibri" panose="020F0502020204030204" pitchFamily="34" charset="0"/>
              </a:rPr>
              <a:t>There are times when extraordinary circumstances require extraordinary management approaches in conjunction with honest and candid dialogue with the employee </a:t>
            </a:r>
          </a:p>
        </p:txBody>
      </p:sp>
      <p:sp>
        <p:nvSpPr>
          <p:cNvPr id="3" name="Content Placeholder 2"/>
          <p:cNvSpPr>
            <a:spLocks noGrp="1"/>
          </p:cNvSpPr>
          <p:nvPr>
            <p:ph idx="1"/>
          </p:nvPr>
        </p:nvSpPr>
        <p:spPr>
          <a:xfrm>
            <a:off x="457200" y="2332038"/>
            <a:ext cx="7848600" cy="3902075"/>
          </a:xfrm>
        </p:spPr>
        <p:txBody>
          <a:bodyPr>
            <a:normAutofit fontScale="92500" lnSpcReduction="10000"/>
          </a:bodyPr>
          <a:lstStyle/>
          <a:p>
            <a:pPr>
              <a:buFont typeface="Wingdings" pitchFamily="2" charset="2"/>
              <a:buNone/>
              <a:defRPr/>
            </a:pPr>
            <a:r>
              <a:rPr lang="en-US" b="1" i="1" dirty="0">
                <a:latin typeface="Georgia" pitchFamily="18" charset="0"/>
              </a:rPr>
              <a:t>Examples:</a:t>
            </a:r>
          </a:p>
          <a:p>
            <a:pPr>
              <a:buFont typeface="Courier New" pitchFamily="49" charset="0"/>
              <a:buChar char="o"/>
              <a:defRPr/>
            </a:pPr>
            <a:r>
              <a:rPr lang="en-US" sz="2800" dirty="0">
                <a:latin typeface="Georgia" pitchFamily="18" charset="0"/>
              </a:rPr>
              <a:t>High profile or Politically sensitive cases</a:t>
            </a:r>
          </a:p>
          <a:p>
            <a:pPr>
              <a:buFont typeface="Courier New" pitchFamily="49" charset="0"/>
              <a:buChar char="o"/>
              <a:defRPr/>
            </a:pPr>
            <a:r>
              <a:rPr lang="en-US" sz="2800" dirty="0">
                <a:latin typeface="Georgia" pitchFamily="18" charset="0"/>
              </a:rPr>
              <a:t>High risk and/or dangerous activities</a:t>
            </a:r>
          </a:p>
          <a:p>
            <a:pPr>
              <a:buFont typeface="Courier New" pitchFamily="49" charset="0"/>
              <a:buChar char="o"/>
              <a:defRPr/>
            </a:pPr>
            <a:r>
              <a:rPr lang="en-US" sz="2800" dirty="0">
                <a:latin typeface="Georgia" pitchFamily="18" charset="0"/>
              </a:rPr>
              <a:t>Dealing with inexperienced or new employees</a:t>
            </a:r>
          </a:p>
          <a:p>
            <a:pPr>
              <a:buFont typeface="Courier New" pitchFamily="49" charset="0"/>
              <a:buChar char="o"/>
              <a:defRPr/>
            </a:pPr>
            <a:r>
              <a:rPr lang="en-US" sz="2800" dirty="0">
                <a:latin typeface="Georgia" pitchFamily="18" charset="0"/>
              </a:rPr>
              <a:t>Dealing with marginal employees</a:t>
            </a:r>
          </a:p>
          <a:p>
            <a:pPr marL="0" indent="0" algn="ctr">
              <a:buNone/>
              <a:defRPr/>
            </a:pPr>
            <a:endParaRPr lang="en-US" sz="2800" b="1" dirty="0">
              <a:solidFill>
                <a:srgbClr val="C00000"/>
              </a:solidFill>
              <a:latin typeface="Georgia" pitchFamily="18" charset="0"/>
            </a:endParaRPr>
          </a:p>
          <a:p>
            <a:pPr marL="0" indent="0" algn="ctr">
              <a:buNone/>
              <a:defRPr/>
            </a:pPr>
            <a:r>
              <a:rPr lang="en-US" sz="2800" b="1" dirty="0">
                <a:solidFill>
                  <a:srgbClr val="C00000"/>
                </a:solidFill>
                <a:latin typeface="Georgia" pitchFamily="18" charset="0"/>
              </a:rPr>
              <a:t>THE KEY IS UPFRONT COMMUNICATION WITH EMPLOYEES REGARDING THE TASK AT HAND</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581</a:t>
            </a:fld>
            <a:endParaRPr lang="en-US" dirty="0">
              <a:solidFill>
                <a:prstClr val="black">
                  <a:tint val="75000"/>
                </a:prstClr>
              </a:solidFill>
            </a:endParaRPr>
          </a:p>
        </p:txBody>
      </p:sp>
    </p:spTree>
    <p:extLst>
      <p:ext uri="{BB962C8B-B14F-4D97-AF65-F5344CB8AC3E}">
        <p14:creationId xmlns:p14="http://schemas.microsoft.com/office/powerpoint/2010/main" val="1532641074"/>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pPr algn="ctr">
              <a:buFont typeface="Wingdings" pitchFamily="2" charset="2"/>
              <a:buNone/>
              <a:defRPr/>
            </a:pPr>
            <a:r>
              <a:rPr lang="en-US" b="1" dirty="0">
                <a:latin typeface="Georgia" pitchFamily="18" charset="0"/>
              </a:rPr>
              <a:t>Micromanagement is when you try to do their jobs. </a:t>
            </a:r>
          </a:p>
          <a:p>
            <a:pPr algn="ctr">
              <a:buFont typeface="Wingdings" pitchFamily="2" charset="2"/>
              <a:buNone/>
              <a:defRPr/>
            </a:pPr>
            <a:endParaRPr lang="en-US" dirty="0">
              <a:latin typeface="Georgia" pitchFamily="18" charset="0"/>
            </a:endParaRPr>
          </a:p>
          <a:p>
            <a:pPr algn="ctr">
              <a:buFont typeface="Wingdings" pitchFamily="2" charset="2"/>
              <a:buNone/>
              <a:defRPr/>
            </a:pPr>
            <a:r>
              <a:rPr lang="en-US" b="1" dirty="0">
                <a:latin typeface="Georgia" pitchFamily="18" charset="0"/>
              </a:rPr>
              <a:t>Good management is when you ensure they do their jobs.</a:t>
            </a:r>
          </a:p>
          <a:p>
            <a:pPr algn="ctr">
              <a:buFont typeface="Wingdings" pitchFamily="2" charset="2"/>
              <a:buNone/>
              <a:defRPr/>
            </a:pPr>
            <a:endParaRPr lang="en-US" dirty="0">
              <a:latin typeface="Georgia" pitchFamily="18" charset="0"/>
            </a:endParaRPr>
          </a:p>
          <a:p>
            <a:pPr algn="ctr">
              <a:buFont typeface="Wingdings" pitchFamily="2" charset="2"/>
              <a:buNone/>
              <a:defRPr/>
            </a:pPr>
            <a:r>
              <a:rPr lang="en-US" b="1" dirty="0">
                <a:latin typeface="Georgia" pitchFamily="18" charset="0"/>
              </a:rPr>
              <a:t>Exemplary management is when you create a culture where they “would die” before they didn’t do their job.</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582</a:t>
            </a:fld>
            <a:endParaRPr lang="en-US">
              <a:solidFill>
                <a:prstClr val="black">
                  <a:tint val="75000"/>
                </a:prstClr>
              </a:solidFill>
            </a:endParaRPr>
          </a:p>
        </p:txBody>
      </p:sp>
    </p:spTree>
    <p:extLst>
      <p:ext uri="{BB962C8B-B14F-4D97-AF65-F5344CB8AC3E}">
        <p14:creationId xmlns:p14="http://schemas.microsoft.com/office/powerpoint/2010/main" val="1115959406"/>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Autofit/>
          </a:bodyPr>
          <a:lstStyle/>
          <a:p>
            <a:r>
              <a:rPr lang="en-US" sz="3200" b="1" dirty="0"/>
              <a:t>Harvard Business School</a:t>
            </a:r>
            <a:br>
              <a:rPr lang="en-US" sz="3200" b="1" dirty="0"/>
            </a:br>
            <a:r>
              <a:rPr lang="en-US" sz="2400" dirty="0" err="1"/>
              <a:t>Rosabeth</a:t>
            </a:r>
            <a:r>
              <a:rPr lang="en-US" sz="2400" dirty="0"/>
              <a:t> Moss </a:t>
            </a:r>
            <a:r>
              <a:rPr lang="en-US" sz="2400" dirty="0" err="1"/>
              <a:t>Kanter</a:t>
            </a:r>
            <a:endParaRPr lang="en-US" sz="2400" dirty="0"/>
          </a:p>
        </p:txBody>
      </p:sp>
      <p:sp>
        <p:nvSpPr>
          <p:cNvPr id="3" name="Content Placeholder 2"/>
          <p:cNvSpPr>
            <a:spLocks noGrp="1"/>
          </p:cNvSpPr>
          <p:nvPr>
            <p:ph idx="1"/>
          </p:nvPr>
        </p:nvSpPr>
        <p:spPr>
          <a:xfrm>
            <a:off x="457200" y="1600200"/>
            <a:ext cx="8229600" cy="5257800"/>
          </a:xfrm>
        </p:spPr>
        <p:txBody>
          <a:bodyPr>
            <a:normAutofit/>
          </a:bodyPr>
          <a:lstStyle/>
          <a:p>
            <a:pPr>
              <a:buFont typeface="Wingdings" panose="05000000000000000000" pitchFamily="2" charset="2"/>
              <a:buChar char="§"/>
            </a:pPr>
            <a:r>
              <a:rPr lang="en-US" sz="2800" dirty="0"/>
              <a:t>With rising interdependence and unpredictability, the cost of micromanagement are increasing. </a:t>
            </a:r>
          </a:p>
          <a:p>
            <a:pPr>
              <a:buFont typeface="Wingdings" panose="05000000000000000000" pitchFamily="2" charset="2"/>
              <a:buChar char="§"/>
            </a:pPr>
            <a:r>
              <a:rPr lang="en-US" sz="2800" dirty="0"/>
              <a:t>We must rely on more and more of our people to make decisions on matters for which a routine response may not exist. </a:t>
            </a:r>
          </a:p>
          <a:p>
            <a:pPr>
              <a:buFont typeface="Wingdings" panose="05000000000000000000" pitchFamily="2" charset="2"/>
              <a:buChar char="§"/>
            </a:pPr>
            <a:r>
              <a:rPr lang="en-US" sz="2800" dirty="0"/>
              <a:t>The degree to which the opportunity to use power effectively is granted to or withheld from individuals is one operative difference between those organizations that stagnate and those that innovate.” </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583</a:t>
            </a:fld>
            <a:endParaRPr lang="en-US">
              <a:solidFill>
                <a:prstClr val="black">
                  <a:tint val="75000"/>
                </a:prstClr>
              </a:solidFill>
            </a:endParaRPr>
          </a:p>
        </p:txBody>
      </p:sp>
    </p:spTree>
    <p:extLst>
      <p:ext uri="{BB962C8B-B14F-4D97-AF65-F5344CB8AC3E}">
        <p14:creationId xmlns:p14="http://schemas.microsoft.com/office/powerpoint/2010/main" val="2572618156"/>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b="1" dirty="0"/>
              <a:t>Simon Sinek</a:t>
            </a:r>
            <a:endParaRPr lang="en-US" dirty="0"/>
          </a:p>
        </p:txBody>
      </p:sp>
      <p:sp>
        <p:nvSpPr>
          <p:cNvPr id="3" name="Content Placeholder 2"/>
          <p:cNvSpPr>
            <a:spLocks noGrp="1"/>
          </p:cNvSpPr>
          <p:nvPr>
            <p:ph idx="1"/>
          </p:nvPr>
        </p:nvSpPr>
        <p:spPr>
          <a:xfrm>
            <a:off x="457200" y="762000"/>
            <a:ext cx="8229600" cy="6248400"/>
          </a:xfrm>
        </p:spPr>
        <p:txBody>
          <a:bodyPr>
            <a:normAutofit/>
          </a:bodyPr>
          <a:lstStyle/>
          <a:p>
            <a:pPr>
              <a:buFont typeface="Wingdings" panose="05000000000000000000" pitchFamily="2" charset="2"/>
              <a:buChar char="§"/>
            </a:pPr>
            <a:r>
              <a:rPr lang="en-US" sz="2800" dirty="0"/>
              <a:t>When authority is kept at the top, it is more likely that factions will emerge and compete for favor rather than work together for the good of the whole. </a:t>
            </a:r>
          </a:p>
          <a:p>
            <a:pPr>
              <a:buFont typeface="Wingdings" panose="05000000000000000000" pitchFamily="2" charset="2"/>
              <a:buChar char="§"/>
            </a:pPr>
            <a:r>
              <a:rPr lang="en-US" sz="2800" dirty="0"/>
              <a:t>In contrast, a leader that distributes their authority empowers their people to take responsibility to advance the group’s interests information is shared, mistakes aren’t hidden and innovation thrives. </a:t>
            </a:r>
          </a:p>
          <a:p>
            <a:pPr marL="0" indent="0" algn="ctr">
              <a:buNone/>
            </a:pPr>
            <a:r>
              <a:rPr lang="en-US" sz="2800" b="1" i="1" dirty="0">
                <a:solidFill>
                  <a:srgbClr val="C00000"/>
                </a:solidFill>
              </a:rPr>
              <a:t>When our leaders give us the authority to make decisions, we feel inspired to make our own sacrifices to see their vision advanced.</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584</a:t>
            </a:fld>
            <a:endParaRPr lang="en-US">
              <a:solidFill>
                <a:prstClr val="black">
                  <a:tint val="75000"/>
                </a:prstClr>
              </a:solidFill>
            </a:endParaRPr>
          </a:p>
        </p:txBody>
      </p:sp>
    </p:spTree>
    <p:extLst>
      <p:ext uri="{BB962C8B-B14F-4D97-AF65-F5344CB8AC3E}">
        <p14:creationId xmlns:p14="http://schemas.microsoft.com/office/powerpoint/2010/main" val="1538088414"/>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143"/>
            <a:ext cx="9144000" cy="1405618"/>
          </a:xfrm>
        </p:spPr>
        <p:txBody>
          <a:bodyPr>
            <a:normAutofit fontScale="90000"/>
          </a:bodyPr>
          <a:lstStyle/>
          <a:p>
            <a:r>
              <a:rPr lang="en-US" sz="3200" b="1" dirty="0"/>
              <a:t>The Contemporary Environment’ Nexus to Leadership and Management</a:t>
            </a:r>
            <a:br>
              <a:rPr lang="en-US" sz="3200" b="1" dirty="0"/>
            </a:br>
            <a:r>
              <a:rPr lang="en-US" sz="2400" dirty="0"/>
              <a:t>McChrystal, S. (2015)</a:t>
            </a:r>
          </a:p>
        </p:txBody>
      </p:sp>
      <p:sp>
        <p:nvSpPr>
          <p:cNvPr id="3" name="Content Placeholder 2"/>
          <p:cNvSpPr>
            <a:spLocks noGrp="1"/>
          </p:cNvSpPr>
          <p:nvPr>
            <p:ph idx="1"/>
          </p:nvPr>
        </p:nvSpPr>
        <p:spPr>
          <a:xfrm>
            <a:off x="457200" y="1752600"/>
            <a:ext cx="8229600" cy="5105400"/>
          </a:xfrm>
        </p:spPr>
        <p:txBody>
          <a:bodyPr>
            <a:normAutofit/>
          </a:bodyPr>
          <a:lstStyle/>
          <a:p>
            <a:pPr>
              <a:buFont typeface="Wingdings" panose="05000000000000000000" pitchFamily="2" charset="2"/>
              <a:buChar char="§"/>
            </a:pPr>
            <a:r>
              <a:rPr lang="en-US" sz="2800" dirty="0"/>
              <a:t>Our environment erupts with too many possibilities to plan for effectively, we must become comfortable sharing power</a:t>
            </a:r>
          </a:p>
          <a:p>
            <a:pPr>
              <a:buFont typeface="Wingdings" panose="05000000000000000000" pitchFamily="2" charset="2"/>
              <a:buChar char="§"/>
            </a:pPr>
            <a:r>
              <a:rPr lang="en-US" sz="2800" dirty="0"/>
              <a:t>Increased complexity, disruption and unpredictability requires increased agility and adaptability</a:t>
            </a:r>
          </a:p>
          <a:p>
            <a:pPr>
              <a:buFont typeface="Wingdings" panose="05000000000000000000" pitchFamily="2" charset="2"/>
              <a:buChar char="§"/>
            </a:pPr>
            <a:r>
              <a:rPr lang="en-US" sz="2800" dirty="0"/>
              <a:t>Loosening control and empowerment are necessary to promote innovation, initiative, creative thinking, agility and adaptation</a:t>
            </a:r>
          </a:p>
          <a:p>
            <a:pPr>
              <a:buFont typeface="Wingdings" panose="05000000000000000000" pitchFamily="2" charset="2"/>
              <a:buChar char="§"/>
            </a:pPr>
            <a:r>
              <a:rPr lang="en-US" sz="2800" dirty="0"/>
              <a:t>“Eyes on, Hands off” leadership philosophy </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585</a:t>
            </a:fld>
            <a:endParaRPr lang="en-US">
              <a:solidFill>
                <a:prstClr val="black">
                  <a:tint val="75000"/>
                </a:prstClr>
              </a:solidFill>
            </a:endParaRPr>
          </a:p>
        </p:txBody>
      </p:sp>
    </p:spTree>
    <p:extLst>
      <p:ext uri="{BB962C8B-B14F-4D97-AF65-F5344CB8AC3E}">
        <p14:creationId xmlns:p14="http://schemas.microsoft.com/office/powerpoint/2010/main" val="1481680146"/>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52600"/>
          </a:xfrm>
        </p:spPr>
        <p:txBody>
          <a:bodyPr>
            <a:normAutofit fontScale="90000"/>
          </a:bodyPr>
          <a:lstStyle/>
          <a:p>
            <a:r>
              <a:rPr lang="en-US" sz="3200" b="1" dirty="0"/>
              <a:t>“When leaders see what’s going on, they naturally want to control what's going on…We must become comfortable at sharing power”</a:t>
            </a:r>
            <a:br>
              <a:rPr lang="en-US" sz="3200" b="1" dirty="0"/>
            </a:br>
            <a:r>
              <a:rPr lang="en-US" sz="2700" dirty="0"/>
              <a:t>McChrystal, (2015)</a:t>
            </a:r>
          </a:p>
        </p:txBody>
      </p:sp>
      <p:sp>
        <p:nvSpPr>
          <p:cNvPr id="3" name="Content Placeholder 2"/>
          <p:cNvSpPr>
            <a:spLocks noGrp="1"/>
          </p:cNvSpPr>
          <p:nvPr>
            <p:ph idx="1"/>
          </p:nvPr>
        </p:nvSpPr>
        <p:spPr>
          <a:xfrm>
            <a:off x="457200" y="1905000"/>
            <a:ext cx="8229600" cy="4953000"/>
          </a:xfrm>
        </p:spPr>
        <p:txBody>
          <a:bodyPr>
            <a:normAutofit/>
          </a:bodyPr>
          <a:lstStyle/>
          <a:p>
            <a:pPr>
              <a:buFont typeface="Wingdings" panose="05000000000000000000" pitchFamily="2" charset="2"/>
              <a:buChar char="§"/>
            </a:pPr>
            <a:r>
              <a:rPr lang="en-US" sz="2800" dirty="0"/>
              <a:t>Empowerment is unnatural and we want to command and control</a:t>
            </a:r>
          </a:p>
          <a:p>
            <a:pPr>
              <a:buFont typeface="Wingdings" panose="05000000000000000000" pitchFamily="2" charset="2"/>
              <a:buChar char="§"/>
            </a:pPr>
            <a:r>
              <a:rPr lang="en-US" sz="2800" dirty="0"/>
              <a:t>The velocity and volume of decisions needed exceed the capabilities of the best supervisors</a:t>
            </a:r>
          </a:p>
          <a:p>
            <a:pPr>
              <a:buFont typeface="Wingdings" panose="05000000000000000000" pitchFamily="2" charset="2"/>
              <a:buChar char="§"/>
            </a:pPr>
            <a:r>
              <a:rPr lang="en-US" sz="2800" dirty="0"/>
              <a:t>The speed required for initiative often exceeds bureaucratic means</a:t>
            </a:r>
          </a:p>
          <a:p>
            <a:pPr>
              <a:buFont typeface="Wingdings" panose="05000000000000000000" pitchFamily="2" charset="2"/>
              <a:buChar char="§"/>
            </a:pPr>
            <a:r>
              <a:rPr lang="en-US" sz="2800" dirty="0"/>
              <a:t>Empowerment provides “ownership” and autonomy that translates into “growth and development” to innovate and adapt to changing and dynamic circumstances</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586</a:t>
            </a:fld>
            <a:endParaRPr lang="en-US">
              <a:solidFill>
                <a:prstClr val="black">
                  <a:tint val="75000"/>
                </a:prstClr>
              </a:solidFill>
            </a:endParaRPr>
          </a:p>
        </p:txBody>
      </p:sp>
    </p:spTree>
    <p:extLst>
      <p:ext uri="{BB962C8B-B14F-4D97-AF65-F5344CB8AC3E}">
        <p14:creationId xmlns:p14="http://schemas.microsoft.com/office/powerpoint/2010/main" val="1939396120"/>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458200" cy="6324600"/>
          </a:xfrm>
        </p:spPr>
        <p:txBody>
          <a:bodyPr>
            <a:normAutofit/>
          </a:bodyPr>
          <a:lstStyle/>
          <a:p>
            <a:pPr>
              <a:buFont typeface="Wingdings" pitchFamily="2" charset="2"/>
              <a:buNone/>
              <a:defRPr/>
            </a:pPr>
            <a:r>
              <a:rPr lang="en-US" b="1" dirty="0">
                <a:latin typeface="Georgia" pitchFamily="18" charset="0"/>
              </a:rPr>
              <a:t>   </a:t>
            </a:r>
            <a:r>
              <a:rPr lang="en-US" b="1" dirty="0">
                <a:latin typeface="Calibri" panose="020F0502020204030204" pitchFamily="34" charset="0"/>
                <a:cs typeface="Calibri" panose="020F0502020204030204" pitchFamily="34" charset="0"/>
              </a:rPr>
              <a:t>The first step away from micromanagement is for supervisors to admit being micromanagers</a:t>
            </a:r>
          </a:p>
          <a:p>
            <a:pPr>
              <a:buFont typeface="Wingdings" pitchFamily="2" charset="2"/>
              <a:buNone/>
              <a:defRPr/>
            </a:pPr>
            <a:r>
              <a:rPr lang="en-US" dirty="0">
                <a:latin typeface="Calibri" panose="020F0502020204030204" pitchFamily="34" charset="0"/>
                <a:cs typeface="Calibri" panose="020F0502020204030204" pitchFamily="34" charset="0"/>
              </a:rPr>
              <a:t> </a:t>
            </a:r>
          </a:p>
          <a:p>
            <a:pPr>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Only then can a conscious effort be made to work toward a more inspired management style</a:t>
            </a:r>
          </a:p>
          <a:p>
            <a:pPr>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Awareness and commitment are crucial to successful change</a:t>
            </a:r>
          </a:p>
          <a:p>
            <a:pPr>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A rapid transformation is unlikely; committed supervisors are best served by focusing improvement efforts on one or two specific characteristics that are causing the micromanaging tendency and then building momentum from incremental successes.</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587</a:t>
            </a:fld>
            <a:endParaRPr lang="en-US">
              <a:solidFill>
                <a:prstClr val="black">
                  <a:tint val="75000"/>
                </a:prstClr>
              </a:solidFill>
            </a:endParaRPr>
          </a:p>
        </p:txBody>
      </p:sp>
    </p:spTree>
    <p:extLst>
      <p:ext uri="{BB962C8B-B14F-4D97-AF65-F5344CB8AC3E}">
        <p14:creationId xmlns:p14="http://schemas.microsoft.com/office/powerpoint/2010/main" val="2993134008"/>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525"/>
            <a:ext cx="8229600" cy="6721475"/>
          </a:xfrm>
        </p:spPr>
        <p:txBody>
          <a:bodyPr>
            <a:normAutofit/>
          </a:bodyPr>
          <a:lstStyle/>
          <a:p>
            <a:pPr marL="0" indent="0" algn="ctr">
              <a:buNone/>
              <a:defRPr/>
            </a:pPr>
            <a:r>
              <a:rPr lang="en-US" sz="3000" b="1" dirty="0">
                <a:latin typeface="Calibri" panose="020F0502020204030204" pitchFamily="34" charset="0"/>
                <a:cs typeface="Calibri" panose="020F0502020204030204" pitchFamily="34" charset="0"/>
              </a:rPr>
              <a:t>Supervisors need to maintain an open mind, be flexible in thought, and engage in participative management</a:t>
            </a:r>
          </a:p>
          <a:p>
            <a:pPr marL="0" indent="0" algn="ctr">
              <a:buNone/>
              <a:defRPr/>
            </a:pPr>
            <a:endParaRPr lang="en-US" sz="3000" b="1" dirty="0">
              <a:latin typeface="Calibri" panose="020F0502020204030204" pitchFamily="34" charset="0"/>
              <a:cs typeface="Calibri" panose="020F0502020204030204" pitchFamily="34" charset="0"/>
            </a:endParaRPr>
          </a:p>
          <a:p>
            <a:pPr>
              <a:buFont typeface="Wingdings" panose="05000000000000000000" pitchFamily="2" charset="2"/>
              <a:buChar char="§"/>
              <a:defRPr/>
            </a:pPr>
            <a:r>
              <a:rPr lang="en-US" sz="2800" dirty="0"/>
              <a:t>Officers are allowed to provide input. In this manner employees are most likely to buy into their supervisors’ management style and feel empowered to make sound decisions themselves</a:t>
            </a:r>
          </a:p>
          <a:p>
            <a:pPr>
              <a:buFont typeface="Wingdings" panose="05000000000000000000" pitchFamily="2" charset="2"/>
              <a:buChar char="§"/>
              <a:defRPr/>
            </a:pPr>
            <a:r>
              <a:rPr lang="en-US" sz="2800" dirty="0"/>
              <a:t>There also needs to be an allowance for and an acceptance of mistakes (to the extent possible in law enforcement work)</a:t>
            </a:r>
          </a:p>
          <a:p>
            <a:pPr>
              <a:buFont typeface="Wingdings" panose="05000000000000000000" pitchFamily="2" charset="2"/>
              <a:buChar char="§"/>
              <a:defRPr/>
            </a:pPr>
            <a:r>
              <a:rPr lang="en-US" sz="2800" dirty="0"/>
              <a:t>Errors will happen, and when they do, an appropriate response is critical </a:t>
            </a:r>
            <a:r>
              <a:rPr lang="en-US" sz="2800" b="1" dirty="0">
                <a:solidFill>
                  <a:srgbClr val="C00000"/>
                </a:solidFill>
              </a:rPr>
              <a:t>[look for understanding the issue and lessons learned rather than blaming]</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588</a:t>
            </a:fld>
            <a:endParaRPr lang="en-US" dirty="0">
              <a:solidFill>
                <a:prstClr val="black">
                  <a:tint val="75000"/>
                </a:prstClr>
              </a:solidFill>
            </a:endParaRPr>
          </a:p>
        </p:txBody>
      </p:sp>
    </p:spTree>
    <p:extLst>
      <p:ext uri="{BB962C8B-B14F-4D97-AF65-F5344CB8AC3E}">
        <p14:creationId xmlns:p14="http://schemas.microsoft.com/office/powerpoint/2010/main" val="205956459"/>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525"/>
            <a:ext cx="8229600" cy="6416675"/>
          </a:xfrm>
        </p:spPr>
        <p:txBody>
          <a:bodyPr>
            <a:normAutofit lnSpcReduction="10000"/>
          </a:bodyPr>
          <a:lstStyle/>
          <a:p>
            <a:pPr>
              <a:buFont typeface="Wingdings" panose="05000000000000000000" pitchFamily="2" charset="2"/>
              <a:buChar char="§"/>
              <a:defRPr/>
            </a:pPr>
            <a:r>
              <a:rPr lang="en-US" sz="2800" dirty="0">
                <a:ea typeface="Cambria" panose="02040503050406030204" pitchFamily="18" charset="0"/>
              </a:rPr>
              <a:t>When delegating responsibility, upfront communication becomes essential</a:t>
            </a:r>
          </a:p>
          <a:p>
            <a:pPr>
              <a:buFont typeface="Wingdings" panose="05000000000000000000" pitchFamily="2" charset="2"/>
              <a:buChar char="§"/>
              <a:defRPr/>
            </a:pPr>
            <a:r>
              <a:rPr lang="en-US" sz="2800" dirty="0">
                <a:ea typeface="Cambria" panose="02040503050406030204" pitchFamily="18" charset="0"/>
              </a:rPr>
              <a:t>Time should be spent detailing tasks and expectations at the outset rather than saying nothing and critiquing at the end</a:t>
            </a:r>
          </a:p>
          <a:p>
            <a:pPr>
              <a:buFont typeface="Wingdings" panose="05000000000000000000" pitchFamily="2" charset="2"/>
              <a:buChar char="§"/>
              <a:defRPr/>
            </a:pPr>
            <a:r>
              <a:rPr lang="en-US" sz="2800" dirty="0">
                <a:ea typeface="Cambria" panose="02040503050406030204" pitchFamily="18" charset="0"/>
              </a:rPr>
              <a:t>As with most remedies to micromanaging, communicating at appropriate times and in the proper manner is crucial</a:t>
            </a:r>
          </a:p>
          <a:p>
            <a:pPr>
              <a:buFont typeface="Wingdings" panose="05000000000000000000" pitchFamily="2" charset="2"/>
              <a:buChar char="§"/>
              <a:defRPr/>
            </a:pPr>
            <a:r>
              <a:rPr lang="en-US" sz="2800" b="1" dirty="0">
                <a:solidFill>
                  <a:srgbClr val="C00000"/>
                </a:solidFill>
                <a:ea typeface="Cambria" panose="02040503050406030204" pitchFamily="18" charset="0"/>
              </a:rPr>
              <a:t>Substitute micromanagement with leadership. Be resolute with strategy but flexible with tactics</a:t>
            </a:r>
          </a:p>
          <a:p>
            <a:pPr>
              <a:buFont typeface="Wingdings" panose="05000000000000000000" pitchFamily="2" charset="2"/>
              <a:buChar char="§"/>
              <a:defRPr/>
            </a:pPr>
            <a:r>
              <a:rPr lang="en-US" sz="2800" dirty="0">
                <a:ea typeface="Cambria" panose="02040503050406030204" pitchFamily="18" charset="0"/>
              </a:rPr>
              <a:t>Create an atmosphere of open communications by encouraging employees to speak up and ensuring that they are heard</a:t>
            </a:r>
          </a:p>
          <a:p>
            <a:pPr>
              <a:buFont typeface="Wingdings" panose="05000000000000000000" pitchFamily="2" charset="2"/>
              <a:buChar char="§"/>
              <a:defRPr/>
            </a:pPr>
            <a:r>
              <a:rPr lang="en-US" sz="2800" dirty="0">
                <a:ea typeface="Cambria" panose="02040503050406030204" pitchFamily="18" charset="0"/>
              </a:rPr>
              <a:t>Value their opinions and judgment even if you don't agree                    </a:t>
            </a:r>
            <a:r>
              <a:rPr lang="en-US" sz="2800" dirty="0"/>
              <a:t>                                          </a:t>
            </a:r>
            <a:r>
              <a:rPr lang="en-US" sz="2400" dirty="0"/>
              <a:t>White, (2010)</a:t>
            </a:r>
          </a:p>
          <a:p>
            <a:pPr marL="0" indent="0">
              <a:buNone/>
              <a:defRPr/>
            </a:pPr>
            <a:endParaRPr lang="en-US" sz="2800" dirty="0">
              <a:latin typeface="Georgia" pitchFamily="18" charset="0"/>
            </a:endParaRP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589</a:t>
            </a:fld>
            <a:endParaRPr lang="en-US">
              <a:solidFill>
                <a:prstClr val="black">
                  <a:tint val="75000"/>
                </a:prstClr>
              </a:solidFill>
            </a:endParaRPr>
          </a:p>
        </p:txBody>
      </p:sp>
    </p:spTree>
    <p:extLst>
      <p:ext uri="{BB962C8B-B14F-4D97-AF65-F5344CB8AC3E}">
        <p14:creationId xmlns:p14="http://schemas.microsoft.com/office/powerpoint/2010/main" val="9751404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B360-A9B4-1D64-85C1-7229E25867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5E5B55-7433-616C-94D9-4696ED6926AD}"/>
              </a:ext>
            </a:extLst>
          </p:cNvPr>
          <p:cNvSpPr>
            <a:spLocks noGrp="1"/>
          </p:cNvSpPr>
          <p:nvPr>
            <p:ph idx="1"/>
          </p:nvPr>
        </p:nvSpPr>
        <p:spPr/>
        <p:txBody>
          <a:bodyPr>
            <a:normAutofit/>
          </a:bodyPr>
          <a:lstStyle/>
          <a:p>
            <a:pPr>
              <a:buFont typeface="Wingdings" panose="05000000000000000000" pitchFamily="2" charset="2"/>
              <a:buChar char="§"/>
            </a:pPr>
            <a:r>
              <a:rPr lang="en-US" sz="2800" b="1" dirty="0"/>
              <a:t>Inspirational and transformative character: </a:t>
            </a:r>
            <a:r>
              <a:rPr lang="en-US" sz="2800" dirty="0"/>
              <a:t>an emotional and intellectual force that allows people to feel that they are not only witnessing history but making it</a:t>
            </a:r>
          </a:p>
          <a:p>
            <a:pPr>
              <a:buFont typeface="Wingdings" panose="05000000000000000000" pitchFamily="2" charset="2"/>
              <a:buChar char="§"/>
            </a:pPr>
            <a:r>
              <a:rPr lang="en-US" sz="2800" b="1" dirty="0"/>
              <a:t>Empirical validity: </a:t>
            </a:r>
            <a:r>
              <a:rPr lang="en-US" sz="2800" dirty="0"/>
              <a:t>the convergence of different types of evidence that provides confidence in the analysis </a:t>
            </a:r>
          </a:p>
          <a:p>
            <a:pPr marL="0" indent="0">
              <a:buNone/>
            </a:pPr>
            <a:endParaRPr lang="en-US" sz="2800" dirty="0"/>
          </a:p>
        </p:txBody>
      </p:sp>
      <p:sp>
        <p:nvSpPr>
          <p:cNvPr id="4" name="Slide Number Placeholder 3">
            <a:extLst>
              <a:ext uri="{FF2B5EF4-FFF2-40B4-BE49-F238E27FC236}">
                <a16:creationId xmlns:a16="http://schemas.microsoft.com/office/drawing/2014/main" id="{134CDF97-9495-05D2-E747-D6A8943FE84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1619209009"/>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
            <a:ext cx="8458200" cy="6477000"/>
          </a:xfrm>
        </p:spPr>
        <p:txBody>
          <a:bodyPr>
            <a:normAutofit/>
          </a:bodyPr>
          <a:lstStyle/>
          <a:p>
            <a:pPr algn="ctr">
              <a:buFont typeface="Wingdings" pitchFamily="2" charset="2"/>
              <a:buNone/>
              <a:defRPr/>
            </a:pPr>
            <a:r>
              <a:rPr lang="en-US" b="1" dirty="0">
                <a:latin typeface="Calibri" panose="020F0502020204030204" pitchFamily="34" charset="0"/>
                <a:cs typeface="Calibri" panose="020F0502020204030204" pitchFamily="34" charset="0"/>
              </a:rPr>
              <a:t>Progress reports could be requested at predetermined intervals for more complicated tasks. </a:t>
            </a:r>
          </a:p>
          <a:p>
            <a:pPr algn="ctr">
              <a:buFont typeface="Wingdings" pitchFamily="2" charset="2"/>
              <a:buNone/>
              <a:defRPr/>
            </a:pPr>
            <a:r>
              <a:rPr lang="en-US" b="1" u="sng" dirty="0">
                <a:solidFill>
                  <a:srgbClr val="C00000"/>
                </a:solidFill>
                <a:latin typeface="Arial" panose="020B0604020202020204" pitchFamily="34" charset="0"/>
                <a:cs typeface="Arial" panose="020B0604020202020204" pitchFamily="34" charset="0"/>
              </a:rPr>
              <a:t>Use “SITREPS”</a:t>
            </a:r>
          </a:p>
          <a:p>
            <a:pPr algn="ctr">
              <a:buFont typeface="Wingdings" pitchFamily="2" charset="2"/>
              <a:buNone/>
              <a:defRPr/>
            </a:pPr>
            <a:endParaRPr lang="en-US" b="1" u="sng" dirty="0">
              <a:solidFill>
                <a:srgbClr val="C00000"/>
              </a:solidFill>
              <a:latin typeface="Arial" panose="020B0604020202020204" pitchFamily="34" charset="0"/>
              <a:cs typeface="Arial" panose="020B0604020202020204" pitchFamily="34" charset="0"/>
            </a:endParaRPr>
          </a:p>
          <a:p>
            <a:pPr>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This way, subordinates do not have to guess about when to provide updates</a:t>
            </a:r>
          </a:p>
          <a:p>
            <a:pPr>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Supervisors do not have to badger employees for information</a:t>
            </a:r>
          </a:p>
          <a:p>
            <a:pPr>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Regular updates not only allow for better communication; they also allow for early adjustments when problems are found.</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590</a:t>
            </a:fld>
            <a:endParaRPr lang="en-US">
              <a:solidFill>
                <a:prstClr val="black">
                  <a:tint val="75000"/>
                </a:prstClr>
              </a:solidFill>
            </a:endParaRPr>
          </a:p>
        </p:txBody>
      </p:sp>
    </p:spTree>
    <p:extLst>
      <p:ext uri="{BB962C8B-B14F-4D97-AF65-F5344CB8AC3E}">
        <p14:creationId xmlns:p14="http://schemas.microsoft.com/office/powerpoint/2010/main" val="2336330015"/>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705600"/>
          </a:xfrm>
        </p:spPr>
        <p:txBody>
          <a:bodyPr>
            <a:normAutofit/>
          </a:bodyPr>
          <a:lstStyle/>
          <a:p>
            <a:pPr algn="ctr">
              <a:buFont typeface="Wingdings" pitchFamily="2" charset="2"/>
              <a:buNone/>
              <a:defRPr/>
            </a:pPr>
            <a:r>
              <a:rPr lang="en-US" sz="3900" b="1" dirty="0"/>
              <a:t>Praise is a </a:t>
            </a:r>
            <a:r>
              <a:rPr lang="en-US" sz="3900" b="1" u="sng" dirty="0"/>
              <a:t>necessary</a:t>
            </a:r>
            <a:r>
              <a:rPr lang="en-US" sz="3900" b="1" dirty="0"/>
              <a:t> part of supervisor feedback</a:t>
            </a:r>
          </a:p>
          <a:p>
            <a:pPr algn="ctr">
              <a:buFont typeface="Wingdings" pitchFamily="2" charset="2"/>
              <a:buNone/>
              <a:defRPr/>
            </a:pPr>
            <a:endParaRPr lang="en-US" b="1" dirty="0">
              <a:latin typeface="Georgia" pitchFamily="18" charset="0"/>
            </a:endParaRPr>
          </a:p>
          <a:p>
            <a:pPr>
              <a:buFont typeface="Wingdings" panose="05000000000000000000" pitchFamily="2" charset="2"/>
              <a:buChar char="§"/>
              <a:defRPr/>
            </a:pPr>
            <a:r>
              <a:rPr lang="en-US" sz="2800" dirty="0"/>
              <a:t>Too often, supervisors look to correct behavior rather than to provide praise.</a:t>
            </a:r>
          </a:p>
          <a:p>
            <a:pPr>
              <a:buFont typeface="Wingdings" panose="05000000000000000000" pitchFamily="2" charset="2"/>
              <a:buChar char="§"/>
              <a:defRPr/>
            </a:pPr>
            <a:r>
              <a:rPr lang="en-US" sz="2800" dirty="0"/>
              <a:t>New supervisors are especially prone to this trap. </a:t>
            </a:r>
          </a:p>
          <a:p>
            <a:pPr>
              <a:buFont typeface="Wingdings" panose="05000000000000000000" pitchFamily="2" charset="2"/>
              <a:buChar char="§"/>
              <a:defRPr/>
            </a:pPr>
            <a:r>
              <a:rPr lang="en-US" sz="2800" dirty="0"/>
              <a:t>When an evaluation is given only after mistakes are made, the shadow of micromanagement is cast. </a:t>
            </a:r>
          </a:p>
          <a:p>
            <a:pPr>
              <a:buFont typeface="Wingdings" panose="05000000000000000000" pitchFamily="2" charset="2"/>
              <a:buChar char="§"/>
              <a:defRPr/>
            </a:pPr>
            <a:r>
              <a:rPr lang="en-US" sz="2800" dirty="0"/>
              <a:t>Seeking out praiseworthy actions will change the perspectives of both supervisors and subordinates, each seeing the other in a more positive light.</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591</a:t>
            </a:fld>
            <a:endParaRPr lang="en-US">
              <a:solidFill>
                <a:prstClr val="black">
                  <a:tint val="75000"/>
                </a:prstClr>
              </a:solidFill>
            </a:endParaRPr>
          </a:p>
        </p:txBody>
      </p:sp>
    </p:spTree>
    <p:extLst>
      <p:ext uri="{BB962C8B-B14F-4D97-AF65-F5344CB8AC3E}">
        <p14:creationId xmlns:p14="http://schemas.microsoft.com/office/powerpoint/2010/main" val="1939487578"/>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
            <a:ext cx="8382000" cy="6705600"/>
          </a:xfrm>
        </p:spPr>
        <p:txBody>
          <a:bodyPr>
            <a:normAutofit fontScale="85000" lnSpcReduction="10000"/>
          </a:bodyPr>
          <a:lstStyle/>
          <a:p>
            <a:pPr algn="ctr">
              <a:buFont typeface="Wingdings" pitchFamily="2" charset="2"/>
              <a:buNone/>
              <a:defRPr/>
            </a:pPr>
            <a:r>
              <a:rPr lang="en-US" dirty="0">
                <a:latin typeface="Calibri" panose="020F0502020204030204" pitchFamily="34" charset="0"/>
                <a:cs typeface="Calibri" panose="020F0502020204030204" pitchFamily="34" charset="0"/>
              </a:rPr>
              <a:t>When I took command of the </a:t>
            </a:r>
            <a:r>
              <a:rPr lang="en-US" dirty="0" err="1">
                <a:latin typeface="Calibri" panose="020F0502020204030204" pitchFamily="34" charset="0"/>
                <a:cs typeface="Calibri" panose="020F0502020204030204" pitchFamily="34" charset="0"/>
              </a:rPr>
              <a:t>Benfold</a:t>
            </a:r>
            <a:r>
              <a:rPr lang="en-US" dirty="0">
                <a:latin typeface="Calibri" panose="020F0502020204030204" pitchFamily="34" charset="0"/>
                <a:cs typeface="Calibri" panose="020F0502020204030204" pitchFamily="34" charset="0"/>
              </a:rPr>
              <a:t>, I realized that no one, including me, is capable of making every decision. I would have to train my people to think and make judgments on their own. </a:t>
            </a:r>
            <a:r>
              <a:rPr lang="en-US" b="1" dirty="0">
                <a:latin typeface="Calibri" panose="020F0502020204030204" pitchFamily="34" charset="0"/>
                <a:cs typeface="Calibri" panose="020F0502020204030204" pitchFamily="34" charset="0"/>
              </a:rPr>
              <a:t>Empowering defining the parameters in which people are allowed to operate, and then setting them free. But how free was free? What were the limits? I chose my line in the sand. </a:t>
            </a:r>
            <a:r>
              <a:rPr lang="en-US" b="1" dirty="0">
                <a:solidFill>
                  <a:srgbClr val="C00000"/>
                </a:solidFill>
                <a:latin typeface="Calibri" panose="020F0502020204030204" pitchFamily="34" charset="0"/>
                <a:cs typeface="Calibri" panose="020F0502020204030204" pitchFamily="34" charset="0"/>
              </a:rPr>
              <a:t>Whenever the consequences of a decision had the potential to kill or injure someone, waste taxpayers money, or damage the ship, I had to be consulted…short of those contingencies, the crew was authorized to make their own decisions. </a:t>
            </a:r>
            <a:r>
              <a:rPr lang="en-US" dirty="0">
                <a:latin typeface="Calibri" panose="020F0502020204030204" pitchFamily="34" charset="0"/>
                <a:cs typeface="Calibri" panose="020F0502020204030204" pitchFamily="34" charset="0"/>
              </a:rPr>
              <a:t>Even if the decision were wrong, I would stand by my crew. Hopefully, they would learn from their mistakes, and the more responsibility they were given, the more they learned.</a:t>
            </a:r>
          </a:p>
          <a:p>
            <a:pPr algn="ctr">
              <a:buFont typeface="Wingdings" pitchFamily="2" charset="2"/>
              <a:buNone/>
              <a:defRPr/>
            </a:pPr>
            <a:r>
              <a:rPr lang="en-US" dirty="0">
                <a:latin typeface="Calibri" panose="020F0502020204030204" pitchFamily="34" charset="0"/>
                <a:cs typeface="Calibri" panose="020F0502020204030204" pitchFamily="34" charset="0"/>
              </a:rPr>
              <a:t>- Captain Michael </a:t>
            </a:r>
            <a:r>
              <a:rPr lang="en-US" dirty="0" err="1">
                <a:latin typeface="Calibri" panose="020F0502020204030204" pitchFamily="34" charset="0"/>
                <a:cs typeface="Calibri" panose="020F0502020204030204" pitchFamily="34" charset="0"/>
              </a:rPr>
              <a:t>Abrashoft</a:t>
            </a:r>
            <a:r>
              <a:rPr lang="en-US" dirty="0">
                <a:latin typeface="Calibri" panose="020F0502020204030204" pitchFamily="34" charset="0"/>
                <a:cs typeface="Calibri" panose="020F0502020204030204" pitchFamily="34" charset="0"/>
              </a:rPr>
              <a:t> </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592</a:t>
            </a:fld>
            <a:endParaRPr lang="en-US">
              <a:solidFill>
                <a:prstClr val="black">
                  <a:tint val="75000"/>
                </a:prstClr>
              </a:solidFill>
            </a:endParaRPr>
          </a:p>
        </p:txBody>
      </p:sp>
    </p:spTree>
    <p:extLst>
      <p:ext uri="{BB962C8B-B14F-4D97-AF65-F5344CB8AC3E}">
        <p14:creationId xmlns:p14="http://schemas.microsoft.com/office/powerpoint/2010/main" val="3706549528"/>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295400" y="231777"/>
            <a:ext cx="3733800" cy="1368424"/>
          </a:xfrm>
        </p:spPr>
        <p:txBody>
          <a:bodyPr>
            <a:noAutofit/>
          </a:bodyPr>
          <a:lstStyle/>
          <a:p>
            <a:pPr algn="l">
              <a:defRPr/>
            </a:pPr>
            <a:r>
              <a:rPr lang="en-US" b="1" dirty="0">
                <a:latin typeface="Georgia" pitchFamily="18" charset="0"/>
              </a:rPr>
              <a:t>BAD </a:t>
            </a:r>
            <a:br>
              <a:rPr lang="en-US" b="1" dirty="0">
                <a:latin typeface="Georgia" pitchFamily="18" charset="0"/>
              </a:rPr>
            </a:br>
            <a:r>
              <a:rPr lang="en-US" b="1" dirty="0">
                <a:latin typeface="Georgia" pitchFamily="18" charset="0"/>
              </a:rPr>
              <a:t>LEADER</a:t>
            </a:r>
            <a:r>
              <a:rPr lang="en-US" sz="3200" b="1" dirty="0">
                <a:latin typeface="Georgia" pitchFamily="18" charset="0"/>
              </a:rPr>
              <a:t>	</a:t>
            </a:r>
          </a:p>
        </p:txBody>
      </p:sp>
      <p:sp>
        <p:nvSpPr>
          <p:cNvPr id="10" name="Content Placeholder 9"/>
          <p:cNvSpPr>
            <a:spLocks noGrp="1"/>
          </p:cNvSpPr>
          <p:nvPr>
            <p:ph sz="half" idx="1"/>
          </p:nvPr>
        </p:nvSpPr>
        <p:spPr>
          <a:xfrm>
            <a:off x="457200" y="2255838"/>
            <a:ext cx="4191000" cy="4525962"/>
          </a:xfrm>
        </p:spPr>
        <p:txBody>
          <a:bodyPr>
            <a:normAutofit lnSpcReduction="10000"/>
          </a:bodyPr>
          <a:lstStyle/>
          <a:p>
            <a:pPr>
              <a:defRPr/>
            </a:pPr>
            <a:r>
              <a:rPr lang="en-US" dirty="0">
                <a:latin typeface="Georgia" pitchFamily="18" charset="0"/>
              </a:rPr>
              <a:t>Me first</a:t>
            </a:r>
          </a:p>
          <a:p>
            <a:pPr>
              <a:defRPr/>
            </a:pPr>
            <a:r>
              <a:rPr lang="en-US" dirty="0">
                <a:latin typeface="Georgia" pitchFamily="18" charset="0"/>
              </a:rPr>
              <a:t>Move up</a:t>
            </a:r>
          </a:p>
          <a:p>
            <a:pPr>
              <a:defRPr/>
            </a:pPr>
            <a:r>
              <a:rPr lang="en-US" dirty="0">
                <a:latin typeface="Georgia" pitchFamily="18" charset="0"/>
              </a:rPr>
              <a:t>Guard information</a:t>
            </a:r>
          </a:p>
          <a:p>
            <a:pPr>
              <a:defRPr/>
            </a:pPr>
            <a:r>
              <a:rPr lang="en-US" dirty="0">
                <a:latin typeface="Georgia" pitchFamily="18" charset="0"/>
              </a:rPr>
              <a:t>Take credit</a:t>
            </a:r>
          </a:p>
          <a:p>
            <a:pPr>
              <a:defRPr/>
            </a:pPr>
            <a:r>
              <a:rPr lang="en-US" dirty="0">
                <a:latin typeface="Georgia" pitchFamily="18" charset="0"/>
              </a:rPr>
              <a:t>Hog the ball (Star)</a:t>
            </a:r>
          </a:p>
          <a:p>
            <a:pPr>
              <a:defRPr/>
            </a:pPr>
            <a:r>
              <a:rPr lang="en-US" dirty="0">
                <a:latin typeface="Georgia" pitchFamily="18" charset="0"/>
              </a:rPr>
              <a:t>Dodge the ball (Blames)</a:t>
            </a:r>
          </a:p>
          <a:p>
            <a:pPr>
              <a:defRPr/>
            </a:pPr>
            <a:r>
              <a:rPr lang="en-US" dirty="0">
                <a:latin typeface="Georgia" pitchFamily="18" charset="0"/>
              </a:rPr>
              <a:t>Holds grudges</a:t>
            </a:r>
          </a:p>
          <a:p>
            <a:pPr>
              <a:defRPr/>
            </a:pPr>
            <a:r>
              <a:rPr lang="en-US" dirty="0">
                <a:latin typeface="Georgia" pitchFamily="18" charset="0"/>
              </a:rPr>
              <a:t>Manipulate others</a:t>
            </a:r>
          </a:p>
        </p:txBody>
      </p:sp>
      <p:sp>
        <p:nvSpPr>
          <p:cNvPr id="11" name="Content Placeholder 10"/>
          <p:cNvSpPr>
            <a:spLocks noGrp="1"/>
          </p:cNvSpPr>
          <p:nvPr>
            <p:ph sz="half" idx="2"/>
          </p:nvPr>
        </p:nvSpPr>
        <p:spPr>
          <a:xfrm>
            <a:off x="5257800" y="2255838"/>
            <a:ext cx="3505200" cy="4525962"/>
          </a:xfrm>
        </p:spPr>
        <p:txBody>
          <a:bodyPr>
            <a:normAutofit lnSpcReduction="10000"/>
          </a:bodyPr>
          <a:lstStyle/>
          <a:p>
            <a:pPr>
              <a:defRPr/>
            </a:pPr>
            <a:r>
              <a:rPr lang="en-US" dirty="0">
                <a:latin typeface="Georgia" pitchFamily="18" charset="0"/>
              </a:rPr>
              <a:t>Others first</a:t>
            </a:r>
          </a:p>
          <a:p>
            <a:pPr>
              <a:defRPr/>
            </a:pPr>
            <a:r>
              <a:rPr lang="en-US" dirty="0">
                <a:latin typeface="Georgia" pitchFamily="18" charset="0"/>
              </a:rPr>
              <a:t>Build up</a:t>
            </a:r>
          </a:p>
          <a:p>
            <a:pPr>
              <a:defRPr/>
            </a:pPr>
            <a:r>
              <a:rPr lang="en-US" dirty="0">
                <a:latin typeface="Georgia" pitchFamily="18" charset="0"/>
              </a:rPr>
              <a:t>Share information</a:t>
            </a:r>
          </a:p>
          <a:p>
            <a:pPr>
              <a:defRPr/>
            </a:pPr>
            <a:r>
              <a:rPr lang="en-US" dirty="0">
                <a:latin typeface="Georgia" pitchFamily="18" charset="0"/>
              </a:rPr>
              <a:t>Give credit</a:t>
            </a:r>
          </a:p>
          <a:p>
            <a:pPr>
              <a:defRPr/>
            </a:pPr>
            <a:r>
              <a:rPr lang="en-US" dirty="0">
                <a:latin typeface="Georgia" pitchFamily="18" charset="0"/>
              </a:rPr>
              <a:t>Pass the ball</a:t>
            </a:r>
          </a:p>
          <a:p>
            <a:pPr>
              <a:defRPr/>
            </a:pPr>
            <a:r>
              <a:rPr lang="en-US" dirty="0">
                <a:latin typeface="Georgia" pitchFamily="18" charset="0"/>
              </a:rPr>
              <a:t>Catches the ball (takes blame)</a:t>
            </a:r>
          </a:p>
          <a:p>
            <a:pPr>
              <a:defRPr/>
            </a:pPr>
            <a:r>
              <a:rPr lang="en-US" dirty="0">
                <a:latin typeface="Georgia" pitchFamily="18" charset="0"/>
              </a:rPr>
              <a:t>Forgives/forgets</a:t>
            </a:r>
          </a:p>
          <a:p>
            <a:pPr>
              <a:defRPr/>
            </a:pPr>
            <a:r>
              <a:rPr lang="en-US" dirty="0">
                <a:latin typeface="Georgia" pitchFamily="18" charset="0"/>
              </a:rPr>
              <a:t>Motivate others</a:t>
            </a:r>
          </a:p>
        </p:txBody>
      </p:sp>
      <p:cxnSp>
        <p:nvCxnSpPr>
          <p:cNvPr id="13" name="Straight Connector 12"/>
          <p:cNvCxnSpPr/>
          <p:nvPr/>
        </p:nvCxnSpPr>
        <p:spPr>
          <a:xfrm>
            <a:off x="304800" y="2132013"/>
            <a:ext cx="8458200" cy="1587"/>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2591594" y="4115594"/>
            <a:ext cx="3962400" cy="1588"/>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410200" y="247313"/>
            <a:ext cx="3733800"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Georgia" pitchFamily="18" charset="0"/>
                <a:ea typeface="+mn-ea"/>
                <a:cs typeface="+mn-cs"/>
              </a:rPr>
              <a:t>GOOD LEADER</a:t>
            </a:r>
          </a:p>
        </p:txBody>
      </p:sp>
      <p:sp>
        <p:nvSpPr>
          <p:cNvPr id="12" name="TextBox 11"/>
          <p:cNvSpPr txBox="1"/>
          <p:nvPr/>
        </p:nvSpPr>
        <p:spPr>
          <a:xfrm>
            <a:off x="4038600" y="609600"/>
            <a:ext cx="1219200" cy="6461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Georgia" pitchFamily="18" charset="0"/>
                <a:ea typeface="+mn-ea"/>
                <a:cs typeface="+mn-cs"/>
              </a:rPr>
              <a:t> </a:t>
            </a: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eorgia" pitchFamily="18" charset="0"/>
                <a:ea typeface="+mn-ea"/>
                <a:cs typeface="+mn-cs"/>
              </a:rPr>
              <a:t>VS.</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529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1000"/>
                                        <p:tgtEl>
                                          <p:spTgt spid="11">
                                            <p:txEl>
                                              <p:pRg st="0" end="0"/>
                                            </p:txEl>
                                          </p:spTgt>
                                        </p:tgtEl>
                                      </p:cBhvr>
                                    </p:animEffect>
                                    <p:anim calcmode="lin" valueType="num">
                                      <p:cBhvr>
                                        <p:cTn id="1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 calcmode="lin" valueType="num">
                                      <p:cBhvr additive="base">
                                        <p:cTn id="20"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Effect transition="in" filter="fade">
                                      <p:cBhvr>
                                        <p:cTn id="26" dur="1000"/>
                                        <p:tgtEl>
                                          <p:spTgt spid="11">
                                            <p:txEl>
                                              <p:pRg st="1" end="1"/>
                                            </p:txEl>
                                          </p:spTgt>
                                        </p:tgtEl>
                                      </p:cBhvr>
                                    </p:animEffect>
                                    <p:anim calcmode="lin" valueType="num">
                                      <p:cBhvr>
                                        <p:cTn id="27"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 calcmode="lin" valueType="num">
                                      <p:cBhvr additive="base">
                                        <p:cTn id="3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fade">
                                      <p:cBhvr>
                                        <p:cTn id="39" dur="1000"/>
                                        <p:tgtEl>
                                          <p:spTgt spid="11">
                                            <p:txEl>
                                              <p:pRg st="2" end="2"/>
                                            </p:txEl>
                                          </p:spTgt>
                                        </p:tgtEl>
                                      </p:cBhvr>
                                    </p:animEffect>
                                    <p:anim calcmode="lin" valueType="num">
                                      <p:cBhvr>
                                        <p:cTn id="40"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
                                            <p:txEl>
                                              <p:pRg st="3" end="3"/>
                                            </p:txEl>
                                          </p:spTgt>
                                        </p:tgtEl>
                                        <p:attrNameLst>
                                          <p:attrName>style.visibility</p:attrName>
                                        </p:attrNameLst>
                                      </p:cBhvr>
                                      <p:to>
                                        <p:strVal val="visible"/>
                                      </p:to>
                                    </p:set>
                                    <p:anim calcmode="lin" valueType="num">
                                      <p:cBhvr additive="base">
                                        <p:cTn id="4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1">
                                            <p:txEl>
                                              <p:pRg st="3" end="3"/>
                                            </p:txEl>
                                          </p:spTgt>
                                        </p:tgtEl>
                                        <p:attrNameLst>
                                          <p:attrName>style.visibility</p:attrName>
                                        </p:attrNameLst>
                                      </p:cBhvr>
                                      <p:to>
                                        <p:strVal val="visible"/>
                                      </p:to>
                                    </p:set>
                                    <p:animEffect transition="in" filter="fade">
                                      <p:cBhvr>
                                        <p:cTn id="52" dur="1000"/>
                                        <p:tgtEl>
                                          <p:spTgt spid="11">
                                            <p:txEl>
                                              <p:pRg st="3" end="3"/>
                                            </p:txEl>
                                          </p:spTgt>
                                        </p:tgtEl>
                                      </p:cBhvr>
                                    </p:animEffect>
                                    <p:anim calcmode="lin" valueType="num">
                                      <p:cBhvr>
                                        <p:cTn id="53"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54"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0">
                                            <p:txEl>
                                              <p:pRg st="4" end="4"/>
                                            </p:txEl>
                                          </p:spTgt>
                                        </p:tgtEl>
                                        <p:attrNameLst>
                                          <p:attrName>style.visibility</p:attrName>
                                        </p:attrNameLst>
                                      </p:cBhvr>
                                      <p:to>
                                        <p:strVal val="visible"/>
                                      </p:to>
                                    </p:set>
                                    <p:anim calcmode="lin" valueType="num">
                                      <p:cBhvr additive="base">
                                        <p:cTn id="5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1">
                                            <p:txEl>
                                              <p:pRg st="4" end="4"/>
                                            </p:txEl>
                                          </p:spTgt>
                                        </p:tgtEl>
                                        <p:attrNameLst>
                                          <p:attrName>style.visibility</p:attrName>
                                        </p:attrNameLst>
                                      </p:cBhvr>
                                      <p:to>
                                        <p:strVal val="visible"/>
                                      </p:to>
                                    </p:set>
                                    <p:animEffect transition="in" filter="fade">
                                      <p:cBhvr>
                                        <p:cTn id="65" dur="1000"/>
                                        <p:tgtEl>
                                          <p:spTgt spid="11">
                                            <p:txEl>
                                              <p:pRg st="4" end="4"/>
                                            </p:txEl>
                                          </p:spTgt>
                                        </p:tgtEl>
                                      </p:cBhvr>
                                    </p:animEffect>
                                    <p:anim calcmode="lin" valueType="num">
                                      <p:cBhvr>
                                        <p:cTn id="6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67"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0">
                                            <p:txEl>
                                              <p:pRg st="5" end="5"/>
                                            </p:txEl>
                                          </p:spTgt>
                                        </p:tgtEl>
                                        <p:attrNameLst>
                                          <p:attrName>style.visibility</p:attrName>
                                        </p:attrNameLst>
                                      </p:cBhvr>
                                      <p:to>
                                        <p:strVal val="visible"/>
                                      </p:to>
                                    </p:set>
                                    <p:anim calcmode="lin" valueType="num">
                                      <p:cBhvr additive="base">
                                        <p:cTn id="72"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11">
                                            <p:txEl>
                                              <p:pRg st="5" end="5"/>
                                            </p:txEl>
                                          </p:spTgt>
                                        </p:tgtEl>
                                        <p:attrNameLst>
                                          <p:attrName>style.visibility</p:attrName>
                                        </p:attrNameLst>
                                      </p:cBhvr>
                                      <p:to>
                                        <p:strVal val="visible"/>
                                      </p:to>
                                    </p:set>
                                    <p:animEffect transition="in" filter="fade">
                                      <p:cBhvr>
                                        <p:cTn id="78" dur="1000"/>
                                        <p:tgtEl>
                                          <p:spTgt spid="11">
                                            <p:txEl>
                                              <p:pRg st="5" end="5"/>
                                            </p:txEl>
                                          </p:spTgt>
                                        </p:tgtEl>
                                      </p:cBhvr>
                                    </p:animEffect>
                                    <p:anim calcmode="lin" valueType="num">
                                      <p:cBhvr>
                                        <p:cTn id="79"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80"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0">
                                            <p:txEl>
                                              <p:pRg st="6" end="6"/>
                                            </p:txEl>
                                          </p:spTgt>
                                        </p:tgtEl>
                                        <p:attrNameLst>
                                          <p:attrName>style.visibility</p:attrName>
                                        </p:attrNameLst>
                                      </p:cBhvr>
                                      <p:to>
                                        <p:strVal val="visible"/>
                                      </p:to>
                                    </p:set>
                                    <p:anim calcmode="lin" valueType="num">
                                      <p:cBhvr additive="base">
                                        <p:cTn id="85"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1">
                                            <p:txEl>
                                              <p:pRg st="6" end="6"/>
                                            </p:txEl>
                                          </p:spTgt>
                                        </p:tgtEl>
                                        <p:attrNameLst>
                                          <p:attrName>style.visibility</p:attrName>
                                        </p:attrNameLst>
                                      </p:cBhvr>
                                      <p:to>
                                        <p:strVal val="visible"/>
                                      </p:to>
                                    </p:set>
                                    <p:animEffect transition="in" filter="fade">
                                      <p:cBhvr>
                                        <p:cTn id="91" dur="1000"/>
                                        <p:tgtEl>
                                          <p:spTgt spid="11">
                                            <p:txEl>
                                              <p:pRg st="6" end="6"/>
                                            </p:txEl>
                                          </p:spTgt>
                                        </p:tgtEl>
                                      </p:cBhvr>
                                    </p:animEffect>
                                    <p:anim calcmode="lin" valueType="num">
                                      <p:cBhvr>
                                        <p:cTn id="92"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93"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10">
                                            <p:txEl>
                                              <p:pRg st="7" end="7"/>
                                            </p:txEl>
                                          </p:spTgt>
                                        </p:tgtEl>
                                        <p:attrNameLst>
                                          <p:attrName>style.visibility</p:attrName>
                                        </p:attrNameLst>
                                      </p:cBhvr>
                                      <p:to>
                                        <p:strVal val="visible"/>
                                      </p:to>
                                    </p:set>
                                    <p:anim calcmode="lin" valueType="num">
                                      <p:cBhvr additive="base">
                                        <p:cTn id="98"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11">
                                            <p:txEl>
                                              <p:pRg st="7" end="7"/>
                                            </p:txEl>
                                          </p:spTgt>
                                        </p:tgtEl>
                                        <p:attrNameLst>
                                          <p:attrName>style.visibility</p:attrName>
                                        </p:attrNameLst>
                                      </p:cBhvr>
                                      <p:to>
                                        <p:strVal val="visible"/>
                                      </p:to>
                                    </p:set>
                                    <p:animEffect transition="in" filter="fade">
                                      <p:cBhvr>
                                        <p:cTn id="104" dur="1000"/>
                                        <p:tgtEl>
                                          <p:spTgt spid="11">
                                            <p:txEl>
                                              <p:pRg st="7" end="7"/>
                                            </p:txEl>
                                          </p:spTgt>
                                        </p:tgtEl>
                                      </p:cBhvr>
                                    </p:animEffect>
                                    <p:anim calcmode="lin" valueType="num">
                                      <p:cBhvr>
                                        <p:cTn id="105"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106"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body" idx="1"/>
          </p:nvPr>
        </p:nvSpPr>
        <p:spPr>
          <a:xfrm>
            <a:off x="457200" y="381000"/>
            <a:ext cx="8229600" cy="5745163"/>
          </a:xfrm>
        </p:spPr>
        <p:txBody>
          <a:bodyPr>
            <a:normAutofit fontScale="85000" lnSpcReduction="10000"/>
          </a:bodyPr>
          <a:lstStyle/>
          <a:p>
            <a:pPr algn="ctr" eaLnBrk="1" hangingPunct="1">
              <a:buFont typeface="Wingdings" pitchFamily="2" charset="2"/>
              <a:buNone/>
              <a:defRPr/>
            </a:pPr>
            <a:r>
              <a:rPr lang="en-US" sz="3800" b="1" u="sng" dirty="0"/>
              <a:t>Superior performance</a:t>
            </a:r>
            <a:r>
              <a:rPr lang="en-US" sz="3800" b="1" dirty="0"/>
              <a:t> </a:t>
            </a:r>
            <a:r>
              <a:rPr lang="en-US" sz="3800" dirty="0"/>
              <a:t>promotes motivation among the people.</a:t>
            </a:r>
          </a:p>
          <a:p>
            <a:pPr algn="ctr" eaLnBrk="1" hangingPunct="1">
              <a:buFont typeface="Wingdings" pitchFamily="2" charset="2"/>
              <a:buNone/>
              <a:defRPr/>
            </a:pPr>
            <a:endParaRPr lang="en-US" sz="3800" dirty="0"/>
          </a:p>
          <a:p>
            <a:pPr algn="ctr" eaLnBrk="1" hangingPunct="1">
              <a:buFont typeface="Wingdings" pitchFamily="2" charset="2"/>
              <a:buNone/>
              <a:defRPr/>
            </a:pPr>
            <a:r>
              <a:rPr lang="en-US" sz="3800" dirty="0"/>
              <a:t>Being recognized as the best in and of itself benefits everyone’s status and self esteem.</a:t>
            </a:r>
          </a:p>
          <a:p>
            <a:pPr algn="ctr" eaLnBrk="1" hangingPunct="1">
              <a:buFont typeface="Wingdings" pitchFamily="2" charset="2"/>
              <a:buNone/>
              <a:defRPr/>
            </a:pPr>
            <a:r>
              <a:rPr lang="en-US" sz="3800" b="1" dirty="0"/>
              <a:t>21</a:t>
            </a:r>
            <a:r>
              <a:rPr lang="en-US" sz="3800" b="1" baseline="30000" dirty="0"/>
              <a:t>st</a:t>
            </a:r>
            <a:r>
              <a:rPr lang="en-US" sz="3800" b="1" dirty="0"/>
              <a:t> century operations often require team approaches</a:t>
            </a:r>
          </a:p>
          <a:p>
            <a:pPr algn="ctr" eaLnBrk="1" hangingPunct="1">
              <a:buFont typeface="Wingdings" pitchFamily="2" charset="2"/>
              <a:buNone/>
              <a:defRPr/>
            </a:pPr>
            <a:endParaRPr lang="en-US" sz="3800" dirty="0"/>
          </a:p>
          <a:p>
            <a:pPr algn="ctr" eaLnBrk="1" hangingPunct="1">
              <a:buFont typeface="Wingdings" pitchFamily="2" charset="2"/>
              <a:buNone/>
              <a:defRPr/>
            </a:pPr>
            <a:r>
              <a:rPr lang="en-US" sz="4200" b="1" dirty="0">
                <a:solidFill>
                  <a:srgbClr val="C00000"/>
                </a:solidFill>
              </a:rPr>
              <a:t>“The servant leader builds outstanding teams” </a:t>
            </a:r>
          </a:p>
          <a:p>
            <a:pPr algn="ctr" eaLnBrk="1" hangingPunct="1">
              <a:buFont typeface="Wingdings" pitchFamily="2" charset="2"/>
              <a:buNone/>
              <a:defRPr/>
            </a:pPr>
            <a:r>
              <a:rPr lang="en-US" sz="4200" b="1" dirty="0">
                <a:solidFill>
                  <a:srgbClr val="C00000"/>
                </a:solidFill>
              </a:rPr>
              <a:t>through premier leadership.</a:t>
            </a:r>
            <a:endParaRPr lang="en-US" sz="4200" b="1" u="sng" dirty="0">
              <a:solidFill>
                <a:srgbClr val="C00000"/>
              </a:solidFill>
            </a:endParaRP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594</a:t>
            </a:fld>
            <a:endParaRPr lang="en-US">
              <a:solidFill>
                <a:prstClr val="black">
                  <a:tint val="75000"/>
                </a:prstClr>
              </a:solidFill>
            </a:endParaRPr>
          </a:p>
        </p:txBody>
      </p:sp>
    </p:spTree>
    <p:extLst>
      <p:ext uri="{BB962C8B-B14F-4D97-AF65-F5344CB8AC3E}">
        <p14:creationId xmlns:p14="http://schemas.microsoft.com/office/powerpoint/2010/main" val="2719110266"/>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5"/>
            <a:ext cx="8229600" cy="1281113"/>
          </a:xfrm>
        </p:spPr>
        <p:txBody>
          <a:bodyPr>
            <a:normAutofit fontScale="90000"/>
          </a:bodyPr>
          <a:lstStyle/>
          <a:p>
            <a:r>
              <a:rPr lang="en-US" b="1" dirty="0"/>
              <a:t>Characteristics of Exemplary Teams </a:t>
            </a:r>
            <a:br>
              <a:rPr lang="en-US" b="1" dirty="0"/>
            </a:br>
            <a:r>
              <a:rPr lang="en-US" sz="2700" dirty="0"/>
              <a:t>McChrystal. S (2015)</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Trust</a:t>
            </a:r>
          </a:p>
          <a:p>
            <a:pPr>
              <a:buFont typeface="Wingdings" panose="05000000000000000000" pitchFamily="2" charset="2"/>
              <a:buChar char="§"/>
            </a:pPr>
            <a:r>
              <a:rPr lang="en-US" dirty="0"/>
              <a:t>Relationship</a:t>
            </a:r>
          </a:p>
          <a:p>
            <a:pPr>
              <a:buFont typeface="Wingdings" panose="05000000000000000000" pitchFamily="2" charset="2"/>
              <a:buChar char="§"/>
            </a:pPr>
            <a:r>
              <a:rPr lang="en-US" dirty="0"/>
              <a:t>Common purpose</a:t>
            </a:r>
          </a:p>
          <a:p>
            <a:pPr>
              <a:buFont typeface="Wingdings" panose="05000000000000000000" pitchFamily="2" charset="2"/>
              <a:buChar char="§"/>
            </a:pPr>
            <a:r>
              <a:rPr lang="en-US" dirty="0"/>
              <a:t>Awareness</a:t>
            </a:r>
          </a:p>
          <a:p>
            <a:pPr>
              <a:buFont typeface="Wingdings" panose="05000000000000000000" pitchFamily="2" charset="2"/>
              <a:buChar char="§"/>
            </a:pPr>
            <a:r>
              <a:rPr lang="en-US" dirty="0"/>
              <a:t>Systematic understanding</a:t>
            </a:r>
          </a:p>
          <a:p>
            <a:pPr>
              <a:buFont typeface="Wingdings" panose="05000000000000000000" pitchFamily="2" charset="2"/>
              <a:buChar char="§"/>
            </a:pPr>
            <a:r>
              <a:rPr lang="en-US" dirty="0"/>
              <a:t>Strong connectivity</a:t>
            </a:r>
          </a:p>
          <a:p>
            <a:pPr>
              <a:buFont typeface="Wingdings" panose="05000000000000000000" pitchFamily="2" charset="2"/>
              <a:buChar char="§"/>
            </a:pPr>
            <a:r>
              <a:rPr lang="en-US" b="1" dirty="0">
                <a:solidFill>
                  <a:srgbClr val="C00000"/>
                </a:solidFill>
              </a:rPr>
              <a:t>Shared consciousness</a:t>
            </a:r>
          </a:p>
          <a:p>
            <a:pPr>
              <a:buFont typeface="Wingdings" panose="05000000000000000000" pitchFamily="2" charset="2"/>
              <a:buChar char="q"/>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595</a:t>
            </a:fld>
            <a:endParaRPr lang="en-US">
              <a:solidFill>
                <a:prstClr val="black">
                  <a:tint val="75000"/>
                </a:prstClr>
              </a:solidFill>
            </a:endParaRPr>
          </a:p>
        </p:txBody>
      </p:sp>
    </p:spTree>
    <p:extLst>
      <p:ext uri="{BB962C8B-B14F-4D97-AF65-F5344CB8AC3E}">
        <p14:creationId xmlns:p14="http://schemas.microsoft.com/office/powerpoint/2010/main" val="104375187"/>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type="body" idx="1"/>
          </p:nvPr>
        </p:nvSpPr>
        <p:spPr>
          <a:xfrm>
            <a:off x="228600" y="136524"/>
            <a:ext cx="8686800" cy="6579961"/>
          </a:xfrm>
        </p:spPr>
        <p:txBody>
          <a:bodyPr>
            <a:normAutofit/>
          </a:bodyPr>
          <a:lstStyle/>
          <a:p>
            <a:pPr algn="ctr" eaLnBrk="1" hangingPunct="1">
              <a:lnSpc>
                <a:spcPct val="90000"/>
              </a:lnSpc>
              <a:buFont typeface="Wingdings" pitchFamily="2" charset="2"/>
              <a:buNone/>
              <a:defRPr/>
            </a:pPr>
            <a:r>
              <a:rPr lang="en-US" sz="2800" b="1" dirty="0"/>
              <a:t>This class is not about…“I’m okay. You’re okay.” or hold hands and sing “Kum baa yah.”</a:t>
            </a:r>
          </a:p>
          <a:p>
            <a:pPr algn="ctr" eaLnBrk="1" hangingPunct="1">
              <a:lnSpc>
                <a:spcPct val="90000"/>
              </a:lnSpc>
              <a:buFont typeface="Wingdings" pitchFamily="2" charset="2"/>
              <a:buNone/>
              <a:defRPr/>
            </a:pPr>
            <a:endParaRPr lang="en-US" sz="2800" b="1" dirty="0"/>
          </a:p>
          <a:p>
            <a:pPr algn="ctr" eaLnBrk="1" hangingPunct="1">
              <a:lnSpc>
                <a:spcPct val="90000"/>
              </a:lnSpc>
              <a:buFont typeface="Wingdings" pitchFamily="2" charset="2"/>
              <a:buNone/>
              <a:defRPr/>
            </a:pPr>
            <a:r>
              <a:rPr lang="en-US" sz="2800" b="1" dirty="0"/>
              <a:t>It does not mean leaders should adopt other’s emotions as their own or try to please everybody; such would be a “nightmare” and make performance impossible</a:t>
            </a:r>
          </a:p>
          <a:p>
            <a:pPr algn="ctr" eaLnBrk="1" hangingPunct="1">
              <a:lnSpc>
                <a:spcPct val="90000"/>
              </a:lnSpc>
              <a:buFont typeface="Wingdings" pitchFamily="2" charset="2"/>
              <a:buNone/>
              <a:defRPr/>
            </a:pPr>
            <a:endParaRPr lang="en-US" sz="2800" b="1" dirty="0"/>
          </a:p>
          <a:p>
            <a:pPr algn="ctr" eaLnBrk="1" hangingPunct="1">
              <a:lnSpc>
                <a:spcPct val="90000"/>
              </a:lnSpc>
              <a:buFont typeface="Wingdings" pitchFamily="2" charset="2"/>
              <a:buNone/>
              <a:defRPr/>
            </a:pPr>
            <a:r>
              <a:rPr lang="en-US" sz="2800" b="1" dirty="0">
                <a:solidFill>
                  <a:srgbClr val="C00000"/>
                </a:solidFill>
              </a:rPr>
              <a:t>Rather, taking employees’ idea’s, thoughts and feelings into thoughtful consideration and then making intelligence decisions that factor that  information into the response</a:t>
            </a:r>
          </a:p>
          <a:p>
            <a:pPr algn="ctr" eaLnBrk="1" hangingPunct="1">
              <a:lnSpc>
                <a:spcPct val="90000"/>
              </a:lnSpc>
              <a:buFont typeface="Wingdings" pitchFamily="2" charset="2"/>
              <a:buNone/>
              <a:defRPr/>
            </a:pPr>
            <a:r>
              <a:rPr lang="en-US" sz="2800" i="1" dirty="0"/>
              <a:t>Servant leadership mindset, organizational and process fairness, individual consideration, empathetic perspective, workplace sense of security, job participation and voice are all critical  </a:t>
            </a:r>
          </a:p>
          <a:p>
            <a:pPr algn="ctr" eaLnBrk="1" hangingPunct="1">
              <a:lnSpc>
                <a:spcPct val="90000"/>
              </a:lnSpc>
              <a:buFont typeface="Wingdings" pitchFamily="2" charset="2"/>
              <a:buNone/>
              <a:defRPr/>
            </a:pPr>
            <a:endParaRPr lang="en-US" dirty="0">
              <a:solidFill>
                <a:srgbClr val="C00000"/>
              </a:solidFill>
            </a:endParaRP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596</a:t>
            </a:fld>
            <a:endParaRPr lang="en-US">
              <a:solidFill>
                <a:prstClr val="black">
                  <a:tint val="75000"/>
                </a:prstClr>
              </a:solidFill>
            </a:endParaRPr>
          </a:p>
        </p:txBody>
      </p:sp>
    </p:spTree>
    <p:extLst>
      <p:ext uri="{BB962C8B-B14F-4D97-AF65-F5344CB8AC3E}">
        <p14:creationId xmlns:p14="http://schemas.microsoft.com/office/powerpoint/2010/main" val="984868380"/>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533400" y="136525"/>
            <a:ext cx="8229600" cy="1323439"/>
          </a:xfrm>
        </p:spPr>
        <p:txBody>
          <a:bodyPr>
            <a:normAutofit fontScale="92500"/>
          </a:bodyPr>
          <a:lstStyle/>
          <a:p>
            <a:pPr algn="ctr" eaLnBrk="1" hangingPunct="1">
              <a:buFont typeface="Wingdings" pitchFamily="2" charset="2"/>
              <a:buNone/>
              <a:defRPr/>
            </a:pPr>
            <a:r>
              <a:rPr lang="en-US" sz="4200" b="1" i="1" dirty="0"/>
              <a:t>Your priorities become their priorities when you show them the benefits.</a:t>
            </a:r>
          </a:p>
        </p:txBody>
      </p:sp>
      <p:pic>
        <p:nvPicPr>
          <p:cNvPr id="40963" name="Picture 3" descr="C:\Users\John\AppData\Local\Microsoft\Windows\Temporary Internet Files\Content.IE5\32Y4CX2G\6a00d8345157c669e200e54f4202428834-800wi[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3200400"/>
            <a:ext cx="3200400" cy="3428999"/>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C:\Users\John\AppData\Local\Microsoft\Windows\Temporary Internet Files\Content.IE5\YGAFRWDP\benefit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200400"/>
            <a:ext cx="3581400" cy="342899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597</a:t>
            </a:fld>
            <a:endParaRPr lang="en-US">
              <a:solidFill>
                <a:prstClr val="black">
                  <a:tint val="75000"/>
                </a:prstClr>
              </a:solidFill>
            </a:endParaRPr>
          </a:p>
        </p:txBody>
      </p:sp>
      <p:sp>
        <p:nvSpPr>
          <p:cNvPr id="3" name="TextBox 2">
            <a:extLst>
              <a:ext uri="{FF2B5EF4-FFF2-40B4-BE49-F238E27FC236}">
                <a16:creationId xmlns:a16="http://schemas.microsoft.com/office/drawing/2014/main" id="{7769C412-F3B6-400A-9F75-8F22183B4AF6}"/>
              </a:ext>
            </a:extLst>
          </p:cNvPr>
          <p:cNvSpPr txBox="1"/>
          <p:nvPr/>
        </p:nvSpPr>
        <p:spPr>
          <a:xfrm>
            <a:off x="-533400" y="1676400"/>
            <a:ext cx="10573179" cy="1077218"/>
          </a:xfrm>
          <a:prstGeom prst="rect">
            <a:avLst/>
          </a:prstGeom>
          <a:noFill/>
        </p:spPr>
        <p:txBody>
          <a:bodyPr wrap="square" rtlCol="0">
            <a:spAutoFit/>
          </a:bodyPr>
          <a:lstStyle/>
          <a:p>
            <a:pPr algn="ctr"/>
            <a:r>
              <a:rPr lang="en-US" sz="3200" b="1" dirty="0">
                <a:solidFill>
                  <a:srgbClr val="C00000"/>
                </a:solidFill>
              </a:rPr>
              <a:t>When you become a servant, </a:t>
            </a:r>
          </a:p>
          <a:p>
            <a:pPr algn="ctr"/>
            <a:r>
              <a:rPr lang="en-US" sz="3200" b="1" dirty="0">
                <a:solidFill>
                  <a:srgbClr val="C00000"/>
                </a:solidFill>
              </a:rPr>
              <a:t>they become servants also</a:t>
            </a:r>
          </a:p>
        </p:txBody>
      </p:sp>
    </p:spTree>
    <p:extLst>
      <p:ext uri="{BB962C8B-B14F-4D97-AF65-F5344CB8AC3E}">
        <p14:creationId xmlns:p14="http://schemas.microsoft.com/office/powerpoint/2010/main" val="3543714625"/>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type="body" idx="1"/>
          </p:nvPr>
        </p:nvSpPr>
        <p:spPr>
          <a:xfrm>
            <a:off x="457200" y="228600"/>
            <a:ext cx="8229600" cy="5897563"/>
          </a:xfrm>
        </p:spPr>
        <p:txBody>
          <a:bodyPr/>
          <a:lstStyle/>
          <a:p>
            <a:pPr algn="ctr" eaLnBrk="1" hangingPunct="1">
              <a:buFont typeface="Wingdings" pitchFamily="2" charset="2"/>
              <a:buNone/>
              <a:defRPr/>
            </a:pPr>
            <a:r>
              <a:rPr lang="en-US" sz="3800" b="1" dirty="0"/>
              <a:t>Motivation is a result of a passion to accomplish something in the fashion one desires.</a:t>
            </a:r>
          </a:p>
          <a:p>
            <a:pPr algn="ctr" eaLnBrk="1" hangingPunct="1">
              <a:buFont typeface="Wingdings" pitchFamily="2" charset="2"/>
              <a:buNone/>
              <a:defRPr/>
            </a:pPr>
            <a:r>
              <a:rPr lang="en-US" sz="3800" dirty="0"/>
              <a:t>That desire must be fostered, nurtured, and sustained attention and care.</a:t>
            </a:r>
            <a:endParaRPr lang="en-US" sz="3800" b="1" dirty="0">
              <a:solidFill>
                <a:schemeClr val="hlink"/>
              </a:solidFill>
            </a:endParaRPr>
          </a:p>
          <a:p>
            <a:pPr algn="ctr" eaLnBrk="1" hangingPunct="1">
              <a:buFont typeface="Wingdings" pitchFamily="2" charset="2"/>
              <a:buNone/>
              <a:defRPr/>
            </a:pPr>
            <a:r>
              <a:rPr lang="en-US" sz="3800" i="1" dirty="0"/>
              <a:t>“</a:t>
            </a:r>
            <a:r>
              <a:rPr lang="en-US" sz="3800" i="1" u="sng" dirty="0"/>
              <a:t>People must feel special and their work Purposeful”</a:t>
            </a:r>
          </a:p>
        </p:txBody>
      </p:sp>
      <p:pic>
        <p:nvPicPr>
          <p:cNvPr id="41988" name="Picture 4" descr="C:\Users\John\AppData\Local\Microsoft\Windows\Temporary Internet Files\Content.IE5\Z38R0E2J\motivation[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4038600"/>
            <a:ext cx="2819399" cy="281939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598</a:t>
            </a:fld>
            <a:endParaRPr lang="en-US">
              <a:solidFill>
                <a:prstClr val="black">
                  <a:tint val="75000"/>
                </a:prstClr>
              </a:solidFill>
            </a:endParaRPr>
          </a:p>
        </p:txBody>
      </p:sp>
    </p:spTree>
    <p:extLst>
      <p:ext uri="{BB962C8B-B14F-4D97-AF65-F5344CB8AC3E}">
        <p14:creationId xmlns:p14="http://schemas.microsoft.com/office/powerpoint/2010/main" val="3829873484"/>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349BD-489A-43BB-B7FF-98EA299A11D6}"/>
              </a:ext>
            </a:extLst>
          </p:cNvPr>
          <p:cNvSpPr>
            <a:spLocks noGrp="1"/>
          </p:cNvSpPr>
          <p:nvPr>
            <p:ph type="title"/>
          </p:nvPr>
        </p:nvSpPr>
        <p:spPr>
          <a:xfrm>
            <a:off x="0" y="148590"/>
            <a:ext cx="9144000" cy="2137410"/>
          </a:xfrm>
        </p:spPr>
        <p:txBody>
          <a:bodyPr>
            <a:normAutofit fontScale="90000"/>
          </a:bodyPr>
          <a:lstStyle/>
          <a:p>
            <a:r>
              <a:rPr lang="en-US" b="1" dirty="0">
                <a:solidFill>
                  <a:srgbClr val="C00000"/>
                </a:solidFill>
              </a:rPr>
              <a:t>People find their work meaningful when four factors are in place</a:t>
            </a:r>
            <a:br>
              <a:rPr lang="en-US" dirty="0"/>
            </a:br>
            <a:r>
              <a:rPr lang="en-US" sz="2700" dirty="0"/>
              <a:t>Bailey, C. &amp; Madden A. (2016) MIT Sloan Management Review </a:t>
            </a:r>
            <a:br>
              <a:rPr lang="en-US" sz="2700" dirty="0"/>
            </a:br>
            <a:br>
              <a:rPr lang="en-US" sz="2700" dirty="0"/>
            </a:br>
            <a:endParaRPr lang="en-US" sz="2700" b="1" u="sng" dirty="0">
              <a:solidFill>
                <a:srgbClr val="C00000"/>
              </a:solidFill>
            </a:endParaRPr>
          </a:p>
        </p:txBody>
      </p:sp>
      <p:sp>
        <p:nvSpPr>
          <p:cNvPr id="3" name="Content Placeholder 2">
            <a:extLst>
              <a:ext uri="{FF2B5EF4-FFF2-40B4-BE49-F238E27FC236}">
                <a16:creationId xmlns:a16="http://schemas.microsoft.com/office/drawing/2014/main" id="{64386F5B-DD3E-423C-AE49-A101EBA76840}"/>
              </a:ext>
            </a:extLst>
          </p:cNvPr>
          <p:cNvSpPr>
            <a:spLocks noGrp="1"/>
          </p:cNvSpPr>
          <p:nvPr>
            <p:ph idx="1"/>
          </p:nvPr>
        </p:nvSpPr>
        <p:spPr>
          <a:xfrm>
            <a:off x="457200" y="2217738"/>
            <a:ext cx="8229600" cy="4206875"/>
          </a:xfrm>
        </p:spPr>
        <p:txBody>
          <a:bodyPr>
            <a:normAutofit fontScale="92500"/>
          </a:bodyPr>
          <a:lstStyle/>
          <a:p>
            <a:pPr>
              <a:buFont typeface="Wingdings" panose="05000000000000000000" pitchFamily="2" charset="2"/>
              <a:buChar char="§"/>
            </a:pPr>
            <a:r>
              <a:rPr lang="en-US" b="1" dirty="0"/>
              <a:t>First, </a:t>
            </a:r>
            <a:r>
              <a:rPr lang="en-US" dirty="0"/>
              <a:t>they must feel they are contributing to the core purpose of their organization.</a:t>
            </a:r>
          </a:p>
          <a:p>
            <a:pPr>
              <a:buFont typeface="Wingdings" panose="05000000000000000000" pitchFamily="2" charset="2"/>
              <a:buChar char="§"/>
            </a:pPr>
            <a:r>
              <a:rPr lang="en-US" b="1" dirty="0"/>
              <a:t>Second, </a:t>
            </a:r>
            <a:r>
              <a:rPr lang="en-US" dirty="0"/>
              <a:t>people are able to craft their job so that it makes a significant contribution. </a:t>
            </a:r>
          </a:p>
          <a:p>
            <a:pPr>
              <a:buFont typeface="Wingdings" panose="05000000000000000000" pitchFamily="2" charset="2"/>
              <a:buChar char="§"/>
            </a:pPr>
            <a:r>
              <a:rPr lang="en-US" b="1" dirty="0"/>
              <a:t>Third, </a:t>
            </a:r>
            <a:r>
              <a:rPr lang="en-US" dirty="0"/>
              <a:t>their tedious tasks are kept to a minimum</a:t>
            </a:r>
          </a:p>
          <a:p>
            <a:pPr>
              <a:buFont typeface="Wingdings" panose="05000000000000000000" pitchFamily="2" charset="2"/>
              <a:buChar char="§"/>
            </a:pPr>
            <a:r>
              <a:rPr lang="en-US" b="1" dirty="0"/>
              <a:t>Finally, </a:t>
            </a:r>
            <a:r>
              <a:rPr lang="en-US" dirty="0"/>
              <a:t>jobs are seen as less empty when employees see people benefiting from their work. </a:t>
            </a:r>
          </a:p>
        </p:txBody>
      </p:sp>
      <p:sp>
        <p:nvSpPr>
          <p:cNvPr id="4" name="Slide Number Placeholder 3">
            <a:extLst>
              <a:ext uri="{FF2B5EF4-FFF2-40B4-BE49-F238E27FC236}">
                <a16:creationId xmlns:a16="http://schemas.microsoft.com/office/drawing/2014/main" id="{DFDD7FBC-1C85-47DB-9D65-4416CA95E7A4}"/>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599</a:t>
            </a:fld>
            <a:endParaRPr lang="en-US">
              <a:solidFill>
                <a:prstClr val="black">
                  <a:tint val="75000"/>
                </a:prstClr>
              </a:solidFill>
            </a:endParaRPr>
          </a:p>
        </p:txBody>
      </p:sp>
    </p:spTree>
    <p:extLst>
      <p:ext uri="{BB962C8B-B14F-4D97-AF65-F5344CB8AC3E}">
        <p14:creationId xmlns:p14="http://schemas.microsoft.com/office/powerpoint/2010/main" val="1934137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B5A28-4BFE-48B4-8925-A575E491758F}"/>
              </a:ext>
            </a:extLst>
          </p:cNvPr>
          <p:cNvSpPr>
            <a:spLocks noGrp="1"/>
          </p:cNvSpPr>
          <p:nvPr>
            <p:ph type="title"/>
          </p:nvPr>
        </p:nvSpPr>
        <p:spPr>
          <a:xfrm>
            <a:off x="0" y="-2392"/>
            <a:ext cx="9144000" cy="914401"/>
          </a:xfrm>
        </p:spPr>
        <p:txBody>
          <a:bodyPr>
            <a:normAutofit/>
          </a:bodyPr>
          <a:lstStyle/>
          <a:p>
            <a:r>
              <a:rPr lang="en-US" sz="3600" b="1" dirty="0"/>
              <a:t>The Roles of Leadership</a:t>
            </a:r>
          </a:p>
        </p:txBody>
      </p:sp>
      <p:sp>
        <p:nvSpPr>
          <p:cNvPr id="3" name="Content Placeholder 2">
            <a:extLst>
              <a:ext uri="{FF2B5EF4-FFF2-40B4-BE49-F238E27FC236}">
                <a16:creationId xmlns:a16="http://schemas.microsoft.com/office/drawing/2014/main" id="{56B5E193-D62E-4E1E-B399-EFCF977F5151}"/>
              </a:ext>
            </a:extLst>
          </p:cNvPr>
          <p:cNvSpPr>
            <a:spLocks noGrp="1"/>
          </p:cNvSpPr>
          <p:nvPr>
            <p:ph idx="1"/>
          </p:nvPr>
        </p:nvSpPr>
        <p:spPr>
          <a:xfrm>
            <a:off x="-1" y="912008"/>
            <a:ext cx="9143999" cy="6017297"/>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Oval 3">
            <a:extLst>
              <a:ext uri="{FF2B5EF4-FFF2-40B4-BE49-F238E27FC236}">
                <a16:creationId xmlns:a16="http://schemas.microsoft.com/office/drawing/2014/main" id="{03DC6C31-1EB0-4E64-A372-00D3984F837A}"/>
              </a:ext>
            </a:extLst>
          </p:cNvPr>
          <p:cNvSpPr/>
          <p:nvPr/>
        </p:nvSpPr>
        <p:spPr>
          <a:xfrm>
            <a:off x="2776759" y="2402234"/>
            <a:ext cx="3791822" cy="1966169"/>
          </a:xfrm>
          <a:prstGeom prst="ellipse">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Leadership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C00000"/>
                </a:solidFill>
                <a:effectLst/>
                <a:uLnTx/>
                <a:uFillTx/>
                <a:latin typeface="Calibri"/>
                <a:ea typeface="+mn-ea"/>
                <a:cs typeface="+mn-cs"/>
              </a:rPr>
              <a:t>Skilled Expertise</a:t>
            </a:r>
          </a:p>
        </p:txBody>
      </p:sp>
      <p:sp>
        <p:nvSpPr>
          <p:cNvPr id="6" name="Oval 5">
            <a:extLst>
              <a:ext uri="{FF2B5EF4-FFF2-40B4-BE49-F238E27FC236}">
                <a16:creationId xmlns:a16="http://schemas.microsoft.com/office/drawing/2014/main" id="{CE81FB61-D2E4-4142-AB63-962B94F80071}"/>
              </a:ext>
            </a:extLst>
          </p:cNvPr>
          <p:cNvSpPr/>
          <p:nvPr/>
        </p:nvSpPr>
        <p:spPr>
          <a:xfrm>
            <a:off x="696296" y="2402234"/>
            <a:ext cx="2707278" cy="1966170"/>
          </a:xfrm>
          <a:prstGeom prst="ellipse">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Technical Skills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Domain Competency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Reasonable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Inclusive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val 6">
            <a:extLst>
              <a:ext uri="{FF2B5EF4-FFF2-40B4-BE49-F238E27FC236}">
                <a16:creationId xmlns:a16="http://schemas.microsoft.com/office/drawing/2014/main" id="{4AC89B20-CD82-4FBC-B211-F05B792A4563}"/>
              </a:ext>
            </a:extLst>
          </p:cNvPr>
          <p:cNvSpPr/>
          <p:nvPr/>
        </p:nvSpPr>
        <p:spPr>
          <a:xfrm>
            <a:off x="2927758" y="807748"/>
            <a:ext cx="3296871" cy="1921495"/>
          </a:xfrm>
          <a:prstGeom prst="ellipse">
            <a:avLst/>
          </a:prstGeom>
          <a:solidFill>
            <a:schemeClr val="accent1">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Human Side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Empathy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Sincerity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Personal Mastery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Collaboration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val 7">
            <a:extLst>
              <a:ext uri="{FF2B5EF4-FFF2-40B4-BE49-F238E27FC236}">
                <a16:creationId xmlns:a16="http://schemas.microsoft.com/office/drawing/2014/main" id="{82C1A10D-4CFF-429B-A9F0-72B88805563C}"/>
              </a:ext>
            </a:extLst>
          </p:cNvPr>
          <p:cNvSpPr/>
          <p:nvPr/>
        </p:nvSpPr>
        <p:spPr>
          <a:xfrm>
            <a:off x="2692867" y="4128757"/>
            <a:ext cx="3875714" cy="1834131"/>
          </a:xfrm>
          <a:prstGeom prst="ellipse">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Stakeholder Management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Motivational Inquiry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Internal &amp; External Outreach/ Feedback</a:t>
            </a:r>
          </a:p>
        </p:txBody>
      </p:sp>
      <p:sp>
        <p:nvSpPr>
          <p:cNvPr id="9" name="Oval 8">
            <a:extLst>
              <a:ext uri="{FF2B5EF4-FFF2-40B4-BE49-F238E27FC236}">
                <a16:creationId xmlns:a16="http://schemas.microsoft.com/office/drawing/2014/main" id="{7A5E8710-A222-42E8-B21F-07F85A58366B}"/>
              </a:ext>
            </a:extLst>
          </p:cNvPr>
          <p:cNvSpPr/>
          <p:nvPr/>
        </p:nvSpPr>
        <p:spPr>
          <a:xfrm>
            <a:off x="5799154" y="2280817"/>
            <a:ext cx="2891827" cy="1966169"/>
          </a:xfrm>
          <a:prstGeom prst="ellipse">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Conceptual Skills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Vision, mission, values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Benchmarking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Strategic Planning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Change Management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07CF3F1D-FE59-42E8-A7FE-A57EDBB1F35A}"/>
              </a:ext>
            </a:extLst>
          </p:cNvPr>
          <p:cNvSpPr txBox="1"/>
          <p:nvPr/>
        </p:nvSpPr>
        <p:spPr>
          <a:xfrm>
            <a:off x="5251508" y="6392411"/>
            <a:ext cx="364082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Adapted from: Ellis &amp; Normore, (2018)</a:t>
            </a:r>
          </a:p>
        </p:txBody>
      </p:sp>
    </p:spTree>
    <p:extLst>
      <p:ext uri="{BB962C8B-B14F-4D97-AF65-F5344CB8AC3E}">
        <p14:creationId xmlns:p14="http://schemas.microsoft.com/office/powerpoint/2010/main" val="29499984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B700F-3C25-1EFE-4459-9FF552AA31EE}"/>
              </a:ext>
            </a:extLst>
          </p:cNvPr>
          <p:cNvSpPr>
            <a:spLocks noGrp="1"/>
          </p:cNvSpPr>
          <p:nvPr>
            <p:ph type="title"/>
          </p:nvPr>
        </p:nvSpPr>
        <p:spPr>
          <a:xfrm>
            <a:off x="0" y="121921"/>
            <a:ext cx="9144000" cy="1249680"/>
          </a:xfrm>
        </p:spPr>
        <p:txBody>
          <a:bodyPr>
            <a:normAutofit fontScale="90000"/>
          </a:bodyPr>
          <a:lstStyle/>
          <a:p>
            <a:r>
              <a:rPr lang="en-US" sz="4000" b="1" dirty="0"/>
              <a:t>Six Primary Competencies:</a:t>
            </a:r>
            <a:br>
              <a:rPr lang="en-US" sz="4000" b="1" dirty="0"/>
            </a:br>
            <a:r>
              <a:rPr lang="en-US" sz="3100" b="1" dirty="0"/>
              <a:t>Conscious leadership competency framework:</a:t>
            </a:r>
            <a:br>
              <a:rPr lang="en-US" sz="3100" b="1" dirty="0"/>
            </a:br>
            <a:r>
              <a:rPr lang="en-US" sz="2700" dirty="0" err="1"/>
              <a:t>Kubátová</a:t>
            </a:r>
            <a:r>
              <a:rPr lang="en-US" sz="2700" dirty="0"/>
              <a:t> &amp; </a:t>
            </a:r>
            <a:r>
              <a:rPr lang="en-US" sz="2700" dirty="0" err="1"/>
              <a:t>Kročil</a:t>
            </a:r>
            <a:r>
              <a:rPr lang="en-US" sz="2700" dirty="0"/>
              <a:t>,(2022)</a:t>
            </a:r>
            <a:endParaRPr lang="en-US" sz="2700" b="1" dirty="0"/>
          </a:p>
        </p:txBody>
      </p:sp>
      <p:sp>
        <p:nvSpPr>
          <p:cNvPr id="3" name="Content Placeholder 2">
            <a:extLst>
              <a:ext uri="{FF2B5EF4-FFF2-40B4-BE49-F238E27FC236}">
                <a16:creationId xmlns:a16="http://schemas.microsoft.com/office/drawing/2014/main" id="{CCBD11B6-3ABD-9610-1B5E-EB807DB010C0}"/>
              </a:ext>
            </a:extLst>
          </p:cNvPr>
          <p:cNvSpPr>
            <a:spLocks noGrp="1"/>
          </p:cNvSpPr>
          <p:nvPr>
            <p:ph idx="1"/>
          </p:nvPr>
        </p:nvSpPr>
        <p:spPr>
          <a:xfrm>
            <a:off x="228600" y="1524000"/>
            <a:ext cx="8763000" cy="5334000"/>
          </a:xfrm>
        </p:spPr>
        <p:txBody>
          <a:bodyPr>
            <a:normAutofit fontScale="92500" lnSpcReduction="10000"/>
          </a:bodyPr>
          <a:lstStyle/>
          <a:p>
            <a:pPr>
              <a:buFont typeface="Wingdings" panose="05000000000000000000" pitchFamily="2" charset="2"/>
              <a:buChar char="§"/>
            </a:pPr>
            <a:r>
              <a:rPr lang="en-US" sz="2800" b="1" dirty="0"/>
              <a:t>Virtues: </a:t>
            </a:r>
            <a:r>
              <a:rPr lang="en-US" sz="2800" dirty="0"/>
              <a:t>pursuit of wisdom and building healthy relationships.</a:t>
            </a:r>
          </a:p>
          <a:p>
            <a:pPr>
              <a:buFont typeface="Wingdings" panose="05000000000000000000" pitchFamily="2" charset="2"/>
              <a:buChar char="§"/>
            </a:pPr>
            <a:r>
              <a:rPr lang="en-US" sz="2800" b="1" dirty="0"/>
              <a:t>Consciousness: </a:t>
            </a:r>
            <a:r>
              <a:rPr lang="en-US" sz="2800" dirty="0"/>
              <a:t>of their higher purpose and the ability to foster meaning.</a:t>
            </a:r>
          </a:p>
          <a:p>
            <a:pPr>
              <a:buFont typeface="Wingdings" panose="05000000000000000000" pitchFamily="2" charset="2"/>
              <a:buChar char="§"/>
            </a:pPr>
            <a:r>
              <a:rPr lang="en-US" sz="2800" b="1" dirty="0"/>
              <a:t>Personal conduct: </a:t>
            </a:r>
            <a:r>
              <a:rPr lang="en-US" sz="2800" dirty="0"/>
              <a:t>ethical behavior and humility that supports continuous personal growth.</a:t>
            </a:r>
          </a:p>
          <a:p>
            <a:pPr>
              <a:buFont typeface="Wingdings" panose="05000000000000000000" pitchFamily="2" charset="2"/>
              <a:buChar char="§"/>
            </a:pPr>
            <a:r>
              <a:rPr lang="en-US" sz="2800" b="1" dirty="0"/>
              <a:t>Mindset: </a:t>
            </a:r>
            <a:r>
              <a:rPr lang="en-US" sz="2800" dirty="0"/>
              <a:t>involves rational optimism and the ability to plan for the organization's short-term and long-term needs</a:t>
            </a:r>
          </a:p>
          <a:p>
            <a:pPr>
              <a:buFont typeface="Wingdings" panose="05000000000000000000" pitchFamily="2" charset="2"/>
              <a:buChar char="§"/>
            </a:pPr>
            <a:r>
              <a:rPr lang="en-US" sz="2800" b="1" dirty="0"/>
              <a:t>Strategy: </a:t>
            </a:r>
            <a:r>
              <a:rPr lang="en-US" sz="2800" dirty="0"/>
              <a:t>capability that simultaneously supports a higher purpose</a:t>
            </a:r>
          </a:p>
          <a:p>
            <a:pPr>
              <a:buFont typeface="Wingdings" panose="05000000000000000000" pitchFamily="2" charset="2"/>
              <a:buChar char="§"/>
            </a:pPr>
            <a:r>
              <a:rPr lang="en-US" sz="2800" b="1" dirty="0"/>
              <a:t>Leading: </a:t>
            </a:r>
            <a:r>
              <a:rPr lang="en-US" sz="2800" dirty="0"/>
              <a:t>capabilities, such as effective communication and positive cultural development to create a healthy work culture/environment</a:t>
            </a:r>
          </a:p>
        </p:txBody>
      </p:sp>
      <p:sp>
        <p:nvSpPr>
          <p:cNvPr id="4" name="Slide Number Placeholder 3">
            <a:extLst>
              <a:ext uri="{FF2B5EF4-FFF2-40B4-BE49-F238E27FC236}">
                <a16:creationId xmlns:a16="http://schemas.microsoft.com/office/drawing/2014/main" id="{E52BFEE2-DB52-54B9-4326-E4E110B5C4F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1628230873"/>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a:xfrm>
            <a:off x="381000" y="846028"/>
            <a:ext cx="8229600" cy="906572"/>
          </a:xfrm>
        </p:spPr>
        <p:txBody>
          <a:bodyPr>
            <a:normAutofit fontScale="90000"/>
          </a:bodyPr>
          <a:lstStyle/>
          <a:p>
            <a:pPr eaLnBrk="1" hangingPunct="1">
              <a:defRPr/>
            </a:pPr>
            <a:r>
              <a:rPr lang="en-US" sz="5900" b="1" dirty="0"/>
              <a:t>The Burden of Communication</a:t>
            </a:r>
          </a:p>
        </p:txBody>
      </p:sp>
      <p:pic>
        <p:nvPicPr>
          <p:cNvPr id="8194" name="Picture 2" descr="https://smart-technology.wikispaces.com/file/view/communication_skill.jpg/312325370/972x338/communication_ski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133600"/>
            <a:ext cx="67056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Fish">
            <a:extLst>
              <a:ext uri="{FF2B5EF4-FFF2-40B4-BE49-F238E27FC236}">
                <a16:creationId xmlns:a16="http://schemas.microsoft.com/office/drawing/2014/main" id="{EE00E870-731D-44AC-B1D8-3E4056F424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05600" y="-258872"/>
            <a:ext cx="609600" cy="914400"/>
          </a:xfrm>
          <a:prstGeom prst="rect">
            <a:avLst/>
          </a:prstGeom>
        </p:spPr>
      </p:pic>
      <p:pic>
        <p:nvPicPr>
          <p:cNvPr id="5" name="Graphic 4" descr="Fish">
            <a:extLst>
              <a:ext uri="{FF2B5EF4-FFF2-40B4-BE49-F238E27FC236}">
                <a16:creationId xmlns:a16="http://schemas.microsoft.com/office/drawing/2014/main" id="{781C7D34-4942-4804-98B2-32991E27E3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64457"/>
            <a:ext cx="609600" cy="914400"/>
          </a:xfrm>
          <a:prstGeom prst="rect">
            <a:avLst/>
          </a:prstGeom>
        </p:spPr>
      </p:pic>
      <p:pic>
        <p:nvPicPr>
          <p:cNvPr id="7" name="Graphic 6" descr="Fish">
            <a:extLst>
              <a:ext uri="{FF2B5EF4-FFF2-40B4-BE49-F238E27FC236}">
                <a16:creationId xmlns:a16="http://schemas.microsoft.com/office/drawing/2014/main" id="{D328CA34-C24F-46E6-BC97-2677791A80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828800" y="-112904"/>
            <a:ext cx="1100824" cy="906570"/>
          </a:xfrm>
          <a:prstGeom prst="rect">
            <a:avLst/>
          </a:prstGeom>
        </p:spPr>
      </p:pic>
      <p:pic>
        <p:nvPicPr>
          <p:cNvPr id="9" name="Graphic 8" descr="Sunset scene">
            <a:extLst>
              <a:ext uri="{FF2B5EF4-FFF2-40B4-BE49-F238E27FC236}">
                <a16:creationId xmlns:a16="http://schemas.microsoft.com/office/drawing/2014/main" id="{421B008D-8404-4AE4-83F1-89C2B17842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03163" y="-112904"/>
            <a:ext cx="914400" cy="914400"/>
          </a:xfrm>
          <a:prstGeom prst="rect">
            <a:avLst/>
          </a:prstGeom>
        </p:spPr>
      </p:pic>
    </p:spTree>
    <p:extLst>
      <p:ext uri="{BB962C8B-B14F-4D97-AF65-F5344CB8AC3E}">
        <p14:creationId xmlns:p14="http://schemas.microsoft.com/office/powerpoint/2010/main" val="2742178722"/>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A31F-2B82-4EC2-A61D-8C8B60D0FB9D}"/>
              </a:ext>
            </a:extLst>
          </p:cNvPr>
          <p:cNvSpPr>
            <a:spLocks noGrp="1"/>
          </p:cNvSpPr>
          <p:nvPr>
            <p:ph type="title"/>
          </p:nvPr>
        </p:nvSpPr>
        <p:spPr>
          <a:xfrm>
            <a:off x="457200" y="76200"/>
            <a:ext cx="8229600" cy="1219200"/>
          </a:xfrm>
        </p:spPr>
        <p:txBody>
          <a:bodyPr>
            <a:normAutofit/>
          </a:bodyPr>
          <a:lstStyle/>
          <a:p>
            <a:r>
              <a:rPr lang="en-US" b="1" dirty="0"/>
              <a:t>Communication</a:t>
            </a:r>
          </a:p>
        </p:txBody>
      </p:sp>
      <p:sp>
        <p:nvSpPr>
          <p:cNvPr id="3" name="Content Placeholder 2">
            <a:extLst>
              <a:ext uri="{FF2B5EF4-FFF2-40B4-BE49-F238E27FC236}">
                <a16:creationId xmlns:a16="http://schemas.microsoft.com/office/drawing/2014/main" id="{4EC4F868-0203-4ABE-BDD0-A9440A5BB70E}"/>
              </a:ext>
            </a:extLst>
          </p:cNvPr>
          <p:cNvSpPr>
            <a:spLocks noGrp="1"/>
          </p:cNvSpPr>
          <p:nvPr>
            <p:ph idx="1"/>
          </p:nvPr>
        </p:nvSpPr>
        <p:spPr>
          <a:xfrm>
            <a:off x="457200" y="838200"/>
            <a:ext cx="8229600" cy="5943600"/>
          </a:xfrm>
        </p:spPr>
        <p:txBody>
          <a:bodyPr>
            <a:normAutofit/>
          </a:bodyPr>
          <a:lstStyle/>
          <a:p>
            <a:pPr>
              <a:buFont typeface="Wingdings" panose="05000000000000000000" pitchFamily="2" charset="2"/>
              <a:buChar char="§"/>
            </a:pPr>
            <a:endParaRPr lang="en-US" sz="2800" dirty="0"/>
          </a:p>
          <a:p>
            <a:pPr>
              <a:buFont typeface="Wingdings" panose="05000000000000000000" pitchFamily="2" charset="2"/>
              <a:buChar char="§"/>
            </a:pPr>
            <a:r>
              <a:rPr lang="en-US" sz="2800" dirty="0"/>
              <a:t>Communication can be defined as exchange and sharing of information between two or more parties (individuals or groups) in order to achieve mutual and purposeful understanding </a:t>
            </a:r>
          </a:p>
          <a:p>
            <a:pPr>
              <a:buFont typeface="Wingdings" panose="05000000000000000000" pitchFamily="2" charset="2"/>
              <a:buChar char="§"/>
            </a:pPr>
            <a:r>
              <a:rPr lang="en-US" sz="2800" dirty="0"/>
              <a:t>As the need and demand for knowledge continues to rise and intensify, Communication is the focus of organizational behavior and operations</a:t>
            </a:r>
          </a:p>
          <a:p>
            <a:pPr>
              <a:buFont typeface="Wingdings" panose="05000000000000000000" pitchFamily="2" charset="2"/>
              <a:buChar char="§"/>
            </a:pPr>
            <a:r>
              <a:rPr lang="en-US" sz="2800" b="1" dirty="0">
                <a:solidFill>
                  <a:srgbClr val="C00000"/>
                </a:solidFill>
              </a:rPr>
              <a:t>Interpersonal communication should be considered as a strategic issue and should be planned, developed, organized and controlled </a:t>
            </a:r>
            <a:r>
              <a:rPr lang="en-US" sz="3200" b="1" dirty="0">
                <a:solidFill>
                  <a:srgbClr val="C00000"/>
                </a:solidFill>
              </a:rPr>
              <a:t> </a:t>
            </a:r>
          </a:p>
          <a:p>
            <a:pPr marL="0" indent="0">
              <a:buNone/>
            </a:pPr>
            <a:r>
              <a:rPr lang="en-US" sz="2400" dirty="0"/>
              <a:t>                                                                 </a:t>
            </a:r>
            <a:r>
              <a:rPr lang="en-US" sz="2400" dirty="0" err="1"/>
              <a:t>Naumovski</a:t>
            </a:r>
            <a:r>
              <a:rPr lang="en-US" sz="2400" dirty="0"/>
              <a:t>, et al. (2017)</a:t>
            </a:r>
          </a:p>
          <a:p>
            <a:pPr marL="0" indent="0">
              <a:buNone/>
            </a:pPr>
            <a:endParaRPr lang="en-US" sz="2800" dirty="0"/>
          </a:p>
        </p:txBody>
      </p:sp>
      <p:sp>
        <p:nvSpPr>
          <p:cNvPr id="4" name="Slide Number Placeholder 3">
            <a:extLst>
              <a:ext uri="{FF2B5EF4-FFF2-40B4-BE49-F238E27FC236}">
                <a16:creationId xmlns:a16="http://schemas.microsoft.com/office/drawing/2014/main" id="{35FD67C5-079C-4E6D-B79D-716530684E1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601</a:t>
            </a:fld>
            <a:endParaRPr lang="en-US">
              <a:solidFill>
                <a:prstClr val="black">
                  <a:tint val="75000"/>
                </a:prstClr>
              </a:solidFill>
            </a:endParaRPr>
          </a:p>
        </p:txBody>
      </p:sp>
    </p:spTree>
    <p:extLst>
      <p:ext uri="{BB962C8B-B14F-4D97-AF65-F5344CB8AC3E}">
        <p14:creationId xmlns:p14="http://schemas.microsoft.com/office/powerpoint/2010/main" val="3821368543"/>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F6198-D4D1-4D1A-86E8-7BE1AF8646BA}"/>
              </a:ext>
            </a:extLst>
          </p:cNvPr>
          <p:cNvSpPr>
            <a:spLocks noGrp="1"/>
          </p:cNvSpPr>
          <p:nvPr>
            <p:ph type="title"/>
          </p:nvPr>
        </p:nvSpPr>
        <p:spPr>
          <a:xfrm>
            <a:off x="457200" y="-1"/>
            <a:ext cx="8229600" cy="1371601"/>
          </a:xfrm>
        </p:spPr>
        <p:txBody>
          <a:bodyPr>
            <a:noAutofit/>
          </a:bodyPr>
          <a:lstStyle/>
          <a:p>
            <a:r>
              <a:rPr lang="en-US" b="1" dirty="0"/>
              <a:t>Why Leadership Matters to Internal Communication</a:t>
            </a:r>
            <a:endParaRPr lang="en-US" b="1" i="1" dirty="0"/>
          </a:p>
        </p:txBody>
      </p:sp>
      <p:sp>
        <p:nvSpPr>
          <p:cNvPr id="3" name="Content Placeholder 2">
            <a:extLst>
              <a:ext uri="{FF2B5EF4-FFF2-40B4-BE49-F238E27FC236}">
                <a16:creationId xmlns:a16="http://schemas.microsoft.com/office/drawing/2014/main" id="{815F94A1-6502-4C77-A77C-CBD7EA169972}"/>
              </a:ext>
            </a:extLst>
          </p:cNvPr>
          <p:cNvSpPr>
            <a:spLocks noGrp="1"/>
          </p:cNvSpPr>
          <p:nvPr>
            <p:ph idx="1"/>
          </p:nvPr>
        </p:nvSpPr>
        <p:spPr>
          <a:xfrm>
            <a:off x="457200" y="1676400"/>
            <a:ext cx="8229600" cy="5181600"/>
          </a:xfrm>
        </p:spPr>
        <p:txBody>
          <a:bodyPr>
            <a:normAutofit/>
          </a:bodyPr>
          <a:lstStyle/>
          <a:p>
            <a:pPr>
              <a:buFont typeface="Wingdings" panose="05000000000000000000" pitchFamily="2" charset="2"/>
              <a:buChar char="§"/>
            </a:pPr>
            <a:r>
              <a:rPr lang="en-US" sz="2800" dirty="0"/>
              <a:t>Internal communication is a central process by which employees share information, create relationships, make meaning, and construct organizational culture and values </a:t>
            </a:r>
            <a:r>
              <a:rPr lang="en-US" sz="2000" dirty="0"/>
              <a:t>(Berger, 2008)</a:t>
            </a:r>
          </a:p>
          <a:p>
            <a:pPr>
              <a:buFont typeface="Wingdings" panose="05000000000000000000" pitchFamily="2" charset="2"/>
              <a:buChar char="§"/>
            </a:pPr>
            <a:r>
              <a:rPr lang="en-US" sz="2800" b="1" dirty="0">
                <a:solidFill>
                  <a:srgbClr val="C00000"/>
                </a:solidFill>
              </a:rPr>
              <a:t>Immediate supervisors are the information source preferred by employees and thus have more credibility with employees than senior executives</a:t>
            </a:r>
          </a:p>
          <a:p>
            <a:pPr>
              <a:buFont typeface="Wingdings" panose="05000000000000000000" pitchFamily="2" charset="2"/>
              <a:buChar char="§"/>
            </a:pPr>
            <a:r>
              <a:rPr lang="en-US" sz="2800" dirty="0"/>
              <a:t>Leadership communication shapes follower perception </a:t>
            </a:r>
            <a:r>
              <a:rPr lang="en-US" sz="2000" dirty="0"/>
              <a:t>(Men, 2014)</a:t>
            </a:r>
          </a:p>
          <a:p>
            <a:pPr>
              <a:buFont typeface="Wingdings" panose="05000000000000000000" pitchFamily="2" charset="2"/>
              <a:buChar char="§"/>
            </a:pPr>
            <a:r>
              <a:rPr lang="en-US" sz="2800" b="1" dirty="0">
                <a:solidFill>
                  <a:srgbClr val="C00000"/>
                </a:solidFill>
              </a:rPr>
              <a:t>Leadership is the nucleus of the organization’s internal communication process</a:t>
            </a:r>
            <a:r>
              <a:rPr lang="en-US" sz="2800" dirty="0">
                <a:solidFill>
                  <a:srgbClr val="C00000"/>
                </a:solidFill>
              </a:rPr>
              <a:t>      </a:t>
            </a:r>
            <a:r>
              <a:rPr lang="en-US" sz="2000" dirty="0"/>
              <a:t>Mast &amp; Huck, (2008)</a:t>
            </a:r>
          </a:p>
          <a:p>
            <a:pPr>
              <a:buFont typeface="Wingdings" panose="05000000000000000000" pitchFamily="2" charset="2"/>
              <a:buChar char="§"/>
            </a:pPr>
            <a:endParaRPr lang="en-US" sz="2800" dirty="0"/>
          </a:p>
          <a:p>
            <a:pPr marL="0" indent="0">
              <a:buNone/>
            </a:pPr>
            <a:endParaRPr lang="en-US" sz="2800" dirty="0"/>
          </a:p>
          <a:p>
            <a:pPr>
              <a:buFont typeface="Wingdings" panose="05000000000000000000" pitchFamily="2" charset="2"/>
              <a:buChar char="§"/>
            </a:pPr>
            <a:endParaRPr lang="en-US" sz="2800" b="1" dirty="0">
              <a:solidFill>
                <a:srgbClr val="C00000"/>
              </a:solidFill>
            </a:endParaRPr>
          </a:p>
          <a:p>
            <a:pPr marL="0" indent="0">
              <a:buNone/>
            </a:pPr>
            <a:endParaRPr lang="en-US" sz="2800" dirty="0"/>
          </a:p>
          <a:p>
            <a:pPr>
              <a:buFont typeface="Wingdings" panose="05000000000000000000" pitchFamily="2" charset="2"/>
              <a:buChar char="§"/>
            </a:pPr>
            <a:endParaRPr lang="en-US" sz="2800" dirty="0"/>
          </a:p>
        </p:txBody>
      </p:sp>
      <p:sp>
        <p:nvSpPr>
          <p:cNvPr id="4" name="Slide Number Placeholder 3">
            <a:extLst>
              <a:ext uri="{FF2B5EF4-FFF2-40B4-BE49-F238E27FC236}">
                <a16:creationId xmlns:a16="http://schemas.microsoft.com/office/drawing/2014/main" id="{3CEEF281-DA99-4069-BAF6-890EA8E0A95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602</a:t>
            </a:fld>
            <a:endParaRPr lang="en-US">
              <a:solidFill>
                <a:prstClr val="black">
                  <a:tint val="75000"/>
                </a:prstClr>
              </a:solidFill>
            </a:endParaRPr>
          </a:p>
        </p:txBody>
      </p:sp>
    </p:spTree>
    <p:extLst>
      <p:ext uri="{BB962C8B-B14F-4D97-AF65-F5344CB8AC3E}">
        <p14:creationId xmlns:p14="http://schemas.microsoft.com/office/powerpoint/2010/main" val="1335009559"/>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dirty="0"/>
              <a:t>Communication is Social</a:t>
            </a:r>
            <a:br>
              <a:rPr lang="en-US" dirty="0"/>
            </a:br>
            <a:r>
              <a:rPr lang="en-US" sz="3100" b="1" dirty="0"/>
              <a:t>Dr. John Stewart University of Washington</a:t>
            </a:r>
          </a:p>
        </p:txBody>
      </p:sp>
      <p:sp>
        <p:nvSpPr>
          <p:cNvPr id="3" name="Content Placeholder 2"/>
          <p:cNvSpPr>
            <a:spLocks noGrp="1"/>
          </p:cNvSpPr>
          <p:nvPr>
            <p:ph idx="1"/>
          </p:nvPr>
        </p:nvSpPr>
        <p:spPr>
          <a:xfrm>
            <a:off x="457200" y="1295400"/>
            <a:ext cx="8229600" cy="4830763"/>
          </a:xfrm>
        </p:spPr>
        <p:txBody>
          <a:bodyPr>
            <a:normAutofit/>
          </a:bodyPr>
          <a:lstStyle/>
          <a:p>
            <a:pPr>
              <a:buFont typeface="Wingdings" panose="05000000000000000000" pitchFamily="2" charset="2"/>
              <a:buChar char="§"/>
            </a:pPr>
            <a:r>
              <a:rPr lang="en-US" sz="2800" dirty="0"/>
              <a:t>Humans are “social animals” that make </a:t>
            </a:r>
            <a:r>
              <a:rPr lang="en-US" sz="2800" b="1" u="sng" dirty="0">
                <a:solidFill>
                  <a:srgbClr val="C00000"/>
                </a:solidFill>
              </a:rPr>
              <a:t>sense</a:t>
            </a:r>
            <a:r>
              <a:rPr lang="en-US" sz="2800" dirty="0">
                <a:solidFill>
                  <a:srgbClr val="C00000"/>
                </a:solidFill>
              </a:rPr>
              <a:t> </a:t>
            </a:r>
            <a:r>
              <a:rPr lang="en-US" sz="2800" b="1" dirty="0">
                <a:solidFill>
                  <a:srgbClr val="C00000"/>
                </a:solidFill>
              </a:rPr>
              <a:t>and </a:t>
            </a:r>
            <a:r>
              <a:rPr lang="en-US" sz="2800" b="1" u="sng" dirty="0">
                <a:solidFill>
                  <a:srgbClr val="C00000"/>
                </a:solidFill>
              </a:rPr>
              <a:t>meaning</a:t>
            </a:r>
            <a:r>
              <a:rPr lang="en-US" sz="2800" b="1" dirty="0">
                <a:solidFill>
                  <a:srgbClr val="C00000"/>
                </a:solidFill>
              </a:rPr>
              <a:t> </a:t>
            </a:r>
            <a:r>
              <a:rPr lang="en-US" sz="2800" dirty="0"/>
              <a:t>out of things with others</a:t>
            </a:r>
          </a:p>
          <a:p>
            <a:pPr>
              <a:buFont typeface="Wingdings" panose="05000000000000000000" pitchFamily="2" charset="2"/>
              <a:buChar char="§"/>
            </a:pPr>
            <a:r>
              <a:rPr lang="en-US" sz="2800" dirty="0"/>
              <a:t>It is a collaborative process</a:t>
            </a:r>
          </a:p>
          <a:p>
            <a:pPr>
              <a:buFont typeface="Wingdings" panose="05000000000000000000" pitchFamily="2" charset="2"/>
              <a:buChar char="§"/>
            </a:pPr>
            <a:r>
              <a:rPr lang="en-US" sz="2800" dirty="0"/>
              <a:t>Collaboration does not mean we always agree</a:t>
            </a:r>
          </a:p>
          <a:p>
            <a:pPr>
              <a:buFont typeface="Wingdings" panose="05000000000000000000" pitchFamily="2" charset="2"/>
              <a:buChar char="§"/>
            </a:pPr>
            <a:r>
              <a:rPr lang="en-US" sz="2800" dirty="0"/>
              <a:t>We </a:t>
            </a:r>
            <a:r>
              <a:rPr lang="en-US" sz="2800" b="1" dirty="0">
                <a:solidFill>
                  <a:srgbClr val="C00000"/>
                </a:solidFill>
              </a:rPr>
              <a:t>“co-labor” </a:t>
            </a:r>
            <a:r>
              <a:rPr lang="en-US" sz="2800" dirty="0"/>
              <a:t>together to make meanings in response to one another</a:t>
            </a:r>
          </a:p>
          <a:p>
            <a:pPr>
              <a:buFont typeface="Wingdings" panose="05000000000000000000" pitchFamily="2" charset="2"/>
              <a:buChar char="§"/>
            </a:pPr>
            <a:r>
              <a:rPr lang="en-US" sz="2800" dirty="0"/>
              <a:t>The process between people uses both verbal and non-verbal (people talk, look and listen in many ways)</a:t>
            </a:r>
          </a:p>
          <a:p>
            <a:pPr>
              <a:buFont typeface="Wingdings" panose="05000000000000000000" pitchFamily="2" charset="2"/>
              <a:buChar char="q"/>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603</a:t>
            </a:fld>
            <a:endParaRPr lang="en-US">
              <a:solidFill>
                <a:prstClr val="black">
                  <a:tint val="75000"/>
                </a:prstClr>
              </a:solidFill>
            </a:endParaRPr>
          </a:p>
        </p:txBody>
      </p:sp>
    </p:spTree>
    <p:extLst>
      <p:ext uri="{BB962C8B-B14F-4D97-AF65-F5344CB8AC3E}">
        <p14:creationId xmlns:p14="http://schemas.microsoft.com/office/powerpoint/2010/main" val="2584669153"/>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US" sz="3600" b="1" dirty="0"/>
              <a:t>Dr. John Stewart, University of Washington</a:t>
            </a:r>
            <a:br>
              <a:rPr lang="en-US" sz="3600" b="1" dirty="0"/>
            </a:br>
            <a:r>
              <a:rPr lang="en-US" sz="3600" b="1" dirty="0"/>
              <a:t>“Bridges not walls” </a:t>
            </a:r>
          </a:p>
        </p:txBody>
      </p:sp>
      <p:sp>
        <p:nvSpPr>
          <p:cNvPr id="3" name="Content Placeholder 2"/>
          <p:cNvSpPr>
            <a:spLocks noGrp="1"/>
          </p:cNvSpPr>
          <p:nvPr>
            <p:ph idx="1"/>
          </p:nvPr>
        </p:nvSpPr>
        <p:spPr>
          <a:xfrm>
            <a:off x="381000" y="2209800"/>
            <a:ext cx="8229600" cy="4611130"/>
          </a:xfrm>
        </p:spPr>
        <p:txBody>
          <a:bodyPr>
            <a:normAutofit/>
          </a:bodyPr>
          <a:lstStyle/>
          <a:p>
            <a:pPr>
              <a:buFont typeface="Wingdings" panose="05000000000000000000" pitchFamily="2" charset="2"/>
              <a:buChar char="§"/>
            </a:pPr>
            <a:r>
              <a:rPr lang="en-US" sz="2800" dirty="0"/>
              <a:t>Communication is </a:t>
            </a:r>
            <a:r>
              <a:rPr lang="en-US" sz="2800" b="1" dirty="0">
                <a:solidFill>
                  <a:srgbClr val="C00000"/>
                </a:solidFill>
              </a:rPr>
              <a:t>relational</a:t>
            </a:r>
            <a:r>
              <a:rPr lang="en-US" sz="2800" dirty="0"/>
              <a:t>, focusing upon the quality of contact that people create together</a:t>
            </a:r>
          </a:p>
          <a:p>
            <a:pPr>
              <a:buFont typeface="Wingdings" panose="05000000000000000000" pitchFamily="2" charset="2"/>
              <a:buChar char="§"/>
            </a:pPr>
            <a:r>
              <a:rPr lang="en-US" sz="2800" dirty="0"/>
              <a:t>Animals live in worlds of objects and things, humans live in worlds of meaning</a:t>
            </a:r>
          </a:p>
          <a:p>
            <a:pPr>
              <a:buFont typeface="Wingdings" panose="05000000000000000000" pitchFamily="2" charset="2"/>
              <a:buChar char="§"/>
            </a:pPr>
            <a:r>
              <a:rPr lang="en-US" sz="2800" b="1" dirty="0">
                <a:solidFill>
                  <a:srgbClr val="C00000"/>
                </a:solidFill>
              </a:rPr>
              <a:t>We construct meaning together</a:t>
            </a:r>
          </a:p>
          <a:p>
            <a:pPr>
              <a:buFont typeface="Wingdings" panose="05000000000000000000" pitchFamily="2" charset="2"/>
              <a:buChar char="§"/>
            </a:pPr>
            <a:r>
              <a:rPr lang="en-US" sz="2800" dirty="0"/>
              <a:t>Culture and beliefs figures prominently into the process</a:t>
            </a:r>
          </a:p>
          <a:p>
            <a:pPr marL="0" indent="0">
              <a:buNone/>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604</a:t>
            </a:fld>
            <a:endParaRPr lang="en-US">
              <a:solidFill>
                <a:prstClr val="black">
                  <a:tint val="75000"/>
                </a:prstClr>
              </a:solidFill>
            </a:endParaRPr>
          </a:p>
        </p:txBody>
      </p:sp>
    </p:spTree>
    <p:extLst>
      <p:ext uri="{BB962C8B-B14F-4D97-AF65-F5344CB8AC3E}">
        <p14:creationId xmlns:p14="http://schemas.microsoft.com/office/powerpoint/2010/main" val="219867343"/>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838200"/>
          </a:xfrm>
        </p:spPr>
        <p:txBody>
          <a:bodyPr>
            <a:normAutofit fontScale="90000"/>
          </a:bodyPr>
          <a:lstStyle/>
          <a:p>
            <a:r>
              <a:rPr lang="en-US" sz="4000" b="1" i="1" dirty="0"/>
              <a:t>Communication Competency arises from 4 basic components</a:t>
            </a:r>
            <a:br>
              <a:rPr lang="en-US" sz="4000" dirty="0"/>
            </a:br>
            <a:r>
              <a:rPr lang="en-US" sz="4000" dirty="0"/>
              <a:t> </a:t>
            </a:r>
            <a:r>
              <a:rPr lang="en-US" sz="2700" dirty="0"/>
              <a:t>Littlejohn and </a:t>
            </a:r>
            <a:r>
              <a:rPr lang="en-US" sz="2700" dirty="0" err="1"/>
              <a:t>Jabusch</a:t>
            </a:r>
            <a:r>
              <a:rPr lang="en-US" sz="2700" dirty="0"/>
              <a:t>, (1982)</a:t>
            </a:r>
          </a:p>
        </p:txBody>
      </p:sp>
      <p:sp>
        <p:nvSpPr>
          <p:cNvPr id="3" name="Content Placeholder 2"/>
          <p:cNvSpPr>
            <a:spLocks noGrp="1"/>
          </p:cNvSpPr>
          <p:nvPr>
            <p:ph idx="1"/>
          </p:nvPr>
        </p:nvSpPr>
        <p:spPr>
          <a:xfrm>
            <a:off x="457200" y="1905000"/>
            <a:ext cx="8229600" cy="4724400"/>
          </a:xfrm>
        </p:spPr>
        <p:txBody>
          <a:bodyPr>
            <a:normAutofit/>
          </a:bodyPr>
          <a:lstStyle/>
          <a:p>
            <a:pPr>
              <a:buFont typeface="Wingdings" panose="05000000000000000000" pitchFamily="2" charset="2"/>
              <a:buChar char="§"/>
            </a:pPr>
            <a:r>
              <a:rPr lang="en-US" sz="2800" b="1" dirty="0"/>
              <a:t>Process Understanding: </a:t>
            </a:r>
            <a:r>
              <a:rPr lang="en-US" sz="2800" dirty="0"/>
              <a:t>ability to understand the dynamics of the communication event</a:t>
            </a:r>
            <a:endParaRPr lang="en-US" sz="2800" b="1" dirty="0"/>
          </a:p>
          <a:p>
            <a:pPr>
              <a:buFont typeface="Wingdings" panose="05000000000000000000" pitchFamily="2" charset="2"/>
              <a:buChar char="§"/>
            </a:pPr>
            <a:r>
              <a:rPr lang="en-US" sz="2800" b="1" dirty="0"/>
              <a:t>Interpersonal sensitivity: </a:t>
            </a:r>
            <a:r>
              <a:rPr lang="en-US" sz="2800" dirty="0"/>
              <a:t>ability to perceive feelings and meanings</a:t>
            </a:r>
          </a:p>
          <a:p>
            <a:pPr>
              <a:buFont typeface="Wingdings" panose="05000000000000000000" pitchFamily="2" charset="2"/>
              <a:buChar char="§"/>
            </a:pPr>
            <a:r>
              <a:rPr lang="en-US" sz="2800" b="1" dirty="0"/>
              <a:t>Communication Skills: </a:t>
            </a:r>
            <a:r>
              <a:rPr lang="en-US" sz="2800" dirty="0"/>
              <a:t>ability to develop and interpret message strategies in specific situations</a:t>
            </a:r>
            <a:endParaRPr lang="en-US" sz="2800" b="1" dirty="0"/>
          </a:p>
          <a:p>
            <a:pPr>
              <a:buFont typeface="Wingdings" panose="05000000000000000000" pitchFamily="2" charset="2"/>
              <a:buChar char="§"/>
            </a:pPr>
            <a:r>
              <a:rPr lang="en-US" sz="2800" b="1" dirty="0"/>
              <a:t>Ethical Responsibilities:</a:t>
            </a:r>
            <a:r>
              <a:rPr lang="en-US" sz="2800" dirty="0"/>
              <a:t> Concern for well being of all parties and responsibility for outcomes</a:t>
            </a:r>
          </a:p>
          <a:p>
            <a:pPr marL="0" indent="0">
              <a:buNone/>
            </a:pPr>
            <a:endParaRPr lang="en-US" sz="2800" b="1"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605</a:t>
            </a:fld>
            <a:endParaRPr lang="en-US">
              <a:solidFill>
                <a:prstClr val="black">
                  <a:tint val="75000"/>
                </a:prstClr>
              </a:solidFill>
            </a:endParaRPr>
          </a:p>
        </p:txBody>
      </p:sp>
    </p:spTree>
    <p:extLst>
      <p:ext uri="{BB962C8B-B14F-4D97-AF65-F5344CB8AC3E}">
        <p14:creationId xmlns:p14="http://schemas.microsoft.com/office/powerpoint/2010/main" val="2343088910"/>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Being Responsive is tremendously Important</a:t>
            </a:r>
          </a:p>
        </p:txBody>
      </p:sp>
      <p:sp>
        <p:nvSpPr>
          <p:cNvPr id="3" name="Content Placeholder 2"/>
          <p:cNvSpPr>
            <a:spLocks noGrp="1"/>
          </p:cNvSpPr>
          <p:nvPr>
            <p:ph idx="1"/>
          </p:nvPr>
        </p:nvSpPr>
        <p:spPr>
          <a:xfrm>
            <a:off x="457200" y="1828800"/>
            <a:ext cx="8229600" cy="4754562"/>
          </a:xfrm>
        </p:spPr>
        <p:txBody>
          <a:bodyPr>
            <a:normAutofit/>
          </a:bodyPr>
          <a:lstStyle/>
          <a:p>
            <a:pPr>
              <a:buFont typeface="Wingdings" panose="05000000000000000000" pitchFamily="2" charset="2"/>
              <a:buChar char="§"/>
            </a:pPr>
            <a:r>
              <a:rPr lang="en-US" sz="2800" dirty="0"/>
              <a:t>Responsible relationship partners convey </a:t>
            </a:r>
            <a:r>
              <a:rPr lang="en-US" sz="2800" u="sng" dirty="0"/>
              <a:t>understanding, validation and caring</a:t>
            </a:r>
          </a:p>
          <a:p>
            <a:pPr>
              <a:buFont typeface="Wingdings" panose="05000000000000000000" pitchFamily="2" charset="2"/>
              <a:buChar char="§"/>
            </a:pPr>
            <a:r>
              <a:rPr lang="en-US" sz="2800" dirty="0"/>
              <a:t>They are sensitive to their partners feelings and want to make them feel </a:t>
            </a:r>
            <a:r>
              <a:rPr lang="en-US" sz="2800" u="sng" dirty="0"/>
              <a:t>comfortable, valued, listened to and understood</a:t>
            </a:r>
          </a:p>
          <a:p>
            <a:pPr>
              <a:buFont typeface="Wingdings" panose="05000000000000000000" pitchFamily="2" charset="2"/>
              <a:buChar char="§"/>
            </a:pPr>
            <a:r>
              <a:rPr lang="en-US" sz="2800" dirty="0"/>
              <a:t>These relationships develop through an interpersonal process in which actor's reactions to partners </a:t>
            </a:r>
            <a:r>
              <a:rPr lang="en-US" sz="2800" b="1" u="sng" dirty="0">
                <a:solidFill>
                  <a:srgbClr val="C00000"/>
                </a:solidFill>
              </a:rPr>
              <a:t>influence partners perceptions of actor's responsiveness</a:t>
            </a:r>
          </a:p>
          <a:p>
            <a:pPr marL="0" indent="0">
              <a:buNone/>
            </a:pPr>
            <a:r>
              <a:rPr lang="en-US" sz="2400" dirty="0"/>
              <a:t>                                                                Cable and Reis, (2006)</a:t>
            </a:r>
            <a:endParaRPr lang="en-US" sz="2400" u="sng" dirty="0">
              <a:solidFill>
                <a:srgbClr val="C00000"/>
              </a:solidFill>
            </a:endParaRP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606</a:t>
            </a:fld>
            <a:endParaRPr lang="en-US">
              <a:solidFill>
                <a:prstClr val="black">
                  <a:tint val="75000"/>
                </a:prstClr>
              </a:solidFill>
            </a:endParaRPr>
          </a:p>
        </p:txBody>
      </p:sp>
    </p:spTree>
    <p:extLst>
      <p:ext uri="{BB962C8B-B14F-4D97-AF65-F5344CB8AC3E}">
        <p14:creationId xmlns:p14="http://schemas.microsoft.com/office/powerpoint/2010/main" val="883859116"/>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477" y="1"/>
            <a:ext cx="8229600" cy="228600"/>
          </a:xfrm>
        </p:spPr>
        <p:txBody>
          <a:bodyPr>
            <a:normAutofit fontScale="90000"/>
          </a:bodyPr>
          <a:lstStyle/>
          <a:p>
            <a:endParaRPr lang="en-US" b="1" dirty="0"/>
          </a:p>
        </p:txBody>
      </p:sp>
      <p:sp>
        <p:nvSpPr>
          <p:cNvPr id="3" name="Content Placeholder 2"/>
          <p:cNvSpPr>
            <a:spLocks noGrp="1"/>
          </p:cNvSpPr>
          <p:nvPr>
            <p:ph idx="1"/>
          </p:nvPr>
        </p:nvSpPr>
        <p:spPr>
          <a:xfrm>
            <a:off x="152400" y="457199"/>
            <a:ext cx="8839200" cy="6264275"/>
          </a:xfrm>
        </p:spPr>
        <p:txBody>
          <a:bodyPr>
            <a:normAutofit lnSpcReduction="10000"/>
          </a:bodyPr>
          <a:lstStyle/>
          <a:p>
            <a:pPr>
              <a:buFont typeface="Wingdings" panose="05000000000000000000" pitchFamily="2" charset="2"/>
              <a:buChar char="§"/>
            </a:pPr>
            <a:r>
              <a:rPr lang="en-US" sz="2800" b="1" dirty="0">
                <a:solidFill>
                  <a:srgbClr val="C00000"/>
                </a:solidFill>
              </a:rPr>
              <a:t>People who perceive others as responsive become responsive themselves </a:t>
            </a:r>
            <a:r>
              <a:rPr lang="en-US" sz="2800" dirty="0"/>
              <a:t>and perceive their partners as more responsive, leading to high quality relationship for both</a:t>
            </a:r>
          </a:p>
          <a:p>
            <a:pPr>
              <a:buFont typeface="Wingdings" panose="05000000000000000000" pitchFamily="2" charset="2"/>
              <a:buChar char="§"/>
            </a:pPr>
            <a:r>
              <a:rPr lang="en-US" sz="2800" dirty="0"/>
              <a:t>People not only can create the types of relationships they want-those characterized by high responsiveness, and consequently, higher quality but can also create high quality relationships for others</a:t>
            </a:r>
          </a:p>
          <a:p>
            <a:pPr marL="0" indent="0">
              <a:buNone/>
            </a:pPr>
            <a:r>
              <a:rPr lang="en-US" sz="2800" dirty="0"/>
              <a:t>                                                         </a:t>
            </a:r>
            <a:r>
              <a:rPr lang="en-US" sz="2400" dirty="0" err="1"/>
              <a:t>Canevello</a:t>
            </a:r>
            <a:r>
              <a:rPr lang="en-US" sz="2400" dirty="0"/>
              <a:t> &amp; Crocker, (2010)</a:t>
            </a:r>
          </a:p>
          <a:p>
            <a:pPr>
              <a:buFont typeface="Wingdings" panose="05000000000000000000" pitchFamily="2" charset="2"/>
              <a:buChar char="§"/>
            </a:pPr>
            <a:r>
              <a:rPr lang="en-US" sz="2800" dirty="0"/>
              <a:t>People who have Interpersonal intelligence have  the ability to read, sympathize and understand others </a:t>
            </a:r>
          </a:p>
          <a:p>
            <a:pPr>
              <a:buFont typeface="Wingdings" panose="05000000000000000000" pitchFamily="2" charset="2"/>
              <a:buChar char="§"/>
            </a:pPr>
            <a:r>
              <a:rPr lang="en-US" sz="2800" dirty="0"/>
              <a:t>Individuals with interpersonal intelligence are good with people and achieve significant improvement and progress toward social interaction</a:t>
            </a:r>
          </a:p>
          <a:p>
            <a:pPr marL="0" indent="0">
              <a:buNone/>
            </a:pPr>
            <a:r>
              <a:rPr lang="en-US" sz="1600" dirty="0"/>
              <a:t>                                                                                                       </a:t>
            </a:r>
            <a:r>
              <a:rPr lang="en-US" sz="2400" dirty="0" err="1"/>
              <a:t>Naumovski</a:t>
            </a:r>
            <a:r>
              <a:rPr lang="en-US" sz="2400" dirty="0"/>
              <a:t> et al. (2017)</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607</a:t>
            </a:fld>
            <a:endParaRPr lang="en-US">
              <a:solidFill>
                <a:prstClr val="black">
                  <a:tint val="75000"/>
                </a:prstClr>
              </a:solidFill>
            </a:endParaRPr>
          </a:p>
        </p:txBody>
      </p:sp>
    </p:spTree>
    <p:extLst>
      <p:ext uri="{BB962C8B-B14F-4D97-AF65-F5344CB8AC3E}">
        <p14:creationId xmlns:p14="http://schemas.microsoft.com/office/powerpoint/2010/main" val="3933161946"/>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67DF3-A58B-4103-A91B-06A16C048347}"/>
              </a:ext>
            </a:extLst>
          </p:cNvPr>
          <p:cNvSpPr>
            <a:spLocks noGrp="1"/>
          </p:cNvSpPr>
          <p:nvPr>
            <p:ph type="title"/>
          </p:nvPr>
        </p:nvSpPr>
        <p:spPr>
          <a:xfrm>
            <a:off x="0" y="533400"/>
            <a:ext cx="9144000" cy="1630362"/>
          </a:xfrm>
        </p:spPr>
        <p:txBody>
          <a:bodyPr>
            <a:noAutofit/>
          </a:bodyPr>
          <a:lstStyle/>
          <a:p>
            <a:r>
              <a:rPr lang="en-US" b="1" u="sng" dirty="0">
                <a:solidFill>
                  <a:srgbClr val="C00000"/>
                </a:solidFill>
              </a:rPr>
              <a:t>T</a:t>
            </a:r>
            <a:r>
              <a:rPr lang="en-US" b="1" i="0" u="sng" dirty="0">
                <a:solidFill>
                  <a:srgbClr val="C00000"/>
                </a:solidFill>
                <a:effectLst/>
              </a:rPr>
              <a:t>rust, communication, and leadership </a:t>
            </a:r>
            <a:br>
              <a:rPr lang="en-US" sz="3600" b="1" i="0" dirty="0">
                <a:solidFill>
                  <a:srgbClr val="C00000"/>
                </a:solidFill>
                <a:effectLst/>
              </a:rPr>
            </a:br>
            <a:r>
              <a:rPr lang="en-US" sz="3600" i="1" dirty="0"/>
              <a:t>are</a:t>
            </a:r>
            <a:r>
              <a:rPr lang="en-US" sz="3600" i="1" dirty="0">
                <a:effectLst/>
              </a:rPr>
              <a:t> the three-legged stool of modern organizations</a:t>
            </a:r>
            <a:br>
              <a:rPr lang="en-US" sz="3600" b="0" i="0" dirty="0">
                <a:effectLst/>
              </a:rPr>
            </a:br>
            <a:r>
              <a:rPr lang="en-US" sz="2400" b="0" i="0" dirty="0">
                <a:effectLst/>
              </a:rPr>
              <a:t>Cummings, (2013)</a:t>
            </a:r>
            <a:endParaRPr lang="en-US" sz="2400" dirty="0"/>
          </a:p>
        </p:txBody>
      </p:sp>
      <p:sp>
        <p:nvSpPr>
          <p:cNvPr id="3" name="Content Placeholder 2">
            <a:extLst>
              <a:ext uri="{FF2B5EF4-FFF2-40B4-BE49-F238E27FC236}">
                <a16:creationId xmlns:a16="http://schemas.microsoft.com/office/drawing/2014/main" id="{5E04F32A-15DD-4AA2-91E4-9517FC93647B}"/>
              </a:ext>
            </a:extLst>
          </p:cNvPr>
          <p:cNvSpPr>
            <a:spLocks noGrp="1"/>
          </p:cNvSpPr>
          <p:nvPr>
            <p:ph idx="1"/>
          </p:nvPr>
        </p:nvSpPr>
        <p:spPr>
          <a:xfrm>
            <a:off x="457200" y="2667000"/>
            <a:ext cx="8229600" cy="4191000"/>
          </a:xfrm>
        </p:spPr>
        <p:txBody>
          <a:bodyPr/>
          <a:lstStyle/>
          <a:p>
            <a:pPr>
              <a:buFont typeface="Wingdings" panose="05000000000000000000" pitchFamily="2" charset="2"/>
              <a:buChar char="§"/>
            </a:pPr>
            <a:r>
              <a:rPr lang="en-US" sz="2800" b="0" i="0" dirty="0">
                <a:effectLst/>
              </a:rPr>
              <a:t>Communication is the thread that </a:t>
            </a:r>
            <a:r>
              <a:rPr lang="en-US" sz="2800" dirty="0"/>
              <a:t>weaves the</a:t>
            </a:r>
            <a:r>
              <a:rPr lang="en-US" sz="2800" b="0" i="0" dirty="0">
                <a:effectLst/>
              </a:rPr>
              <a:t> leader’s fabric to create a blanket (</a:t>
            </a:r>
            <a:r>
              <a:rPr lang="en-US" sz="2800" b="0" i="1" dirty="0">
                <a:effectLst/>
              </a:rPr>
              <a:t>culture</a:t>
            </a:r>
            <a:r>
              <a:rPr lang="en-US" sz="2800" b="0" i="0" dirty="0">
                <a:effectLst/>
              </a:rPr>
              <a:t>) of trust within their organization</a:t>
            </a:r>
          </a:p>
          <a:p>
            <a:pPr>
              <a:buFont typeface="Wingdings" panose="05000000000000000000" pitchFamily="2" charset="2"/>
              <a:buChar char="§"/>
            </a:pPr>
            <a:r>
              <a:rPr lang="en-US" sz="2800" b="0" i="0" dirty="0">
                <a:effectLst/>
              </a:rPr>
              <a:t>Once trust is established, leaders can achieve their goals more effectively and efficiently with the full faith and support of their team </a:t>
            </a:r>
          </a:p>
          <a:p>
            <a:pPr marL="0" indent="0" algn="ctr">
              <a:buNone/>
            </a:pPr>
            <a:r>
              <a:rPr lang="en-US" sz="2800" b="1" i="1" dirty="0"/>
              <a:t>It develops the environment for credible direction and meaningful vision, and creates a culture for a feedback rich environment</a:t>
            </a:r>
            <a:r>
              <a:rPr lang="en-US" sz="2800" b="1" i="1" dirty="0">
                <a:effectLst/>
              </a:rPr>
              <a:t>  </a:t>
            </a:r>
            <a:endParaRPr lang="en-US" sz="2400" b="1" i="1" dirty="0"/>
          </a:p>
        </p:txBody>
      </p:sp>
      <p:sp>
        <p:nvSpPr>
          <p:cNvPr id="4" name="Slide Number Placeholder 3">
            <a:extLst>
              <a:ext uri="{FF2B5EF4-FFF2-40B4-BE49-F238E27FC236}">
                <a16:creationId xmlns:a16="http://schemas.microsoft.com/office/drawing/2014/main" id="{C9C2E636-7510-4AFE-94E2-954EBF410ED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608</a:t>
            </a:fld>
            <a:endParaRPr lang="en-US">
              <a:solidFill>
                <a:prstClr val="black">
                  <a:tint val="75000"/>
                </a:prstClr>
              </a:solidFill>
            </a:endParaRPr>
          </a:p>
        </p:txBody>
      </p:sp>
    </p:spTree>
    <p:extLst>
      <p:ext uri="{BB962C8B-B14F-4D97-AF65-F5344CB8AC3E}">
        <p14:creationId xmlns:p14="http://schemas.microsoft.com/office/powerpoint/2010/main" val="561814764"/>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CD179-25EA-4826-AFFE-CBE9971A7516}"/>
              </a:ext>
            </a:extLst>
          </p:cNvPr>
          <p:cNvSpPr>
            <a:spLocks noGrp="1"/>
          </p:cNvSpPr>
          <p:nvPr>
            <p:ph type="title"/>
          </p:nvPr>
        </p:nvSpPr>
        <p:spPr>
          <a:xfrm>
            <a:off x="457200" y="136525"/>
            <a:ext cx="8229600" cy="1616075"/>
          </a:xfrm>
        </p:spPr>
        <p:txBody>
          <a:bodyPr>
            <a:noAutofit/>
          </a:bodyPr>
          <a:lstStyle/>
          <a:p>
            <a:r>
              <a:rPr lang="en-US" sz="3600" b="1" dirty="0">
                <a:latin typeface="+mn-lt"/>
              </a:rPr>
              <a:t>H</a:t>
            </a:r>
            <a:r>
              <a:rPr lang="en-US" sz="3600" b="1" i="0" dirty="0">
                <a:effectLst/>
                <a:latin typeface="+mn-lt"/>
              </a:rPr>
              <a:t>ow communication affects trust and engagement</a:t>
            </a:r>
            <a:br>
              <a:rPr lang="en-US" sz="3600" b="1" i="0" dirty="0">
                <a:effectLst/>
                <a:latin typeface="+mn-lt"/>
              </a:rPr>
            </a:br>
            <a:r>
              <a:rPr lang="en-US" sz="2400" i="0" dirty="0" err="1">
                <a:effectLst/>
                <a:latin typeface="+mn-lt"/>
              </a:rPr>
              <a:t>Zeffane</a:t>
            </a:r>
            <a:r>
              <a:rPr lang="en-US" sz="2400" i="0" dirty="0">
                <a:effectLst/>
                <a:latin typeface="+mn-lt"/>
              </a:rPr>
              <a:t>, </a:t>
            </a:r>
            <a:r>
              <a:rPr lang="en-US" sz="2400" i="0" dirty="0" err="1">
                <a:effectLst/>
                <a:latin typeface="+mn-lt"/>
              </a:rPr>
              <a:t>Tipu</a:t>
            </a:r>
            <a:r>
              <a:rPr lang="en-US" sz="2400" i="0" dirty="0">
                <a:effectLst/>
                <a:latin typeface="+mn-lt"/>
              </a:rPr>
              <a:t> &amp; Ryan, (2011)</a:t>
            </a:r>
            <a:endParaRPr lang="en-US" sz="2400" dirty="0">
              <a:latin typeface="+mn-lt"/>
            </a:endParaRPr>
          </a:p>
        </p:txBody>
      </p:sp>
      <p:sp>
        <p:nvSpPr>
          <p:cNvPr id="3" name="Content Placeholder 2">
            <a:extLst>
              <a:ext uri="{FF2B5EF4-FFF2-40B4-BE49-F238E27FC236}">
                <a16:creationId xmlns:a16="http://schemas.microsoft.com/office/drawing/2014/main" id="{68DC59C8-A074-4C85-9BB2-BC538271B4BB}"/>
              </a:ext>
            </a:extLst>
          </p:cNvPr>
          <p:cNvSpPr>
            <a:spLocks noGrp="1"/>
          </p:cNvSpPr>
          <p:nvPr>
            <p:ph idx="1"/>
          </p:nvPr>
        </p:nvSpPr>
        <p:spPr>
          <a:xfrm>
            <a:off x="152400" y="2133600"/>
            <a:ext cx="8915400" cy="4587875"/>
          </a:xfrm>
        </p:spPr>
        <p:txBody>
          <a:bodyPr>
            <a:normAutofit fontScale="85000" lnSpcReduction="20000"/>
          </a:bodyPr>
          <a:lstStyle/>
          <a:p>
            <a:pPr algn="l">
              <a:buFont typeface="Wingdings" panose="05000000000000000000" pitchFamily="2" charset="2"/>
              <a:buChar char="§"/>
            </a:pPr>
            <a:r>
              <a:rPr lang="en-US" b="0" i="0" dirty="0">
                <a:effectLst/>
              </a:rPr>
              <a:t>Perception of effective communication with management has one of the strongest effects on an [agencies] trust climate</a:t>
            </a:r>
          </a:p>
          <a:p>
            <a:pPr algn="l">
              <a:buFont typeface="Wingdings" panose="05000000000000000000" pitchFamily="2" charset="2"/>
              <a:buChar char="§"/>
            </a:pPr>
            <a:r>
              <a:rPr lang="en-US" b="0" i="0" dirty="0">
                <a:effectLst/>
              </a:rPr>
              <a:t>When communication channels begin to deteriorate, misunderstandings and misrepresentations abound and a climate of mistrust sets in</a:t>
            </a:r>
          </a:p>
          <a:p>
            <a:pPr algn="l">
              <a:buFont typeface="Wingdings" panose="05000000000000000000" pitchFamily="2" charset="2"/>
              <a:buChar char="§"/>
            </a:pPr>
            <a:r>
              <a:rPr lang="en-US" b="1" i="0" dirty="0">
                <a:solidFill>
                  <a:srgbClr val="C00000"/>
                </a:solidFill>
                <a:effectLst/>
              </a:rPr>
              <a:t>Managers' ability to listen, communicate clearly, and lead had the strongest effect on employees’ organizational commitment</a:t>
            </a:r>
          </a:p>
          <a:p>
            <a:pPr algn="l">
              <a:buFont typeface="Wingdings" panose="05000000000000000000" pitchFamily="2" charset="2"/>
              <a:buChar char="§"/>
            </a:pPr>
            <a:r>
              <a:rPr lang="en-US" b="0" i="0" dirty="0">
                <a:effectLst/>
              </a:rPr>
              <a:t>To promote and build positive trust relationships, managers must communicate as honestly and directly as possible with their employees, particularly during uncertain times         </a:t>
            </a:r>
            <a:r>
              <a:rPr lang="en-US" sz="2600" b="0" i="0" dirty="0">
                <a:effectLst/>
              </a:rPr>
              <a:t> </a:t>
            </a:r>
          </a:p>
          <a:p>
            <a:pPr marL="0" indent="0">
              <a:buNone/>
            </a:pPr>
            <a:endParaRPr lang="en-US" dirty="0"/>
          </a:p>
        </p:txBody>
      </p:sp>
      <p:sp>
        <p:nvSpPr>
          <p:cNvPr id="4" name="Slide Number Placeholder 3">
            <a:extLst>
              <a:ext uri="{FF2B5EF4-FFF2-40B4-BE49-F238E27FC236}">
                <a16:creationId xmlns:a16="http://schemas.microsoft.com/office/drawing/2014/main" id="{999A641D-D2C9-45E4-832D-C457059D06F4}"/>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609</a:t>
            </a:fld>
            <a:endParaRPr lang="en-US" dirty="0">
              <a:solidFill>
                <a:prstClr val="black">
                  <a:tint val="75000"/>
                </a:prstClr>
              </a:solidFill>
            </a:endParaRPr>
          </a:p>
        </p:txBody>
      </p:sp>
    </p:spTree>
    <p:extLst>
      <p:ext uri="{BB962C8B-B14F-4D97-AF65-F5344CB8AC3E}">
        <p14:creationId xmlns:p14="http://schemas.microsoft.com/office/powerpoint/2010/main" val="32334768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4B9F-35FD-14AA-2EC9-EEEBD657BB17}"/>
              </a:ext>
            </a:extLst>
          </p:cNvPr>
          <p:cNvSpPr>
            <a:spLocks noGrp="1"/>
          </p:cNvSpPr>
          <p:nvPr>
            <p:ph type="title"/>
          </p:nvPr>
        </p:nvSpPr>
        <p:spPr>
          <a:xfrm>
            <a:off x="-304800" y="136525"/>
            <a:ext cx="9448800" cy="1082675"/>
          </a:xfrm>
        </p:spPr>
        <p:txBody>
          <a:bodyPr>
            <a:normAutofit/>
          </a:bodyPr>
          <a:lstStyle/>
          <a:p>
            <a:pPr algn="l"/>
            <a:r>
              <a:rPr lang="en-US" b="1" dirty="0"/>
              <a:t>                         </a:t>
            </a:r>
            <a:r>
              <a:rPr lang="en-US" sz="5400" b="1" dirty="0"/>
              <a:t>Values</a:t>
            </a:r>
          </a:p>
        </p:txBody>
      </p:sp>
      <p:sp>
        <p:nvSpPr>
          <p:cNvPr id="3" name="Content Placeholder 2">
            <a:extLst>
              <a:ext uri="{FF2B5EF4-FFF2-40B4-BE49-F238E27FC236}">
                <a16:creationId xmlns:a16="http://schemas.microsoft.com/office/drawing/2014/main" id="{7811E6F0-9778-3FFD-94DD-530B31DC5EAA}"/>
              </a:ext>
            </a:extLst>
          </p:cNvPr>
          <p:cNvSpPr>
            <a:spLocks noGrp="1"/>
          </p:cNvSpPr>
          <p:nvPr>
            <p:ph idx="1"/>
          </p:nvPr>
        </p:nvSpPr>
        <p:spPr>
          <a:xfrm>
            <a:off x="152400" y="1219200"/>
            <a:ext cx="8839200" cy="5638800"/>
          </a:xfrm>
        </p:spPr>
        <p:txBody>
          <a:bodyPr>
            <a:normAutofit/>
          </a:bodyPr>
          <a:lstStyle/>
          <a:p>
            <a:pPr marL="0" indent="0">
              <a:buNone/>
            </a:pPr>
            <a:r>
              <a:rPr lang="en-US" b="1" i="1" dirty="0">
                <a:latin typeface="avenir-lt-w01_35-light1475496"/>
              </a:rPr>
              <a:t>A</a:t>
            </a:r>
            <a:r>
              <a:rPr lang="en-US" b="1" i="1" dirty="0">
                <a:effectLst/>
                <a:latin typeface="avenir-lt-w01_35-light1475496"/>
              </a:rPr>
              <a:t> values-based leader aims to </a:t>
            </a:r>
          </a:p>
          <a:p>
            <a:pPr marL="0" indent="0">
              <a:buNone/>
            </a:pPr>
            <a:r>
              <a:rPr lang="en-US" b="1" i="1" dirty="0">
                <a:effectLst/>
                <a:latin typeface="avenir-lt-w01_35-light1475496"/>
              </a:rPr>
              <a:t>motivate and inspire others to </a:t>
            </a:r>
          </a:p>
          <a:p>
            <a:pPr marL="0" indent="0">
              <a:buNone/>
            </a:pPr>
            <a:r>
              <a:rPr lang="en-US" b="1" i="1" dirty="0">
                <a:effectLst/>
                <a:latin typeface="avenir-lt-w01_35-light1475496"/>
              </a:rPr>
              <a:t>pursue the greater good –</a:t>
            </a:r>
          </a:p>
          <a:p>
            <a:pPr>
              <a:buFont typeface="Wingdings" panose="05000000000000000000" pitchFamily="2" charset="2"/>
              <a:buChar char="§"/>
            </a:pPr>
            <a:r>
              <a:rPr lang="en-US" sz="2800" b="0" i="0" dirty="0">
                <a:solidFill>
                  <a:srgbClr val="000000"/>
                </a:solidFill>
                <a:effectLst/>
                <a:latin typeface="avenir-lt-w01_35-light1475496"/>
              </a:rPr>
              <a:t>When you truly know yourself and what you stand for, it is much easier to know what to do in any situation                        `  Kraemer, (2011)</a:t>
            </a:r>
          </a:p>
          <a:p>
            <a:pPr>
              <a:buFont typeface="Wingdings" panose="05000000000000000000" pitchFamily="2" charset="2"/>
              <a:buChar char="§"/>
            </a:pPr>
            <a:r>
              <a:rPr lang="en-US" sz="2800" b="0" i="0" dirty="0">
                <a:solidFill>
                  <a:srgbClr val="000000"/>
                </a:solidFill>
                <a:effectLst/>
                <a:latin typeface="avenir-lt-w01_35-light1475496"/>
              </a:rPr>
              <a:t>Our values are “internalized attitudes about what’s right and wrong, ethical and unethical, moral and immoral” (Yukl, 2010)</a:t>
            </a:r>
          </a:p>
          <a:p>
            <a:pPr marL="0" indent="0" algn="ctr">
              <a:buNone/>
            </a:pPr>
            <a:r>
              <a:rPr lang="en-US" sz="2800" b="1" i="0" dirty="0">
                <a:solidFill>
                  <a:srgbClr val="C00000"/>
                </a:solidFill>
                <a:effectLst/>
                <a:latin typeface="avenir-lt-w01_35-light1475496"/>
              </a:rPr>
              <a:t>EG: Fairness, honesty, equality, humanitarianism, loyalty, progress, pragmatism, excellence, and cooperation</a:t>
            </a: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D61688E2-ECF1-A63B-E97D-F082D30F4D7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61</a:t>
            </a:fld>
            <a:endParaRPr lang="en-US">
              <a:solidFill>
                <a:prstClr val="black">
                  <a:tint val="75000"/>
                </a:prstClr>
              </a:solidFill>
            </a:endParaRPr>
          </a:p>
        </p:txBody>
      </p:sp>
      <p:pic>
        <p:nvPicPr>
          <p:cNvPr id="6" name="Picture 5">
            <a:extLst>
              <a:ext uri="{FF2B5EF4-FFF2-40B4-BE49-F238E27FC236}">
                <a16:creationId xmlns:a16="http://schemas.microsoft.com/office/drawing/2014/main" id="{57E918E5-47F7-9E3D-3984-C738186627D5}"/>
              </a:ext>
            </a:extLst>
          </p:cNvPr>
          <p:cNvPicPr>
            <a:picLocks noChangeAspect="1"/>
          </p:cNvPicPr>
          <p:nvPr/>
        </p:nvPicPr>
        <p:blipFill>
          <a:blip r:embed="rId2"/>
          <a:stretch>
            <a:fillRect/>
          </a:stretch>
        </p:blipFill>
        <p:spPr>
          <a:xfrm>
            <a:off x="5562600" y="136526"/>
            <a:ext cx="3124200" cy="2835274"/>
          </a:xfrm>
          <a:prstGeom prst="rect">
            <a:avLst/>
          </a:prstGeom>
        </p:spPr>
      </p:pic>
    </p:spTree>
    <p:extLst>
      <p:ext uri="{BB962C8B-B14F-4D97-AF65-F5344CB8AC3E}">
        <p14:creationId xmlns:p14="http://schemas.microsoft.com/office/powerpoint/2010/main" val="2933146927"/>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524000"/>
          </a:xfrm>
        </p:spPr>
        <p:txBody>
          <a:bodyPr>
            <a:normAutofit/>
          </a:bodyPr>
          <a:lstStyle/>
          <a:p>
            <a:r>
              <a:rPr lang="en-US" sz="3600" b="1" dirty="0"/>
              <a:t>“Three Keys to Effective Communication” </a:t>
            </a:r>
            <a:br>
              <a:rPr lang="en-US" sz="3600" b="1" dirty="0"/>
            </a:br>
            <a:r>
              <a:rPr lang="en-US" sz="2000" dirty="0"/>
              <a:t>Laurie McCann, University of California, Santa Cruz. </a:t>
            </a:r>
          </a:p>
        </p:txBody>
      </p:sp>
      <p:sp>
        <p:nvSpPr>
          <p:cNvPr id="3" name="Content Placeholder 2"/>
          <p:cNvSpPr>
            <a:spLocks noGrp="1"/>
          </p:cNvSpPr>
          <p:nvPr>
            <p:ph idx="1"/>
          </p:nvPr>
        </p:nvSpPr>
        <p:spPr>
          <a:xfrm>
            <a:off x="381000" y="1219200"/>
            <a:ext cx="8229600" cy="6888163"/>
          </a:xfrm>
        </p:spPr>
        <p:txBody>
          <a:bodyPr>
            <a:normAutofit fontScale="92500" lnSpcReduction="10000"/>
          </a:bodyPr>
          <a:lstStyle/>
          <a:p>
            <a:pPr marL="514350" indent="-514350">
              <a:buFont typeface="+mj-lt"/>
              <a:buAutoNum type="arabicPeriod"/>
            </a:pPr>
            <a:r>
              <a:rPr lang="en-US" b="1" dirty="0">
                <a:solidFill>
                  <a:srgbClr val="C00000"/>
                </a:solidFill>
              </a:rPr>
              <a:t>What you say and how you say it</a:t>
            </a:r>
          </a:p>
          <a:p>
            <a:pPr marL="514350" indent="-514350">
              <a:buFont typeface="+mj-lt"/>
              <a:buAutoNum type="arabicPeriod"/>
            </a:pPr>
            <a:r>
              <a:rPr lang="en-US" b="1" dirty="0">
                <a:solidFill>
                  <a:srgbClr val="C00000"/>
                </a:solidFill>
              </a:rPr>
              <a:t>What you hear and how you hear it</a:t>
            </a:r>
          </a:p>
          <a:p>
            <a:pPr marL="514350" indent="-514350">
              <a:buFont typeface="+mj-lt"/>
              <a:buAutoNum type="arabicPeriod"/>
            </a:pPr>
            <a:r>
              <a:rPr lang="en-US" b="1" dirty="0">
                <a:solidFill>
                  <a:srgbClr val="C00000"/>
                </a:solidFill>
              </a:rPr>
              <a:t>What you do with the information</a:t>
            </a:r>
          </a:p>
          <a:p>
            <a:pPr marL="0" indent="0" algn="ctr">
              <a:buNone/>
            </a:pPr>
            <a:endParaRPr lang="en-US" b="1" dirty="0">
              <a:solidFill>
                <a:srgbClr val="C00000"/>
              </a:solidFill>
            </a:endParaRPr>
          </a:p>
          <a:p>
            <a:pPr marL="0" indent="0" algn="ctr">
              <a:buNone/>
            </a:pPr>
            <a:r>
              <a:rPr lang="en-US" sz="3000" b="1" i="1" dirty="0"/>
              <a:t>“Seek First to Understand, Then to be Understood”</a:t>
            </a:r>
          </a:p>
          <a:p>
            <a:pPr marL="0" indent="0" algn="ctr">
              <a:buNone/>
            </a:pPr>
            <a:r>
              <a:rPr lang="en-US" b="1" dirty="0"/>
              <a:t>                                                        -- </a:t>
            </a:r>
            <a:r>
              <a:rPr lang="en-US" sz="2400" dirty="0"/>
              <a:t>Stephen Covey</a:t>
            </a:r>
          </a:p>
          <a:p>
            <a:pPr marL="0" indent="0" algn="ctr">
              <a:buNone/>
            </a:pPr>
            <a:r>
              <a:rPr lang="en-US" sz="2800" b="1" i="1" dirty="0"/>
              <a:t>“Collaboration is vital, difficult and learnable”</a:t>
            </a:r>
          </a:p>
          <a:p>
            <a:pPr marL="0" indent="0" algn="ctr">
              <a:buNone/>
            </a:pPr>
            <a:r>
              <a:rPr lang="en-US" sz="2800" b="1" dirty="0"/>
              <a:t>                                                                  -- </a:t>
            </a:r>
            <a:r>
              <a:rPr lang="en-US" sz="2400" dirty="0"/>
              <a:t>Russel M. Linden</a:t>
            </a:r>
          </a:p>
          <a:p>
            <a:pPr marL="0" indent="0" algn="ctr">
              <a:buNone/>
            </a:pPr>
            <a:r>
              <a:rPr lang="en-US" sz="3000" b="1" dirty="0"/>
              <a:t>Ask instead of telling when you can</a:t>
            </a:r>
          </a:p>
          <a:p>
            <a:pPr marL="0" indent="0" algn="ctr">
              <a:buNone/>
            </a:pPr>
            <a:r>
              <a:rPr lang="en-US" sz="3000" b="1" dirty="0"/>
              <a:t> You can be polite and respectful in almost every management situation </a:t>
            </a:r>
            <a:br>
              <a:rPr lang="en-US" sz="3000" dirty="0">
                <a:solidFill>
                  <a:srgbClr val="C00000"/>
                </a:solidFill>
              </a:rPr>
            </a:br>
            <a:br>
              <a:rPr lang="en-US" sz="3000" dirty="0">
                <a:solidFill>
                  <a:srgbClr val="C00000"/>
                </a:solidFill>
              </a:rPr>
            </a:br>
            <a:br>
              <a:rPr lang="en-US" sz="4000" dirty="0"/>
            </a:br>
            <a:endParaRPr lang="en-US" sz="4000"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610</a:t>
            </a:fld>
            <a:endParaRPr lang="en-US">
              <a:solidFill>
                <a:prstClr val="black">
                  <a:tint val="75000"/>
                </a:prstClr>
              </a:solidFill>
            </a:endParaRPr>
          </a:p>
        </p:txBody>
      </p:sp>
    </p:spTree>
    <p:extLst>
      <p:ext uri="{BB962C8B-B14F-4D97-AF65-F5344CB8AC3E}">
        <p14:creationId xmlns:p14="http://schemas.microsoft.com/office/powerpoint/2010/main" val="922323105"/>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3ADC-84E1-479B-955D-31C68BA9F2DA}"/>
              </a:ext>
            </a:extLst>
          </p:cNvPr>
          <p:cNvSpPr>
            <a:spLocks noGrp="1"/>
          </p:cNvSpPr>
          <p:nvPr>
            <p:ph type="title"/>
          </p:nvPr>
        </p:nvSpPr>
        <p:spPr>
          <a:xfrm>
            <a:off x="76200" y="136525"/>
            <a:ext cx="9067800" cy="854075"/>
          </a:xfrm>
        </p:spPr>
        <p:txBody>
          <a:bodyPr>
            <a:noAutofit/>
          </a:bodyPr>
          <a:lstStyle/>
          <a:p>
            <a:pPr marL="0" marR="0">
              <a:spcBef>
                <a:spcPts val="0"/>
              </a:spcBef>
              <a:spcAft>
                <a:spcPts val="80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Being treated with dignity</a:t>
            </a:r>
            <a:endParaRPr lang="en-US" sz="4000" b="1" dirty="0"/>
          </a:p>
        </p:txBody>
      </p:sp>
      <p:sp>
        <p:nvSpPr>
          <p:cNvPr id="3" name="Content Placeholder 2">
            <a:extLst>
              <a:ext uri="{FF2B5EF4-FFF2-40B4-BE49-F238E27FC236}">
                <a16:creationId xmlns:a16="http://schemas.microsoft.com/office/drawing/2014/main" id="{3C98CF1B-3680-434A-8230-541009BAE151}"/>
              </a:ext>
            </a:extLst>
          </p:cNvPr>
          <p:cNvSpPr>
            <a:spLocks noGrp="1"/>
          </p:cNvSpPr>
          <p:nvPr>
            <p:ph idx="1"/>
          </p:nvPr>
        </p:nvSpPr>
        <p:spPr>
          <a:xfrm>
            <a:off x="304800" y="1219200"/>
            <a:ext cx="8610600" cy="5622851"/>
          </a:xfrm>
        </p:spPr>
        <p:txBody>
          <a:bodyPr>
            <a:normAutofit lnSpcReduction="10000"/>
          </a:bodyPr>
          <a:lstStyle/>
          <a:p>
            <a:pPr marR="0">
              <a:lnSpc>
                <a:spcPct val="107000"/>
              </a:lnSpc>
              <a:spcBef>
                <a:spcPts val="0"/>
              </a:spcBef>
              <a:spcAft>
                <a:spcPts val="800"/>
              </a:spcAft>
              <a:buFont typeface="Wingdings" panose="05000000000000000000" pitchFamily="2"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Being treated with dignity helps a person feel</a:t>
            </a:r>
            <a:r>
              <a:rPr lang="en-US" sz="3200" i="1" dirty="0">
                <a:effectLst/>
                <a:latin typeface="Calibri" panose="020F0502020204030204" pitchFamily="34" charset="0"/>
                <a:ea typeface="Calibri" panose="020F0502020204030204" pitchFamily="34" charset="0"/>
                <a:cs typeface="Times New Roman" panose="02020603050405020304" pitchFamily="18" charset="0"/>
              </a:rPr>
              <a:t> worthy </a:t>
            </a:r>
            <a:r>
              <a:rPr lang="en-US" sz="3200" dirty="0">
                <a:effectLst/>
                <a:latin typeface="Calibri" panose="020F0502020204030204" pitchFamily="34" charset="0"/>
                <a:ea typeface="Calibri" panose="020F0502020204030204" pitchFamily="34" charset="0"/>
                <a:cs typeface="Times New Roman" panose="02020603050405020304" pitchFamily="18" charset="0"/>
              </a:rPr>
              <a:t>of respect</a:t>
            </a:r>
          </a:p>
          <a:p>
            <a:pPr marR="0">
              <a:lnSpc>
                <a:spcPct val="107000"/>
              </a:lnSpc>
              <a:spcBef>
                <a:spcPts val="0"/>
              </a:spcBef>
              <a:spcAft>
                <a:spcPts val="800"/>
              </a:spcAft>
              <a:buFont typeface="Wingdings" panose="05000000000000000000" pitchFamily="2"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Feeling respected means, we feel appreciated for who we are and what we do</a:t>
            </a:r>
          </a:p>
          <a:p>
            <a:pPr marR="0">
              <a:lnSpc>
                <a:spcPct val="107000"/>
              </a:lnSpc>
              <a:spcBef>
                <a:spcPts val="0"/>
              </a:spcBef>
              <a:spcAft>
                <a:spcPts val="800"/>
              </a:spcAft>
              <a:buFont typeface="Wingdings" panose="05000000000000000000" pitchFamily="2"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How we communicate (how we speak to people and what we say) is one of the ways we can extend or withhold dignity and respect from others</a:t>
            </a:r>
          </a:p>
          <a:p>
            <a:pPr marR="0">
              <a:lnSpc>
                <a:spcPct val="107000"/>
              </a:lnSpc>
              <a:spcBef>
                <a:spcPts val="0"/>
              </a:spcBef>
              <a:spcAft>
                <a:spcPts val="800"/>
              </a:spcAft>
              <a:buFont typeface="Wingdings" panose="05000000000000000000" pitchFamily="2"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Respectful interactions are key to ensuring we uphold the inherent character of human dignity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1CD6C5F3-798D-4E1B-9D31-CEE498FAE3B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611</a:t>
            </a:fld>
            <a:endParaRPr lang="en-US">
              <a:solidFill>
                <a:prstClr val="black">
                  <a:tint val="75000"/>
                </a:prstClr>
              </a:solidFill>
            </a:endParaRPr>
          </a:p>
        </p:txBody>
      </p:sp>
    </p:spTree>
    <p:extLst>
      <p:ext uri="{BB962C8B-B14F-4D97-AF65-F5344CB8AC3E}">
        <p14:creationId xmlns:p14="http://schemas.microsoft.com/office/powerpoint/2010/main" val="884822553"/>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A08C6-AA60-42A0-8747-DAF0424433CF}"/>
              </a:ext>
            </a:extLst>
          </p:cNvPr>
          <p:cNvSpPr>
            <a:spLocks noGrp="1"/>
          </p:cNvSpPr>
          <p:nvPr>
            <p:ph type="title"/>
          </p:nvPr>
        </p:nvSpPr>
        <p:spPr/>
        <p:txBody>
          <a:bodyPr/>
          <a:lstStyle/>
          <a:p>
            <a:r>
              <a:rPr lang="en-US" b="1" dirty="0"/>
              <a:t>Tolerance is key</a:t>
            </a:r>
          </a:p>
        </p:txBody>
      </p:sp>
      <p:sp>
        <p:nvSpPr>
          <p:cNvPr id="3" name="Content Placeholder 2">
            <a:extLst>
              <a:ext uri="{FF2B5EF4-FFF2-40B4-BE49-F238E27FC236}">
                <a16:creationId xmlns:a16="http://schemas.microsoft.com/office/drawing/2014/main" id="{35380C8D-153A-4A96-B677-EEF6158D1D1D}"/>
              </a:ext>
            </a:extLst>
          </p:cNvPr>
          <p:cNvSpPr>
            <a:spLocks noGrp="1"/>
          </p:cNvSpPr>
          <p:nvPr>
            <p:ph idx="1"/>
          </p:nvPr>
        </p:nvSpPr>
        <p:spPr/>
        <p:txBody>
          <a:bodyPr/>
          <a:lstStyle/>
          <a:p>
            <a:pPr marR="0">
              <a:lnSpc>
                <a:spcPct val="107000"/>
              </a:lnSpc>
              <a:spcBef>
                <a:spcPts val="0"/>
              </a:spcBef>
              <a:spcAft>
                <a:spcPts val="800"/>
              </a:spcAft>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a:t>
            </a:r>
            <a:r>
              <a:rPr lang="en-US" sz="3200" dirty="0">
                <a:effectLst/>
                <a:latin typeface="Calibri" panose="020F0502020204030204" pitchFamily="34" charset="0"/>
                <a:ea typeface="Calibri" panose="020F0502020204030204" pitchFamily="34" charset="0"/>
                <a:cs typeface="Times New Roman" panose="02020603050405020304" pitchFamily="18" charset="0"/>
              </a:rPr>
              <a:t>olerance does not require us to abandon our convictions or accept viewpoints we disagree with</a:t>
            </a:r>
          </a:p>
          <a:p>
            <a:pPr marR="0">
              <a:lnSpc>
                <a:spcPct val="107000"/>
              </a:lnSpc>
              <a:spcBef>
                <a:spcPts val="0"/>
              </a:spcBef>
              <a:spcAft>
                <a:spcPts val="800"/>
              </a:spcAft>
              <a:buFont typeface="Wingdings" panose="05000000000000000000" pitchFamily="2"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It does, however, require enough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respect </a:t>
            </a:r>
            <a:r>
              <a:rPr lang="en-US" sz="3200" dirty="0">
                <a:effectLst/>
                <a:latin typeface="Calibri" panose="020F0502020204030204" pitchFamily="34" charset="0"/>
                <a:ea typeface="Calibri" panose="020F0502020204030204" pitchFamily="34" charset="0"/>
                <a:cs typeface="Times New Roman" panose="02020603050405020304" pitchFamily="18" charset="0"/>
              </a:rPr>
              <a:t>for those around us to do more than just “put up with” their presence, which can impart a sense of hostility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F33B25C4-14BF-428D-BEAF-A3702B51629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612</a:t>
            </a:fld>
            <a:endParaRPr lang="en-US">
              <a:solidFill>
                <a:prstClr val="black">
                  <a:tint val="75000"/>
                </a:prstClr>
              </a:solidFill>
            </a:endParaRPr>
          </a:p>
        </p:txBody>
      </p:sp>
    </p:spTree>
    <p:extLst>
      <p:ext uri="{BB962C8B-B14F-4D97-AF65-F5344CB8AC3E}">
        <p14:creationId xmlns:p14="http://schemas.microsoft.com/office/powerpoint/2010/main" val="262334697"/>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normAutofit/>
          </a:bodyPr>
          <a:lstStyle/>
          <a:p>
            <a:r>
              <a:rPr lang="en-US" b="1" dirty="0"/>
              <a:t>Importance of Aggressive Listening and Observing</a:t>
            </a:r>
          </a:p>
        </p:txBody>
      </p:sp>
      <p:sp>
        <p:nvSpPr>
          <p:cNvPr id="3" name="Content Placeholder 2"/>
          <p:cNvSpPr>
            <a:spLocks noGrp="1"/>
          </p:cNvSpPr>
          <p:nvPr>
            <p:ph idx="1"/>
          </p:nvPr>
        </p:nvSpPr>
        <p:spPr>
          <a:xfrm>
            <a:off x="457200" y="2057400"/>
            <a:ext cx="8229600" cy="4495800"/>
          </a:xfrm>
        </p:spPr>
        <p:txBody>
          <a:bodyPr>
            <a:normAutofit/>
          </a:bodyPr>
          <a:lstStyle/>
          <a:p>
            <a:pPr marL="0" indent="0">
              <a:buNone/>
            </a:pPr>
            <a:r>
              <a:rPr lang="en-US" sz="2800" b="1" i="1" dirty="0">
                <a:solidFill>
                  <a:srgbClr val="C00000"/>
                </a:solidFill>
              </a:rPr>
              <a:t>Listening is not waiting to talk</a:t>
            </a:r>
            <a:r>
              <a:rPr lang="en-US" sz="2800" i="1" dirty="0">
                <a:solidFill>
                  <a:srgbClr val="C00000"/>
                </a:solidFill>
              </a:rPr>
              <a:t>…</a:t>
            </a:r>
            <a:r>
              <a:rPr lang="en-US" sz="2800" dirty="0"/>
              <a:t>listening is an important collection point where people pour out their emotions, hints, innuendos, motives, beliefs, opinions  and suggestions through words, tone of voice and body language cues</a:t>
            </a:r>
          </a:p>
          <a:p>
            <a:pPr marL="0" indent="0">
              <a:buNone/>
            </a:pPr>
            <a:endParaRPr lang="en-US" sz="2800" b="1" i="1" dirty="0">
              <a:solidFill>
                <a:srgbClr val="C00000"/>
              </a:solidFill>
            </a:endParaRPr>
          </a:p>
          <a:p>
            <a:pPr marL="0" indent="0" algn="ctr">
              <a:buNone/>
            </a:pPr>
            <a:r>
              <a:rPr lang="en-US" sz="2800" b="1" i="1" dirty="0">
                <a:solidFill>
                  <a:srgbClr val="C00000"/>
                </a:solidFill>
              </a:rPr>
              <a:t>When your good at Listening, you will hear what People didn’t say.</a:t>
            </a:r>
          </a:p>
          <a:p>
            <a:pPr marL="0" indent="0">
              <a:buNone/>
            </a:pPr>
            <a:endParaRPr lang="en-US" sz="2800"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613</a:t>
            </a:fld>
            <a:endParaRPr lang="en-US">
              <a:solidFill>
                <a:prstClr val="black">
                  <a:tint val="75000"/>
                </a:prstClr>
              </a:solidFill>
            </a:endParaRPr>
          </a:p>
        </p:txBody>
      </p:sp>
    </p:spTree>
    <p:extLst>
      <p:ext uri="{BB962C8B-B14F-4D97-AF65-F5344CB8AC3E}">
        <p14:creationId xmlns:p14="http://schemas.microsoft.com/office/powerpoint/2010/main" val="16880101"/>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1E338-AD51-40CD-A09B-FD6E5E87C267}"/>
              </a:ext>
            </a:extLst>
          </p:cNvPr>
          <p:cNvSpPr>
            <a:spLocks noGrp="1"/>
          </p:cNvSpPr>
          <p:nvPr>
            <p:ph type="title"/>
          </p:nvPr>
        </p:nvSpPr>
        <p:spPr>
          <a:xfrm>
            <a:off x="420584" y="0"/>
            <a:ext cx="8686800" cy="685800"/>
          </a:xfrm>
        </p:spPr>
        <p:txBody>
          <a:bodyPr>
            <a:normAutofit fontScale="90000"/>
          </a:bodyPr>
          <a:lstStyle/>
          <a:p>
            <a:r>
              <a:rPr lang="en-US" b="1" dirty="0"/>
              <a:t> </a:t>
            </a:r>
            <a:r>
              <a:rPr lang="en-US" b="1" u="sng" dirty="0"/>
              <a:t>Active Listening Is…</a:t>
            </a:r>
          </a:p>
        </p:txBody>
      </p:sp>
      <p:graphicFrame>
        <p:nvGraphicFramePr>
          <p:cNvPr id="5" name="Content Placeholder 4">
            <a:extLst>
              <a:ext uri="{FF2B5EF4-FFF2-40B4-BE49-F238E27FC236}">
                <a16:creationId xmlns:a16="http://schemas.microsoft.com/office/drawing/2014/main" id="{55431B59-B222-40D2-A5A8-A64379DA08ED}"/>
              </a:ext>
            </a:extLst>
          </p:cNvPr>
          <p:cNvGraphicFramePr>
            <a:graphicFrameLocks noGrp="1"/>
          </p:cNvGraphicFramePr>
          <p:nvPr>
            <p:ph idx="1"/>
            <p:extLst>
              <p:ext uri="{D42A27DB-BD31-4B8C-83A1-F6EECF244321}">
                <p14:modId xmlns:p14="http://schemas.microsoft.com/office/powerpoint/2010/main" val="4131203606"/>
              </p:ext>
            </p:extLst>
          </p:nvPr>
        </p:nvGraphicFramePr>
        <p:xfrm>
          <a:off x="0" y="609600"/>
          <a:ext cx="91440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ED63DDD-7C8A-46C8-BFD6-7E3F870E3B4F}"/>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614</a:t>
            </a:fld>
            <a:endParaRPr lang="en-US" dirty="0">
              <a:solidFill>
                <a:prstClr val="black">
                  <a:tint val="75000"/>
                </a:prstClr>
              </a:solidFill>
            </a:endParaRPr>
          </a:p>
        </p:txBody>
      </p:sp>
    </p:spTree>
    <p:extLst>
      <p:ext uri="{BB962C8B-B14F-4D97-AF65-F5344CB8AC3E}">
        <p14:creationId xmlns:p14="http://schemas.microsoft.com/office/powerpoint/2010/main" val="2170878419"/>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rrowheads="1"/>
          </p:cNvSpPr>
          <p:nvPr>
            <p:ph type="title"/>
          </p:nvPr>
        </p:nvSpPr>
        <p:spPr>
          <a:xfrm>
            <a:off x="228600" y="274638"/>
            <a:ext cx="8686800" cy="1249362"/>
          </a:xfrm>
        </p:spPr>
        <p:txBody>
          <a:bodyPr>
            <a:normAutofit fontScale="90000"/>
          </a:bodyPr>
          <a:lstStyle/>
          <a:p>
            <a:pPr eaLnBrk="1" hangingPunct="1">
              <a:defRPr/>
            </a:pPr>
            <a:r>
              <a:rPr lang="en-US" sz="4000" b="1" dirty="0">
                <a:solidFill>
                  <a:srgbClr val="C00000"/>
                </a:solidFill>
              </a:rPr>
              <a:t>Structured  </a:t>
            </a:r>
            <a:br>
              <a:rPr lang="en-US" sz="4000" b="1" dirty="0">
                <a:solidFill>
                  <a:srgbClr val="C00000"/>
                </a:solidFill>
              </a:rPr>
            </a:br>
            <a:r>
              <a:rPr lang="en-US" sz="4000" b="1" dirty="0">
                <a:solidFill>
                  <a:srgbClr val="C00000"/>
                </a:solidFill>
              </a:rPr>
              <a:t>Communication Cycle</a:t>
            </a:r>
            <a:br>
              <a:rPr lang="en-US" sz="4000" dirty="0">
                <a:solidFill>
                  <a:schemeClr val="hlink"/>
                </a:solidFill>
              </a:rPr>
            </a:br>
            <a:r>
              <a:rPr lang="en-US" sz="3000" i="1" u="sng" dirty="0"/>
              <a:t>“Don’t make judgments until you have all the facts.”</a:t>
            </a:r>
          </a:p>
        </p:txBody>
      </p:sp>
      <p:sp>
        <p:nvSpPr>
          <p:cNvPr id="86019" name="AutoShape 3"/>
          <p:cNvSpPr>
            <a:spLocks noChangeArrowheads="1"/>
          </p:cNvSpPr>
          <p:nvPr/>
        </p:nvSpPr>
        <p:spPr bwMode="auto">
          <a:xfrm rot="-1498694">
            <a:off x="2297785" y="2540998"/>
            <a:ext cx="1149061" cy="787741"/>
          </a:xfrm>
          <a:prstGeom prst="rightArrow">
            <a:avLst>
              <a:gd name="adj1" fmla="val 50000"/>
              <a:gd name="adj2" fmla="val 27941"/>
            </a:avLst>
          </a:prstGeom>
          <a:solidFill>
            <a:srgbClr val="FFCC00"/>
          </a:solidFill>
          <a:ln w="38100">
            <a:solidFill>
              <a:srgbClr val="C00000"/>
            </a:solidFill>
            <a:miter lim="800000"/>
            <a:headEnd/>
            <a:tailEnd/>
          </a:ln>
        </p:spPr>
        <p:txBody>
          <a:bodyPr wrap="none"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solidFill>
                <a:prstClr val="black"/>
              </a:solidFill>
            </a:endParaRPr>
          </a:p>
        </p:txBody>
      </p:sp>
      <p:sp>
        <p:nvSpPr>
          <p:cNvPr id="86020" name="AutoShape 4"/>
          <p:cNvSpPr>
            <a:spLocks noChangeArrowheads="1"/>
          </p:cNvSpPr>
          <p:nvPr/>
        </p:nvSpPr>
        <p:spPr bwMode="auto">
          <a:xfrm rot="-7848309">
            <a:off x="1490204" y="5183949"/>
            <a:ext cx="975314" cy="825765"/>
          </a:xfrm>
          <a:prstGeom prst="rightArrow">
            <a:avLst>
              <a:gd name="adj1" fmla="val 50000"/>
              <a:gd name="adj2" fmla="val 26563"/>
            </a:avLst>
          </a:prstGeom>
          <a:solidFill>
            <a:srgbClr val="FFCC00"/>
          </a:solidFill>
          <a:ln w="38100">
            <a:solidFill>
              <a:srgbClr val="C00000"/>
            </a:solidFill>
            <a:miter lim="800000"/>
            <a:headEnd/>
            <a:tailEnd/>
          </a:ln>
        </p:spPr>
        <p:txBody>
          <a:bodyPr wrap="none"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solidFill>
                <a:prstClr val="black"/>
              </a:solidFill>
            </a:endParaRPr>
          </a:p>
        </p:txBody>
      </p:sp>
      <p:sp>
        <p:nvSpPr>
          <p:cNvPr id="86021" name="AutoShape 5"/>
          <p:cNvSpPr>
            <a:spLocks noChangeArrowheads="1"/>
          </p:cNvSpPr>
          <p:nvPr/>
        </p:nvSpPr>
        <p:spPr bwMode="auto">
          <a:xfrm rot="9337446">
            <a:off x="6468327" y="5370246"/>
            <a:ext cx="1371600" cy="831865"/>
          </a:xfrm>
          <a:prstGeom prst="rightArrow">
            <a:avLst>
              <a:gd name="adj1" fmla="val 50000"/>
              <a:gd name="adj2" fmla="val 28125"/>
            </a:avLst>
          </a:prstGeom>
          <a:solidFill>
            <a:srgbClr val="FFCC00"/>
          </a:solidFill>
          <a:ln w="38100">
            <a:solidFill>
              <a:srgbClr val="C00000"/>
            </a:solidFill>
            <a:miter lim="800000"/>
            <a:headEnd/>
            <a:tailEnd/>
          </a:ln>
        </p:spPr>
        <p:txBody>
          <a:bodyPr wrap="none"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solidFill>
                <a:prstClr val="black"/>
              </a:solidFill>
            </a:endParaRPr>
          </a:p>
        </p:txBody>
      </p:sp>
      <p:sp>
        <p:nvSpPr>
          <p:cNvPr id="86022" name="AutoShape 6"/>
          <p:cNvSpPr>
            <a:spLocks noChangeArrowheads="1"/>
          </p:cNvSpPr>
          <p:nvPr/>
        </p:nvSpPr>
        <p:spPr bwMode="auto">
          <a:xfrm rot="2769421">
            <a:off x="5667662" y="2652142"/>
            <a:ext cx="1082906" cy="827542"/>
          </a:xfrm>
          <a:prstGeom prst="rightArrow">
            <a:avLst>
              <a:gd name="adj1" fmla="val 50000"/>
              <a:gd name="adj2" fmla="val 25000"/>
            </a:avLst>
          </a:prstGeom>
          <a:solidFill>
            <a:srgbClr val="FFCC00"/>
          </a:solidFill>
          <a:ln w="38100">
            <a:solidFill>
              <a:srgbClr val="C00000"/>
            </a:solidFill>
            <a:miter lim="800000"/>
            <a:headEnd/>
            <a:tailEnd/>
          </a:ln>
        </p:spPr>
        <p:txBody>
          <a:bodyPr wrap="none" anchor="ct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endParaRPr lang="en-US" altLang="en-US" sz="1800">
              <a:solidFill>
                <a:prstClr val="black"/>
              </a:solidFill>
            </a:endParaRPr>
          </a:p>
        </p:txBody>
      </p:sp>
      <p:sp>
        <p:nvSpPr>
          <p:cNvPr id="86023" name="Text Box 7"/>
          <p:cNvSpPr txBox="1">
            <a:spLocks noChangeArrowheads="1"/>
          </p:cNvSpPr>
          <p:nvPr/>
        </p:nvSpPr>
        <p:spPr bwMode="auto">
          <a:xfrm>
            <a:off x="3429000" y="2133600"/>
            <a:ext cx="22098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a:spcBef>
                <a:spcPct val="0"/>
              </a:spcBef>
              <a:buClrTx/>
              <a:buSzTx/>
              <a:buFontTx/>
              <a:buNone/>
            </a:pPr>
            <a:r>
              <a:rPr lang="en-US" altLang="en-US" sz="2500" b="1" dirty="0">
                <a:solidFill>
                  <a:prstClr val="black"/>
                </a:solidFill>
              </a:rPr>
              <a:t>Aggressively</a:t>
            </a:r>
          </a:p>
          <a:p>
            <a:pPr algn="ctr">
              <a:spcBef>
                <a:spcPct val="0"/>
              </a:spcBef>
              <a:buClrTx/>
              <a:buSzTx/>
              <a:buFontTx/>
              <a:buNone/>
            </a:pPr>
            <a:r>
              <a:rPr lang="en-US" altLang="en-US" sz="2500" b="1" dirty="0">
                <a:solidFill>
                  <a:prstClr val="black"/>
                </a:solidFill>
              </a:rPr>
              <a:t>Observe Aggressively Listen</a:t>
            </a:r>
          </a:p>
        </p:txBody>
      </p:sp>
      <p:sp>
        <p:nvSpPr>
          <p:cNvPr id="86024" name="Text Box 8"/>
          <p:cNvSpPr txBox="1">
            <a:spLocks noChangeArrowheads="1"/>
          </p:cNvSpPr>
          <p:nvPr/>
        </p:nvSpPr>
        <p:spPr bwMode="auto">
          <a:xfrm>
            <a:off x="5562600" y="3582617"/>
            <a:ext cx="35052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a:spcBef>
                <a:spcPct val="0"/>
              </a:spcBef>
              <a:buClrTx/>
              <a:buSzTx/>
              <a:buFontTx/>
              <a:buNone/>
            </a:pPr>
            <a:r>
              <a:rPr lang="en-US" altLang="en-US" sz="2500" b="1" dirty="0">
                <a:solidFill>
                  <a:prstClr val="black"/>
                </a:solidFill>
              </a:rPr>
              <a:t>Thorough processing of context/nuance and understanding information</a:t>
            </a:r>
          </a:p>
        </p:txBody>
      </p:sp>
      <p:sp>
        <p:nvSpPr>
          <p:cNvPr id="86025" name="Text Box 9"/>
          <p:cNvSpPr txBox="1">
            <a:spLocks noChangeArrowheads="1"/>
          </p:cNvSpPr>
          <p:nvPr/>
        </p:nvSpPr>
        <p:spPr bwMode="auto">
          <a:xfrm>
            <a:off x="2362200" y="5090259"/>
            <a:ext cx="4103021"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a:spcBef>
                <a:spcPct val="0"/>
              </a:spcBef>
              <a:buClrTx/>
              <a:buSzTx/>
              <a:buFontTx/>
              <a:buNone/>
            </a:pPr>
            <a:r>
              <a:rPr lang="en-US" altLang="en-US" sz="2500" b="1" dirty="0">
                <a:solidFill>
                  <a:prstClr val="black"/>
                </a:solidFill>
              </a:rPr>
              <a:t>Evaluate and prepare proper feedback</a:t>
            </a:r>
          </a:p>
          <a:p>
            <a:pPr algn="ctr">
              <a:spcBef>
                <a:spcPct val="0"/>
              </a:spcBef>
              <a:buClrTx/>
              <a:buSzTx/>
              <a:buFontTx/>
              <a:buNone/>
            </a:pPr>
            <a:r>
              <a:rPr lang="en-US" altLang="en-US" sz="2500" b="1" dirty="0">
                <a:solidFill>
                  <a:srgbClr val="C00000"/>
                </a:solidFill>
              </a:rPr>
              <a:t>“</a:t>
            </a:r>
            <a:r>
              <a:rPr lang="en-US" altLang="en-US" sz="2500" b="1" i="1" u="sng" dirty="0">
                <a:solidFill>
                  <a:srgbClr val="C00000"/>
                </a:solidFill>
              </a:rPr>
              <a:t>form thoughtful questions</a:t>
            </a:r>
            <a:r>
              <a:rPr lang="en-US" altLang="en-US" sz="2500" b="1" dirty="0">
                <a:solidFill>
                  <a:srgbClr val="C00000"/>
                </a:solidFill>
              </a:rPr>
              <a:t>”</a:t>
            </a:r>
          </a:p>
        </p:txBody>
      </p:sp>
      <p:sp>
        <p:nvSpPr>
          <p:cNvPr id="86026" name="Text Box 10"/>
          <p:cNvSpPr txBox="1">
            <a:spLocks noChangeArrowheads="1"/>
          </p:cNvSpPr>
          <p:nvPr/>
        </p:nvSpPr>
        <p:spPr bwMode="auto">
          <a:xfrm>
            <a:off x="457200" y="3429001"/>
            <a:ext cx="36576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a:spcBef>
                <a:spcPct val="0"/>
              </a:spcBef>
              <a:buClrTx/>
              <a:buSzTx/>
              <a:buFontTx/>
              <a:buNone/>
            </a:pPr>
            <a:r>
              <a:rPr lang="en-US" altLang="en-US" sz="2500" b="1" dirty="0">
                <a:solidFill>
                  <a:prstClr val="black"/>
                </a:solidFill>
              </a:rPr>
              <a:t>Questions and/or articulating statements </a:t>
            </a:r>
          </a:p>
          <a:p>
            <a:pPr algn="ctr">
              <a:spcBef>
                <a:spcPct val="0"/>
              </a:spcBef>
              <a:buClrTx/>
              <a:buSzTx/>
              <a:buFontTx/>
              <a:buNone/>
            </a:pPr>
            <a:r>
              <a:rPr lang="en-US" altLang="en-US" sz="2500" b="1" dirty="0">
                <a:solidFill>
                  <a:prstClr val="black"/>
                </a:solidFill>
              </a:rPr>
              <a:t>in clear unambiguous terms</a:t>
            </a:r>
          </a:p>
        </p:txBody>
      </p:sp>
      <p:sp>
        <p:nvSpPr>
          <p:cNvPr id="86027" name="Line 11"/>
          <p:cNvSpPr>
            <a:spLocks noChangeShapeType="1"/>
          </p:cNvSpPr>
          <p:nvPr/>
        </p:nvSpPr>
        <p:spPr bwMode="auto">
          <a:xfrm>
            <a:off x="304800" y="1905000"/>
            <a:ext cx="861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615</a:t>
            </a:fld>
            <a:endParaRPr lang="en-US">
              <a:solidFill>
                <a:prstClr val="black">
                  <a:tint val="75000"/>
                </a:prstClr>
              </a:solidFill>
            </a:endParaRPr>
          </a:p>
        </p:txBody>
      </p:sp>
    </p:spTree>
    <p:extLst>
      <p:ext uri="{BB962C8B-B14F-4D97-AF65-F5344CB8AC3E}">
        <p14:creationId xmlns:p14="http://schemas.microsoft.com/office/powerpoint/2010/main" val="3226509257"/>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08" y="155282"/>
            <a:ext cx="9144000"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616</a:t>
            </a:fld>
            <a:endParaRPr lang="en-US">
              <a:solidFill>
                <a:prstClr val="black">
                  <a:tint val="75000"/>
                </a:prstClr>
              </a:solidFill>
            </a:endParaRPr>
          </a:p>
        </p:txBody>
      </p:sp>
      <p:sp>
        <p:nvSpPr>
          <p:cNvPr id="3" name="TextBox 2">
            <a:extLst>
              <a:ext uri="{FF2B5EF4-FFF2-40B4-BE49-F238E27FC236}">
                <a16:creationId xmlns:a16="http://schemas.microsoft.com/office/drawing/2014/main" id="{80255B6C-D03F-4964-988C-20D86E2C853E}"/>
              </a:ext>
            </a:extLst>
          </p:cNvPr>
          <p:cNvSpPr txBox="1"/>
          <p:nvPr/>
        </p:nvSpPr>
        <p:spPr>
          <a:xfrm>
            <a:off x="3352800" y="3200400"/>
            <a:ext cx="3535425" cy="1200329"/>
          </a:xfrm>
          <a:prstGeom prst="rect">
            <a:avLst/>
          </a:prstGeom>
          <a:noFill/>
        </p:spPr>
        <p:txBody>
          <a:bodyPr wrap="square" rtlCol="0">
            <a:spAutoFit/>
          </a:bodyPr>
          <a:lstStyle/>
          <a:p>
            <a:r>
              <a:rPr lang="en-US" sz="3600" b="1" dirty="0">
                <a:solidFill>
                  <a:srgbClr val="C00000"/>
                </a:solidFill>
              </a:rPr>
              <a:t>THE MEDIUM   </a:t>
            </a:r>
          </a:p>
          <a:p>
            <a:r>
              <a:rPr lang="en-US" sz="3600" b="1" dirty="0">
                <a:solidFill>
                  <a:srgbClr val="C00000"/>
                </a:solidFill>
              </a:rPr>
              <a:t>    INVOLVED</a:t>
            </a:r>
          </a:p>
        </p:txBody>
      </p:sp>
    </p:spTree>
    <p:extLst>
      <p:ext uri="{BB962C8B-B14F-4D97-AF65-F5344CB8AC3E}">
        <p14:creationId xmlns:p14="http://schemas.microsoft.com/office/powerpoint/2010/main" val="3087922162"/>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85"/>
            <a:ext cx="8229600" cy="854915"/>
          </a:xfrm>
        </p:spPr>
        <p:txBody>
          <a:bodyPr/>
          <a:lstStyle/>
          <a:p>
            <a:r>
              <a:rPr lang="en-US" b="1" dirty="0"/>
              <a:t>THE INFLUEANCES AFOOT</a:t>
            </a:r>
          </a:p>
        </p:txBody>
      </p:sp>
      <p:sp>
        <p:nvSpPr>
          <p:cNvPr id="3" name="Content Placeholder 2"/>
          <p:cNvSpPr>
            <a:spLocks noGrp="1"/>
          </p:cNvSpPr>
          <p:nvPr>
            <p:ph idx="1"/>
          </p:nvPr>
        </p:nvSpPr>
        <p:spPr>
          <a:xfrm>
            <a:off x="152400" y="1295399"/>
            <a:ext cx="8915400" cy="5503115"/>
          </a:xfrm>
        </p:spPr>
        <p:txBody>
          <a:bodyPr>
            <a:normAutofit lnSpcReduction="10000"/>
          </a:bodyPr>
          <a:lstStyle/>
          <a:p>
            <a:pPr>
              <a:buFont typeface="Courier New" panose="02070309020205020404" pitchFamily="49" charset="0"/>
              <a:buChar char="o"/>
            </a:pPr>
            <a:r>
              <a:rPr lang="en-US" sz="2800" b="1" dirty="0"/>
              <a:t>The Perceived Understandings of Roles and Responsibilities: </a:t>
            </a:r>
            <a:r>
              <a:rPr lang="en-US" sz="2800" dirty="0"/>
              <a:t>Internal and external stakeholders, executives, managers, peers, and subordinates</a:t>
            </a:r>
          </a:p>
          <a:p>
            <a:pPr marL="0" indent="0">
              <a:buNone/>
            </a:pPr>
            <a:r>
              <a:rPr lang="en-US" sz="2800" b="1" dirty="0">
                <a:solidFill>
                  <a:srgbClr val="C00000"/>
                </a:solidFill>
              </a:rPr>
              <a:t>    (The Importance of Proactive Management “Upfront”)</a:t>
            </a:r>
          </a:p>
          <a:p>
            <a:pPr>
              <a:buFont typeface="Courier New" panose="02070309020205020404" pitchFamily="49" charset="0"/>
              <a:buChar char="o"/>
            </a:pPr>
            <a:r>
              <a:rPr lang="en-US" sz="2800" b="1" dirty="0"/>
              <a:t>Current Assumptions: </a:t>
            </a:r>
            <a:r>
              <a:rPr lang="en-US" sz="2800" dirty="0"/>
              <a:t>What we know at the time</a:t>
            </a:r>
          </a:p>
          <a:p>
            <a:pPr>
              <a:buFont typeface="Courier New" panose="02070309020205020404" pitchFamily="49" charset="0"/>
              <a:buChar char="o"/>
            </a:pPr>
            <a:r>
              <a:rPr lang="en-US" sz="2800" b="1" dirty="0"/>
              <a:t>Our Beliefs: </a:t>
            </a:r>
            <a:r>
              <a:rPr lang="en-US" sz="2800" dirty="0"/>
              <a:t>Cultural, political, religious values, norms or morals. Subjective standards and analysis.</a:t>
            </a:r>
            <a:endParaRPr lang="en-US" sz="2800" b="1" dirty="0"/>
          </a:p>
          <a:p>
            <a:pPr>
              <a:buFont typeface="Courier New" panose="02070309020205020404" pitchFamily="49" charset="0"/>
              <a:buChar char="o"/>
            </a:pPr>
            <a:r>
              <a:rPr lang="en-US" sz="2800" b="1" dirty="0"/>
              <a:t>Field of Experience: </a:t>
            </a:r>
            <a:r>
              <a:rPr lang="en-US" sz="2800" dirty="0"/>
              <a:t>Sets of specific experiences or background that are parties in communication bring to bear on the interaction</a:t>
            </a:r>
          </a:p>
          <a:p>
            <a:pPr>
              <a:buFont typeface="Courier New" panose="02070309020205020404" pitchFamily="49" charset="0"/>
              <a:buChar char="o"/>
            </a:pPr>
            <a:r>
              <a:rPr lang="en-US" sz="2800" b="1" dirty="0"/>
              <a:t>Communication Context: </a:t>
            </a:r>
            <a:r>
              <a:rPr lang="en-US" sz="2800" dirty="0"/>
              <a:t>Environment for the communication interaction </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617</a:t>
            </a:fld>
            <a:endParaRPr lang="en-US">
              <a:solidFill>
                <a:prstClr val="black">
                  <a:tint val="75000"/>
                </a:prstClr>
              </a:solidFill>
            </a:endParaRPr>
          </a:p>
        </p:txBody>
      </p:sp>
    </p:spTree>
    <p:extLst>
      <p:ext uri="{BB962C8B-B14F-4D97-AF65-F5344CB8AC3E}">
        <p14:creationId xmlns:p14="http://schemas.microsoft.com/office/powerpoint/2010/main" val="583872153"/>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8" name="Straight Connector 4"/>
          <p:cNvCxnSpPr>
            <a:cxnSpLocks noChangeShapeType="1"/>
          </p:cNvCxnSpPr>
          <p:nvPr/>
        </p:nvCxnSpPr>
        <p:spPr bwMode="auto">
          <a:xfrm>
            <a:off x="2133600" y="4724400"/>
            <a:ext cx="5181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9459" name="Straight Connector 7"/>
          <p:cNvCxnSpPr>
            <a:cxnSpLocks noChangeShapeType="1"/>
          </p:cNvCxnSpPr>
          <p:nvPr/>
        </p:nvCxnSpPr>
        <p:spPr bwMode="auto">
          <a:xfrm flipV="1">
            <a:off x="2133600" y="1447800"/>
            <a:ext cx="2438400" cy="32559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9460" name="Straight Connector 11"/>
          <p:cNvCxnSpPr>
            <a:cxnSpLocks noChangeShapeType="1"/>
          </p:cNvCxnSpPr>
          <p:nvPr/>
        </p:nvCxnSpPr>
        <p:spPr bwMode="auto">
          <a:xfrm>
            <a:off x="4572000" y="1447800"/>
            <a:ext cx="2743200" cy="3276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2438400" y="304800"/>
            <a:ext cx="4191000" cy="1077913"/>
          </a:xfrm>
          <a:prstGeom prst="rect">
            <a:avLst/>
          </a:prstGeom>
          <a:noFill/>
        </p:spPr>
        <p:txBody>
          <a:bodyPr>
            <a:spAutoFit/>
          </a:bodyPr>
          <a:lstStyle/>
          <a:p>
            <a:pPr>
              <a:defRPr/>
            </a:pPr>
            <a:r>
              <a:rPr lang="en-US" sz="3200" b="1" i="1" kern="0" dirty="0">
                <a:solidFill>
                  <a:srgbClr val="FFC000"/>
                </a:solidFill>
                <a:effectLst>
                  <a:outerShdw blurRad="38100" dist="38100" dir="2700000" algn="tl">
                    <a:srgbClr val="000000"/>
                  </a:outerShdw>
                </a:effectLst>
                <a:latin typeface="Garamond"/>
              </a:rPr>
              <a:t>               </a:t>
            </a:r>
            <a:r>
              <a:rPr lang="en-US" sz="3200" b="1" i="1" kern="0" dirty="0">
                <a:solidFill>
                  <a:srgbClr val="4F81BD"/>
                </a:solidFill>
                <a:effectLst>
                  <a:outerShdw blurRad="38100" dist="38100" dir="2700000" algn="tl">
                    <a:srgbClr val="000000"/>
                  </a:outerShdw>
                </a:effectLst>
                <a:latin typeface="Garamond"/>
              </a:rPr>
              <a:t>Logos</a:t>
            </a:r>
          </a:p>
          <a:p>
            <a:pPr>
              <a:defRPr/>
            </a:pPr>
            <a:r>
              <a:rPr lang="en-US" sz="3200" kern="0" dirty="0">
                <a:solidFill>
                  <a:srgbClr val="FFFFFF"/>
                </a:solidFill>
                <a:effectLst>
                  <a:outerShdw blurRad="38100" dist="38100" dir="2700000" algn="tl">
                    <a:srgbClr val="000000"/>
                  </a:outerShdw>
                </a:effectLst>
                <a:latin typeface="Garamond"/>
              </a:rPr>
              <a:t>      </a:t>
            </a:r>
            <a:r>
              <a:rPr lang="en-US" sz="3200" kern="0" dirty="0">
                <a:solidFill>
                  <a:srgbClr val="FF0000"/>
                </a:solidFill>
                <a:effectLst>
                  <a:outerShdw blurRad="38100" dist="38100" dir="2700000" algn="tl">
                    <a:srgbClr val="000000"/>
                  </a:outerShdw>
                </a:effectLst>
                <a:latin typeface="Garamond"/>
              </a:rPr>
              <a:t>(Logic and Reason)</a:t>
            </a:r>
            <a:endParaRPr lang="en-US" dirty="0">
              <a:solidFill>
                <a:srgbClr val="FF0000"/>
              </a:solidFill>
            </a:endParaRPr>
          </a:p>
        </p:txBody>
      </p:sp>
      <p:sp>
        <p:nvSpPr>
          <p:cNvPr id="24" name="TextBox 23"/>
          <p:cNvSpPr txBox="1"/>
          <p:nvPr/>
        </p:nvSpPr>
        <p:spPr>
          <a:xfrm>
            <a:off x="3271633" y="2794000"/>
            <a:ext cx="2895600" cy="1076325"/>
          </a:xfrm>
          <a:prstGeom prst="rect">
            <a:avLst/>
          </a:prstGeom>
          <a:noFill/>
        </p:spPr>
        <p:txBody>
          <a:bodyPr>
            <a:spAutoFit/>
          </a:bodyPr>
          <a:lstStyle/>
          <a:p>
            <a:pPr>
              <a:defRPr/>
            </a:pPr>
            <a:r>
              <a:rPr lang="en-US" sz="3200" kern="0" dirty="0">
                <a:solidFill>
                  <a:srgbClr val="FFFFFF"/>
                </a:solidFill>
                <a:effectLst>
                  <a:outerShdw blurRad="38100" dist="38100" dir="2700000" algn="tl">
                    <a:srgbClr val="000000"/>
                  </a:outerShdw>
                </a:effectLst>
                <a:latin typeface="Garamond"/>
              </a:rPr>
              <a:t>       </a:t>
            </a:r>
            <a:r>
              <a:rPr lang="en-US" sz="3200" b="1" i="1" kern="0" dirty="0" err="1">
                <a:solidFill>
                  <a:srgbClr val="4F81BD"/>
                </a:solidFill>
                <a:effectLst>
                  <a:outerShdw blurRad="38100" dist="38100" dir="2700000" algn="tl">
                    <a:srgbClr val="000000"/>
                  </a:outerShdw>
                </a:effectLst>
                <a:latin typeface="Garamond"/>
              </a:rPr>
              <a:t>Kairos</a:t>
            </a:r>
            <a:endParaRPr lang="en-US" sz="3200" b="1" i="1" kern="0" dirty="0">
              <a:solidFill>
                <a:srgbClr val="4F81BD"/>
              </a:solidFill>
              <a:effectLst>
                <a:outerShdw blurRad="38100" dist="38100" dir="2700000" algn="tl">
                  <a:srgbClr val="000000"/>
                </a:outerShdw>
              </a:effectLst>
              <a:latin typeface="Garamond"/>
            </a:endParaRPr>
          </a:p>
          <a:p>
            <a:pPr>
              <a:defRPr/>
            </a:pPr>
            <a:r>
              <a:rPr lang="en-US" sz="3200" kern="0" dirty="0">
                <a:solidFill>
                  <a:srgbClr val="FFFFFF"/>
                </a:solidFill>
                <a:effectLst>
                  <a:outerShdw blurRad="38100" dist="38100" dir="2700000" algn="tl">
                    <a:srgbClr val="000000"/>
                  </a:outerShdw>
                </a:effectLst>
                <a:latin typeface="Garamond"/>
              </a:rPr>
              <a:t>      </a:t>
            </a:r>
            <a:r>
              <a:rPr lang="en-US" sz="3200" kern="0" dirty="0">
                <a:solidFill>
                  <a:srgbClr val="FF0000"/>
                </a:solidFill>
                <a:effectLst>
                  <a:outerShdw blurRad="38100" dist="38100" dir="2700000" algn="tl">
                    <a:srgbClr val="000000"/>
                  </a:outerShdw>
                </a:effectLst>
                <a:latin typeface="Garamond"/>
              </a:rPr>
              <a:t>(Timing)</a:t>
            </a:r>
            <a:endParaRPr lang="en-US" dirty="0">
              <a:solidFill>
                <a:srgbClr val="FF0000"/>
              </a:solidFill>
            </a:endParaRPr>
          </a:p>
        </p:txBody>
      </p:sp>
      <p:sp>
        <p:nvSpPr>
          <p:cNvPr id="25" name="TextBox 24"/>
          <p:cNvSpPr txBox="1"/>
          <p:nvPr/>
        </p:nvSpPr>
        <p:spPr>
          <a:xfrm>
            <a:off x="5181600" y="4876800"/>
            <a:ext cx="3581400" cy="1570038"/>
          </a:xfrm>
          <a:prstGeom prst="rect">
            <a:avLst/>
          </a:prstGeom>
          <a:noFill/>
        </p:spPr>
        <p:txBody>
          <a:bodyPr>
            <a:spAutoFit/>
          </a:bodyPr>
          <a:lstStyle/>
          <a:p>
            <a:pPr>
              <a:defRPr/>
            </a:pPr>
            <a:r>
              <a:rPr lang="en-US" sz="3200" kern="0" dirty="0">
                <a:solidFill>
                  <a:srgbClr val="FFFFFF"/>
                </a:solidFill>
                <a:effectLst>
                  <a:outerShdw blurRad="38100" dist="38100" dir="2700000" algn="tl">
                    <a:srgbClr val="000000"/>
                  </a:outerShdw>
                </a:effectLst>
                <a:latin typeface="Garamond"/>
              </a:rPr>
              <a:t>             </a:t>
            </a:r>
            <a:r>
              <a:rPr lang="en-US" sz="3200" b="1" i="1" kern="0" dirty="0">
                <a:solidFill>
                  <a:srgbClr val="4F81BD"/>
                </a:solidFill>
                <a:effectLst>
                  <a:outerShdw blurRad="38100" dist="38100" dir="2700000" algn="tl">
                    <a:srgbClr val="000000"/>
                  </a:outerShdw>
                </a:effectLst>
                <a:latin typeface="Garamond"/>
              </a:rPr>
              <a:t>Ethos</a:t>
            </a:r>
          </a:p>
          <a:p>
            <a:pPr>
              <a:defRPr/>
            </a:pPr>
            <a:r>
              <a:rPr lang="en-US" sz="3200" kern="0" dirty="0">
                <a:solidFill>
                  <a:srgbClr val="FFFFFF"/>
                </a:solidFill>
                <a:effectLst>
                  <a:outerShdw blurRad="38100" dist="38100" dir="2700000" algn="tl">
                    <a:srgbClr val="000000"/>
                  </a:outerShdw>
                </a:effectLst>
                <a:latin typeface="Garamond"/>
              </a:rPr>
              <a:t>     </a:t>
            </a:r>
            <a:r>
              <a:rPr lang="en-US" sz="3200" kern="0" dirty="0">
                <a:solidFill>
                  <a:srgbClr val="FF0000"/>
                </a:solidFill>
                <a:effectLst>
                  <a:outerShdw blurRad="38100" dist="38100" dir="2700000" algn="tl">
                    <a:srgbClr val="000000"/>
                  </a:outerShdw>
                </a:effectLst>
                <a:latin typeface="Garamond"/>
              </a:rPr>
              <a:t>(Trustworthiness</a:t>
            </a:r>
          </a:p>
          <a:p>
            <a:pPr>
              <a:defRPr/>
            </a:pPr>
            <a:r>
              <a:rPr lang="en-US" sz="3200" kern="0" dirty="0">
                <a:solidFill>
                  <a:srgbClr val="FF0000"/>
                </a:solidFill>
                <a:effectLst>
                  <a:outerShdw blurRad="38100" dist="38100" dir="2700000" algn="tl">
                    <a:srgbClr val="000000"/>
                  </a:outerShdw>
                </a:effectLst>
                <a:latin typeface="Garamond"/>
              </a:rPr>
              <a:t>      and Credibility)</a:t>
            </a:r>
            <a:endParaRPr lang="en-US" dirty="0">
              <a:solidFill>
                <a:srgbClr val="FF0000"/>
              </a:solidFill>
            </a:endParaRPr>
          </a:p>
        </p:txBody>
      </p:sp>
      <p:sp>
        <p:nvSpPr>
          <p:cNvPr id="26" name="TextBox 25"/>
          <p:cNvSpPr txBox="1"/>
          <p:nvPr/>
        </p:nvSpPr>
        <p:spPr>
          <a:xfrm>
            <a:off x="304800" y="4786313"/>
            <a:ext cx="3276600" cy="1568450"/>
          </a:xfrm>
          <a:prstGeom prst="rect">
            <a:avLst/>
          </a:prstGeom>
          <a:noFill/>
        </p:spPr>
        <p:txBody>
          <a:bodyPr>
            <a:spAutoFit/>
          </a:bodyPr>
          <a:lstStyle/>
          <a:p>
            <a:pPr>
              <a:defRPr/>
            </a:pPr>
            <a:r>
              <a:rPr lang="en-US" sz="3200" kern="0" dirty="0">
                <a:solidFill>
                  <a:srgbClr val="FFFFFF"/>
                </a:solidFill>
                <a:effectLst>
                  <a:outerShdw blurRad="38100" dist="38100" dir="2700000" algn="tl">
                    <a:srgbClr val="000000"/>
                  </a:outerShdw>
                </a:effectLst>
                <a:latin typeface="Garamond"/>
              </a:rPr>
              <a:t>        </a:t>
            </a:r>
            <a:r>
              <a:rPr lang="en-US" sz="3200" b="1" i="1" kern="0" dirty="0">
                <a:solidFill>
                  <a:srgbClr val="4F81BD"/>
                </a:solidFill>
                <a:effectLst>
                  <a:outerShdw blurRad="38100" dist="38100" dir="2700000" algn="tl">
                    <a:srgbClr val="000000"/>
                  </a:outerShdw>
                </a:effectLst>
                <a:latin typeface="Garamond"/>
              </a:rPr>
              <a:t>Pathos</a:t>
            </a:r>
          </a:p>
          <a:p>
            <a:pPr>
              <a:defRPr/>
            </a:pPr>
            <a:r>
              <a:rPr lang="en-US" sz="3200" kern="0" dirty="0">
                <a:solidFill>
                  <a:srgbClr val="FFFFFF"/>
                </a:solidFill>
                <a:effectLst>
                  <a:outerShdw blurRad="38100" dist="38100" dir="2700000" algn="tl">
                    <a:srgbClr val="000000"/>
                  </a:outerShdw>
                </a:effectLst>
                <a:latin typeface="Garamond"/>
              </a:rPr>
              <a:t>  </a:t>
            </a:r>
            <a:r>
              <a:rPr lang="en-US" sz="3200" kern="0" dirty="0">
                <a:solidFill>
                  <a:srgbClr val="FF0000"/>
                </a:solidFill>
                <a:effectLst>
                  <a:outerShdw blurRad="38100" dist="38100" dir="2700000" algn="tl">
                    <a:srgbClr val="000000"/>
                  </a:outerShdw>
                </a:effectLst>
                <a:latin typeface="Garamond"/>
              </a:rPr>
              <a:t>(Emotion and   </a:t>
            </a:r>
            <a:br>
              <a:rPr lang="en-US" sz="3200" kern="0" dirty="0">
                <a:solidFill>
                  <a:srgbClr val="FF0000"/>
                </a:solidFill>
                <a:effectLst>
                  <a:outerShdw blurRad="38100" dist="38100" dir="2700000" algn="tl">
                    <a:srgbClr val="000000"/>
                  </a:outerShdw>
                </a:effectLst>
                <a:latin typeface="Garamond"/>
              </a:rPr>
            </a:br>
            <a:r>
              <a:rPr lang="en-US" sz="3200" kern="0" dirty="0">
                <a:solidFill>
                  <a:srgbClr val="FF0000"/>
                </a:solidFill>
                <a:effectLst>
                  <a:outerShdw blurRad="38100" dist="38100" dir="2700000" algn="tl">
                    <a:srgbClr val="000000"/>
                  </a:outerShdw>
                </a:effectLst>
                <a:latin typeface="Garamond"/>
              </a:rPr>
              <a:t>      Empathy)</a:t>
            </a:r>
            <a:endParaRPr lang="en-US" dirty="0">
              <a:solidFill>
                <a:srgbClr val="FF0000"/>
              </a:solidFill>
            </a:endParaRP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618</a:t>
            </a:fld>
            <a:endParaRPr lang="en-US">
              <a:solidFill>
                <a:prstClr val="black">
                  <a:tint val="75000"/>
                </a:prstClr>
              </a:solidFill>
            </a:endParaRPr>
          </a:p>
        </p:txBody>
      </p:sp>
    </p:spTree>
    <p:extLst>
      <p:ext uri="{BB962C8B-B14F-4D97-AF65-F5344CB8AC3E}">
        <p14:creationId xmlns:p14="http://schemas.microsoft.com/office/powerpoint/2010/main" val="1890684043"/>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AC1E3-B563-419C-ACA4-DC9AAA0ABCA5}"/>
              </a:ext>
            </a:extLst>
          </p:cNvPr>
          <p:cNvSpPr>
            <a:spLocks noGrp="1"/>
          </p:cNvSpPr>
          <p:nvPr>
            <p:ph type="title"/>
          </p:nvPr>
        </p:nvSpPr>
        <p:spPr>
          <a:xfrm>
            <a:off x="0" y="0"/>
            <a:ext cx="9144000" cy="1905000"/>
          </a:xfrm>
        </p:spPr>
        <p:txBody>
          <a:bodyPr>
            <a:noAutofit/>
          </a:bodyPr>
          <a:lstStyle/>
          <a:p>
            <a:br>
              <a:rPr lang="en-US" sz="3200" b="0" i="0" dirty="0">
                <a:solidFill>
                  <a:srgbClr val="2C2D30"/>
                </a:solidFill>
                <a:effectLst/>
                <a:latin typeface="Calibri" panose="020F0502020204030204" pitchFamily="34" charset="0"/>
                <a:cs typeface="Calibri" panose="020F0502020204030204" pitchFamily="34" charset="0"/>
              </a:rPr>
            </a:br>
            <a:r>
              <a:rPr lang="en-US" sz="3600" b="1" i="0" dirty="0">
                <a:solidFill>
                  <a:srgbClr val="2C2D30"/>
                </a:solidFill>
                <a:effectLst/>
                <a:latin typeface="Calibri" panose="020F0502020204030204" pitchFamily="34" charset="0"/>
                <a:cs typeface="Calibri" panose="020F0502020204030204" pitchFamily="34" charset="0"/>
              </a:rPr>
              <a:t>Beware of the Curse of Knowledge</a:t>
            </a:r>
            <a:br>
              <a:rPr lang="en-US" sz="3200" b="0" i="0" dirty="0">
                <a:solidFill>
                  <a:srgbClr val="2C2D30"/>
                </a:solidFill>
                <a:effectLst/>
                <a:latin typeface="Calibri" panose="020F0502020204030204" pitchFamily="34" charset="0"/>
                <a:cs typeface="Calibri" panose="020F0502020204030204" pitchFamily="34" charset="0"/>
              </a:rPr>
            </a:br>
            <a:r>
              <a:rPr lang="en-US" sz="3200" b="0" i="0" dirty="0">
                <a:solidFill>
                  <a:srgbClr val="2C2D30"/>
                </a:solidFill>
                <a:effectLst/>
                <a:latin typeface="Calibri" panose="020F0502020204030204" pitchFamily="34" charset="0"/>
                <a:cs typeface="Calibri" panose="020F0502020204030204" pitchFamily="34" charset="0"/>
              </a:rPr>
              <a:t>Making assumptions about what other people know can cause a lot of confusion</a:t>
            </a:r>
            <a:br>
              <a:rPr lang="en-US" sz="3200" b="0" i="0" dirty="0">
                <a:solidFill>
                  <a:srgbClr val="2C2D30"/>
                </a:solidFill>
                <a:effectLst/>
                <a:latin typeface="Calibri" panose="020F0502020204030204" pitchFamily="34" charset="0"/>
                <a:cs typeface="Calibri" panose="020F0502020204030204" pitchFamily="34" charset="0"/>
              </a:rPr>
            </a:br>
            <a:r>
              <a:rPr lang="en-US" sz="2000" b="0" i="0" dirty="0" err="1">
                <a:solidFill>
                  <a:srgbClr val="2C2D30"/>
                </a:solidFill>
                <a:effectLst/>
              </a:rPr>
              <a:t>Soeiro</a:t>
            </a:r>
            <a:r>
              <a:rPr lang="en-US" sz="2000" b="0" i="0" dirty="0">
                <a:solidFill>
                  <a:srgbClr val="2C2D30"/>
                </a:solidFill>
                <a:effectLst/>
              </a:rPr>
              <a:t>, (2021), Harford, (2021), Heath &amp; heath, (2006), and Newton (1990)</a:t>
            </a:r>
            <a:br>
              <a:rPr lang="en-US" sz="2000" b="0" i="0" dirty="0">
                <a:solidFill>
                  <a:srgbClr val="2C2D30"/>
                </a:solidFill>
                <a:effectLst/>
                <a:cs typeface="Calibri" panose="020F0502020204030204" pitchFamily="34" charset="0"/>
              </a:rPr>
            </a:br>
            <a:endParaRPr lang="en-US" sz="2000" dirty="0">
              <a:cs typeface="Calibri" panose="020F0502020204030204" pitchFamily="34" charset="0"/>
            </a:endParaRPr>
          </a:p>
        </p:txBody>
      </p:sp>
      <p:sp>
        <p:nvSpPr>
          <p:cNvPr id="3" name="Content Placeholder 2">
            <a:extLst>
              <a:ext uri="{FF2B5EF4-FFF2-40B4-BE49-F238E27FC236}">
                <a16:creationId xmlns:a16="http://schemas.microsoft.com/office/drawing/2014/main" id="{515E29BB-CFB0-4381-9B19-DD129C24AC75}"/>
              </a:ext>
            </a:extLst>
          </p:cNvPr>
          <p:cNvSpPr>
            <a:spLocks noGrp="1"/>
          </p:cNvSpPr>
          <p:nvPr>
            <p:ph idx="1"/>
          </p:nvPr>
        </p:nvSpPr>
        <p:spPr>
          <a:xfrm>
            <a:off x="457200" y="2514600"/>
            <a:ext cx="8229600" cy="4206875"/>
          </a:xfrm>
        </p:spPr>
        <p:txBody>
          <a:bodyPr>
            <a:normAutofit/>
          </a:bodyPr>
          <a:lstStyle/>
          <a:p>
            <a:pPr algn="l">
              <a:buFont typeface="Wingdings" panose="05000000000000000000" pitchFamily="2" charset="2"/>
              <a:buChar char="§"/>
            </a:pPr>
            <a:r>
              <a:rPr lang="en-US" sz="2800" b="0" i="0" dirty="0">
                <a:effectLst/>
                <a:latin typeface="Calibri" panose="020F0502020204030204" pitchFamily="34" charset="0"/>
                <a:cs typeface="Calibri" panose="020F0502020204030204" pitchFamily="34" charset="0"/>
              </a:rPr>
              <a:t>Once you know something, it can be difficult to take the perspective of someone who doesn’t</a:t>
            </a:r>
          </a:p>
          <a:p>
            <a:pPr algn="l">
              <a:buFont typeface="Wingdings" panose="05000000000000000000" pitchFamily="2" charset="2"/>
              <a:buChar char="§"/>
            </a:pPr>
            <a:r>
              <a:rPr lang="en-US" sz="2800" b="0" i="0" dirty="0">
                <a:effectLst/>
                <a:latin typeface="Calibri" panose="020F0502020204030204" pitchFamily="34" charset="0"/>
                <a:cs typeface="Calibri" panose="020F0502020204030204" pitchFamily="34" charset="0"/>
              </a:rPr>
              <a:t>This phenomenon, known as the curse of knowledge, can lead to miscommunication, conflict, and professional stumbles</a:t>
            </a:r>
          </a:p>
          <a:p>
            <a:pPr algn="l">
              <a:buFont typeface="Wingdings" panose="05000000000000000000" pitchFamily="2" charset="2"/>
              <a:buChar char="§"/>
            </a:pPr>
            <a:r>
              <a:rPr lang="en-US" sz="2800" b="0" i="0" dirty="0">
                <a:effectLst/>
                <a:latin typeface="Calibri" panose="020F0502020204030204" pitchFamily="34" charset="0"/>
                <a:cs typeface="Calibri" panose="020F0502020204030204" pitchFamily="34" charset="0"/>
              </a:rPr>
              <a:t>To avoid this pitfall, one should slow down, think about what their audience needs to know, and try to catch themselves making assumptions</a:t>
            </a:r>
          </a:p>
          <a:p>
            <a:endParaRPr lang="en-US" dirty="0"/>
          </a:p>
        </p:txBody>
      </p:sp>
      <p:sp>
        <p:nvSpPr>
          <p:cNvPr id="4" name="Slide Number Placeholder 3">
            <a:extLst>
              <a:ext uri="{FF2B5EF4-FFF2-40B4-BE49-F238E27FC236}">
                <a16:creationId xmlns:a16="http://schemas.microsoft.com/office/drawing/2014/main" id="{822E5A27-6502-4115-8765-D7859070C76F}"/>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619</a:t>
            </a:fld>
            <a:endParaRPr lang="en-US">
              <a:solidFill>
                <a:prstClr val="black">
                  <a:tint val="75000"/>
                </a:prstClr>
              </a:solidFill>
            </a:endParaRPr>
          </a:p>
        </p:txBody>
      </p:sp>
    </p:spTree>
    <p:extLst>
      <p:ext uri="{BB962C8B-B14F-4D97-AF65-F5344CB8AC3E}">
        <p14:creationId xmlns:p14="http://schemas.microsoft.com/office/powerpoint/2010/main" val="35428756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E3A77-F030-4B4E-9E40-23C0915047C2}"/>
              </a:ext>
            </a:extLst>
          </p:cNvPr>
          <p:cNvSpPr>
            <a:spLocks noGrp="1"/>
          </p:cNvSpPr>
          <p:nvPr>
            <p:ph type="title"/>
          </p:nvPr>
        </p:nvSpPr>
        <p:spPr>
          <a:xfrm>
            <a:off x="457200" y="0"/>
            <a:ext cx="8229600" cy="1676400"/>
          </a:xfrm>
        </p:spPr>
        <p:txBody>
          <a:bodyPr>
            <a:normAutofit fontScale="90000"/>
          </a:bodyPr>
          <a:lstStyle/>
          <a:p>
            <a:br>
              <a:rPr lang="en-US" sz="1200" dirty="0"/>
            </a:br>
            <a:r>
              <a:rPr lang="en-US" sz="3200" b="1" dirty="0"/>
              <a:t>Followers' moral judgments and leaders' integrity-based transgressions: A synthesis of literatures</a:t>
            </a:r>
            <a:br>
              <a:rPr lang="en-US" sz="3200" b="1" dirty="0"/>
            </a:br>
            <a:r>
              <a:rPr lang="en-US" sz="2700" b="1" dirty="0"/>
              <a:t> </a:t>
            </a:r>
            <a:r>
              <a:rPr lang="en-US" sz="2700" dirty="0"/>
              <a:t>Krylova, Jolly, &amp; Phillips, (2017)</a:t>
            </a:r>
          </a:p>
        </p:txBody>
      </p:sp>
      <p:sp>
        <p:nvSpPr>
          <p:cNvPr id="3" name="Content Placeholder 2">
            <a:extLst>
              <a:ext uri="{FF2B5EF4-FFF2-40B4-BE49-F238E27FC236}">
                <a16:creationId xmlns:a16="http://schemas.microsoft.com/office/drawing/2014/main" id="{AFF10C7E-D9E9-4394-BE18-260E147AF498}"/>
              </a:ext>
            </a:extLst>
          </p:cNvPr>
          <p:cNvSpPr>
            <a:spLocks noGrp="1"/>
          </p:cNvSpPr>
          <p:nvPr>
            <p:ph idx="1"/>
          </p:nvPr>
        </p:nvSpPr>
        <p:spPr>
          <a:xfrm>
            <a:off x="457200" y="1905000"/>
            <a:ext cx="8229600" cy="4816475"/>
          </a:xfrm>
        </p:spPr>
        <p:txBody>
          <a:bodyPr>
            <a:normAutofit/>
          </a:bodyPr>
          <a:lstStyle/>
          <a:p>
            <a:pPr marL="0" indent="0">
              <a:buNone/>
            </a:pPr>
            <a:r>
              <a:rPr lang="en-US" sz="2800" b="1" dirty="0">
                <a:solidFill>
                  <a:srgbClr val="C00000"/>
                </a:solidFill>
              </a:rPr>
              <a:t>Behavioral integrity </a:t>
            </a:r>
            <a:r>
              <a:rPr lang="en-US" sz="2800" dirty="0"/>
              <a:t>defines an individual’s trustworthiness through the extent to which promises are kept. </a:t>
            </a:r>
          </a:p>
          <a:p>
            <a:pPr>
              <a:buFont typeface="Wingdings" panose="05000000000000000000" pitchFamily="2" charset="2"/>
              <a:buChar char="§"/>
            </a:pPr>
            <a:r>
              <a:rPr lang="en-US" sz="2800" dirty="0"/>
              <a:t>It represents whether target persons do what they promise, and whether those persons adhere to their espoused values. </a:t>
            </a:r>
          </a:p>
          <a:p>
            <a:pPr>
              <a:buFont typeface="Wingdings" panose="05000000000000000000" pitchFamily="2" charset="2"/>
              <a:buChar char="§"/>
            </a:pPr>
            <a:r>
              <a:rPr lang="en-US" sz="2800" dirty="0"/>
              <a:t>More precisely, a leader's behavioral integrity is “the perceived pattern of alignment between the leader's words and deeds” </a:t>
            </a:r>
            <a:r>
              <a:rPr lang="en-US" sz="2400" dirty="0"/>
              <a:t>(Simons, 2002).</a:t>
            </a:r>
          </a:p>
        </p:txBody>
      </p:sp>
      <p:sp>
        <p:nvSpPr>
          <p:cNvPr id="4" name="Slide Number Placeholder 3">
            <a:extLst>
              <a:ext uri="{FF2B5EF4-FFF2-40B4-BE49-F238E27FC236}">
                <a16:creationId xmlns:a16="http://schemas.microsoft.com/office/drawing/2014/main" id="{BA70797C-0107-458E-AB93-FCA23AA9DA0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1714630391"/>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04228-0628-4EB4-AA59-1502D569382A}"/>
              </a:ext>
            </a:extLst>
          </p:cNvPr>
          <p:cNvSpPr>
            <a:spLocks noGrp="1"/>
          </p:cNvSpPr>
          <p:nvPr>
            <p:ph type="title"/>
          </p:nvPr>
        </p:nvSpPr>
        <p:spPr>
          <a:xfrm>
            <a:off x="457200" y="914400"/>
            <a:ext cx="8229600" cy="503238"/>
          </a:xfrm>
        </p:spPr>
        <p:txBody>
          <a:bodyPr>
            <a:noAutofit/>
          </a:bodyPr>
          <a:lstStyle/>
          <a:p>
            <a:r>
              <a:rPr lang="en-US" sz="3200" b="1" dirty="0"/>
              <a:t>Whenever you assume that something is obvious to all parties, you’re likely to leave yourself open to ambiguity.</a:t>
            </a:r>
          </a:p>
        </p:txBody>
      </p:sp>
      <p:sp>
        <p:nvSpPr>
          <p:cNvPr id="3" name="Content Placeholder 2">
            <a:extLst>
              <a:ext uri="{FF2B5EF4-FFF2-40B4-BE49-F238E27FC236}">
                <a16:creationId xmlns:a16="http://schemas.microsoft.com/office/drawing/2014/main" id="{FD611376-0669-4C8C-9EE1-A25521197E46}"/>
              </a:ext>
            </a:extLst>
          </p:cNvPr>
          <p:cNvSpPr>
            <a:spLocks noGrp="1"/>
          </p:cNvSpPr>
          <p:nvPr>
            <p:ph idx="1"/>
          </p:nvPr>
        </p:nvSpPr>
        <p:spPr>
          <a:xfrm>
            <a:off x="76200" y="2362200"/>
            <a:ext cx="8991600" cy="4359275"/>
          </a:xfrm>
        </p:spPr>
        <p:txBody>
          <a:bodyPr>
            <a:normAutofit/>
          </a:bodyPr>
          <a:lstStyle/>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S</a:t>
            </a:r>
            <a:r>
              <a:rPr lang="en-US" sz="2800" b="0" i="0" dirty="0">
                <a:effectLst/>
                <a:latin typeface="Calibri" panose="020F0502020204030204" pitchFamily="34" charset="0"/>
                <a:cs typeface="Calibri" panose="020F0502020204030204" pitchFamily="34" charset="0"/>
              </a:rPr>
              <a:t>low down your communication, avoid assumptions</a:t>
            </a:r>
          </a:p>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E</a:t>
            </a:r>
            <a:r>
              <a:rPr lang="en-US" sz="2800" b="0" i="0" dirty="0">
                <a:effectLst/>
                <a:latin typeface="Calibri" panose="020F0502020204030204" pitchFamily="34" charset="0"/>
                <a:cs typeface="Calibri" panose="020F0502020204030204" pitchFamily="34" charset="0"/>
              </a:rPr>
              <a:t>mpathize with the person to whom you’re speaking</a:t>
            </a:r>
          </a:p>
          <a:p>
            <a:pPr>
              <a:buFont typeface="Wingdings" panose="05000000000000000000" pitchFamily="2" charset="2"/>
              <a:buChar char="§"/>
            </a:pPr>
            <a:r>
              <a:rPr lang="en-US" sz="2800" b="0" i="0" dirty="0">
                <a:effectLst/>
                <a:latin typeface="Calibri" panose="020F0502020204030204" pitchFamily="34" charset="0"/>
                <a:cs typeface="Calibri" panose="020F0502020204030204" pitchFamily="34" charset="0"/>
              </a:rPr>
              <a:t>Ask yourself if they would really know what you're talking about, and if they really are as familiar with the topic as you are</a:t>
            </a:r>
          </a:p>
          <a:p>
            <a:pPr>
              <a:buFont typeface="Wingdings" panose="05000000000000000000" pitchFamily="2" charset="2"/>
              <a:buChar char="§"/>
            </a:pPr>
            <a:r>
              <a:rPr lang="en-US" sz="2800" b="0" i="0" dirty="0">
                <a:effectLst/>
                <a:latin typeface="Calibri" panose="020F0502020204030204" pitchFamily="34" charset="0"/>
                <a:cs typeface="Calibri" panose="020F0502020204030204" pitchFamily="34" charset="0"/>
              </a:rPr>
              <a:t>Think about the smaller skills and facts that need to be understood, too, not just the main point</a:t>
            </a:r>
            <a:endParaRPr lang="en-US" sz="28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62FFA96-8FC7-49F5-BDB8-CABAFDF7E94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620</a:t>
            </a:fld>
            <a:endParaRPr lang="en-US">
              <a:solidFill>
                <a:prstClr val="black">
                  <a:tint val="75000"/>
                </a:prstClr>
              </a:solidFill>
            </a:endParaRPr>
          </a:p>
        </p:txBody>
      </p:sp>
    </p:spTree>
    <p:extLst>
      <p:ext uri="{BB962C8B-B14F-4D97-AF65-F5344CB8AC3E}">
        <p14:creationId xmlns:p14="http://schemas.microsoft.com/office/powerpoint/2010/main" val="3469911691"/>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err="1"/>
              <a:t>Pittenger</a:t>
            </a:r>
            <a:r>
              <a:rPr lang="en-US" sz="3100" dirty="0"/>
              <a:t>, </a:t>
            </a:r>
            <a:r>
              <a:rPr lang="en-US" sz="3100" dirty="0" err="1"/>
              <a:t>Hockett</a:t>
            </a:r>
            <a:r>
              <a:rPr lang="en-US" sz="3100" dirty="0"/>
              <a:t>, &amp; </a:t>
            </a:r>
            <a:r>
              <a:rPr lang="en-US" sz="3100" dirty="0" err="1"/>
              <a:t>Danehy</a:t>
            </a:r>
            <a:r>
              <a:rPr lang="en-US" sz="3100" dirty="0"/>
              <a:t>, 1960 </a:t>
            </a:r>
            <a:br>
              <a:rPr lang="en-US" b="1" dirty="0"/>
            </a:br>
            <a:endParaRPr lang="en-US" b="1" dirty="0"/>
          </a:p>
        </p:txBody>
      </p:sp>
      <p:sp>
        <p:nvSpPr>
          <p:cNvPr id="3" name="Content Placeholder 2"/>
          <p:cNvSpPr>
            <a:spLocks noGrp="1"/>
          </p:cNvSpPr>
          <p:nvPr>
            <p:ph idx="1"/>
          </p:nvPr>
        </p:nvSpPr>
        <p:spPr>
          <a:xfrm>
            <a:off x="457200" y="1066800"/>
            <a:ext cx="8229600" cy="5562600"/>
          </a:xfrm>
        </p:spPr>
        <p:txBody>
          <a:bodyPr/>
          <a:lstStyle/>
          <a:p>
            <a:pPr>
              <a:buFont typeface="Wingdings" panose="05000000000000000000" pitchFamily="2" charset="2"/>
              <a:buChar char="§"/>
            </a:pPr>
            <a:r>
              <a:rPr lang="en-US" sz="2800" dirty="0"/>
              <a:t>Communication behaviors, whether they involve verbal messages, gestures, or some combination thereof, usually occur in </a:t>
            </a:r>
            <a:r>
              <a:rPr lang="en-US" sz="2800" b="1" u="sng" dirty="0">
                <a:solidFill>
                  <a:srgbClr val="C00000"/>
                </a:solidFill>
              </a:rPr>
              <a:t>PACKAGES</a:t>
            </a:r>
          </a:p>
          <a:p>
            <a:pPr>
              <a:buFont typeface="Wingdings" panose="05000000000000000000" pitchFamily="2" charset="2"/>
              <a:buChar char="§"/>
            </a:pPr>
            <a:r>
              <a:rPr lang="en-US" sz="2800" dirty="0"/>
              <a:t>Usually, verbal and nonverbal behaviors reinforce or support each other</a:t>
            </a:r>
          </a:p>
          <a:p>
            <a:pPr>
              <a:buFont typeface="Wingdings" panose="05000000000000000000" pitchFamily="2" charset="2"/>
              <a:buChar char="§"/>
            </a:pPr>
            <a:r>
              <a:rPr lang="en-US" sz="2800" dirty="0"/>
              <a:t>All parts of a message system normally work together to communicate a particular meaning.</a:t>
            </a:r>
          </a:p>
          <a:p>
            <a:pPr marL="0" indent="0">
              <a:buNone/>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621</a:t>
            </a:fld>
            <a:endParaRPr lang="en-US">
              <a:solidFill>
                <a:prstClr val="black">
                  <a:tint val="75000"/>
                </a:prstClr>
              </a:solidFill>
            </a:endParaRPr>
          </a:p>
        </p:txBody>
      </p:sp>
    </p:spTree>
    <p:extLst>
      <p:ext uri="{BB962C8B-B14F-4D97-AF65-F5344CB8AC3E}">
        <p14:creationId xmlns:p14="http://schemas.microsoft.com/office/powerpoint/2010/main" val="1250467808"/>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6069E-6FDD-43B5-AAE9-D4EA8C44C211}"/>
              </a:ext>
            </a:extLst>
          </p:cNvPr>
          <p:cNvSpPr>
            <a:spLocks noGrp="1"/>
          </p:cNvSpPr>
          <p:nvPr>
            <p:ph type="title"/>
          </p:nvPr>
        </p:nvSpPr>
        <p:spPr>
          <a:xfrm>
            <a:off x="457200" y="274638"/>
            <a:ext cx="8229600" cy="792162"/>
          </a:xfrm>
        </p:spPr>
        <p:txBody>
          <a:bodyPr>
            <a:normAutofit/>
          </a:bodyPr>
          <a:lstStyle/>
          <a:p>
            <a:r>
              <a:rPr lang="en-US" sz="3600" b="1" dirty="0"/>
              <a:t>Words and Vocabulary </a:t>
            </a:r>
          </a:p>
        </p:txBody>
      </p:sp>
      <p:sp>
        <p:nvSpPr>
          <p:cNvPr id="3" name="Content Placeholder 2">
            <a:extLst>
              <a:ext uri="{FF2B5EF4-FFF2-40B4-BE49-F238E27FC236}">
                <a16:creationId xmlns:a16="http://schemas.microsoft.com/office/drawing/2014/main" id="{12BB53FF-C2C2-410C-82D1-19360D1A1D97}"/>
              </a:ext>
            </a:extLst>
          </p:cNvPr>
          <p:cNvSpPr>
            <a:spLocks noGrp="1"/>
          </p:cNvSpPr>
          <p:nvPr>
            <p:ph idx="1"/>
          </p:nvPr>
        </p:nvSpPr>
        <p:spPr>
          <a:xfrm>
            <a:off x="457200" y="1295400"/>
            <a:ext cx="8229600" cy="4830763"/>
          </a:xfrm>
        </p:spPr>
        <p:txBody>
          <a:bodyPr/>
          <a:lstStyle/>
          <a:p>
            <a:pPr>
              <a:buFont typeface="Wingdings" panose="05000000000000000000" pitchFamily="2" charset="2"/>
              <a:buChar char="§"/>
            </a:pPr>
            <a:r>
              <a:rPr lang="en-US" sz="2800" dirty="0"/>
              <a:t>All messages are ambiguous to some degree. Ambiguity is a condition in which a message can be interpreted as having more than one meaning</a:t>
            </a:r>
          </a:p>
          <a:p>
            <a:pPr>
              <a:buFont typeface="Wingdings" panose="05000000000000000000" pitchFamily="2" charset="2"/>
              <a:buChar char="§"/>
            </a:pPr>
            <a:r>
              <a:rPr lang="en-US" sz="2800" dirty="0"/>
              <a:t>Words with different meanings or unknown definitions of words can be very problematic</a:t>
            </a:r>
          </a:p>
          <a:p>
            <a:pPr>
              <a:buFont typeface="Wingdings" panose="05000000000000000000" pitchFamily="2" charset="2"/>
              <a:buChar char="§"/>
            </a:pPr>
            <a:r>
              <a:rPr lang="en-US" sz="2800" b="1" dirty="0">
                <a:solidFill>
                  <a:srgbClr val="C00000"/>
                </a:solidFill>
              </a:rPr>
              <a:t>Sometimes ambiguity results when we use words that can be interpreted differently</a:t>
            </a:r>
          </a:p>
          <a:p>
            <a:pPr marL="0" indent="0">
              <a:buNone/>
            </a:pPr>
            <a:endParaRPr lang="en-US" dirty="0"/>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AB2DAD78-7570-4AB2-80F3-929B2A47859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622</a:t>
            </a:fld>
            <a:endParaRPr lang="en-US">
              <a:solidFill>
                <a:prstClr val="black">
                  <a:tint val="75000"/>
                </a:prstClr>
              </a:solidFill>
            </a:endParaRPr>
          </a:p>
        </p:txBody>
      </p:sp>
    </p:spTree>
    <p:extLst>
      <p:ext uri="{BB962C8B-B14F-4D97-AF65-F5344CB8AC3E}">
        <p14:creationId xmlns:p14="http://schemas.microsoft.com/office/powerpoint/2010/main" val="109807697"/>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52AE-ADCC-4080-A2C4-E8D33BC4534E}"/>
              </a:ext>
            </a:extLst>
          </p:cNvPr>
          <p:cNvSpPr>
            <a:spLocks noGrp="1"/>
          </p:cNvSpPr>
          <p:nvPr>
            <p:ph type="title"/>
          </p:nvPr>
        </p:nvSpPr>
        <p:spPr>
          <a:xfrm>
            <a:off x="91440" y="0"/>
            <a:ext cx="9052560" cy="1905000"/>
          </a:xfrm>
        </p:spPr>
        <p:txBody>
          <a:bodyPr>
            <a:noAutofit/>
          </a:bodyPr>
          <a:lstStyle/>
          <a:p>
            <a:r>
              <a:rPr lang="en-US" sz="3200" b="1" dirty="0"/>
              <a:t>Nonverbal communication is the transfer and exchange of messages in any and all forms that do not involve words.</a:t>
            </a:r>
            <a:br>
              <a:rPr lang="en-US" sz="3200" b="1" dirty="0"/>
            </a:br>
            <a:r>
              <a:rPr lang="de-DE" sz="2400" dirty="0"/>
              <a:t>Matsumoto, D. R., Frank, M. G., &amp; Hwang, H. S. (2013). </a:t>
            </a:r>
            <a:endParaRPr lang="en-US" sz="3600" dirty="0"/>
          </a:p>
        </p:txBody>
      </p:sp>
      <p:sp>
        <p:nvSpPr>
          <p:cNvPr id="3" name="Content Placeholder 2">
            <a:extLst>
              <a:ext uri="{FF2B5EF4-FFF2-40B4-BE49-F238E27FC236}">
                <a16:creationId xmlns:a16="http://schemas.microsoft.com/office/drawing/2014/main" id="{6803A397-D6AF-4529-9137-AF4D12DDC361}"/>
              </a:ext>
            </a:extLst>
          </p:cNvPr>
          <p:cNvSpPr>
            <a:spLocks noGrp="1"/>
          </p:cNvSpPr>
          <p:nvPr>
            <p:ph idx="1"/>
          </p:nvPr>
        </p:nvSpPr>
        <p:spPr>
          <a:xfrm>
            <a:off x="91440" y="1981201"/>
            <a:ext cx="8961120" cy="4740274"/>
          </a:xfrm>
        </p:spPr>
        <p:txBody>
          <a:bodyPr>
            <a:normAutofit fontScale="32500" lnSpcReduction="20000"/>
          </a:bodyPr>
          <a:lstStyle/>
          <a:p>
            <a:pPr marL="0" indent="0">
              <a:buNone/>
            </a:pPr>
            <a:endParaRPr lang="en-US" dirty="0"/>
          </a:p>
          <a:p>
            <a:pPr>
              <a:buFont typeface="Wingdings" panose="05000000000000000000" pitchFamily="2" charset="2"/>
              <a:buChar char="§"/>
            </a:pPr>
            <a:r>
              <a:rPr lang="en-US" sz="8600" dirty="0"/>
              <a:t>One of the major ways by which nonverbal communication occurs is through nonverbal behaviors</a:t>
            </a:r>
          </a:p>
          <a:p>
            <a:pPr>
              <a:buFont typeface="Wingdings" panose="05000000000000000000" pitchFamily="2" charset="2"/>
              <a:buChar char="§"/>
            </a:pPr>
            <a:r>
              <a:rPr lang="en-US" sz="8600" dirty="0"/>
              <a:t>These are behaviors that occur during communication that do not include verbal language</a:t>
            </a:r>
          </a:p>
          <a:p>
            <a:pPr>
              <a:buFont typeface="Wingdings" panose="05000000000000000000" pitchFamily="2" charset="2"/>
              <a:buChar char="§"/>
            </a:pPr>
            <a:r>
              <a:rPr lang="en-US" sz="8600" dirty="0"/>
              <a:t>One source of messages in nonverbal communication is the environment or context</a:t>
            </a:r>
          </a:p>
          <a:p>
            <a:pPr>
              <a:buFont typeface="Wingdings" panose="05000000000000000000" pitchFamily="2" charset="2"/>
              <a:buChar char="§"/>
            </a:pPr>
            <a:r>
              <a:rPr lang="en-US" sz="8600" dirty="0"/>
              <a:t>Another source of nonverbal messages is one’s physical characteristics or appearance</a:t>
            </a:r>
          </a:p>
          <a:p>
            <a:pPr>
              <a:buFont typeface="Wingdings" panose="05000000000000000000" pitchFamily="2" charset="2"/>
              <a:buChar char="§"/>
            </a:pPr>
            <a:r>
              <a:rPr lang="en-US" sz="8600" dirty="0"/>
              <a:t>Nonverbal communication also occurs in the dynamic actions of the face, voice, and body</a:t>
            </a:r>
          </a:p>
          <a:p>
            <a:pPr marL="0" indent="0">
              <a:buNone/>
            </a:pPr>
            <a:endParaRPr lang="en-US" dirty="0"/>
          </a:p>
        </p:txBody>
      </p:sp>
      <p:sp>
        <p:nvSpPr>
          <p:cNvPr id="4" name="Slide Number Placeholder 3">
            <a:extLst>
              <a:ext uri="{FF2B5EF4-FFF2-40B4-BE49-F238E27FC236}">
                <a16:creationId xmlns:a16="http://schemas.microsoft.com/office/drawing/2014/main" id="{A728AA2D-E5A0-46A3-856A-595110028F9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623</a:t>
            </a:fld>
            <a:endParaRPr lang="en-US">
              <a:solidFill>
                <a:prstClr val="black">
                  <a:tint val="75000"/>
                </a:prstClr>
              </a:solidFill>
            </a:endParaRPr>
          </a:p>
        </p:txBody>
      </p:sp>
    </p:spTree>
    <p:extLst>
      <p:ext uri="{BB962C8B-B14F-4D97-AF65-F5344CB8AC3E}">
        <p14:creationId xmlns:p14="http://schemas.microsoft.com/office/powerpoint/2010/main" val="1777647745"/>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b="1" dirty="0"/>
              <a:t>3 Cs of Nonverbal Communication </a:t>
            </a:r>
          </a:p>
        </p:txBody>
      </p:sp>
      <p:sp>
        <p:nvSpPr>
          <p:cNvPr id="3" name="Content Placeholder 2"/>
          <p:cNvSpPr>
            <a:spLocks noGrp="1"/>
          </p:cNvSpPr>
          <p:nvPr>
            <p:ph idx="1"/>
          </p:nvPr>
        </p:nvSpPr>
        <p:spPr>
          <a:xfrm>
            <a:off x="457200" y="1219200"/>
            <a:ext cx="8229600" cy="5486400"/>
          </a:xfrm>
        </p:spPr>
        <p:txBody>
          <a:bodyPr>
            <a:normAutofit/>
          </a:bodyPr>
          <a:lstStyle/>
          <a:p>
            <a:pPr>
              <a:buFont typeface="Wingdings" panose="05000000000000000000" pitchFamily="2" charset="2"/>
              <a:buChar char="§"/>
            </a:pPr>
            <a:r>
              <a:rPr lang="en-US" sz="2800" b="1" dirty="0"/>
              <a:t>Context:</a:t>
            </a:r>
            <a:r>
              <a:rPr lang="en-US" sz="2800" dirty="0"/>
              <a:t> includes what environment the situation is taking place in, the history between the people, and other factors such as each person's role (for example- an interaction between a boss and employee)</a:t>
            </a:r>
          </a:p>
          <a:p>
            <a:pPr>
              <a:buFont typeface="Wingdings" panose="05000000000000000000" pitchFamily="2" charset="2"/>
              <a:buChar char="§"/>
            </a:pPr>
            <a:r>
              <a:rPr lang="en-US" sz="2800" b="1" dirty="0"/>
              <a:t>Gestures in clusters </a:t>
            </a:r>
            <a:r>
              <a:rPr lang="en-US" sz="2800" dirty="0"/>
              <a:t>prevents us from allowing a singles gesture or movement to be definitive in determining a person's state of mind or emotion</a:t>
            </a:r>
          </a:p>
          <a:p>
            <a:pPr>
              <a:buFont typeface="Wingdings" panose="05000000000000000000" pitchFamily="2" charset="2"/>
              <a:buChar char="§"/>
            </a:pPr>
            <a:r>
              <a:rPr lang="en-US" sz="2800" b="1" dirty="0">
                <a:solidFill>
                  <a:srgbClr val="C00000"/>
                </a:solidFill>
              </a:rPr>
              <a:t>Congruence:</a:t>
            </a:r>
            <a:r>
              <a:rPr lang="en-US" sz="2800" dirty="0"/>
              <a:t> refers to the words being spoken matching the tone and the body language </a:t>
            </a:r>
          </a:p>
          <a:p>
            <a:pPr marL="0" indent="0">
              <a:buNone/>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624</a:t>
            </a:fld>
            <a:endParaRPr lang="en-US">
              <a:solidFill>
                <a:prstClr val="black">
                  <a:tint val="75000"/>
                </a:prstClr>
              </a:solidFill>
            </a:endParaRPr>
          </a:p>
        </p:txBody>
      </p:sp>
    </p:spTree>
    <p:extLst>
      <p:ext uri="{BB962C8B-B14F-4D97-AF65-F5344CB8AC3E}">
        <p14:creationId xmlns:p14="http://schemas.microsoft.com/office/powerpoint/2010/main" val="3725203352"/>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034F2-B5E7-4B20-B2DF-062C5ABF5BBB}"/>
              </a:ext>
            </a:extLst>
          </p:cNvPr>
          <p:cNvSpPr>
            <a:spLocks noGrp="1"/>
          </p:cNvSpPr>
          <p:nvPr>
            <p:ph type="title"/>
          </p:nvPr>
        </p:nvSpPr>
        <p:spPr>
          <a:xfrm>
            <a:off x="0" y="0"/>
            <a:ext cx="9144000" cy="1752600"/>
          </a:xfrm>
        </p:spPr>
        <p:txBody>
          <a:bodyPr>
            <a:normAutofit fontScale="90000"/>
          </a:bodyPr>
          <a:lstStyle/>
          <a:p>
            <a:r>
              <a:rPr lang="en-US" b="1" u="sng" dirty="0">
                <a:solidFill>
                  <a:srgbClr val="C00000"/>
                </a:solidFill>
              </a:rPr>
              <a:t>PAY ATTENTION</a:t>
            </a:r>
            <a:br>
              <a:rPr lang="en-US" sz="3600" b="1" dirty="0"/>
            </a:br>
            <a:r>
              <a:rPr lang="en-US" sz="3600" b="1" dirty="0">
                <a:solidFill>
                  <a:srgbClr val="C00000"/>
                </a:solidFill>
              </a:rPr>
              <a:t>Devote the time and effort to listen carefully and </a:t>
            </a:r>
            <a:r>
              <a:rPr lang="en-US" sz="3600" b="1" i="1" dirty="0">
                <a:solidFill>
                  <a:srgbClr val="C00000"/>
                </a:solidFill>
              </a:rPr>
              <a:t>watch closely to be Ready to Probe</a:t>
            </a:r>
          </a:p>
        </p:txBody>
      </p:sp>
      <p:sp>
        <p:nvSpPr>
          <p:cNvPr id="3" name="Content Placeholder 2">
            <a:extLst>
              <a:ext uri="{FF2B5EF4-FFF2-40B4-BE49-F238E27FC236}">
                <a16:creationId xmlns:a16="http://schemas.microsoft.com/office/drawing/2014/main" id="{243CB351-7DD3-45DC-8188-BE38E0EDFE31}"/>
              </a:ext>
            </a:extLst>
          </p:cNvPr>
          <p:cNvSpPr>
            <a:spLocks noGrp="1"/>
          </p:cNvSpPr>
          <p:nvPr>
            <p:ph idx="1"/>
          </p:nvPr>
        </p:nvSpPr>
        <p:spPr>
          <a:xfrm>
            <a:off x="152400" y="1905000"/>
            <a:ext cx="8839200" cy="4816475"/>
          </a:xfrm>
        </p:spPr>
        <p:txBody>
          <a:bodyPr>
            <a:normAutofit/>
          </a:bodyPr>
          <a:lstStyle/>
          <a:p>
            <a:pPr>
              <a:buFont typeface="Wingdings" panose="05000000000000000000" pitchFamily="2" charset="2"/>
              <a:buChar char="§"/>
            </a:pPr>
            <a:r>
              <a:rPr lang="en-US" sz="2800" b="1" dirty="0"/>
              <a:t>Demonstrate respect, interest and attention through your behavior (words and non-verbal projections) </a:t>
            </a:r>
          </a:p>
          <a:p>
            <a:pPr>
              <a:buFont typeface="Wingdings" panose="05000000000000000000" pitchFamily="2" charset="2"/>
              <a:buChar char="§"/>
            </a:pPr>
            <a:r>
              <a:rPr lang="en-US" sz="2800" dirty="0"/>
              <a:t>Attentively watch the receiver’s non-verbal reactions </a:t>
            </a:r>
          </a:p>
          <a:p>
            <a:pPr>
              <a:buFont typeface="Wingdings" panose="05000000000000000000" pitchFamily="2" charset="2"/>
              <a:buChar char="§"/>
            </a:pPr>
            <a:r>
              <a:rPr lang="en-US" sz="2800" i="1" dirty="0"/>
              <a:t>Often, what they don’t say, and their reactions to what is said by you can speak volumes</a:t>
            </a:r>
          </a:p>
          <a:p>
            <a:pPr>
              <a:buFont typeface="Wingdings" panose="05000000000000000000" pitchFamily="2" charset="2"/>
              <a:buChar char="§"/>
            </a:pPr>
            <a:r>
              <a:rPr lang="en-US" sz="2800" dirty="0"/>
              <a:t>Sometimes people will provide cues to their attitudes and understanding, or signal their mindsets</a:t>
            </a:r>
          </a:p>
          <a:p>
            <a:pPr>
              <a:buFont typeface="Wingdings" panose="05000000000000000000" pitchFamily="2" charset="2"/>
              <a:buChar char="§"/>
            </a:pPr>
            <a:r>
              <a:rPr lang="en-US" sz="2800" dirty="0"/>
              <a:t>Be sensitive and observant before, during, and after communications</a:t>
            </a:r>
          </a:p>
          <a:p>
            <a:pPr>
              <a:buFont typeface="Wingdings" panose="05000000000000000000" pitchFamily="2" charset="2"/>
              <a:buChar char="§"/>
            </a:pPr>
            <a:r>
              <a:rPr lang="en-US" sz="2800" dirty="0"/>
              <a:t>Then probe when you sense a need </a:t>
            </a:r>
          </a:p>
          <a:p>
            <a:pPr marL="0" indent="0">
              <a:buNone/>
            </a:pPr>
            <a:endParaRPr lang="en-US" dirty="0"/>
          </a:p>
        </p:txBody>
      </p:sp>
      <p:sp>
        <p:nvSpPr>
          <p:cNvPr id="4" name="Slide Number Placeholder 3">
            <a:extLst>
              <a:ext uri="{FF2B5EF4-FFF2-40B4-BE49-F238E27FC236}">
                <a16:creationId xmlns:a16="http://schemas.microsoft.com/office/drawing/2014/main" id="{B535CB06-5124-4CF0-A377-E86A6B639C87}"/>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625</a:t>
            </a:fld>
            <a:endParaRPr lang="en-US">
              <a:solidFill>
                <a:prstClr val="black">
                  <a:tint val="75000"/>
                </a:prstClr>
              </a:solidFill>
            </a:endParaRPr>
          </a:p>
        </p:txBody>
      </p:sp>
    </p:spTree>
    <p:extLst>
      <p:ext uri="{BB962C8B-B14F-4D97-AF65-F5344CB8AC3E}">
        <p14:creationId xmlns:p14="http://schemas.microsoft.com/office/powerpoint/2010/main" val="2085353641"/>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93D3F-EC5E-48FE-A969-41616AAB5E33}"/>
              </a:ext>
            </a:extLst>
          </p:cNvPr>
          <p:cNvSpPr>
            <a:spLocks noGrp="1"/>
          </p:cNvSpPr>
          <p:nvPr>
            <p:ph type="title"/>
          </p:nvPr>
        </p:nvSpPr>
        <p:spPr>
          <a:xfrm>
            <a:off x="457200" y="0"/>
            <a:ext cx="8229600" cy="1828800"/>
          </a:xfrm>
        </p:spPr>
        <p:txBody>
          <a:bodyPr>
            <a:noAutofit/>
          </a:bodyPr>
          <a:lstStyle/>
          <a:p>
            <a:r>
              <a:rPr lang="en-US" sz="4000" b="1" dirty="0">
                <a:solidFill>
                  <a:srgbClr val="C00000"/>
                </a:solidFill>
              </a:rPr>
              <a:t>Communications is a learned behavior</a:t>
            </a:r>
            <a:br>
              <a:rPr lang="en-US" sz="4000" b="1" dirty="0"/>
            </a:br>
            <a:r>
              <a:rPr lang="en-US" sz="2400" dirty="0"/>
              <a:t>Fairhurst, (2011) </a:t>
            </a:r>
          </a:p>
        </p:txBody>
      </p:sp>
      <p:sp>
        <p:nvSpPr>
          <p:cNvPr id="3" name="Content Placeholder 2">
            <a:extLst>
              <a:ext uri="{FF2B5EF4-FFF2-40B4-BE49-F238E27FC236}">
                <a16:creationId xmlns:a16="http://schemas.microsoft.com/office/drawing/2014/main" id="{6B5AC408-E03F-4FAB-9ABC-3163826A133F}"/>
              </a:ext>
            </a:extLst>
          </p:cNvPr>
          <p:cNvSpPr>
            <a:spLocks noGrp="1"/>
          </p:cNvSpPr>
          <p:nvPr>
            <p:ph idx="1"/>
          </p:nvPr>
        </p:nvSpPr>
        <p:spPr>
          <a:xfrm>
            <a:off x="457200" y="2133600"/>
            <a:ext cx="8229600" cy="4419600"/>
          </a:xfrm>
        </p:spPr>
        <p:txBody>
          <a:bodyPr>
            <a:normAutofit/>
          </a:bodyPr>
          <a:lstStyle/>
          <a:p>
            <a:pPr>
              <a:buFont typeface="Wingdings" panose="05000000000000000000" pitchFamily="2" charset="2"/>
              <a:buChar char="§"/>
            </a:pPr>
            <a:r>
              <a:rPr lang="en-US" sz="2800" dirty="0"/>
              <a:t>Many of us remain unaware of how our language shapes context in our organizations</a:t>
            </a:r>
          </a:p>
          <a:p>
            <a:pPr>
              <a:buFont typeface="Wingdings" panose="05000000000000000000" pitchFamily="2" charset="2"/>
              <a:buChar char="§"/>
            </a:pPr>
            <a:r>
              <a:rPr lang="en-US" sz="2800" dirty="0"/>
              <a:t>The traditional communications model is narrow and lacks the complexity and richness</a:t>
            </a:r>
          </a:p>
          <a:p>
            <a:pPr>
              <a:buFont typeface="Wingdings" panose="05000000000000000000" pitchFamily="2" charset="2"/>
              <a:buChar char="§"/>
            </a:pPr>
            <a:r>
              <a:rPr lang="en-US" sz="2800" dirty="0"/>
              <a:t>How we co-create meaning together is important</a:t>
            </a:r>
          </a:p>
          <a:p>
            <a:pPr>
              <a:buFont typeface="Wingdings" panose="05000000000000000000" pitchFamily="2" charset="2"/>
              <a:buChar char="§"/>
            </a:pPr>
            <a:r>
              <a:rPr lang="en-US" sz="2800" dirty="0"/>
              <a:t>Reality is subjective</a:t>
            </a:r>
          </a:p>
          <a:p>
            <a:pPr>
              <a:buFont typeface="Wingdings" panose="05000000000000000000" pitchFamily="2" charset="2"/>
              <a:buChar char="§"/>
            </a:pPr>
            <a:r>
              <a:rPr lang="en-US" sz="2800" dirty="0"/>
              <a:t>Framing builds reality for others</a:t>
            </a:r>
          </a:p>
          <a:p>
            <a:pPr marL="0" indent="0">
              <a:buNone/>
            </a:pPr>
            <a:endParaRPr lang="en-US" dirty="0"/>
          </a:p>
        </p:txBody>
      </p:sp>
    </p:spTree>
    <p:extLst>
      <p:ext uri="{BB962C8B-B14F-4D97-AF65-F5344CB8AC3E}">
        <p14:creationId xmlns:p14="http://schemas.microsoft.com/office/powerpoint/2010/main" val="820596730"/>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546EB-9B74-42A2-AC87-78BFB3090AFB}"/>
              </a:ext>
            </a:extLst>
          </p:cNvPr>
          <p:cNvSpPr>
            <a:spLocks noGrp="1"/>
          </p:cNvSpPr>
          <p:nvPr>
            <p:ph type="title"/>
          </p:nvPr>
        </p:nvSpPr>
        <p:spPr>
          <a:xfrm>
            <a:off x="0" y="0"/>
            <a:ext cx="9144000" cy="1905000"/>
          </a:xfrm>
        </p:spPr>
        <p:txBody>
          <a:bodyPr>
            <a:noAutofit/>
          </a:bodyPr>
          <a:lstStyle/>
          <a:p>
            <a:r>
              <a:rPr lang="en-US" sz="3600" b="1" u="sng" dirty="0">
                <a:solidFill>
                  <a:srgbClr val="C00000"/>
                </a:solidFill>
              </a:rPr>
              <a:t>OUR COMMUNICATIONS</a:t>
            </a:r>
            <a:br>
              <a:rPr lang="en-US" sz="3600" b="1" dirty="0">
                <a:solidFill>
                  <a:srgbClr val="C00000"/>
                </a:solidFill>
              </a:rPr>
            </a:br>
            <a:r>
              <a:rPr lang="en-US" sz="3600" b="1" dirty="0"/>
              <a:t>Reflect on these three questions</a:t>
            </a:r>
            <a:br>
              <a:rPr lang="en-US" sz="3600" b="1" dirty="0"/>
            </a:br>
            <a:r>
              <a:rPr lang="en-US" sz="3600" b="1" dirty="0"/>
              <a:t>and ask which question is most like you</a:t>
            </a:r>
          </a:p>
        </p:txBody>
      </p:sp>
      <p:sp>
        <p:nvSpPr>
          <p:cNvPr id="3" name="Content Placeholder 2">
            <a:extLst>
              <a:ext uri="{FF2B5EF4-FFF2-40B4-BE49-F238E27FC236}">
                <a16:creationId xmlns:a16="http://schemas.microsoft.com/office/drawing/2014/main" id="{E5604A2A-A2B6-4D7E-A96B-2F0FDA6DF13A}"/>
              </a:ext>
            </a:extLst>
          </p:cNvPr>
          <p:cNvSpPr>
            <a:spLocks noGrp="1"/>
          </p:cNvSpPr>
          <p:nvPr>
            <p:ph idx="1"/>
          </p:nvPr>
        </p:nvSpPr>
        <p:spPr>
          <a:xfrm>
            <a:off x="228600" y="2057400"/>
            <a:ext cx="8686800" cy="4343400"/>
          </a:xfrm>
        </p:spPr>
        <p:txBody>
          <a:bodyPr>
            <a:normAutofit lnSpcReduction="10000"/>
          </a:bodyPr>
          <a:lstStyle/>
          <a:p>
            <a:pPr marL="514350" indent="-514350">
              <a:buFont typeface="+mj-lt"/>
              <a:buAutoNum type="arabicPeriod"/>
            </a:pPr>
            <a:r>
              <a:rPr lang="en-US" sz="2800" dirty="0"/>
              <a:t>Do you frequently lack an edit function where you speak exactly what's on your mind?</a:t>
            </a:r>
          </a:p>
          <a:p>
            <a:pPr marL="0" indent="0">
              <a:buNone/>
            </a:pPr>
            <a:endParaRPr lang="en-US" sz="2800" dirty="0"/>
          </a:p>
          <a:p>
            <a:pPr marL="514350" indent="-514350">
              <a:buAutoNum type="arabicPeriod" startAt="2"/>
            </a:pPr>
            <a:r>
              <a:rPr lang="en-US" sz="2800" dirty="0"/>
              <a:t>Do you always try to say what is appropriate to the </a:t>
            </a:r>
          </a:p>
          <a:p>
            <a:pPr marL="0" indent="0">
              <a:buNone/>
            </a:pPr>
            <a:r>
              <a:rPr lang="en-US" sz="2800" dirty="0"/>
              <a:t>       situation, trying to stay within polite social norm?</a:t>
            </a:r>
          </a:p>
          <a:p>
            <a:pPr marL="514350" indent="-514350">
              <a:buFont typeface="+mj-lt"/>
              <a:buAutoNum type="arabicPeriod"/>
            </a:pPr>
            <a:endParaRPr lang="en-US" sz="2800" dirty="0"/>
          </a:p>
          <a:p>
            <a:pPr marL="0" indent="0">
              <a:buNone/>
            </a:pPr>
            <a:r>
              <a:rPr lang="en-US" sz="2800" dirty="0"/>
              <a:t>3.  Do you carefully choose your words with a heighten </a:t>
            </a:r>
          </a:p>
          <a:p>
            <a:pPr marL="0" indent="0">
              <a:buNone/>
            </a:pPr>
            <a:r>
              <a:rPr lang="en-US" sz="2800" dirty="0"/>
              <a:t>     sensitivity and awareness toward language forms and   </a:t>
            </a:r>
          </a:p>
          <a:p>
            <a:pPr marL="0" indent="0">
              <a:buNone/>
            </a:pPr>
            <a:r>
              <a:rPr lang="en-US" sz="2800" dirty="0"/>
              <a:t>     usage?</a:t>
            </a:r>
          </a:p>
          <a:p>
            <a:pPr marL="0" indent="0">
              <a:buNone/>
            </a:pPr>
            <a:endParaRPr lang="en-US" dirty="0"/>
          </a:p>
        </p:txBody>
      </p:sp>
    </p:spTree>
    <p:extLst>
      <p:ext uri="{BB962C8B-B14F-4D97-AF65-F5344CB8AC3E}">
        <p14:creationId xmlns:p14="http://schemas.microsoft.com/office/powerpoint/2010/main" val="2389379158"/>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0BA8F-4368-4D13-9266-8703A1478AF9}"/>
              </a:ext>
            </a:extLst>
          </p:cNvPr>
          <p:cNvSpPr>
            <a:spLocks noGrp="1"/>
          </p:cNvSpPr>
          <p:nvPr>
            <p:ph type="title"/>
          </p:nvPr>
        </p:nvSpPr>
        <p:spPr/>
        <p:txBody>
          <a:bodyPr>
            <a:normAutofit fontScale="90000"/>
          </a:bodyPr>
          <a:lstStyle/>
          <a:p>
            <a:r>
              <a:rPr lang="en-US" b="1" dirty="0"/>
              <a:t>From Barbara J. O’Keefe’s research on Message Design Logic </a:t>
            </a:r>
            <a:br>
              <a:rPr lang="en-US" b="1" dirty="0"/>
            </a:br>
            <a:endParaRPr lang="en-US" b="1" dirty="0"/>
          </a:p>
        </p:txBody>
      </p:sp>
      <p:sp>
        <p:nvSpPr>
          <p:cNvPr id="3" name="Content Placeholder 2">
            <a:extLst>
              <a:ext uri="{FF2B5EF4-FFF2-40B4-BE49-F238E27FC236}">
                <a16:creationId xmlns:a16="http://schemas.microsoft.com/office/drawing/2014/main" id="{6BD17B58-CC52-47BE-A659-FD9BBD30570C}"/>
              </a:ext>
            </a:extLst>
          </p:cNvPr>
          <p:cNvSpPr>
            <a:spLocks noGrp="1"/>
          </p:cNvSpPr>
          <p:nvPr>
            <p:ph idx="1"/>
          </p:nvPr>
        </p:nvSpPr>
        <p:spPr/>
        <p:txBody>
          <a:bodyPr>
            <a:normAutofit/>
          </a:bodyPr>
          <a:lstStyle/>
          <a:p>
            <a:pPr marL="0" indent="0">
              <a:buNone/>
            </a:pPr>
            <a:r>
              <a:rPr lang="en-US" sz="2800" b="1" dirty="0"/>
              <a:t>When communicating, people use one of three design logics to form their messages and interpret those from others:</a:t>
            </a:r>
          </a:p>
          <a:p>
            <a:r>
              <a:rPr lang="en-US" sz="2800" dirty="0"/>
              <a:t>Expressive</a:t>
            </a:r>
          </a:p>
          <a:p>
            <a:r>
              <a:rPr lang="en-US" sz="2800" dirty="0"/>
              <a:t>Conventional</a:t>
            </a:r>
          </a:p>
          <a:p>
            <a:r>
              <a:rPr lang="en-US" sz="2800" dirty="0"/>
              <a:t>Strategic</a:t>
            </a:r>
          </a:p>
          <a:p>
            <a:pPr marL="0" indent="0">
              <a:buNone/>
            </a:pPr>
            <a:r>
              <a:rPr lang="en-US" sz="2800" dirty="0"/>
              <a:t>These design logics can gauge your sensitivity to the framing concept. </a:t>
            </a:r>
          </a:p>
          <a:p>
            <a:endParaRPr lang="en-US" dirty="0"/>
          </a:p>
        </p:txBody>
      </p:sp>
    </p:spTree>
    <p:extLst>
      <p:ext uri="{BB962C8B-B14F-4D97-AF65-F5344CB8AC3E}">
        <p14:creationId xmlns:p14="http://schemas.microsoft.com/office/powerpoint/2010/main" val="3348863106"/>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79BEA-F9AA-4A7C-A0F6-A285B5735B2F}"/>
              </a:ext>
            </a:extLst>
          </p:cNvPr>
          <p:cNvSpPr>
            <a:spLocks noGrp="1"/>
          </p:cNvSpPr>
          <p:nvPr>
            <p:ph type="title"/>
          </p:nvPr>
        </p:nvSpPr>
        <p:spPr/>
        <p:txBody>
          <a:bodyPr/>
          <a:lstStyle/>
          <a:p>
            <a:r>
              <a:rPr lang="en-US" b="1" dirty="0"/>
              <a:t>Expressive</a:t>
            </a:r>
          </a:p>
        </p:txBody>
      </p:sp>
      <p:sp>
        <p:nvSpPr>
          <p:cNvPr id="3" name="Content Placeholder 2">
            <a:extLst>
              <a:ext uri="{FF2B5EF4-FFF2-40B4-BE49-F238E27FC236}">
                <a16:creationId xmlns:a16="http://schemas.microsoft.com/office/drawing/2014/main" id="{E346F51C-8D78-4EE2-8A87-5A206D964F48}"/>
              </a:ext>
            </a:extLst>
          </p:cNvPr>
          <p:cNvSpPr>
            <a:spLocks noGrp="1"/>
          </p:cNvSpPr>
          <p:nvPr>
            <p:ph idx="1"/>
          </p:nvPr>
        </p:nvSpPr>
        <p:spPr>
          <a:xfrm>
            <a:off x="457200" y="1417638"/>
            <a:ext cx="8229600" cy="5165724"/>
          </a:xfrm>
        </p:spPr>
        <p:txBody>
          <a:bodyPr>
            <a:normAutofit/>
          </a:bodyPr>
          <a:lstStyle/>
          <a:p>
            <a:r>
              <a:rPr lang="en-US" sz="2800" dirty="0"/>
              <a:t>Least sensitive to the framing concept.</a:t>
            </a:r>
          </a:p>
          <a:p>
            <a:r>
              <a:rPr lang="en-US" sz="2800" dirty="0"/>
              <a:t>Primary communication goal is to express yourself.</a:t>
            </a:r>
          </a:p>
          <a:p>
            <a:r>
              <a:rPr lang="en-US" sz="2800" dirty="0"/>
              <a:t>Friends may remark that you lack an </a:t>
            </a:r>
          </a:p>
          <a:p>
            <a:pPr marL="0" indent="0">
              <a:buNone/>
            </a:pPr>
            <a:r>
              <a:rPr lang="en-US" sz="2800" dirty="0"/>
              <a:t>    “edit” function; you tend to be blunt and very   </a:t>
            </a:r>
          </a:p>
          <a:p>
            <a:pPr marL="0" indent="0">
              <a:buNone/>
            </a:pPr>
            <a:r>
              <a:rPr lang="en-US" sz="2800" dirty="0"/>
              <a:t>      literal.</a:t>
            </a:r>
          </a:p>
          <a:p>
            <a:pPr marL="0" indent="0">
              <a:buNone/>
            </a:pPr>
            <a:r>
              <a:rPr lang="en-US" sz="2800" dirty="0"/>
              <a:t>     [Often the Expressive reacts instead of responds]</a:t>
            </a:r>
          </a:p>
          <a:p>
            <a:r>
              <a:rPr lang="en-US" sz="2800" dirty="0"/>
              <a:t>On the positive side, others may find you honest, genuine and trustworthy because you don’t “play games.”</a:t>
            </a:r>
          </a:p>
          <a:p>
            <a:endParaRPr lang="en-US" dirty="0"/>
          </a:p>
        </p:txBody>
      </p:sp>
    </p:spTree>
    <p:extLst>
      <p:ext uri="{BB962C8B-B14F-4D97-AF65-F5344CB8AC3E}">
        <p14:creationId xmlns:p14="http://schemas.microsoft.com/office/powerpoint/2010/main" val="5249728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1E33F-623F-4119-A790-AAFEF28D7268}"/>
              </a:ext>
            </a:extLst>
          </p:cNvPr>
          <p:cNvSpPr>
            <a:spLocks noGrp="1"/>
          </p:cNvSpPr>
          <p:nvPr>
            <p:ph type="title"/>
          </p:nvPr>
        </p:nvSpPr>
        <p:spPr>
          <a:xfrm>
            <a:off x="457200" y="274638"/>
            <a:ext cx="8229600" cy="5635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3010DF81-28DB-49EE-8E24-091ED8A44B96}"/>
              </a:ext>
            </a:extLst>
          </p:cNvPr>
          <p:cNvSpPr>
            <a:spLocks noGrp="1"/>
          </p:cNvSpPr>
          <p:nvPr>
            <p:ph idx="1"/>
          </p:nvPr>
        </p:nvSpPr>
        <p:spPr>
          <a:xfrm>
            <a:off x="457200" y="838200"/>
            <a:ext cx="8229600" cy="5883275"/>
          </a:xfrm>
        </p:spPr>
        <p:txBody>
          <a:bodyPr>
            <a:normAutofit/>
          </a:bodyPr>
          <a:lstStyle/>
          <a:p>
            <a:pPr marL="0" indent="0">
              <a:buNone/>
            </a:pPr>
            <a:r>
              <a:rPr lang="en-US" sz="2800" b="1" dirty="0">
                <a:solidFill>
                  <a:srgbClr val="C00000"/>
                </a:solidFill>
              </a:rPr>
              <a:t>Moral Integrity </a:t>
            </a:r>
            <a:r>
              <a:rPr lang="en-US" sz="2800" dirty="0"/>
              <a:t>does, indeed, preclude immoral or amoral ideals and values. </a:t>
            </a:r>
          </a:p>
          <a:p>
            <a:pPr>
              <a:buFont typeface="Wingdings" panose="05000000000000000000" pitchFamily="2" charset="2"/>
              <a:buChar char="§"/>
            </a:pPr>
            <a:r>
              <a:rPr lang="en-US" sz="2800" dirty="0"/>
              <a:t>It is judged on the basis of one's beliefs about the purity of the agent's motivation. </a:t>
            </a:r>
          </a:p>
          <a:p>
            <a:pPr>
              <a:buFont typeface="Wingdings" panose="05000000000000000000" pitchFamily="2" charset="2"/>
              <a:buChar char="§"/>
            </a:pPr>
            <a:r>
              <a:rPr lang="en-US" sz="2800" dirty="0"/>
              <a:t>Word and action alignments are still important, but moral integrity also considers whether an actor's values and moral principles are congruent with the values and principles of the observer in question</a:t>
            </a:r>
          </a:p>
          <a:p>
            <a:pPr>
              <a:buFont typeface="Wingdings" panose="05000000000000000000" pitchFamily="2" charset="2"/>
              <a:buChar char="§"/>
            </a:pPr>
            <a:endParaRPr lang="en-US" sz="2800" dirty="0"/>
          </a:p>
          <a:p>
            <a:pPr marL="0" indent="0">
              <a:buNone/>
            </a:pPr>
            <a:r>
              <a:rPr lang="en-US" sz="2800" b="1" dirty="0"/>
              <a:t>Remember: </a:t>
            </a:r>
            <a:r>
              <a:rPr lang="en-US" sz="2800" dirty="0"/>
              <a:t>In leadership off the record is NEVER off the record</a:t>
            </a:r>
          </a:p>
        </p:txBody>
      </p:sp>
      <p:sp>
        <p:nvSpPr>
          <p:cNvPr id="4" name="Slide Number Placeholder 3">
            <a:extLst>
              <a:ext uri="{FF2B5EF4-FFF2-40B4-BE49-F238E27FC236}">
                <a16:creationId xmlns:a16="http://schemas.microsoft.com/office/drawing/2014/main" id="{7A3B2B15-4681-493A-8E7E-5AED85E39C3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63</a:t>
            </a:fld>
            <a:endParaRPr lang="en-US">
              <a:solidFill>
                <a:prstClr val="black">
                  <a:tint val="75000"/>
                </a:prstClr>
              </a:solidFill>
            </a:endParaRPr>
          </a:p>
        </p:txBody>
      </p:sp>
    </p:spTree>
    <p:extLst>
      <p:ext uri="{BB962C8B-B14F-4D97-AF65-F5344CB8AC3E}">
        <p14:creationId xmlns:p14="http://schemas.microsoft.com/office/powerpoint/2010/main" val="183981429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12FF5-6171-468B-BCA8-AA81011DD38D}"/>
              </a:ext>
            </a:extLst>
          </p:cNvPr>
          <p:cNvSpPr>
            <a:spLocks noGrp="1"/>
          </p:cNvSpPr>
          <p:nvPr>
            <p:ph type="title"/>
          </p:nvPr>
        </p:nvSpPr>
        <p:spPr/>
        <p:txBody>
          <a:bodyPr>
            <a:normAutofit fontScale="90000"/>
          </a:bodyPr>
          <a:lstStyle/>
          <a:p>
            <a:r>
              <a:rPr lang="en-US" b="1" dirty="0"/>
              <a:t>Conventional</a:t>
            </a:r>
            <a:br>
              <a:rPr lang="en-US" b="1" dirty="0"/>
            </a:br>
            <a:r>
              <a:rPr lang="en-US" sz="3600" i="1" dirty="0"/>
              <a:t>Most managers fit into this category</a:t>
            </a:r>
          </a:p>
        </p:txBody>
      </p:sp>
      <p:sp>
        <p:nvSpPr>
          <p:cNvPr id="3" name="Content Placeholder 2">
            <a:extLst>
              <a:ext uri="{FF2B5EF4-FFF2-40B4-BE49-F238E27FC236}">
                <a16:creationId xmlns:a16="http://schemas.microsoft.com/office/drawing/2014/main" id="{EDFF7EA2-A425-44B5-8256-66794BF23E0E}"/>
              </a:ext>
            </a:extLst>
          </p:cNvPr>
          <p:cNvSpPr>
            <a:spLocks noGrp="1"/>
          </p:cNvSpPr>
          <p:nvPr>
            <p:ph idx="1"/>
          </p:nvPr>
        </p:nvSpPr>
        <p:spPr>
          <a:xfrm>
            <a:off x="457200" y="1828800"/>
            <a:ext cx="8229600" cy="4754562"/>
          </a:xfrm>
        </p:spPr>
        <p:txBody>
          <a:bodyPr/>
          <a:lstStyle/>
          <a:p>
            <a:r>
              <a:rPr lang="en-US" sz="2800" dirty="0"/>
              <a:t>Some sensitivity to the framing concept.</a:t>
            </a:r>
          </a:p>
          <a:p>
            <a:r>
              <a:rPr lang="en-US" sz="2800" dirty="0"/>
              <a:t>Social context influences our thoughts (go along to get along)</a:t>
            </a:r>
          </a:p>
          <a:p>
            <a:r>
              <a:rPr lang="en-US" sz="2800" dirty="0"/>
              <a:t>Your focus is on what is </a:t>
            </a:r>
            <a:r>
              <a:rPr lang="en-US" sz="2800" i="1" dirty="0"/>
              <a:t>appropriate</a:t>
            </a:r>
            <a:r>
              <a:rPr lang="en-US" sz="2800" dirty="0"/>
              <a:t> given the context.</a:t>
            </a:r>
          </a:p>
          <a:p>
            <a:r>
              <a:rPr lang="en-US" sz="2800" dirty="0"/>
              <a:t>However, you tend to see the context as “fixed.” (thus your reacting to context)</a:t>
            </a:r>
          </a:p>
          <a:p>
            <a:pPr marL="0" indent="0">
              <a:buNone/>
            </a:pPr>
            <a:endParaRPr lang="en-US" dirty="0"/>
          </a:p>
          <a:p>
            <a:endParaRPr lang="en-US" dirty="0"/>
          </a:p>
        </p:txBody>
      </p:sp>
    </p:spTree>
    <p:extLst>
      <p:ext uri="{BB962C8B-B14F-4D97-AF65-F5344CB8AC3E}">
        <p14:creationId xmlns:p14="http://schemas.microsoft.com/office/powerpoint/2010/main" val="3601308002"/>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6D4AA-7EE7-4843-9655-A12C51151455}"/>
              </a:ext>
            </a:extLst>
          </p:cNvPr>
          <p:cNvSpPr>
            <a:spLocks noGrp="1"/>
          </p:cNvSpPr>
          <p:nvPr>
            <p:ph type="title"/>
          </p:nvPr>
        </p:nvSpPr>
        <p:spPr/>
        <p:txBody>
          <a:bodyPr/>
          <a:lstStyle/>
          <a:p>
            <a:r>
              <a:rPr lang="en-US" b="1" dirty="0"/>
              <a:t>Strategic</a:t>
            </a:r>
          </a:p>
        </p:txBody>
      </p:sp>
      <p:sp>
        <p:nvSpPr>
          <p:cNvPr id="3" name="Content Placeholder 2">
            <a:extLst>
              <a:ext uri="{FF2B5EF4-FFF2-40B4-BE49-F238E27FC236}">
                <a16:creationId xmlns:a16="http://schemas.microsoft.com/office/drawing/2014/main" id="{8DC3333E-39E9-45A8-A5D8-A0132CEB7919}"/>
              </a:ext>
            </a:extLst>
          </p:cNvPr>
          <p:cNvSpPr>
            <a:spLocks noGrp="1"/>
          </p:cNvSpPr>
          <p:nvPr>
            <p:ph idx="1"/>
          </p:nvPr>
        </p:nvSpPr>
        <p:spPr/>
        <p:txBody>
          <a:bodyPr>
            <a:normAutofit/>
          </a:bodyPr>
          <a:lstStyle/>
          <a:p>
            <a:r>
              <a:rPr lang="en-US" sz="2800" dirty="0"/>
              <a:t>Great sensitivity to the framing concept.</a:t>
            </a:r>
          </a:p>
          <a:p>
            <a:r>
              <a:rPr lang="en-US" sz="2800" dirty="0"/>
              <a:t>Heightened sensitivity to language selection and delivery (careful wordsmith)</a:t>
            </a:r>
          </a:p>
          <a:p>
            <a:r>
              <a:rPr lang="en-US" sz="2800" dirty="0"/>
              <a:t>People and situations are not fixed; rather they are created and negotiated through language.</a:t>
            </a:r>
          </a:p>
          <a:p>
            <a:r>
              <a:rPr lang="en-US" sz="2800" dirty="0"/>
              <a:t>In difficult situations context is redefined</a:t>
            </a:r>
          </a:p>
          <a:p>
            <a:r>
              <a:rPr lang="en-US" sz="2800" dirty="0"/>
              <a:t>However, you may be perceived as manipulative when self-interests dominate.  </a:t>
            </a:r>
          </a:p>
          <a:p>
            <a:pPr marL="0" indent="0">
              <a:buNone/>
            </a:pPr>
            <a:endParaRPr lang="en-US" dirty="0"/>
          </a:p>
        </p:txBody>
      </p:sp>
    </p:spTree>
    <p:extLst>
      <p:ext uri="{BB962C8B-B14F-4D97-AF65-F5344CB8AC3E}">
        <p14:creationId xmlns:p14="http://schemas.microsoft.com/office/powerpoint/2010/main" val="993927339"/>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B29A-CA17-4B89-985C-156A582246A3}"/>
              </a:ext>
            </a:extLst>
          </p:cNvPr>
          <p:cNvSpPr>
            <a:spLocks noGrp="1"/>
          </p:cNvSpPr>
          <p:nvPr>
            <p:ph type="title"/>
          </p:nvPr>
        </p:nvSpPr>
        <p:spPr>
          <a:xfrm>
            <a:off x="457200" y="274638"/>
            <a:ext cx="8229600" cy="944562"/>
          </a:xfrm>
        </p:spPr>
        <p:txBody>
          <a:bodyPr>
            <a:normAutofit fontScale="90000"/>
          </a:bodyPr>
          <a:lstStyle/>
          <a:p>
            <a:r>
              <a:rPr lang="en-US" b="1" dirty="0"/>
              <a:t>Message Design Logics </a:t>
            </a:r>
            <a:br>
              <a:rPr lang="en-US" b="1" dirty="0"/>
            </a:br>
            <a:endParaRPr lang="en-US" b="1" dirty="0"/>
          </a:p>
        </p:txBody>
      </p:sp>
      <p:sp>
        <p:nvSpPr>
          <p:cNvPr id="3" name="Content Placeholder 2">
            <a:extLst>
              <a:ext uri="{FF2B5EF4-FFF2-40B4-BE49-F238E27FC236}">
                <a16:creationId xmlns:a16="http://schemas.microsoft.com/office/drawing/2014/main" id="{4C822788-12E7-4C32-B640-AA57E7065E6D}"/>
              </a:ext>
            </a:extLst>
          </p:cNvPr>
          <p:cNvSpPr>
            <a:spLocks noGrp="1"/>
          </p:cNvSpPr>
          <p:nvPr>
            <p:ph idx="1"/>
          </p:nvPr>
        </p:nvSpPr>
        <p:spPr>
          <a:xfrm>
            <a:off x="457200" y="1371600"/>
            <a:ext cx="8229600" cy="4754563"/>
          </a:xfrm>
        </p:spPr>
        <p:txBody>
          <a:bodyPr/>
          <a:lstStyle/>
          <a:p>
            <a:pPr>
              <a:buFont typeface="Wingdings" panose="05000000000000000000" pitchFamily="2" charset="2"/>
              <a:buChar char="§"/>
            </a:pPr>
            <a:r>
              <a:rPr lang="en-US" b="1" dirty="0"/>
              <a:t>The Strategic </a:t>
            </a:r>
            <a:r>
              <a:rPr lang="en-US" dirty="0"/>
              <a:t>has the capacity to be conventional and expressive </a:t>
            </a:r>
          </a:p>
          <a:p>
            <a:pPr>
              <a:buFont typeface="Wingdings" panose="05000000000000000000" pitchFamily="2" charset="2"/>
              <a:buChar char="§"/>
            </a:pPr>
            <a:r>
              <a:rPr lang="en-US" b="1" dirty="0"/>
              <a:t>The Conventional </a:t>
            </a:r>
            <a:r>
              <a:rPr lang="en-US" dirty="0"/>
              <a:t>does not have the capacity to be expressive</a:t>
            </a:r>
          </a:p>
          <a:p>
            <a:pPr>
              <a:buFont typeface="Wingdings" panose="05000000000000000000" pitchFamily="2" charset="2"/>
              <a:buChar char="§"/>
            </a:pPr>
            <a:r>
              <a:rPr lang="en-US" b="1" dirty="0"/>
              <a:t>The Expressive</a:t>
            </a:r>
            <a:r>
              <a:rPr lang="en-US" dirty="0"/>
              <a:t>, is probably expressive all the time</a:t>
            </a:r>
          </a:p>
          <a:p>
            <a:pPr>
              <a:buFont typeface="Wingdings" panose="05000000000000000000" pitchFamily="2" charset="2"/>
              <a:buChar char="§"/>
            </a:pPr>
            <a:r>
              <a:rPr lang="en-US" b="1" dirty="0">
                <a:solidFill>
                  <a:srgbClr val="C00000"/>
                </a:solidFill>
              </a:rPr>
              <a:t>If your all three, you are probably strategic</a:t>
            </a:r>
          </a:p>
          <a:p>
            <a:pPr marL="0" indent="0">
              <a:buNone/>
            </a:pPr>
            <a:endParaRPr lang="en-US" b="1" dirty="0">
              <a:solidFill>
                <a:srgbClr val="C00000"/>
              </a:solidFill>
            </a:endParaRPr>
          </a:p>
          <a:p>
            <a:pPr>
              <a:buFont typeface="Wingdings" panose="05000000000000000000" pitchFamily="2" charset="2"/>
              <a:buChar char="§"/>
            </a:pPr>
            <a:endParaRPr lang="en-US" dirty="0"/>
          </a:p>
        </p:txBody>
      </p:sp>
    </p:spTree>
    <p:extLst>
      <p:ext uri="{BB962C8B-B14F-4D97-AF65-F5344CB8AC3E}">
        <p14:creationId xmlns:p14="http://schemas.microsoft.com/office/powerpoint/2010/main" val="1248089495"/>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87C7-92DC-4378-AF45-AC8797E016BA}"/>
              </a:ext>
            </a:extLst>
          </p:cNvPr>
          <p:cNvSpPr>
            <a:spLocks noGrp="1"/>
          </p:cNvSpPr>
          <p:nvPr>
            <p:ph type="title"/>
          </p:nvPr>
        </p:nvSpPr>
        <p:spPr>
          <a:xfrm>
            <a:off x="457200" y="0"/>
            <a:ext cx="8229600" cy="1417638"/>
          </a:xfrm>
        </p:spPr>
        <p:txBody>
          <a:bodyPr/>
          <a:lstStyle/>
          <a:p>
            <a:r>
              <a:rPr lang="en-US" b="1" dirty="0"/>
              <a:t>The Strategic understands that:</a:t>
            </a:r>
          </a:p>
        </p:txBody>
      </p:sp>
      <p:sp>
        <p:nvSpPr>
          <p:cNvPr id="3" name="Content Placeholder 2">
            <a:extLst>
              <a:ext uri="{FF2B5EF4-FFF2-40B4-BE49-F238E27FC236}">
                <a16:creationId xmlns:a16="http://schemas.microsoft.com/office/drawing/2014/main" id="{7AE475D0-B6C2-4E10-A5A3-0C83C15B30A2}"/>
              </a:ext>
            </a:extLst>
          </p:cNvPr>
          <p:cNvSpPr>
            <a:spLocks noGrp="1"/>
          </p:cNvSpPr>
          <p:nvPr>
            <p:ph idx="1"/>
          </p:nvPr>
        </p:nvSpPr>
        <p:spPr>
          <a:xfrm>
            <a:off x="457200" y="1417638"/>
            <a:ext cx="8229600" cy="5135562"/>
          </a:xfrm>
        </p:spPr>
        <p:txBody>
          <a:bodyPr>
            <a:normAutofit/>
          </a:bodyPr>
          <a:lstStyle/>
          <a:p>
            <a:pPr>
              <a:buFont typeface="Wingdings" panose="05000000000000000000" pitchFamily="2" charset="2"/>
              <a:buChar char="§"/>
            </a:pPr>
            <a:r>
              <a:rPr lang="en-US" sz="2800" dirty="0"/>
              <a:t>Effective framing is the ability to define the situation in the “here and now” in ways that </a:t>
            </a:r>
            <a:r>
              <a:rPr lang="en-US" sz="2800" b="1" i="1" u="sng" dirty="0">
                <a:solidFill>
                  <a:srgbClr val="C00000"/>
                </a:solidFill>
              </a:rPr>
              <a:t>connect with others</a:t>
            </a:r>
          </a:p>
          <a:p>
            <a:pPr>
              <a:buFont typeface="Wingdings" panose="05000000000000000000" pitchFamily="2" charset="2"/>
              <a:buChar char="§"/>
            </a:pPr>
            <a:r>
              <a:rPr lang="en-US" sz="2800" dirty="0"/>
              <a:t>Through framing, we create the realties to which we must then respond (</a:t>
            </a:r>
            <a:r>
              <a:rPr lang="en-US" sz="2800" i="1" dirty="0"/>
              <a:t>critically important in a V.U.C.A. world context</a:t>
            </a:r>
            <a:r>
              <a:rPr lang="en-US" sz="2800" dirty="0"/>
              <a:t>)</a:t>
            </a:r>
          </a:p>
          <a:p>
            <a:pPr>
              <a:buFont typeface="Wingdings" panose="05000000000000000000" pitchFamily="2" charset="2"/>
              <a:buChar char="§"/>
            </a:pPr>
            <a:r>
              <a:rPr lang="en-US" sz="2800" b="1" dirty="0"/>
              <a:t>It is the ambiguity or uncertainty of the situation here and now that opens up for interpretation </a:t>
            </a:r>
            <a:r>
              <a:rPr lang="en-US" sz="2800" dirty="0"/>
              <a:t>– and thus an opportunity to emerge as a leader (or failing to emerge as a leader)</a:t>
            </a:r>
          </a:p>
        </p:txBody>
      </p:sp>
    </p:spTree>
    <p:extLst>
      <p:ext uri="{BB962C8B-B14F-4D97-AF65-F5344CB8AC3E}">
        <p14:creationId xmlns:p14="http://schemas.microsoft.com/office/powerpoint/2010/main" val="1856321849"/>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C1DF-9D6B-4759-A027-586584C5841B}"/>
              </a:ext>
            </a:extLst>
          </p:cNvPr>
          <p:cNvSpPr>
            <a:spLocks noGrp="1"/>
          </p:cNvSpPr>
          <p:nvPr>
            <p:ph type="title"/>
          </p:nvPr>
        </p:nvSpPr>
        <p:spPr/>
        <p:txBody>
          <a:bodyPr>
            <a:noAutofit/>
          </a:bodyPr>
          <a:lstStyle/>
          <a:p>
            <a:r>
              <a:rPr lang="en-US" sz="3600" b="1" dirty="0"/>
              <a:t>The skill of framing opens the range of what is socially constructed in our world</a:t>
            </a:r>
          </a:p>
        </p:txBody>
      </p:sp>
      <p:sp>
        <p:nvSpPr>
          <p:cNvPr id="3" name="Content Placeholder 2">
            <a:extLst>
              <a:ext uri="{FF2B5EF4-FFF2-40B4-BE49-F238E27FC236}">
                <a16:creationId xmlns:a16="http://schemas.microsoft.com/office/drawing/2014/main" id="{5721919E-1506-468C-BBF8-22BFF84A6C28}"/>
              </a:ext>
            </a:extLst>
          </p:cNvPr>
          <p:cNvSpPr>
            <a:spLocks noGrp="1"/>
          </p:cNvSpPr>
          <p:nvPr>
            <p:ph idx="1"/>
          </p:nvPr>
        </p:nvSpPr>
        <p:spPr>
          <a:xfrm>
            <a:off x="228600" y="1600199"/>
            <a:ext cx="8686800" cy="5121275"/>
          </a:xfrm>
        </p:spPr>
        <p:txBody>
          <a:bodyPr>
            <a:normAutofit/>
          </a:bodyPr>
          <a:lstStyle/>
          <a:p>
            <a:pPr marL="0" indent="0">
              <a:buNone/>
            </a:pPr>
            <a:r>
              <a:rPr lang="en-US" b="1" i="1" dirty="0"/>
              <a:t>Three (baseball) umpires disagreed about the task of calling balls and strikes</a:t>
            </a:r>
          </a:p>
          <a:p>
            <a:pPr>
              <a:buFont typeface="Courier New" panose="02070309020205020404" pitchFamily="49" charset="0"/>
              <a:buChar char="o"/>
            </a:pPr>
            <a:r>
              <a:rPr lang="en-US" sz="2800" dirty="0"/>
              <a:t>The first one said, ‘I calls them as they is.’ </a:t>
            </a:r>
          </a:p>
          <a:p>
            <a:pPr>
              <a:buFont typeface="Courier New" panose="02070309020205020404" pitchFamily="49" charset="0"/>
              <a:buChar char="o"/>
            </a:pPr>
            <a:r>
              <a:rPr lang="en-US" sz="2800" dirty="0"/>
              <a:t>The second one said, ‘I calls them as I sees them.’</a:t>
            </a:r>
          </a:p>
          <a:p>
            <a:pPr>
              <a:buFont typeface="Courier New" panose="02070309020205020404" pitchFamily="49" charset="0"/>
              <a:buChar char="o"/>
            </a:pPr>
            <a:r>
              <a:rPr lang="en-US" sz="2800" dirty="0"/>
              <a:t>The third and cleverest umpire said, ‘They </a:t>
            </a:r>
            <a:r>
              <a:rPr lang="en-US" sz="2800" dirty="0" err="1"/>
              <a:t>ain’t</a:t>
            </a:r>
            <a:r>
              <a:rPr lang="en-US" sz="2800" dirty="0"/>
              <a:t> nothing’ till I calls them’.                                  </a:t>
            </a:r>
            <a:r>
              <a:rPr lang="en-US" sz="2400" b="1" dirty="0"/>
              <a:t>---- </a:t>
            </a:r>
            <a:r>
              <a:rPr lang="en-US" sz="2400" dirty="0"/>
              <a:t>Herb Simons (1976)</a:t>
            </a:r>
          </a:p>
          <a:p>
            <a:pPr marL="0" indent="0" algn="ctr">
              <a:buNone/>
            </a:pPr>
            <a:r>
              <a:rPr lang="en-US" sz="2800" b="1" dirty="0">
                <a:solidFill>
                  <a:srgbClr val="C00000"/>
                </a:solidFill>
              </a:rPr>
              <a:t>The label ‘strike’ reifies an action, objectifies a reality, and prompts us to act as if these objectivities are real</a:t>
            </a:r>
          </a:p>
        </p:txBody>
      </p:sp>
      <p:sp>
        <p:nvSpPr>
          <p:cNvPr id="4" name="Slide Number Placeholder 3">
            <a:extLst>
              <a:ext uri="{FF2B5EF4-FFF2-40B4-BE49-F238E27FC236}">
                <a16:creationId xmlns:a16="http://schemas.microsoft.com/office/drawing/2014/main" id="{BF0BC96C-4822-457A-B9D6-191310928BE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634</a:t>
            </a:fld>
            <a:endParaRPr lang="en-US">
              <a:solidFill>
                <a:prstClr val="black">
                  <a:tint val="75000"/>
                </a:prstClr>
              </a:solidFill>
            </a:endParaRPr>
          </a:p>
        </p:txBody>
      </p:sp>
    </p:spTree>
    <p:extLst>
      <p:ext uri="{BB962C8B-B14F-4D97-AF65-F5344CB8AC3E}">
        <p14:creationId xmlns:p14="http://schemas.microsoft.com/office/powerpoint/2010/main" val="1240709048"/>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69281-FB13-4812-B99D-A187DB870C8F}"/>
              </a:ext>
            </a:extLst>
          </p:cNvPr>
          <p:cNvSpPr>
            <a:spLocks noGrp="1"/>
          </p:cNvSpPr>
          <p:nvPr>
            <p:ph type="title"/>
          </p:nvPr>
        </p:nvSpPr>
        <p:spPr>
          <a:xfrm>
            <a:off x="0" y="160336"/>
            <a:ext cx="9144000" cy="1287463"/>
          </a:xfrm>
        </p:spPr>
        <p:txBody>
          <a:bodyPr>
            <a:normAutofit fontScale="90000"/>
          </a:bodyPr>
          <a:lstStyle/>
          <a:p>
            <a:r>
              <a:rPr lang="en-US" b="1" dirty="0"/>
              <a:t>By Framing</a:t>
            </a:r>
            <a:br>
              <a:rPr lang="en-US" dirty="0"/>
            </a:br>
            <a:r>
              <a:rPr lang="en-US" sz="3100" b="1" i="1" dirty="0">
                <a:solidFill>
                  <a:srgbClr val="C00000"/>
                </a:solidFill>
              </a:rPr>
              <a:t>We guide and help to make sense out of things by changing one particular meaning over another</a:t>
            </a:r>
          </a:p>
        </p:txBody>
      </p:sp>
      <p:sp>
        <p:nvSpPr>
          <p:cNvPr id="3" name="Content Placeholder 2">
            <a:extLst>
              <a:ext uri="{FF2B5EF4-FFF2-40B4-BE49-F238E27FC236}">
                <a16:creationId xmlns:a16="http://schemas.microsoft.com/office/drawing/2014/main" id="{6562561B-C45C-4C48-BFDC-08E8F8FA3880}"/>
              </a:ext>
            </a:extLst>
          </p:cNvPr>
          <p:cNvSpPr>
            <a:spLocks noGrp="1"/>
          </p:cNvSpPr>
          <p:nvPr>
            <p:ph idx="1"/>
          </p:nvPr>
        </p:nvSpPr>
        <p:spPr>
          <a:xfrm>
            <a:off x="457200" y="1905000"/>
            <a:ext cx="8229600" cy="4221163"/>
          </a:xfrm>
        </p:spPr>
        <p:txBody>
          <a:bodyPr>
            <a:normAutofit/>
          </a:bodyPr>
          <a:lstStyle/>
          <a:p>
            <a:pPr>
              <a:buFont typeface="Wingdings" panose="05000000000000000000" pitchFamily="2" charset="2"/>
              <a:buChar char="§"/>
            </a:pPr>
            <a:r>
              <a:rPr lang="en-US" sz="2800" dirty="0"/>
              <a:t>The strategic can see the context from multiple angles</a:t>
            </a:r>
          </a:p>
          <a:p>
            <a:pPr>
              <a:buFont typeface="Wingdings" panose="05000000000000000000" pitchFamily="2" charset="2"/>
              <a:buChar char="§"/>
            </a:pPr>
            <a:r>
              <a:rPr lang="en-US" sz="2800" dirty="0"/>
              <a:t>That ability to evaluate those perspectives combined with a heighten sensitivity to and skilled use of language is central to shape things and place more meaning to one thing over another</a:t>
            </a:r>
          </a:p>
          <a:p>
            <a:pPr>
              <a:buFont typeface="Wingdings" panose="05000000000000000000" pitchFamily="2" charset="2"/>
              <a:buChar char="§"/>
            </a:pPr>
            <a:r>
              <a:rPr lang="en-US" sz="2800" dirty="0"/>
              <a:t>The way we interpret things helps to shape understanding and influence behavior </a:t>
            </a:r>
          </a:p>
        </p:txBody>
      </p:sp>
      <p:sp>
        <p:nvSpPr>
          <p:cNvPr id="4" name="Slide Number Placeholder 3">
            <a:extLst>
              <a:ext uri="{FF2B5EF4-FFF2-40B4-BE49-F238E27FC236}">
                <a16:creationId xmlns:a16="http://schemas.microsoft.com/office/drawing/2014/main" id="{77DBC08F-D8E8-4FB3-8AEF-12218EE7241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635</a:t>
            </a:fld>
            <a:endParaRPr lang="en-US">
              <a:solidFill>
                <a:prstClr val="black">
                  <a:tint val="75000"/>
                </a:prstClr>
              </a:solidFill>
            </a:endParaRPr>
          </a:p>
        </p:txBody>
      </p:sp>
    </p:spTree>
    <p:extLst>
      <p:ext uri="{BB962C8B-B14F-4D97-AF65-F5344CB8AC3E}">
        <p14:creationId xmlns:p14="http://schemas.microsoft.com/office/powerpoint/2010/main" val="409110403"/>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F891D-EE43-47AD-AE8E-FBF00D0D6998}"/>
              </a:ext>
            </a:extLst>
          </p:cNvPr>
          <p:cNvSpPr>
            <a:spLocks noGrp="1"/>
          </p:cNvSpPr>
          <p:nvPr>
            <p:ph type="title"/>
          </p:nvPr>
        </p:nvSpPr>
        <p:spPr>
          <a:xfrm>
            <a:off x="0" y="-17929"/>
            <a:ext cx="9144000" cy="1066800"/>
          </a:xfrm>
        </p:spPr>
        <p:txBody>
          <a:bodyPr>
            <a:normAutofit fontScale="90000"/>
          </a:bodyPr>
          <a:lstStyle/>
          <a:p>
            <a:r>
              <a:rPr lang="en-US" b="1" dirty="0">
                <a:latin typeface="+mn-lt"/>
              </a:rPr>
              <a:t>Framing</a:t>
            </a:r>
            <a:br>
              <a:rPr lang="en-US" dirty="0"/>
            </a:br>
            <a:r>
              <a:rPr lang="en-US" sz="2200" dirty="0"/>
              <a:t>Fairhurst &amp; </a:t>
            </a:r>
            <a:r>
              <a:rPr lang="en-US" sz="2200" dirty="0" err="1"/>
              <a:t>Sarr</a:t>
            </a:r>
            <a:r>
              <a:rPr lang="en-US" sz="2200" dirty="0"/>
              <a:t>, (1996), </a:t>
            </a:r>
            <a:r>
              <a:rPr lang="en-US" sz="2200" dirty="0" err="1"/>
              <a:t>Pondy</a:t>
            </a:r>
            <a:r>
              <a:rPr lang="en-US" sz="2200" dirty="0"/>
              <a:t> (1978), </a:t>
            </a:r>
            <a:r>
              <a:rPr lang="en-US" sz="2200" dirty="0" err="1"/>
              <a:t>Entman</a:t>
            </a:r>
            <a:r>
              <a:rPr lang="en-US" sz="2200" dirty="0"/>
              <a:t> (1993), and Weick (1979)</a:t>
            </a:r>
          </a:p>
        </p:txBody>
      </p:sp>
      <p:sp>
        <p:nvSpPr>
          <p:cNvPr id="3" name="Content Placeholder 2">
            <a:extLst>
              <a:ext uri="{FF2B5EF4-FFF2-40B4-BE49-F238E27FC236}">
                <a16:creationId xmlns:a16="http://schemas.microsoft.com/office/drawing/2014/main" id="{059E01E0-7CF3-4D7C-A09A-F26D268483A1}"/>
              </a:ext>
            </a:extLst>
          </p:cNvPr>
          <p:cNvSpPr>
            <a:spLocks noGrp="1"/>
          </p:cNvSpPr>
          <p:nvPr>
            <p:ph idx="1"/>
          </p:nvPr>
        </p:nvSpPr>
        <p:spPr>
          <a:xfrm>
            <a:off x="0" y="1447800"/>
            <a:ext cx="9144000" cy="4908550"/>
          </a:xfrm>
        </p:spPr>
        <p:txBody>
          <a:bodyPr>
            <a:noAutofit/>
          </a:bodyPr>
          <a:lstStyle/>
          <a:p>
            <a:pPr>
              <a:buFont typeface="Wingdings" panose="05000000000000000000" pitchFamily="2" charset="2"/>
              <a:buChar char="§"/>
            </a:pPr>
            <a:r>
              <a:rPr lang="en-US" sz="2800" dirty="0"/>
              <a:t>The ability to shape the meaning of a subject, to judge its character and significance</a:t>
            </a:r>
          </a:p>
          <a:p>
            <a:pPr>
              <a:buFont typeface="Wingdings" panose="05000000000000000000" pitchFamily="2" charset="2"/>
              <a:buChar char="§"/>
            </a:pPr>
            <a:r>
              <a:rPr lang="en-US" sz="2800" dirty="0"/>
              <a:t>To hold the frame of a subject is to choose one particular meaning over another</a:t>
            </a:r>
          </a:p>
          <a:p>
            <a:pPr>
              <a:buFont typeface="Wingdings" panose="05000000000000000000" pitchFamily="2" charset="2"/>
              <a:buChar char="§"/>
            </a:pPr>
            <a:r>
              <a:rPr lang="en-US" sz="2800" dirty="0"/>
              <a:t>When we share our frames with others (the process of framing), we manage meaning because we assert that our interpretations should be taken as </a:t>
            </a:r>
            <a:r>
              <a:rPr lang="en-US" sz="2800" b="1" u="sng" dirty="0"/>
              <a:t>real </a:t>
            </a:r>
            <a:r>
              <a:rPr lang="en-US" sz="2800" dirty="0"/>
              <a:t>over other </a:t>
            </a:r>
            <a:r>
              <a:rPr lang="en-US" sz="2800" b="1" u="sng" dirty="0"/>
              <a:t>possible</a:t>
            </a:r>
            <a:r>
              <a:rPr lang="en-US" sz="2800" dirty="0"/>
              <a:t> interpretations</a:t>
            </a:r>
          </a:p>
          <a:p>
            <a:pPr>
              <a:buFont typeface="Wingdings" panose="05000000000000000000" pitchFamily="2" charset="2"/>
              <a:buChar char="§"/>
            </a:pPr>
            <a:r>
              <a:rPr lang="en-US" sz="2800" b="1" dirty="0">
                <a:solidFill>
                  <a:srgbClr val="C00000"/>
                </a:solidFill>
              </a:rPr>
              <a:t>We do not suggest that every subject is suitable for framing</a:t>
            </a:r>
          </a:p>
        </p:txBody>
      </p:sp>
      <p:sp>
        <p:nvSpPr>
          <p:cNvPr id="4" name="Slide Number Placeholder 3">
            <a:extLst>
              <a:ext uri="{FF2B5EF4-FFF2-40B4-BE49-F238E27FC236}">
                <a16:creationId xmlns:a16="http://schemas.microsoft.com/office/drawing/2014/main" id="{AD47C1E5-C879-4ABE-94FC-46817A43E07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636</a:t>
            </a:fld>
            <a:endParaRPr lang="en-US">
              <a:solidFill>
                <a:prstClr val="black">
                  <a:tint val="75000"/>
                </a:prstClr>
              </a:solidFill>
            </a:endParaRPr>
          </a:p>
        </p:txBody>
      </p:sp>
    </p:spTree>
    <p:extLst>
      <p:ext uri="{BB962C8B-B14F-4D97-AF65-F5344CB8AC3E}">
        <p14:creationId xmlns:p14="http://schemas.microsoft.com/office/powerpoint/2010/main" val="1040068953"/>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33AF1-86C0-4CA8-9089-B49A899980D3}"/>
              </a:ext>
            </a:extLst>
          </p:cNvPr>
          <p:cNvSpPr>
            <a:spLocks noGrp="1"/>
          </p:cNvSpPr>
          <p:nvPr>
            <p:ph type="title"/>
          </p:nvPr>
        </p:nvSpPr>
        <p:spPr>
          <a:xfrm>
            <a:off x="457200" y="136525"/>
            <a:ext cx="8229600" cy="1143000"/>
          </a:xfrm>
        </p:spPr>
        <p:txBody>
          <a:bodyPr>
            <a:normAutofit fontScale="90000"/>
          </a:bodyPr>
          <a:lstStyle/>
          <a:p>
            <a:r>
              <a:rPr lang="en-US" b="1" dirty="0"/>
              <a:t>Framing</a:t>
            </a:r>
            <a:br>
              <a:rPr lang="en-US" b="1" dirty="0"/>
            </a:br>
            <a:r>
              <a:rPr lang="en-US" sz="2700" dirty="0"/>
              <a:t>Fairhurst, (2011)</a:t>
            </a:r>
          </a:p>
        </p:txBody>
      </p:sp>
      <p:sp>
        <p:nvSpPr>
          <p:cNvPr id="3" name="Content Placeholder 2">
            <a:extLst>
              <a:ext uri="{FF2B5EF4-FFF2-40B4-BE49-F238E27FC236}">
                <a16:creationId xmlns:a16="http://schemas.microsoft.com/office/drawing/2014/main" id="{7DA7A54C-61EE-4050-83BE-D47BF2470D1D}"/>
              </a:ext>
            </a:extLst>
          </p:cNvPr>
          <p:cNvSpPr>
            <a:spLocks noGrp="1"/>
          </p:cNvSpPr>
          <p:nvPr>
            <p:ph idx="1"/>
          </p:nvPr>
        </p:nvSpPr>
        <p:spPr>
          <a:xfrm>
            <a:off x="457200" y="1600200"/>
            <a:ext cx="8229600" cy="4953000"/>
          </a:xfrm>
        </p:spPr>
        <p:txBody>
          <a:bodyPr>
            <a:normAutofit/>
          </a:bodyPr>
          <a:lstStyle/>
          <a:p>
            <a:pPr>
              <a:buFont typeface="Wingdings" panose="05000000000000000000" pitchFamily="2" charset="2"/>
              <a:buChar char="§"/>
            </a:pPr>
            <a:r>
              <a:rPr lang="en-US" sz="2800" dirty="0"/>
              <a:t>To the extent that uncertainty or ambiguity mark a given subject, </a:t>
            </a:r>
            <a:r>
              <a:rPr lang="en-US" sz="2800" u="sng" dirty="0"/>
              <a:t>what is real and important is often what we say is real and important</a:t>
            </a:r>
          </a:p>
          <a:p>
            <a:pPr>
              <a:buFont typeface="Wingdings" panose="05000000000000000000" pitchFamily="2" charset="2"/>
              <a:buChar char="§"/>
            </a:pPr>
            <a:r>
              <a:rPr lang="en-US" sz="2800" dirty="0"/>
              <a:t>Often, we are powerless to control the turbulence of our environments, but can control the context under which the turbulence is seen</a:t>
            </a:r>
          </a:p>
          <a:p>
            <a:pPr>
              <a:buFont typeface="Wingdings" panose="05000000000000000000" pitchFamily="2" charset="2"/>
              <a:buChar char="§"/>
            </a:pPr>
            <a:r>
              <a:rPr lang="en-US" sz="2800" dirty="0"/>
              <a:t>Framing shapes meaning of the subject</a:t>
            </a:r>
          </a:p>
          <a:p>
            <a:pPr>
              <a:buFont typeface="Wingdings" panose="05000000000000000000" pitchFamily="2" charset="2"/>
              <a:buChar char="§"/>
            </a:pPr>
            <a:r>
              <a:rPr lang="en-US" sz="2800" dirty="0"/>
              <a:t>We manage meaning asserting our interpretation over others</a:t>
            </a:r>
          </a:p>
          <a:p>
            <a:pPr>
              <a:buFont typeface="Wingdings" panose="05000000000000000000" pitchFamily="2" charset="2"/>
              <a:buChar char="§"/>
            </a:pPr>
            <a:r>
              <a:rPr lang="en-US" sz="2800" dirty="0"/>
              <a:t>We use language, thought and forethought</a:t>
            </a:r>
          </a:p>
          <a:p>
            <a:endParaRPr lang="en-US" dirty="0"/>
          </a:p>
        </p:txBody>
      </p:sp>
      <p:sp>
        <p:nvSpPr>
          <p:cNvPr id="4" name="Slide Number Placeholder 3">
            <a:extLst>
              <a:ext uri="{FF2B5EF4-FFF2-40B4-BE49-F238E27FC236}">
                <a16:creationId xmlns:a16="http://schemas.microsoft.com/office/drawing/2014/main" id="{A8BA0F42-A6A7-4B1E-8D83-E62825D8988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637</a:t>
            </a:fld>
            <a:endParaRPr lang="en-US">
              <a:solidFill>
                <a:prstClr val="black">
                  <a:tint val="75000"/>
                </a:prstClr>
              </a:solidFill>
            </a:endParaRPr>
          </a:p>
        </p:txBody>
      </p:sp>
    </p:spTree>
    <p:extLst>
      <p:ext uri="{BB962C8B-B14F-4D97-AF65-F5344CB8AC3E}">
        <p14:creationId xmlns:p14="http://schemas.microsoft.com/office/powerpoint/2010/main" val="150339032"/>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119C-DDAA-48A8-91FD-D452B8C81A2E}"/>
              </a:ext>
            </a:extLst>
          </p:cNvPr>
          <p:cNvSpPr>
            <a:spLocks noGrp="1"/>
          </p:cNvSpPr>
          <p:nvPr>
            <p:ph type="title"/>
          </p:nvPr>
        </p:nvSpPr>
        <p:spPr>
          <a:xfrm>
            <a:off x="0" y="0"/>
            <a:ext cx="9067800" cy="1295400"/>
          </a:xfrm>
        </p:spPr>
        <p:txBody>
          <a:bodyPr>
            <a:normAutofit/>
          </a:bodyPr>
          <a:lstStyle/>
          <a:p>
            <a:r>
              <a:rPr lang="en-US" sz="4000" b="1" dirty="0"/>
              <a:t>Framing</a:t>
            </a:r>
            <a:br>
              <a:rPr lang="en-US" dirty="0"/>
            </a:br>
            <a:r>
              <a:rPr lang="en-US" sz="2200" dirty="0"/>
              <a:t>Fairhurst (2011)</a:t>
            </a:r>
          </a:p>
        </p:txBody>
      </p:sp>
      <p:sp>
        <p:nvSpPr>
          <p:cNvPr id="3" name="Content Placeholder 2">
            <a:extLst>
              <a:ext uri="{FF2B5EF4-FFF2-40B4-BE49-F238E27FC236}">
                <a16:creationId xmlns:a16="http://schemas.microsoft.com/office/drawing/2014/main" id="{128B3CA6-38D0-4BA7-A0BA-F2FAFE08FEC6}"/>
              </a:ext>
            </a:extLst>
          </p:cNvPr>
          <p:cNvSpPr>
            <a:spLocks noGrp="1"/>
          </p:cNvSpPr>
          <p:nvPr>
            <p:ph idx="1"/>
          </p:nvPr>
        </p:nvSpPr>
        <p:spPr>
          <a:xfrm>
            <a:off x="152400" y="1447800"/>
            <a:ext cx="8763000" cy="5334000"/>
          </a:xfrm>
        </p:spPr>
        <p:txBody>
          <a:bodyPr>
            <a:noAutofit/>
          </a:bodyPr>
          <a:lstStyle/>
          <a:p>
            <a:pPr>
              <a:buFont typeface="Wingdings" panose="05000000000000000000" pitchFamily="2" charset="2"/>
              <a:buChar char="§"/>
            </a:pPr>
            <a:r>
              <a:rPr lang="en-US" sz="2800" b="1" dirty="0">
                <a:solidFill>
                  <a:srgbClr val="C00000"/>
                </a:solidFill>
              </a:rPr>
              <a:t>Leaders that understand their world can explain their world </a:t>
            </a:r>
            <a:r>
              <a:rPr lang="en-US" sz="2800" dirty="0"/>
              <a:t>(</a:t>
            </a:r>
            <a:r>
              <a:rPr lang="en-US" sz="2800" i="1" dirty="0"/>
              <a:t>they can create rich mental models</a:t>
            </a:r>
            <a:r>
              <a:rPr lang="en-US" sz="2800" dirty="0"/>
              <a:t>)</a:t>
            </a:r>
          </a:p>
          <a:p>
            <a:pPr>
              <a:buFont typeface="Wingdings" panose="05000000000000000000" pitchFamily="2" charset="2"/>
              <a:buChar char="§"/>
            </a:pPr>
            <a:r>
              <a:rPr lang="en-US" sz="2800" dirty="0"/>
              <a:t>When we can see from different perspectives, we have the ability to shape “the here and now”</a:t>
            </a:r>
          </a:p>
          <a:p>
            <a:pPr>
              <a:buFont typeface="Wingdings" panose="05000000000000000000" pitchFamily="2" charset="2"/>
              <a:buChar char="§"/>
            </a:pPr>
            <a:r>
              <a:rPr lang="en-US" sz="2800" dirty="0"/>
              <a:t>This ability to see from multiple angles defines our communication strategy then using our mental models we develop our thoughts</a:t>
            </a:r>
          </a:p>
          <a:p>
            <a:pPr>
              <a:buFont typeface="Wingdings" panose="05000000000000000000" pitchFamily="2" charset="2"/>
              <a:buChar char="§"/>
            </a:pPr>
            <a:r>
              <a:rPr lang="en-US" sz="2800" dirty="0"/>
              <a:t>We then shape the nature of the realities to which we respond with our words</a:t>
            </a:r>
          </a:p>
          <a:p>
            <a:pPr>
              <a:buFont typeface="Wingdings" panose="05000000000000000000" pitchFamily="2" charset="2"/>
              <a:buChar char="§"/>
            </a:pPr>
            <a:r>
              <a:rPr lang="en-US" sz="2800" dirty="0"/>
              <a:t>We are managers of meaning and co-constructors of reality</a:t>
            </a:r>
          </a:p>
          <a:p>
            <a:pPr>
              <a:buFont typeface="Wingdings" panose="05000000000000000000" pitchFamily="2" charset="2"/>
              <a:buChar char="§"/>
            </a:pPr>
            <a:endParaRPr lang="en-US" sz="2800" dirty="0"/>
          </a:p>
        </p:txBody>
      </p:sp>
      <p:sp>
        <p:nvSpPr>
          <p:cNvPr id="4" name="Slide Number Placeholder 3">
            <a:extLst>
              <a:ext uri="{FF2B5EF4-FFF2-40B4-BE49-F238E27FC236}">
                <a16:creationId xmlns:a16="http://schemas.microsoft.com/office/drawing/2014/main" id="{5EB8A9C4-6CCE-40D0-B098-336EFB377CC4}"/>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638</a:t>
            </a:fld>
            <a:endParaRPr lang="en-US">
              <a:solidFill>
                <a:prstClr val="black">
                  <a:tint val="75000"/>
                </a:prstClr>
              </a:solidFill>
            </a:endParaRPr>
          </a:p>
        </p:txBody>
      </p:sp>
    </p:spTree>
    <p:extLst>
      <p:ext uri="{BB962C8B-B14F-4D97-AF65-F5344CB8AC3E}">
        <p14:creationId xmlns:p14="http://schemas.microsoft.com/office/powerpoint/2010/main" val="654511012"/>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A0BFA-0385-4B21-A916-A86A1E4B9139}"/>
              </a:ext>
            </a:extLst>
          </p:cNvPr>
          <p:cNvSpPr>
            <a:spLocks noGrp="1"/>
          </p:cNvSpPr>
          <p:nvPr>
            <p:ph type="title"/>
          </p:nvPr>
        </p:nvSpPr>
        <p:spPr/>
        <p:txBody>
          <a:bodyPr>
            <a:normAutofit fontScale="90000"/>
          </a:bodyPr>
          <a:lstStyle/>
          <a:p>
            <a:r>
              <a:rPr lang="en-US" b="1" dirty="0"/>
              <a:t>Three Important Techniques for Framing </a:t>
            </a:r>
          </a:p>
        </p:txBody>
      </p:sp>
      <p:sp>
        <p:nvSpPr>
          <p:cNvPr id="3" name="Content Placeholder 2">
            <a:extLst>
              <a:ext uri="{FF2B5EF4-FFF2-40B4-BE49-F238E27FC236}">
                <a16:creationId xmlns:a16="http://schemas.microsoft.com/office/drawing/2014/main" id="{F8F72E2A-D784-4BBD-A5AD-00F678FECD4B}"/>
              </a:ext>
            </a:extLst>
          </p:cNvPr>
          <p:cNvSpPr>
            <a:spLocks noGrp="1"/>
          </p:cNvSpPr>
          <p:nvPr>
            <p:ph idx="1"/>
          </p:nvPr>
        </p:nvSpPr>
        <p:spPr>
          <a:xfrm>
            <a:off x="457200" y="2133600"/>
            <a:ext cx="8229600" cy="3992563"/>
          </a:xfrm>
        </p:spPr>
        <p:txBody>
          <a:bodyPr>
            <a:normAutofit/>
          </a:bodyPr>
          <a:lstStyle/>
          <a:p>
            <a:pPr>
              <a:buFont typeface="Wingdings" panose="05000000000000000000" pitchFamily="2" charset="2"/>
              <a:buChar char="§"/>
            </a:pPr>
            <a:r>
              <a:rPr lang="en-US" sz="2800" b="1" dirty="0"/>
              <a:t>Develop your mental models </a:t>
            </a:r>
            <a:r>
              <a:rPr lang="en-US" sz="2800" dirty="0"/>
              <a:t>(acumen)</a:t>
            </a:r>
          </a:p>
          <a:p>
            <a:pPr>
              <a:buFont typeface="Wingdings" panose="05000000000000000000" pitchFamily="2" charset="2"/>
              <a:buChar char="§"/>
            </a:pPr>
            <a:r>
              <a:rPr lang="en-US" sz="2800" b="1" dirty="0"/>
              <a:t>Prime for spontaneity </a:t>
            </a:r>
            <a:r>
              <a:rPr lang="en-US" sz="2800" dirty="0"/>
              <a:t>(program your unconscious mind)</a:t>
            </a:r>
          </a:p>
          <a:p>
            <a:pPr>
              <a:buFont typeface="Wingdings" panose="05000000000000000000" pitchFamily="2" charset="2"/>
              <a:buChar char="§"/>
            </a:pPr>
            <a:r>
              <a:rPr lang="en-US" sz="2800" b="1" dirty="0"/>
              <a:t>Use positive emotional contagion </a:t>
            </a:r>
            <a:r>
              <a:rPr lang="en-US" sz="2800" dirty="0"/>
              <a:t>(use high energy non-verbal expressions and credible empathic illustrations that connect with people)</a:t>
            </a:r>
          </a:p>
        </p:txBody>
      </p:sp>
      <p:sp>
        <p:nvSpPr>
          <p:cNvPr id="4" name="Slide Number Placeholder 3">
            <a:extLst>
              <a:ext uri="{FF2B5EF4-FFF2-40B4-BE49-F238E27FC236}">
                <a16:creationId xmlns:a16="http://schemas.microsoft.com/office/drawing/2014/main" id="{6AF516C9-8DEF-4117-8491-4CC320D6048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639</a:t>
            </a:fld>
            <a:endParaRPr lang="en-US">
              <a:solidFill>
                <a:prstClr val="black">
                  <a:tint val="75000"/>
                </a:prstClr>
              </a:solidFill>
            </a:endParaRPr>
          </a:p>
        </p:txBody>
      </p:sp>
    </p:spTree>
    <p:extLst>
      <p:ext uri="{BB962C8B-B14F-4D97-AF65-F5344CB8AC3E}">
        <p14:creationId xmlns:p14="http://schemas.microsoft.com/office/powerpoint/2010/main" val="24823316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9D8C-049D-4C96-93E1-89269AFB4A1C}"/>
              </a:ext>
            </a:extLst>
          </p:cNvPr>
          <p:cNvSpPr>
            <a:spLocks noGrp="1"/>
          </p:cNvSpPr>
          <p:nvPr>
            <p:ph type="title"/>
          </p:nvPr>
        </p:nvSpPr>
        <p:spPr>
          <a:xfrm>
            <a:off x="0" y="228600"/>
            <a:ext cx="9144000" cy="2362200"/>
          </a:xfrm>
        </p:spPr>
        <p:txBody>
          <a:bodyPr>
            <a:normAutofit fontScale="90000"/>
          </a:bodyPr>
          <a:lstStyle/>
          <a:p>
            <a:r>
              <a:rPr lang="en-US" b="1" dirty="0">
                <a:solidFill>
                  <a:srgbClr val="C00000"/>
                </a:solidFill>
              </a:rPr>
              <a:t>Three important characteristics of leadership and citizenship in our contemporary times</a:t>
            </a:r>
            <a:br>
              <a:rPr lang="en-US" b="1" dirty="0">
                <a:solidFill>
                  <a:srgbClr val="C00000"/>
                </a:solidFill>
              </a:rPr>
            </a:br>
            <a:endParaRPr lang="en-US" sz="2700" dirty="0"/>
          </a:p>
        </p:txBody>
      </p:sp>
      <p:sp>
        <p:nvSpPr>
          <p:cNvPr id="3" name="Content Placeholder 2">
            <a:extLst>
              <a:ext uri="{FF2B5EF4-FFF2-40B4-BE49-F238E27FC236}">
                <a16:creationId xmlns:a16="http://schemas.microsoft.com/office/drawing/2014/main" id="{7CDD58C6-C0FD-4E8E-B86D-68B08926DE3A}"/>
              </a:ext>
            </a:extLst>
          </p:cNvPr>
          <p:cNvSpPr>
            <a:spLocks noGrp="1"/>
          </p:cNvSpPr>
          <p:nvPr>
            <p:ph idx="1"/>
          </p:nvPr>
        </p:nvSpPr>
        <p:spPr>
          <a:xfrm>
            <a:off x="457200" y="2667000"/>
            <a:ext cx="8229600" cy="3962400"/>
          </a:xfrm>
        </p:spPr>
        <p:txBody>
          <a:bodyPr>
            <a:normAutofit fontScale="92500" lnSpcReduction="10000"/>
          </a:bodyPr>
          <a:lstStyle/>
          <a:p>
            <a:pPr marL="0" indent="0">
              <a:buNone/>
            </a:pPr>
            <a:r>
              <a:rPr lang="en-US" b="1" dirty="0"/>
              <a:t>As Leaders we must embrace:</a:t>
            </a:r>
          </a:p>
          <a:p>
            <a:pPr>
              <a:buFont typeface="Wingdings" panose="05000000000000000000" pitchFamily="2" charset="2"/>
              <a:buChar char="§"/>
            </a:pPr>
            <a:r>
              <a:rPr lang="en-US" b="1" dirty="0"/>
              <a:t>Curiosity: </a:t>
            </a:r>
            <a:r>
              <a:rPr lang="en-US" dirty="0"/>
              <a:t>Be unsettled enough in our assumptions to be interested in other’s views</a:t>
            </a:r>
          </a:p>
          <a:p>
            <a:pPr>
              <a:buFont typeface="Wingdings" panose="05000000000000000000" pitchFamily="2" charset="2"/>
              <a:buChar char="§"/>
            </a:pPr>
            <a:r>
              <a:rPr lang="en-US" b="1" dirty="0"/>
              <a:t>Humility: </a:t>
            </a:r>
            <a:r>
              <a:rPr lang="en-US" dirty="0"/>
              <a:t>Know we don’t know it all. Acknowledge our mistakes and learn from them</a:t>
            </a:r>
          </a:p>
          <a:p>
            <a:pPr>
              <a:buFont typeface="Wingdings" panose="05000000000000000000" pitchFamily="2" charset="2"/>
              <a:buChar char="§"/>
            </a:pPr>
            <a:r>
              <a:rPr lang="en-US" b="1" dirty="0"/>
              <a:t>Empathy: </a:t>
            </a:r>
            <a:r>
              <a:rPr lang="en-US" dirty="0"/>
              <a:t>See the world through the eyes of others</a:t>
            </a:r>
          </a:p>
          <a:p>
            <a:pPr marL="0" indent="0">
              <a:buNone/>
            </a:pPr>
            <a:r>
              <a:rPr lang="en-US" sz="2400" dirty="0"/>
              <a:t>                                                                                 (Meacham, 2020)</a:t>
            </a:r>
          </a:p>
        </p:txBody>
      </p:sp>
      <p:sp>
        <p:nvSpPr>
          <p:cNvPr id="4" name="Slide Number Placeholder 3">
            <a:extLst>
              <a:ext uri="{FF2B5EF4-FFF2-40B4-BE49-F238E27FC236}">
                <a16:creationId xmlns:a16="http://schemas.microsoft.com/office/drawing/2014/main" id="{D40C53BE-7A36-4DD0-AB79-587E25E9352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64</a:t>
            </a:fld>
            <a:endParaRPr lang="en-US" dirty="0">
              <a:solidFill>
                <a:prstClr val="black">
                  <a:tint val="75000"/>
                </a:prstClr>
              </a:solidFill>
            </a:endParaRPr>
          </a:p>
        </p:txBody>
      </p:sp>
    </p:spTree>
    <p:extLst>
      <p:ext uri="{BB962C8B-B14F-4D97-AF65-F5344CB8AC3E}">
        <p14:creationId xmlns:p14="http://schemas.microsoft.com/office/powerpoint/2010/main" val="2300248730"/>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6671B-A019-498B-AD95-E594105F93FF}"/>
              </a:ext>
            </a:extLst>
          </p:cNvPr>
          <p:cNvSpPr>
            <a:spLocks noGrp="1"/>
          </p:cNvSpPr>
          <p:nvPr>
            <p:ph type="title"/>
          </p:nvPr>
        </p:nvSpPr>
        <p:spPr>
          <a:xfrm>
            <a:off x="76200" y="-1"/>
            <a:ext cx="9144000" cy="1539875"/>
          </a:xfrm>
        </p:spPr>
        <p:txBody>
          <a:bodyPr>
            <a:normAutofit/>
          </a:bodyPr>
          <a:lstStyle/>
          <a:p>
            <a:r>
              <a:rPr lang="en-US" sz="4000" b="1" dirty="0">
                <a:latin typeface="Calibri" panose="020F0502020204030204" pitchFamily="34" charset="0"/>
                <a:ea typeface="Calibri" panose="020F0502020204030204" pitchFamily="34" charset="0"/>
                <a:cs typeface="Times New Roman" panose="02020603050405020304" pitchFamily="18" charset="0"/>
              </a:rPr>
              <a:t>6 rules for the objective framing of issues</a:t>
            </a:r>
            <a:br>
              <a:rPr lang="en-US" sz="3600" b="1"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Calibri" panose="020F0502020204030204" pitchFamily="34" charset="0"/>
                <a:ea typeface="Calibri" panose="020F0502020204030204" pitchFamily="34" charset="0"/>
                <a:cs typeface="Times New Roman" panose="02020603050405020304" pitchFamily="18" charset="0"/>
              </a:rPr>
              <a:t>Fairhurst, (2011)</a:t>
            </a:r>
            <a:endParaRPr lang="en-US" sz="2800" dirty="0"/>
          </a:p>
        </p:txBody>
      </p:sp>
      <p:sp>
        <p:nvSpPr>
          <p:cNvPr id="3" name="Content Placeholder 2">
            <a:extLst>
              <a:ext uri="{FF2B5EF4-FFF2-40B4-BE49-F238E27FC236}">
                <a16:creationId xmlns:a16="http://schemas.microsoft.com/office/drawing/2014/main" id="{4AB9D917-E8EC-4E15-AC8E-140D78225713}"/>
              </a:ext>
            </a:extLst>
          </p:cNvPr>
          <p:cNvSpPr>
            <a:spLocks noGrp="1"/>
          </p:cNvSpPr>
          <p:nvPr>
            <p:ph idx="1"/>
          </p:nvPr>
        </p:nvSpPr>
        <p:spPr>
          <a:xfrm>
            <a:off x="457200" y="1752600"/>
            <a:ext cx="8229600" cy="5257800"/>
          </a:xfrm>
        </p:spPr>
        <p:txBody>
          <a:bodyPr>
            <a:normAutofit/>
          </a:bodyPr>
          <a:lstStyle/>
          <a:p>
            <a:pPr lvl="0">
              <a:lnSpc>
                <a:spcPct val="107000"/>
              </a:lnSpc>
              <a:spcBef>
                <a:spcPts val="0"/>
              </a:spcBef>
              <a:buFont typeface="Wingdings" panose="05000000000000000000" pitchFamily="2"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Remain sensitive to and manage context</a:t>
            </a:r>
          </a:p>
          <a:p>
            <a:pPr lvl="0">
              <a:lnSpc>
                <a:spcPct val="107000"/>
              </a:lnSpc>
              <a:spcBef>
                <a:spcPts val="0"/>
              </a:spcBef>
              <a:buFont typeface="Wingdings" panose="05000000000000000000" pitchFamily="2"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Define the situation in the most objective and specific terms</a:t>
            </a:r>
          </a:p>
          <a:p>
            <a:pPr lvl="0">
              <a:lnSpc>
                <a:spcPct val="107000"/>
              </a:lnSpc>
              <a:spcBef>
                <a:spcPts val="0"/>
              </a:spcBef>
              <a:buFont typeface="Wingdings" panose="05000000000000000000" pitchFamily="2" charset="2"/>
              <a:buChar char=""/>
            </a:pPr>
            <a:r>
              <a:rPr lang="en-US" sz="2800" b="1" u="sng" dirty="0">
                <a:solidFill>
                  <a:srgbClr val="C00000"/>
                </a:solidFill>
                <a:latin typeface="Calibri" panose="020F0502020204030204" pitchFamily="34" charset="0"/>
                <a:ea typeface="Calibri" panose="020F0502020204030204" pitchFamily="34" charset="0"/>
                <a:cs typeface="Times New Roman" panose="02020603050405020304" pitchFamily="18" charset="0"/>
              </a:rPr>
              <a:t>Apply ethics</a:t>
            </a:r>
          </a:p>
          <a:p>
            <a:pPr lvl="0">
              <a:lnSpc>
                <a:spcPct val="107000"/>
              </a:lnSpc>
              <a:spcBef>
                <a:spcPts val="0"/>
              </a:spcBef>
              <a:buFont typeface="Wingdings" panose="05000000000000000000" pitchFamily="2"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Interpret and evaluate uncertainty</a:t>
            </a:r>
          </a:p>
          <a:p>
            <a:pPr lvl="0">
              <a:lnSpc>
                <a:spcPct val="107000"/>
              </a:lnSpc>
              <a:spcBef>
                <a:spcPts val="0"/>
              </a:spcBef>
              <a:buFont typeface="Wingdings" panose="05000000000000000000" pitchFamily="2"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Design a response from the deconstruction of the facts and evidence guided by a critical thinking process</a:t>
            </a:r>
          </a:p>
          <a:p>
            <a:pPr lvl="0">
              <a:lnSpc>
                <a:spcPct val="107000"/>
              </a:lnSpc>
              <a:spcBef>
                <a:spcPts val="0"/>
              </a:spcBef>
              <a:buFont typeface="Wingdings" panose="05000000000000000000" pitchFamily="2"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Control spontaneity in both thought and communication</a:t>
            </a:r>
          </a:p>
          <a:p>
            <a:pPr marL="0" indent="0">
              <a:buNone/>
            </a:pPr>
            <a:endParaRPr lang="en-US" dirty="0"/>
          </a:p>
        </p:txBody>
      </p:sp>
      <p:sp>
        <p:nvSpPr>
          <p:cNvPr id="4" name="Slide Number Placeholder 3">
            <a:extLst>
              <a:ext uri="{FF2B5EF4-FFF2-40B4-BE49-F238E27FC236}">
                <a16:creationId xmlns:a16="http://schemas.microsoft.com/office/drawing/2014/main" id="{4E02D7FC-1F17-4A9A-A2E6-DC5CE60E9A5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640</a:t>
            </a:fld>
            <a:endParaRPr lang="en-US">
              <a:solidFill>
                <a:prstClr val="black">
                  <a:tint val="75000"/>
                </a:prstClr>
              </a:solidFill>
            </a:endParaRPr>
          </a:p>
        </p:txBody>
      </p:sp>
    </p:spTree>
    <p:extLst>
      <p:ext uri="{BB962C8B-B14F-4D97-AF65-F5344CB8AC3E}">
        <p14:creationId xmlns:p14="http://schemas.microsoft.com/office/powerpoint/2010/main" val="583856406"/>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1A6F-AFBB-4D8E-967C-587EE41704BF}"/>
              </a:ext>
            </a:extLst>
          </p:cNvPr>
          <p:cNvSpPr>
            <a:spLocks noGrp="1"/>
          </p:cNvSpPr>
          <p:nvPr>
            <p:ph type="title"/>
          </p:nvPr>
        </p:nvSpPr>
        <p:spPr/>
        <p:txBody>
          <a:bodyPr/>
          <a:lstStyle/>
          <a:p>
            <a:r>
              <a:rPr lang="en-US" b="1" dirty="0"/>
              <a:t>Do Not Spin OR Bullshit</a:t>
            </a:r>
          </a:p>
        </p:txBody>
      </p:sp>
      <p:sp>
        <p:nvSpPr>
          <p:cNvPr id="3" name="Content Placeholder 2">
            <a:extLst>
              <a:ext uri="{FF2B5EF4-FFF2-40B4-BE49-F238E27FC236}">
                <a16:creationId xmlns:a16="http://schemas.microsoft.com/office/drawing/2014/main" id="{71576A1C-9011-4B55-93BD-268C34DBC631}"/>
              </a:ext>
            </a:extLst>
          </p:cNvPr>
          <p:cNvSpPr>
            <a:spLocks noGrp="1"/>
          </p:cNvSpPr>
          <p:nvPr>
            <p:ph idx="1"/>
          </p:nvPr>
        </p:nvSpPr>
        <p:spPr/>
        <p:txBody>
          <a:bodyPr/>
          <a:lstStyle/>
          <a:p>
            <a:pPr>
              <a:buFont typeface="Wingdings" panose="05000000000000000000" pitchFamily="2" charset="2"/>
              <a:buChar char="§"/>
            </a:pPr>
            <a:r>
              <a:rPr lang="en-US" sz="2800" dirty="0"/>
              <a:t>Questions of right and wrong arise whenever people communicate</a:t>
            </a:r>
          </a:p>
          <a:p>
            <a:pPr>
              <a:buFont typeface="Wingdings" panose="05000000000000000000" pitchFamily="2" charset="2"/>
              <a:buChar char="§"/>
            </a:pPr>
            <a:r>
              <a:rPr lang="en-US" sz="2800" dirty="0"/>
              <a:t>Ethical communication is fundamental to responsible…decision making and…enhances human worth and dignity by fostering truthfulness, fairness, responsibility, personal integrity, and respect for self and others</a:t>
            </a:r>
          </a:p>
          <a:p>
            <a:endParaRPr lang="en-US" dirty="0"/>
          </a:p>
        </p:txBody>
      </p:sp>
      <p:sp>
        <p:nvSpPr>
          <p:cNvPr id="4" name="Slide Number Placeholder 3">
            <a:extLst>
              <a:ext uri="{FF2B5EF4-FFF2-40B4-BE49-F238E27FC236}">
                <a16:creationId xmlns:a16="http://schemas.microsoft.com/office/drawing/2014/main" id="{AF7BDEBE-5D34-4385-82BB-FDF36103128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641</a:t>
            </a:fld>
            <a:endParaRPr lang="en-US">
              <a:solidFill>
                <a:prstClr val="black">
                  <a:tint val="75000"/>
                </a:prstClr>
              </a:solidFill>
            </a:endParaRPr>
          </a:p>
        </p:txBody>
      </p:sp>
    </p:spTree>
    <p:extLst>
      <p:ext uri="{BB962C8B-B14F-4D97-AF65-F5344CB8AC3E}">
        <p14:creationId xmlns:p14="http://schemas.microsoft.com/office/powerpoint/2010/main" val="670024807"/>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AF1EC-F283-468C-AF6E-5E17B7B56301}"/>
              </a:ext>
            </a:extLst>
          </p:cNvPr>
          <p:cNvSpPr>
            <a:spLocks noGrp="1"/>
          </p:cNvSpPr>
          <p:nvPr>
            <p:ph type="title"/>
          </p:nvPr>
        </p:nvSpPr>
        <p:spPr>
          <a:xfrm>
            <a:off x="457200" y="136525"/>
            <a:ext cx="8229600" cy="777875"/>
          </a:xfrm>
        </p:spPr>
        <p:txBody>
          <a:bodyPr/>
          <a:lstStyle/>
          <a:p>
            <a:r>
              <a:rPr lang="en-US" b="1" dirty="0"/>
              <a:t>Re-framing</a:t>
            </a:r>
          </a:p>
        </p:txBody>
      </p:sp>
      <p:sp>
        <p:nvSpPr>
          <p:cNvPr id="3" name="Content Placeholder 2">
            <a:extLst>
              <a:ext uri="{FF2B5EF4-FFF2-40B4-BE49-F238E27FC236}">
                <a16:creationId xmlns:a16="http://schemas.microsoft.com/office/drawing/2014/main" id="{469C3ED7-171D-402E-B743-38433804D7B3}"/>
              </a:ext>
            </a:extLst>
          </p:cNvPr>
          <p:cNvSpPr>
            <a:spLocks noGrp="1"/>
          </p:cNvSpPr>
          <p:nvPr>
            <p:ph idx="1"/>
          </p:nvPr>
        </p:nvSpPr>
        <p:spPr>
          <a:xfrm>
            <a:off x="457200" y="1600200"/>
            <a:ext cx="8229600" cy="4525963"/>
          </a:xfrm>
        </p:spPr>
        <p:txBody>
          <a:bodyPr>
            <a:normAutofit lnSpcReduction="10000"/>
          </a:bodyPr>
          <a:lstStyle/>
          <a:p>
            <a:pPr>
              <a:buFont typeface="Wingdings" panose="05000000000000000000" pitchFamily="2" charset="2"/>
              <a:buChar char="§"/>
            </a:pPr>
            <a:r>
              <a:rPr lang="en-US" sz="2800" dirty="0"/>
              <a:t>Listen and affirm with empathy</a:t>
            </a:r>
          </a:p>
          <a:p>
            <a:pPr>
              <a:buFont typeface="Wingdings" panose="05000000000000000000" pitchFamily="2" charset="2"/>
              <a:buChar char="§"/>
            </a:pPr>
            <a:r>
              <a:rPr lang="en-US" sz="2800" dirty="0"/>
              <a:t>Take an attitude of </a:t>
            </a:r>
            <a:r>
              <a:rPr lang="en-US" sz="2800" b="1" dirty="0">
                <a:solidFill>
                  <a:srgbClr val="C00000"/>
                </a:solidFill>
              </a:rPr>
              <a:t>“help me to understand”</a:t>
            </a:r>
          </a:p>
          <a:p>
            <a:pPr marL="0" indent="0">
              <a:buNone/>
            </a:pPr>
            <a:r>
              <a:rPr lang="en-US" sz="2800" dirty="0"/>
              <a:t>    (</a:t>
            </a:r>
            <a:r>
              <a:rPr lang="en-US" sz="2800" i="1" dirty="0"/>
              <a:t>what led you to this perspective? Try to </a:t>
            </a:r>
          </a:p>
          <a:p>
            <a:pPr marL="0" indent="0">
              <a:buNone/>
            </a:pPr>
            <a:r>
              <a:rPr lang="en-US" sz="2800" i="1" dirty="0"/>
              <a:t>    undercover the assumptions and data</a:t>
            </a:r>
            <a:r>
              <a:rPr lang="en-US" sz="2800" dirty="0"/>
              <a:t>)</a:t>
            </a:r>
          </a:p>
          <a:p>
            <a:pPr>
              <a:buFont typeface="Wingdings" panose="05000000000000000000" pitchFamily="2" charset="2"/>
              <a:buChar char="§"/>
            </a:pPr>
            <a:r>
              <a:rPr lang="en-US" sz="2800" dirty="0"/>
              <a:t>Neutralize emotionally charged statements</a:t>
            </a:r>
          </a:p>
          <a:p>
            <a:pPr marL="0" indent="0">
              <a:buNone/>
            </a:pPr>
            <a:r>
              <a:rPr lang="en-US" sz="2800" dirty="0"/>
              <a:t>    (</a:t>
            </a:r>
            <a:r>
              <a:rPr lang="en-US" sz="2800" i="1" dirty="0"/>
              <a:t>absorb, but not reflect emotions</a:t>
            </a:r>
            <a:r>
              <a:rPr lang="en-US" sz="2800" dirty="0"/>
              <a:t>)</a:t>
            </a:r>
          </a:p>
          <a:p>
            <a:pPr>
              <a:buFont typeface="Wingdings" panose="05000000000000000000" pitchFamily="2" charset="2"/>
              <a:buChar char="§"/>
            </a:pPr>
            <a:r>
              <a:rPr lang="en-US" sz="2800" dirty="0"/>
              <a:t>Shift either or arguments to AND</a:t>
            </a:r>
          </a:p>
          <a:p>
            <a:pPr marL="0" indent="0" algn="ctr">
              <a:buNone/>
            </a:pPr>
            <a:r>
              <a:rPr lang="en-US" sz="2800" b="1" i="1" dirty="0">
                <a:solidFill>
                  <a:srgbClr val="C00000"/>
                </a:solidFill>
              </a:rPr>
              <a:t>Patience is a space for reflection and thought</a:t>
            </a:r>
          </a:p>
          <a:p>
            <a:pPr marL="0" indent="0" algn="ctr">
              <a:buNone/>
            </a:pPr>
            <a:r>
              <a:rPr lang="en-US" sz="2800" b="1" i="1" dirty="0">
                <a:solidFill>
                  <a:srgbClr val="C00000"/>
                </a:solidFill>
              </a:rPr>
              <a:t>- Tom Friedman</a:t>
            </a:r>
          </a:p>
          <a:p>
            <a:pPr marL="0" indent="0">
              <a:buNone/>
            </a:pPr>
            <a:endParaRPr lang="en-US" sz="2800" dirty="0"/>
          </a:p>
        </p:txBody>
      </p:sp>
      <p:sp>
        <p:nvSpPr>
          <p:cNvPr id="4" name="Slide Number Placeholder 3">
            <a:extLst>
              <a:ext uri="{FF2B5EF4-FFF2-40B4-BE49-F238E27FC236}">
                <a16:creationId xmlns:a16="http://schemas.microsoft.com/office/drawing/2014/main" id="{5C41B10C-60D4-428F-835D-78417A675B9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642</a:t>
            </a:fld>
            <a:endParaRPr lang="en-US">
              <a:solidFill>
                <a:prstClr val="black">
                  <a:tint val="75000"/>
                </a:prstClr>
              </a:solidFill>
            </a:endParaRPr>
          </a:p>
        </p:txBody>
      </p:sp>
    </p:spTree>
    <p:extLst>
      <p:ext uri="{BB962C8B-B14F-4D97-AF65-F5344CB8AC3E}">
        <p14:creationId xmlns:p14="http://schemas.microsoft.com/office/powerpoint/2010/main" val="1519037636"/>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9108D-9EBE-4C0B-891F-90A3B1BF3868}"/>
              </a:ext>
            </a:extLst>
          </p:cNvPr>
          <p:cNvSpPr>
            <a:spLocks noGrp="1"/>
          </p:cNvSpPr>
          <p:nvPr>
            <p:ph type="title"/>
          </p:nvPr>
        </p:nvSpPr>
        <p:spPr>
          <a:xfrm>
            <a:off x="457200" y="533400"/>
            <a:ext cx="8229600" cy="198437"/>
          </a:xfrm>
        </p:spPr>
        <p:txBody>
          <a:bodyPr>
            <a:normAutofit fontScale="90000"/>
          </a:bodyPr>
          <a:lstStyle/>
          <a:p>
            <a:r>
              <a:rPr lang="en-US" b="1" dirty="0"/>
              <a:t>Organizational Communication</a:t>
            </a:r>
            <a:br>
              <a:rPr lang="en-US" b="1" dirty="0"/>
            </a:br>
            <a:endParaRPr lang="en-US" sz="3600" b="1" i="1" dirty="0">
              <a:solidFill>
                <a:srgbClr val="C00000"/>
              </a:solidFill>
            </a:endParaRPr>
          </a:p>
        </p:txBody>
      </p:sp>
      <p:graphicFrame>
        <p:nvGraphicFramePr>
          <p:cNvPr id="5" name="Content Placeholder 4">
            <a:extLst>
              <a:ext uri="{FF2B5EF4-FFF2-40B4-BE49-F238E27FC236}">
                <a16:creationId xmlns:a16="http://schemas.microsoft.com/office/drawing/2014/main" id="{72DD2DC1-D707-4B9B-9F6F-CAE419C18E96}"/>
              </a:ext>
            </a:extLst>
          </p:cNvPr>
          <p:cNvGraphicFramePr>
            <a:graphicFrameLocks noGrp="1"/>
          </p:cNvGraphicFramePr>
          <p:nvPr>
            <p:ph idx="1"/>
          </p:nvPr>
        </p:nvGraphicFramePr>
        <p:xfrm>
          <a:off x="457200" y="1066800"/>
          <a:ext cx="8229600" cy="5059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B669489-A837-4E68-BA9F-AAF736258FD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643</a:t>
            </a:fld>
            <a:endParaRPr lang="en-US">
              <a:solidFill>
                <a:prstClr val="black">
                  <a:tint val="75000"/>
                </a:prstClr>
              </a:solidFill>
            </a:endParaRPr>
          </a:p>
        </p:txBody>
      </p:sp>
    </p:spTree>
    <p:extLst>
      <p:ext uri="{BB962C8B-B14F-4D97-AF65-F5344CB8AC3E}">
        <p14:creationId xmlns:p14="http://schemas.microsoft.com/office/powerpoint/2010/main" val="985841111"/>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81200"/>
          </a:xfrm>
        </p:spPr>
        <p:txBody>
          <a:bodyPr>
            <a:normAutofit/>
          </a:bodyPr>
          <a:lstStyle/>
          <a:p>
            <a:r>
              <a:rPr lang="en-US" sz="3600" b="1" dirty="0"/>
              <a:t>Managerial Communications Strategies and Applications </a:t>
            </a:r>
            <a:br>
              <a:rPr lang="en-US" sz="2800" b="1" dirty="0"/>
            </a:br>
            <a:r>
              <a:rPr lang="en-US" sz="2400" i="1" dirty="0"/>
              <a:t>Hynes, 2011</a:t>
            </a:r>
          </a:p>
        </p:txBody>
      </p:sp>
      <p:sp>
        <p:nvSpPr>
          <p:cNvPr id="3" name="Content Placeholder 2"/>
          <p:cNvSpPr>
            <a:spLocks noGrp="1"/>
          </p:cNvSpPr>
          <p:nvPr>
            <p:ph idx="1"/>
          </p:nvPr>
        </p:nvSpPr>
        <p:spPr>
          <a:xfrm>
            <a:off x="628650" y="2133600"/>
            <a:ext cx="7886700" cy="3657723"/>
          </a:xfrm>
        </p:spPr>
        <p:txBody>
          <a:bodyPr>
            <a:normAutofit fontScale="62500" lnSpcReduction="20000"/>
          </a:bodyPr>
          <a:lstStyle/>
          <a:p>
            <a:pPr marL="0" indent="0">
              <a:buNone/>
            </a:pPr>
            <a:r>
              <a:rPr lang="en-US" sz="4500" b="1" dirty="0">
                <a:solidFill>
                  <a:srgbClr val="C00000"/>
                </a:solidFill>
              </a:rPr>
              <a:t>One </a:t>
            </a:r>
            <a:r>
              <a:rPr lang="en-US" sz="4500" b="1" dirty="0"/>
              <a:t>   </a:t>
            </a:r>
            <a:r>
              <a:rPr lang="en-US" sz="2400" dirty="0"/>
              <a:t>                                                                </a:t>
            </a:r>
            <a:r>
              <a:rPr lang="en-US" sz="4500" b="1" dirty="0">
                <a:solidFill>
                  <a:srgbClr val="C00000"/>
                </a:solidFill>
              </a:rPr>
              <a:t>Two   </a:t>
            </a:r>
            <a:r>
              <a:rPr lang="en-US" sz="2400" b="1" dirty="0">
                <a:solidFill>
                  <a:srgbClr val="C00000"/>
                </a:solidFill>
              </a:rPr>
              <a:t> </a:t>
            </a:r>
            <a:r>
              <a:rPr lang="en-US" sz="2400" dirty="0">
                <a:solidFill>
                  <a:srgbClr val="C00000"/>
                </a:solidFill>
              </a:rPr>
              <a:t>  </a:t>
            </a:r>
            <a:r>
              <a:rPr lang="en-US" sz="2400" dirty="0"/>
              <a:t>                                           </a:t>
            </a:r>
            <a:r>
              <a:rPr lang="en-US" sz="4500" b="1" dirty="0">
                <a:solidFill>
                  <a:srgbClr val="C00000"/>
                </a:solidFill>
              </a:rPr>
              <a:t>Three</a:t>
            </a:r>
          </a:p>
          <a:p>
            <a:pPr marL="0" indent="0">
              <a:buNone/>
            </a:pPr>
            <a:r>
              <a:rPr lang="en-US" sz="3800" dirty="0"/>
              <a:t>Climate                             Relationship                  Specific Content</a:t>
            </a:r>
          </a:p>
          <a:p>
            <a:pPr marL="0" indent="0">
              <a:buNone/>
            </a:pPr>
            <a:r>
              <a:rPr lang="en-US" sz="3800" dirty="0"/>
              <a:t>Culture                              Status                                    Medium</a:t>
            </a:r>
          </a:p>
          <a:p>
            <a:pPr marL="0" indent="0">
              <a:buNone/>
            </a:pPr>
            <a:r>
              <a:rPr lang="en-US" sz="3800" dirty="0"/>
              <a:t>                                           Interest                              Environment              </a:t>
            </a:r>
          </a:p>
          <a:p>
            <a:pPr marL="0" indent="0">
              <a:buNone/>
            </a:pPr>
            <a:r>
              <a:rPr lang="en-US" sz="3800" dirty="0"/>
              <a:t>                                           Emotional state                     Timing</a:t>
            </a:r>
          </a:p>
          <a:p>
            <a:pPr marL="0" indent="0">
              <a:buNone/>
            </a:pPr>
            <a:r>
              <a:rPr lang="en-US" sz="3800" dirty="0"/>
              <a:t>                                           Subject knowledge</a:t>
            </a:r>
          </a:p>
          <a:p>
            <a:pPr marL="0" indent="0">
              <a:buNone/>
            </a:pPr>
            <a:r>
              <a:rPr lang="en-US" sz="3800" dirty="0"/>
              <a:t>                                           Communication skills</a:t>
            </a:r>
          </a:p>
          <a:p>
            <a:pPr marL="0" indent="0">
              <a:buNone/>
            </a:pPr>
            <a:r>
              <a:rPr lang="en-US" sz="3800" dirty="0"/>
              <a:t>                                           Purpose of message</a:t>
            </a:r>
          </a:p>
        </p:txBody>
      </p:sp>
      <p:sp>
        <p:nvSpPr>
          <p:cNvPr id="5" name="TextBox 4"/>
          <p:cNvSpPr txBox="1"/>
          <p:nvPr/>
        </p:nvSpPr>
        <p:spPr>
          <a:xfrm>
            <a:off x="628650" y="5791324"/>
            <a:ext cx="8210550" cy="954107"/>
          </a:xfrm>
          <a:prstGeom prst="rect">
            <a:avLst/>
          </a:prstGeom>
          <a:noFill/>
        </p:spPr>
        <p:txBody>
          <a:bodyPr wrap="square" rtlCol="0">
            <a:spAutoFit/>
          </a:bodyPr>
          <a:lstStyle/>
          <a:p>
            <a:r>
              <a:rPr lang="en-US" sz="2800" b="1" dirty="0">
                <a:solidFill>
                  <a:srgbClr val="C00000"/>
                </a:solidFill>
              </a:rPr>
              <a:t>NOTE: Highly interdependent and affect each other concurrently (each variable is affected by the others)</a:t>
            </a:r>
          </a:p>
        </p:txBody>
      </p:sp>
      <p:sp>
        <p:nvSpPr>
          <p:cNvPr id="4" name="Slide Number Placeholder 3">
            <a:extLst>
              <a:ext uri="{FF2B5EF4-FFF2-40B4-BE49-F238E27FC236}">
                <a16:creationId xmlns:a16="http://schemas.microsoft.com/office/drawing/2014/main" id="{73B3EF06-616D-46ED-AB5D-76E27F220567}"/>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644</a:t>
            </a:fld>
            <a:endParaRPr lang="en-US">
              <a:solidFill>
                <a:prstClr val="black">
                  <a:tint val="75000"/>
                </a:prstClr>
              </a:solidFill>
            </a:endParaRPr>
          </a:p>
        </p:txBody>
      </p:sp>
    </p:spTree>
    <p:extLst>
      <p:ext uri="{BB962C8B-B14F-4D97-AF65-F5344CB8AC3E}">
        <p14:creationId xmlns:p14="http://schemas.microsoft.com/office/powerpoint/2010/main" val="2408920506"/>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7886700" cy="838199"/>
          </a:xfrm>
        </p:spPr>
        <p:txBody>
          <a:bodyPr>
            <a:noAutofit/>
          </a:bodyPr>
          <a:lstStyle/>
          <a:p>
            <a:pPr algn="ctr"/>
            <a:r>
              <a:rPr lang="en-US" sz="3000" b="1" dirty="0"/>
              <a:t>Five Levels of managerial communication</a:t>
            </a:r>
            <a:br>
              <a:rPr lang="en-US" sz="3000" b="1" dirty="0"/>
            </a:br>
            <a:r>
              <a:rPr lang="en-US" sz="3000" b="1" dirty="0"/>
              <a:t>Hynes (2011)</a:t>
            </a:r>
          </a:p>
        </p:txBody>
      </p:sp>
      <p:sp>
        <p:nvSpPr>
          <p:cNvPr id="3" name="Content Placeholder 2"/>
          <p:cNvSpPr>
            <a:spLocks noGrp="1"/>
          </p:cNvSpPr>
          <p:nvPr>
            <p:ph idx="1"/>
          </p:nvPr>
        </p:nvSpPr>
        <p:spPr>
          <a:xfrm>
            <a:off x="614582" y="1066800"/>
            <a:ext cx="7886700" cy="5638800"/>
          </a:xfrm>
        </p:spPr>
        <p:txBody>
          <a:bodyPr>
            <a:normAutofit fontScale="92500"/>
          </a:bodyPr>
          <a:lstStyle/>
          <a:p>
            <a:pPr marL="385763" indent="-385763">
              <a:buFont typeface="+mj-lt"/>
              <a:buAutoNum type="arabicParenR"/>
            </a:pPr>
            <a:r>
              <a:rPr lang="en-US" sz="3000" b="1" dirty="0"/>
              <a:t>Intrapersonal </a:t>
            </a:r>
            <a:r>
              <a:rPr lang="en-US" sz="3000" dirty="0"/>
              <a:t>(Observing, listening and reading, necessary for decision making and problem solving that requires accurate information)</a:t>
            </a:r>
          </a:p>
          <a:p>
            <a:pPr marL="385763" indent="-385763">
              <a:buFont typeface="+mj-lt"/>
              <a:buAutoNum type="arabicParenR"/>
            </a:pPr>
            <a:r>
              <a:rPr lang="en-US" sz="3000" b="1" dirty="0"/>
              <a:t>Interpersonal </a:t>
            </a:r>
            <a:r>
              <a:rPr lang="en-US" sz="3000" dirty="0"/>
              <a:t>(Two or more people exchange thoughts, sharing information, feedback and maintaining relationship)</a:t>
            </a:r>
          </a:p>
          <a:p>
            <a:pPr marL="385763" indent="-385763">
              <a:buFont typeface="+mj-lt"/>
              <a:buAutoNum type="arabicParenR"/>
            </a:pPr>
            <a:r>
              <a:rPr lang="en-US" sz="3000" b="1" dirty="0"/>
              <a:t>Group communication </a:t>
            </a:r>
            <a:r>
              <a:rPr lang="en-US" sz="3000" dirty="0"/>
              <a:t>(Meetings that are formal or informal)</a:t>
            </a:r>
          </a:p>
          <a:p>
            <a:pPr marL="385763" indent="-385763">
              <a:buFont typeface="+mj-lt"/>
              <a:buAutoNum type="arabicParenR"/>
            </a:pPr>
            <a:r>
              <a:rPr lang="en-US" sz="3000" b="1" dirty="0"/>
              <a:t>Organizational</a:t>
            </a:r>
            <a:r>
              <a:rPr lang="en-US" sz="3000" dirty="0"/>
              <a:t> (Operates within networks that link its members)</a:t>
            </a:r>
          </a:p>
          <a:p>
            <a:pPr marL="385763" indent="-385763">
              <a:buFont typeface="+mj-lt"/>
              <a:buAutoNum type="arabicParenR"/>
            </a:pPr>
            <a:r>
              <a:rPr lang="en-US" sz="3000" b="1" dirty="0"/>
              <a:t>Intercultural</a:t>
            </a:r>
            <a:r>
              <a:rPr lang="en-US" sz="3000" dirty="0"/>
              <a:t> (Interactions between people of diverse cultures)</a:t>
            </a:r>
          </a:p>
          <a:p>
            <a:pPr marL="0" indent="0">
              <a:buNone/>
            </a:pPr>
            <a:endParaRPr lang="en-US" sz="3800" dirty="0"/>
          </a:p>
          <a:p>
            <a:pPr marL="385763" indent="-385763">
              <a:buFont typeface="+mj-lt"/>
              <a:buAutoNum type="arabicParenR"/>
            </a:pPr>
            <a:endParaRPr lang="en-US" dirty="0"/>
          </a:p>
        </p:txBody>
      </p:sp>
      <p:sp>
        <p:nvSpPr>
          <p:cNvPr id="4" name="Slide Number Placeholder 3">
            <a:extLst>
              <a:ext uri="{FF2B5EF4-FFF2-40B4-BE49-F238E27FC236}">
                <a16:creationId xmlns:a16="http://schemas.microsoft.com/office/drawing/2014/main" id="{58332ED6-B3A1-42B8-8E9B-C1DE71A040D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645</a:t>
            </a:fld>
            <a:endParaRPr lang="en-US">
              <a:solidFill>
                <a:prstClr val="black">
                  <a:tint val="75000"/>
                </a:prstClr>
              </a:solidFill>
            </a:endParaRPr>
          </a:p>
        </p:txBody>
      </p:sp>
    </p:spTree>
    <p:extLst>
      <p:ext uri="{BB962C8B-B14F-4D97-AF65-F5344CB8AC3E}">
        <p14:creationId xmlns:p14="http://schemas.microsoft.com/office/powerpoint/2010/main" val="1160567496"/>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3 varieties of informal networks </a:t>
            </a:r>
            <a:br>
              <a:rPr lang="en-US" sz="4000" b="1" dirty="0"/>
            </a:br>
            <a:r>
              <a:rPr lang="en-US" sz="2700" b="1" dirty="0"/>
              <a:t> </a:t>
            </a:r>
            <a:r>
              <a:rPr lang="en-US" sz="2700" dirty="0"/>
              <a:t>Kelley &amp; Caplan, (1993) </a:t>
            </a:r>
          </a:p>
        </p:txBody>
      </p:sp>
      <p:sp>
        <p:nvSpPr>
          <p:cNvPr id="3" name="Content Placeholder 2"/>
          <p:cNvSpPr>
            <a:spLocks noGrp="1"/>
          </p:cNvSpPr>
          <p:nvPr>
            <p:ph idx="1"/>
          </p:nvPr>
        </p:nvSpPr>
        <p:spPr>
          <a:xfrm>
            <a:off x="457200" y="2133600"/>
            <a:ext cx="8229600" cy="3992563"/>
          </a:xfrm>
        </p:spPr>
        <p:txBody>
          <a:bodyPr>
            <a:normAutofit/>
          </a:bodyPr>
          <a:lstStyle/>
          <a:p>
            <a:pPr marL="514350" indent="-514350">
              <a:buFont typeface="+mj-lt"/>
              <a:buAutoNum type="arabicParenR"/>
            </a:pPr>
            <a:r>
              <a:rPr lang="en-US" b="1" dirty="0"/>
              <a:t>Communication Webs</a:t>
            </a:r>
            <a:r>
              <a:rPr lang="en-US" dirty="0"/>
              <a:t> (Who talks to whom)</a:t>
            </a:r>
          </a:p>
          <a:p>
            <a:pPr marL="514350" indent="-514350">
              <a:buFont typeface="+mj-lt"/>
              <a:buAutoNum type="arabicParenR"/>
            </a:pPr>
            <a:r>
              <a:rPr lang="en-US" b="1" dirty="0"/>
              <a:t>Expertise networks </a:t>
            </a:r>
            <a:r>
              <a:rPr lang="en-US" dirty="0"/>
              <a:t>(Based on which people are sought after for advice)</a:t>
            </a:r>
          </a:p>
          <a:p>
            <a:pPr marL="514350" indent="-514350">
              <a:buFont typeface="+mj-lt"/>
              <a:buAutoNum type="arabicParenR"/>
            </a:pPr>
            <a:r>
              <a:rPr lang="en-US" b="1" dirty="0"/>
              <a:t>Trust networks </a:t>
            </a:r>
            <a:r>
              <a:rPr lang="en-US" dirty="0"/>
              <a:t>(Driven by relationships)</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646</a:t>
            </a:fld>
            <a:endParaRPr lang="en-US">
              <a:solidFill>
                <a:prstClr val="black">
                  <a:tint val="75000"/>
                </a:prstClr>
              </a:solidFill>
            </a:endParaRPr>
          </a:p>
        </p:txBody>
      </p:sp>
    </p:spTree>
    <p:extLst>
      <p:ext uri="{BB962C8B-B14F-4D97-AF65-F5344CB8AC3E}">
        <p14:creationId xmlns:p14="http://schemas.microsoft.com/office/powerpoint/2010/main" val="2484411468"/>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C1C32-923D-43BC-8524-629CB3A94AC1}"/>
              </a:ext>
            </a:extLst>
          </p:cNvPr>
          <p:cNvSpPr>
            <a:spLocks noGrp="1"/>
          </p:cNvSpPr>
          <p:nvPr>
            <p:ph type="title"/>
          </p:nvPr>
        </p:nvSpPr>
        <p:spPr>
          <a:xfrm>
            <a:off x="0" y="0"/>
            <a:ext cx="9144000" cy="1417638"/>
          </a:xfrm>
        </p:spPr>
        <p:txBody>
          <a:bodyPr>
            <a:normAutofit fontScale="90000"/>
          </a:bodyPr>
          <a:lstStyle/>
          <a:p>
            <a:r>
              <a:rPr lang="en-US" sz="3200" b="1" dirty="0"/>
              <a:t>Two main principles from research regarding the role of leaders and the networks they build</a:t>
            </a:r>
            <a:br>
              <a:rPr lang="en-US" sz="3200" b="1" dirty="0"/>
            </a:br>
            <a:r>
              <a:rPr lang="en-US" sz="2700" b="1" dirty="0"/>
              <a:t> </a:t>
            </a:r>
            <a:r>
              <a:rPr lang="en-US" sz="2700" dirty="0"/>
              <a:t>Wilburn &amp; Campbell, (2012)</a:t>
            </a:r>
          </a:p>
        </p:txBody>
      </p:sp>
      <p:sp>
        <p:nvSpPr>
          <p:cNvPr id="3" name="Content Placeholder 2">
            <a:extLst>
              <a:ext uri="{FF2B5EF4-FFF2-40B4-BE49-F238E27FC236}">
                <a16:creationId xmlns:a16="http://schemas.microsoft.com/office/drawing/2014/main" id="{AB608695-1897-4E4F-A5A7-CDC4A73B95ED}"/>
              </a:ext>
            </a:extLst>
          </p:cNvPr>
          <p:cNvSpPr>
            <a:spLocks noGrp="1"/>
          </p:cNvSpPr>
          <p:nvPr>
            <p:ph idx="1"/>
          </p:nvPr>
        </p:nvSpPr>
        <p:spPr>
          <a:xfrm>
            <a:off x="0" y="1600200"/>
            <a:ext cx="9067800" cy="5257800"/>
          </a:xfrm>
        </p:spPr>
        <p:txBody>
          <a:bodyPr>
            <a:normAutofit/>
          </a:bodyPr>
          <a:lstStyle/>
          <a:p>
            <a:pPr marL="514350" indent="-514350">
              <a:buFont typeface="+mj-lt"/>
              <a:buAutoNum type="arabicParenR"/>
            </a:pPr>
            <a:r>
              <a:rPr lang="en-US" sz="2800" dirty="0"/>
              <a:t>The ability to lead is directly affected by the networks a leader builds</a:t>
            </a:r>
          </a:p>
          <a:p>
            <a:pPr marL="514350" indent="-514350">
              <a:buFont typeface="+mj-lt"/>
              <a:buAutoNum type="arabicParenR"/>
            </a:pPr>
            <a:r>
              <a:rPr lang="en-US" sz="2800" dirty="0"/>
              <a:t>A leader's behavior influences the type network structure that develops in organizations, which consequently impacts organizational performance</a:t>
            </a:r>
          </a:p>
          <a:p>
            <a:pPr marL="0" indent="0">
              <a:buNone/>
            </a:pPr>
            <a:r>
              <a:rPr lang="en-US" sz="2800" b="1" dirty="0"/>
              <a:t>Network Insularity: </a:t>
            </a:r>
            <a:r>
              <a:rPr lang="en-US" sz="2800" dirty="0"/>
              <a:t>Gathering of Liked minded people and similar perspectives from close relationships</a:t>
            </a:r>
          </a:p>
          <a:p>
            <a:pPr marL="0" indent="0">
              <a:buNone/>
            </a:pPr>
            <a:r>
              <a:rPr lang="en-US" sz="2800" b="1" dirty="0"/>
              <a:t>Network Diversity: </a:t>
            </a:r>
            <a:r>
              <a:rPr lang="en-US" sz="2800" dirty="0"/>
              <a:t>Developing other relationships that promote different more diverse perspectives</a:t>
            </a:r>
          </a:p>
          <a:p>
            <a:pPr marL="0" indent="0" algn="ctr">
              <a:buNone/>
            </a:pPr>
            <a:r>
              <a:rPr lang="en-US" sz="2800" b="1" dirty="0">
                <a:solidFill>
                  <a:srgbClr val="C00000"/>
                </a:solidFill>
              </a:rPr>
              <a:t>Increasing network diversity and fighting off insularity is a challenging task for a leader</a:t>
            </a:r>
          </a:p>
        </p:txBody>
      </p:sp>
      <p:sp>
        <p:nvSpPr>
          <p:cNvPr id="4" name="Slide Number Placeholder 3">
            <a:extLst>
              <a:ext uri="{FF2B5EF4-FFF2-40B4-BE49-F238E27FC236}">
                <a16:creationId xmlns:a16="http://schemas.microsoft.com/office/drawing/2014/main" id="{364E190A-38AF-4E2C-A3EA-599F457FBA9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647</a:t>
            </a:fld>
            <a:endParaRPr lang="en-US">
              <a:solidFill>
                <a:prstClr val="black">
                  <a:tint val="75000"/>
                </a:prstClr>
              </a:solidFill>
            </a:endParaRPr>
          </a:p>
        </p:txBody>
      </p:sp>
    </p:spTree>
    <p:extLst>
      <p:ext uri="{BB962C8B-B14F-4D97-AF65-F5344CB8AC3E}">
        <p14:creationId xmlns:p14="http://schemas.microsoft.com/office/powerpoint/2010/main" val="816910832"/>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body" idx="1"/>
          </p:nvPr>
        </p:nvSpPr>
        <p:spPr>
          <a:xfrm>
            <a:off x="304800" y="1219200"/>
            <a:ext cx="8534400" cy="5334000"/>
          </a:xfrm>
        </p:spPr>
        <p:txBody>
          <a:bodyPr/>
          <a:lstStyle/>
          <a:p>
            <a:pPr algn="ctr" eaLnBrk="1" hangingPunct="1">
              <a:buFont typeface="Wingdings" pitchFamily="2" charset="2"/>
              <a:buNone/>
              <a:defRPr/>
            </a:pPr>
            <a:r>
              <a:rPr lang="en-US" sz="3800" dirty="0"/>
              <a:t>The least little thing you do </a:t>
            </a:r>
            <a:r>
              <a:rPr lang="en-US" sz="3800" u="sng" dirty="0"/>
              <a:t>or</a:t>
            </a:r>
            <a:r>
              <a:rPr lang="en-US" sz="3800" dirty="0"/>
              <a:t> don’t do…</a:t>
            </a:r>
          </a:p>
          <a:p>
            <a:pPr algn="ctr" eaLnBrk="1" hangingPunct="1">
              <a:buFont typeface="Wingdings" pitchFamily="2" charset="2"/>
              <a:buNone/>
              <a:defRPr/>
            </a:pPr>
            <a:r>
              <a:rPr lang="en-US" sz="3800" dirty="0"/>
              <a:t>Say </a:t>
            </a:r>
            <a:r>
              <a:rPr lang="en-US" sz="3800" u="sng" dirty="0"/>
              <a:t>or</a:t>
            </a:r>
            <a:r>
              <a:rPr lang="en-US" sz="3800" dirty="0"/>
              <a:t> don’t say…</a:t>
            </a:r>
          </a:p>
          <a:p>
            <a:pPr algn="ctr" eaLnBrk="1" hangingPunct="1">
              <a:buFont typeface="Wingdings" pitchFamily="2" charset="2"/>
              <a:buNone/>
              <a:defRPr/>
            </a:pPr>
            <a:r>
              <a:rPr lang="en-US" sz="3800" dirty="0"/>
              <a:t>Impacts people’s perceptions and leads to assumptions some true and some totally false.</a:t>
            </a:r>
          </a:p>
          <a:p>
            <a:pPr algn="ctr" eaLnBrk="1" hangingPunct="1">
              <a:buFont typeface="Wingdings" pitchFamily="2" charset="2"/>
              <a:buNone/>
              <a:defRPr/>
            </a:pPr>
            <a:r>
              <a:rPr lang="en-US" sz="3800" b="1" i="1" dirty="0"/>
              <a:t>You must be deliberate to be self-aware and proactively communicate to people to prevent infectious rumors</a:t>
            </a:r>
          </a:p>
        </p:txBody>
      </p:sp>
      <p:sp>
        <p:nvSpPr>
          <p:cNvPr id="46083" name="Text Box 3"/>
          <p:cNvSpPr txBox="1">
            <a:spLocks noChangeArrowheads="1"/>
          </p:cNvSpPr>
          <p:nvPr/>
        </p:nvSpPr>
        <p:spPr bwMode="auto">
          <a:xfrm>
            <a:off x="990600" y="228600"/>
            <a:ext cx="6705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a:spcBef>
                <a:spcPct val="50000"/>
              </a:spcBef>
              <a:buClrTx/>
              <a:buSzTx/>
              <a:buFontTx/>
              <a:buNone/>
            </a:pPr>
            <a:r>
              <a:rPr lang="en-US" altLang="en-US" sz="4200" b="1" dirty="0">
                <a:solidFill>
                  <a:prstClr val="black"/>
                </a:solidFill>
              </a:rPr>
              <a:t>“Assumptions”</a:t>
            </a:r>
          </a:p>
        </p:txBody>
      </p:sp>
      <p:sp>
        <p:nvSpPr>
          <p:cNvPr id="46084" name="Line 4"/>
          <p:cNvSpPr>
            <a:spLocks noChangeShapeType="1"/>
          </p:cNvSpPr>
          <p:nvPr/>
        </p:nvSpPr>
        <p:spPr bwMode="auto">
          <a:xfrm>
            <a:off x="304800" y="1066800"/>
            <a:ext cx="853440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648</a:t>
            </a:fld>
            <a:endParaRPr lang="en-US">
              <a:solidFill>
                <a:prstClr val="black">
                  <a:tint val="75000"/>
                </a:prstClr>
              </a:solidFill>
            </a:endParaRPr>
          </a:p>
        </p:txBody>
      </p:sp>
    </p:spTree>
    <p:extLst>
      <p:ext uri="{BB962C8B-B14F-4D97-AF65-F5344CB8AC3E}">
        <p14:creationId xmlns:p14="http://schemas.microsoft.com/office/powerpoint/2010/main" val="1723670563"/>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77129" y="0"/>
            <a:ext cx="8229600" cy="990600"/>
          </a:xfrm>
        </p:spPr>
        <p:txBody>
          <a:bodyPr>
            <a:normAutofit/>
          </a:bodyPr>
          <a:lstStyle/>
          <a:p>
            <a:pPr algn="ctr"/>
            <a:r>
              <a:rPr lang="en-US" b="1" i="1" dirty="0">
                <a:solidFill>
                  <a:srgbClr val="C00000"/>
                </a:solidFill>
              </a:rPr>
              <a:t>Rumors = Ambiguity x Interest</a:t>
            </a:r>
          </a:p>
        </p:txBody>
      </p:sp>
      <p:sp>
        <p:nvSpPr>
          <p:cNvPr id="8" name="Content Placeholder 7"/>
          <p:cNvSpPr>
            <a:spLocks noGrp="1"/>
          </p:cNvSpPr>
          <p:nvPr>
            <p:ph idx="1"/>
          </p:nvPr>
        </p:nvSpPr>
        <p:spPr>
          <a:xfrm>
            <a:off x="457200" y="1143000"/>
            <a:ext cx="8229600" cy="4983163"/>
          </a:xfrm>
        </p:spPr>
        <p:txBody>
          <a:bodyPr>
            <a:noAutofit/>
          </a:bodyPr>
          <a:lstStyle/>
          <a:p>
            <a:pPr>
              <a:buFont typeface="Wingdings" panose="05000000000000000000" pitchFamily="2" charset="2"/>
              <a:buChar char="§"/>
            </a:pPr>
            <a:r>
              <a:rPr lang="en-US" dirty="0"/>
              <a:t>Rumors are created when the available message is ambiguous</a:t>
            </a:r>
          </a:p>
          <a:p>
            <a:pPr>
              <a:buFont typeface="Wingdings" panose="05000000000000000000" pitchFamily="2" charset="2"/>
              <a:buChar char="§"/>
            </a:pPr>
            <a:r>
              <a:rPr lang="en-US" dirty="0"/>
              <a:t>If all information were available and clear from formal channels no rumors would be created</a:t>
            </a:r>
          </a:p>
          <a:p>
            <a:pPr>
              <a:buFont typeface="Wingdings" panose="05000000000000000000" pitchFamily="2" charset="2"/>
              <a:buChar char="§"/>
            </a:pPr>
            <a:r>
              <a:rPr lang="en-US" dirty="0"/>
              <a:t>When the message is ambiguous, but interesting rumors will result</a:t>
            </a:r>
          </a:p>
          <a:p>
            <a:pPr>
              <a:buFont typeface="Wingdings" panose="05000000000000000000" pitchFamily="2" charset="2"/>
              <a:buChar char="§"/>
            </a:pPr>
            <a:r>
              <a:rPr lang="en-US" dirty="0"/>
              <a:t>Information via the “grapevine” is 70% to 90% accurate, but always distorted</a:t>
            </a:r>
          </a:p>
        </p:txBody>
      </p:sp>
      <p:sp>
        <p:nvSpPr>
          <p:cNvPr id="2" name="Slide Number Placeholder 1">
            <a:extLst>
              <a:ext uri="{FF2B5EF4-FFF2-40B4-BE49-F238E27FC236}">
                <a16:creationId xmlns:a16="http://schemas.microsoft.com/office/drawing/2014/main" id="{D60F31C0-AA0A-485F-9C5F-8699C226F50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649</a:t>
            </a:fld>
            <a:endParaRPr lang="en-US">
              <a:solidFill>
                <a:prstClr val="black">
                  <a:tint val="75000"/>
                </a:prstClr>
              </a:solidFill>
            </a:endParaRPr>
          </a:p>
        </p:txBody>
      </p:sp>
    </p:spTree>
    <p:extLst>
      <p:ext uri="{BB962C8B-B14F-4D97-AF65-F5344CB8AC3E}">
        <p14:creationId xmlns:p14="http://schemas.microsoft.com/office/powerpoint/2010/main" val="40878106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7C2-F75B-898A-2A80-1AE25D858F01}"/>
              </a:ext>
            </a:extLst>
          </p:cNvPr>
          <p:cNvSpPr>
            <a:spLocks noGrp="1"/>
          </p:cNvSpPr>
          <p:nvPr>
            <p:ph type="title"/>
          </p:nvPr>
        </p:nvSpPr>
        <p:spPr>
          <a:xfrm>
            <a:off x="457200" y="228600"/>
            <a:ext cx="8229600" cy="1827213"/>
          </a:xfrm>
        </p:spPr>
        <p:txBody>
          <a:bodyPr>
            <a:noAutofit/>
          </a:bodyPr>
          <a:lstStyle/>
          <a:p>
            <a:r>
              <a:rPr lang="en-US" b="1" i="0" dirty="0">
                <a:solidFill>
                  <a:srgbClr val="222222"/>
                </a:solidFill>
                <a:effectLst/>
                <a:latin typeface="UICTFontTextStyleBody"/>
              </a:rPr>
              <a:t>Curiosity </a:t>
            </a:r>
            <a:br>
              <a:rPr lang="en-US" b="1" i="0" dirty="0">
                <a:solidFill>
                  <a:srgbClr val="222222"/>
                </a:solidFill>
                <a:effectLst/>
                <a:latin typeface="Arial" panose="020B0604020202020204" pitchFamily="34" charset="0"/>
              </a:rPr>
            </a:br>
            <a:r>
              <a:rPr lang="en-US" sz="3200" b="0" i="1" dirty="0">
                <a:solidFill>
                  <a:srgbClr val="222222"/>
                </a:solidFill>
                <a:effectLst/>
                <a:latin typeface="UICTFontTextStyleBody"/>
              </a:rPr>
              <a:t>A strong desire to know or learn something</a:t>
            </a:r>
            <a:br>
              <a:rPr lang="en-US" sz="3200" b="0" i="1" dirty="0">
                <a:solidFill>
                  <a:srgbClr val="222222"/>
                </a:solidFill>
                <a:effectLst/>
                <a:latin typeface="UICTFontTextStyleBody"/>
              </a:rPr>
            </a:br>
            <a:endParaRPr lang="en-US" sz="3200" b="1" i="1" dirty="0"/>
          </a:p>
        </p:txBody>
      </p:sp>
      <p:sp>
        <p:nvSpPr>
          <p:cNvPr id="3" name="Content Placeholder 2">
            <a:extLst>
              <a:ext uri="{FF2B5EF4-FFF2-40B4-BE49-F238E27FC236}">
                <a16:creationId xmlns:a16="http://schemas.microsoft.com/office/drawing/2014/main" id="{F94F9132-CD58-A55D-7708-815050532AF0}"/>
              </a:ext>
            </a:extLst>
          </p:cNvPr>
          <p:cNvSpPr>
            <a:spLocks noGrp="1"/>
          </p:cNvSpPr>
          <p:nvPr>
            <p:ph idx="1"/>
          </p:nvPr>
        </p:nvSpPr>
        <p:spPr>
          <a:xfrm>
            <a:off x="457200" y="2286000"/>
            <a:ext cx="8229600" cy="3840163"/>
          </a:xfrm>
        </p:spPr>
        <p:txBody>
          <a:bodyPr/>
          <a:lstStyle/>
          <a:p>
            <a:pPr algn="l">
              <a:buFont typeface="Wingdings" panose="05000000000000000000" pitchFamily="2" charset="2"/>
              <a:buChar char="§"/>
            </a:pPr>
            <a:r>
              <a:rPr lang="en-US" dirty="0">
                <a:solidFill>
                  <a:srgbClr val="222222"/>
                </a:solidFill>
                <a:latin typeface="UICTFontTextStyleBody"/>
              </a:rPr>
              <a:t>I</a:t>
            </a:r>
            <a:r>
              <a:rPr lang="en-US" b="0" i="0" dirty="0">
                <a:solidFill>
                  <a:srgbClr val="222222"/>
                </a:solidFill>
                <a:effectLst/>
                <a:latin typeface="UICTFontTextStyleBody"/>
              </a:rPr>
              <a:t>f we are not curious, we can become fixated on ourselves</a:t>
            </a:r>
            <a:endParaRPr lang="en-US" dirty="0">
              <a:solidFill>
                <a:srgbClr val="222222"/>
              </a:solidFill>
              <a:latin typeface="Arial" panose="020B0604020202020204" pitchFamily="34" charset="0"/>
            </a:endParaRPr>
          </a:p>
          <a:p>
            <a:pPr algn="l">
              <a:buFont typeface="Wingdings" panose="05000000000000000000" pitchFamily="2" charset="2"/>
              <a:buChar char="§"/>
            </a:pPr>
            <a:r>
              <a:rPr lang="en-US" b="0" i="0" dirty="0">
                <a:solidFill>
                  <a:srgbClr val="222222"/>
                </a:solidFill>
                <a:effectLst/>
                <a:latin typeface="UICTFontTextStyleBody"/>
              </a:rPr>
              <a:t>Curiosity disarms suspicion</a:t>
            </a:r>
            <a:endParaRPr lang="en-US" dirty="0">
              <a:solidFill>
                <a:srgbClr val="222222"/>
              </a:solidFill>
              <a:latin typeface="Arial" panose="020B0604020202020204" pitchFamily="34" charset="0"/>
            </a:endParaRPr>
          </a:p>
          <a:p>
            <a:pPr algn="l">
              <a:buFont typeface="Wingdings" panose="05000000000000000000" pitchFamily="2" charset="2"/>
              <a:buChar char="§"/>
            </a:pPr>
            <a:r>
              <a:rPr lang="en-US" b="0" i="0" dirty="0">
                <a:solidFill>
                  <a:srgbClr val="222222"/>
                </a:solidFill>
                <a:effectLst/>
                <a:latin typeface="UICTFontTextStyleBody"/>
              </a:rPr>
              <a:t>Suspicion leads to distrust</a:t>
            </a:r>
            <a:endParaRPr lang="en-US" dirty="0">
              <a:solidFill>
                <a:srgbClr val="222222"/>
              </a:solidFill>
              <a:latin typeface="Arial" panose="020B0604020202020204" pitchFamily="34" charset="0"/>
            </a:endParaRPr>
          </a:p>
          <a:p>
            <a:pPr algn="l">
              <a:buFont typeface="Wingdings" panose="05000000000000000000" pitchFamily="2" charset="2"/>
              <a:buChar char="§"/>
            </a:pPr>
            <a:r>
              <a:rPr lang="en-US" b="0" i="0" dirty="0">
                <a:solidFill>
                  <a:srgbClr val="222222"/>
                </a:solidFill>
                <a:effectLst/>
                <a:latin typeface="UICTFontTextStyleBody"/>
              </a:rPr>
              <a:t>Allows for space</a:t>
            </a:r>
            <a:endParaRPr lang="en-US" b="0" i="0" dirty="0">
              <a:solidFill>
                <a:srgbClr val="222222"/>
              </a:solidFill>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4FB43540-5D85-7CA7-1D79-4E918C739A9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3496593818"/>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1835-F410-4D35-8213-3E1D3E3171CB}"/>
              </a:ext>
            </a:extLst>
          </p:cNvPr>
          <p:cNvSpPr>
            <a:spLocks noGrp="1"/>
          </p:cNvSpPr>
          <p:nvPr>
            <p:ph type="title"/>
          </p:nvPr>
        </p:nvSpPr>
        <p:spPr/>
        <p:txBody>
          <a:bodyPr>
            <a:normAutofit/>
          </a:bodyPr>
          <a:lstStyle/>
          <a:p>
            <a:r>
              <a:rPr lang="en-US" sz="5400" b="1" dirty="0"/>
              <a:t>The chain of command</a:t>
            </a:r>
          </a:p>
        </p:txBody>
      </p:sp>
      <p:sp>
        <p:nvSpPr>
          <p:cNvPr id="3" name="Content Placeholder 2">
            <a:extLst>
              <a:ext uri="{FF2B5EF4-FFF2-40B4-BE49-F238E27FC236}">
                <a16:creationId xmlns:a16="http://schemas.microsoft.com/office/drawing/2014/main" id="{539CEFE5-DF31-47AA-84FD-D5A36AF560C0}"/>
              </a:ext>
            </a:extLst>
          </p:cNvPr>
          <p:cNvSpPr>
            <a:spLocks noGrp="1"/>
          </p:cNvSpPr>
          <p:nvPr>
            <p:ph idx="1"/>
          </p:nvPr>
        </p:nvSpPr>
        <p:spPr>
          <a:xfrm>
            <a:off x="457200" y="1600200"/>
            <a:ext cx="8229600" cy="5334000"/>
          </a:xfrm>
        </p:spPr>
        <p:txBody>
          <a:bodyPr>
            <a:normAutofit/>
          </a:bodyPr>
          <a:lstStyle/>
          <a:p>
            <a:pPr>
              <a:buFont typeface="Wingdings" panose="05000000000000000000" pitchFamily="2" charset="2"/>
              <a:buChar char="§"/>
            </a:pPr>
            <a:r>
              <a:rPr lang="en-US" sz="2800" dirty="0"/>
              <a:t>Law enforcement agencies have formal channels (chain of command)</a:t>
            </a:r>
          </a:p>
          <a:p>
            <a:pPr>
              <a:buFont typeface="Wingdings" panose="05000000000000000000" pitchFamily="2" charset="2"/>
              <a:buChar char="§"/>
            </a:pPr>
            <a:r>
              <a:rPr lang="en-US" sz="2800" dirty="0"/>
              <a:t>Identifies the grouping of individuals to be accountable for task accomplishment</a:t>
            </a:r>
          </a:p>
          <a:p>
            <a:pPr>
              <a:buFont typeface="Wingdings" panose="05000000000000000000" pitchFamily="2" charset="2"/>
              <a:buChar char="§"/>
            </a:pPr>
            <a:r>
              <a:rPr lang="en-US" sz="2800" dirty="0"/>
              <a:t>Ensures that the grouping of responsible individuals are situationally aware</a:t>
            </a:r>
          </a:p>
          <a:p>
            <a:pPr>
              <a:buFont typeface="Wingdings" panose="05000000000000000000" pitchFamily="2" charset="2"/>
              <a:buChar char="§"/>
            </a:pPr>
            <a:r>
              <a:rPr lang="en-US" sz="2800" dirty="0"/>
              <a:t>Facilitates the analysis and evaluation of information (with other information)</a:t>
            </a:r>
          </a:p>
          <a:p>
            <a:pPr>
              <a:buFont typeface="Wingdings" panose="05000000000000000000" pitchFamily="2" charset="2"/>
              <a:buChar char="§"/>
            </a:pPr>
            <a:r>
              <a:rPr lang="en-US" sz="2800" dirty="0"/>
              <a:t>Informs decision making</a:t>
            </a:r>
          </a:p>
          <a:p>
            <a:pPr marL="0" indent="0" algn="ctr">
              <a:buNone/>
            </a:pPr>
            <a:r>
              <a:rPr lang="en-US" sz="2800" b="1" i="1" u="sng" dirty="0">
                <a:solidFill>
                  <a:srgbClr val="C00000"/>
                </a:solidFill>
              </a:rPr>
              <a:t>We must ensure we keep people plugged in</a:t>
            </a:r>
            <a:endParaRPr lang="en-US" sz="2800" u="sng" dirty="0"/>
          </a:p>
        </p:txBody>
      </p:sp>
      <p:sp>
        <p:nvSpPr>
          <p:cNvPr id="4" name="Slide Number Placeholder 3">
            <a:extLst>
              <a:ext uri="{FF2B5EF4-FFF2-40B4-BE49-F238E27FC236}">
                <a16:creationId xmlns:a16="http://schemas.microsoft.com/office/drawing/2014/main" id="{B40DD0BB-A51B-4345-A06E-5900668FD91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650</a:t>
            </a:fld>
            <a:endParaRPr lang="en-US">
              <a:solidFill>
                <a:prstClr val="black">
                  <a:tint val="75000"/>
                </a:prstClr>
              </a:solidFill>
            </a:endParaRPr>
          </a:p>
        </p:txBody>
      </p:sp>
    </p:spTree>
    <p:extLst>
      <p:ext uri="{BB962C8B-B14F-4D97-AF65-F5344CB8AC3E}">
        <p14:creationId xmlns:p14="http://schemas.microsoft.com/office/powerpoint/2010/main" val="3875560120"/>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E7886-392B-4600-9ADE-0B64D2B91683}"/>
              </a:ext>
            </a:extLst>
          </p:cNvPr>
          <p:cNvSpPr>
            <a:spLocks noGrp="1"/>
          </p:cNvSpPr>
          <p:nvPr>
            <p:ph type="title"/>
          </p:nvPr>
        </p:nvSpPr>
        <p:spPr>
          <a:xfrm>
            <a:off x="0" y="0"/>
            <a:ext cx="9144000" cy="990600"/>
          </a:xfrm>
        </p:spPr>
        <p:txBody>
          <a:bodyPr>
            <a:normAutofit/>
          </a:bodyPr>
          <a:lstStyle/>
          <a:p>
            <a:r>
              <a:rPr lang="en-US" sz="3600" b="1" dirty="0"/>
              <a:t>A successful and effective open-door policy</a:t>
            </a:r>
          </a:p>
        </p:txBody>
      </p:sp>
      <p:sp>
        <p:nvSpPr>
          <p:cNvPr id="3" name="Content Placeholder 2">
            <a:extLst>
              <a:ext uri="{FF2B5EF4-FFF2-40B4-BE49-F238E27FC236}">
                <a16:creationId xmlns:a16="http://schemas.microsoft.com/office/drawing/2014/main" id="{2B1A1CBC-9440-489C-AE53-6F7B152A6E6E}"/>
              </a:ext>
            </a:extLst>
          </p:cNvPr>
          <p:cNvSpPr>
            <a:spLocks noGrp="1"/>
          </p:cNvSpPr>
          <p:nvPr>
            <p:ph idx="1"/>
          </p:nvPr>
        </p:nvSpPr>
        <p:spPr>
          <a:xfrm>
            <a:off x="453390" y="1142999"/>
            <a:ext cx="8229600" cy="5213351"/>
          </a:xfrm>
        </p:spPr>
        <p:txBody>
          <a:bodyPr>
            <a:normAutofit/>
          </a:bodyPr>
          <a:lstStyle/>
          <a:p>
            <a:pPr>
              <a:buFont typeface="Wingdings" panose="05000000000000000000" pitchFamily="2" charset="2"/>
              <a:buChar char="§"/>
            </a:pPr>
            <a:r>
              <a:rPr lang="en-US" sz="2800" dirty="0"/>
              <a:t>Provides </a:t>
            </a:r>
            <a:r>
              <a:rPr lang="en-US" sz="2800" b="1" dirty="0">
                <a:solidFill>
                  <a:srgbClr val="C00000"/>
                </a:solidFill>
              </a:rPr>
              <a:t>guidelines</a:t>
            </a:r>
            <a:r>
              <a:rPr lang="en-US" sz="2800" b="1" dirty="0"/>
              <a:t> </a:t>
            </a:r>
            <a:r>
              <a:rPr lang="en-US" sz="2800" dirty="0"/>
              <a:t>that enable communication between everyone at all levels of the organization.</a:t>
            </a:r>
          </a:p>
          <a:p>
            <a:pPr>
              <a:buFont typeface="Wingdings" panose="05000000000000000000" pitchFamily="2" charset="2"/>
              <a:buChar char="§"/>
            </a:pPr>
            <a:r>
              <a:rPr lang="en-US" sz="2800" dirty="0"/>
              <a:t>Provides the expectation that officers will address problems first with their supervisor.</a:t>
            </a:r>
          </a:p>
          <a:p>
            <a:pPr>
              <a:buFont typeface="Wingdings" panose="05000000000000000000" pitchFamily="2" charset="2"/>
              <a:buChar char="§"/>
            </a:pPr>
            <a:r>
              <a:rPr lang="en-US" sz="2800" dirty="0"/>
              <a:t>An officer is always welcome to set up a meeting with a senior manager </a:t>
            </a:r>
          </a:p>
          <a:p>
            <a:pPr>
              <a:buFont typeface="Wingdings" panose="05000000000000000000" pitchFamily="2" charset="2"/>
              <a:buChar char="§"/>
            </a:pPr>
            <a:r>
              <a:rPr lang="en-US" sz="2800" dirty="0"/>
              <a:t>With a debrief following the officer’s meeting with his direct manager or supervisor.</a:t>
            </a:r>
          </a:p>
          <a:p>
            <a:pPr>
              <a:buFont typeface="Wingdings" panose="05000000000000000000" pitchFamily="2" charset="2"/>
              <a:buChar char="§"/>
            </a:pPr>
            <a:r>
              <a:rPr lang="en-US" sz="2800" dirty="0"/>
              <a:t>If outcome is not satisfactory, the senior manager needs to bring the employee and supervisor together to assess the situation</a:t>
            </a:r>
          </a:p>
        </p:txBody>
      </p:sp>
      <p:sp>
        <p:nvSpPr>
          <p:cNvPr id="4" name="Slide Number Placeholder 3">
            <a:extLst>
              <a:ext uri="{FF2B5EF4-FFF2-40B4-BE49-F238E27FC236}">
                <a16:creationId xmlns:a16="http://schemas.microsoft.com/office/drawing/2014/main" id="{C833710E-1E2E-4B67-A587-339A5489187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651</a:t>
            </a:fld>
            <a:endParaRPr lang="en-US">
              <a:solidFill>
                <a:prstClr val="black">
                  <a:tint val="75000"/>
                </a:prstClr>
              </a:solidFill>
            </a:endParaRPr>
          </a:p>
        </p:txBody>
      </p:sp>
    </p:spTree>
    <p:extLst>
      <p:ext uri="{BB962C8B-B14F-4D97-AF65-F5344CB8AC3E}">
        <p14:creationId xmlns:p14="http://schemas.microsoft.com/office/powerpoint/2010/main" val="2441842868"/>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8AED4-4049-455E-AB71-5B74821A2DA7}"/>
              </a:ext>
            </a:extLst>
          </p:cNvPr>
          <p:cNvSpPr>
            <a:spLocks noGrp="1"/>
          </p:cNvSpPr>
          <p:nvPr>
            <p:ph type="title"/>
          </p:nvPr>
        </p:nvSpPr>
        <p:spPr/>
        <p:txBody>
          <a:bodyPr>
            <a:noAutofit/>
          </a:bodyPr>
          <a:lstStyle/>
          <a:p>
            <a:r>
              <a:rPr lang="en-US" sz="3600" b="1" dirty="0"/>
              <a:t>An unstructured unregulated open door policy will…</a:t>
            </a:r>
          </a:p>
        </p:txBody>
      </p:sp>
      <p:sp>
        <p:nvSpPr>
          <p:cNvPr id="3" name="Content Placeholder 2">
            <a:extLst>
              <a:ext uri="{FF2B5EF4-FFF2-40B4-BE49-F238E27FC236}">
                <a16:creationId xmlns:a16="http://schemas.microsoft.com/office/drawing/2014/main" id="{3E6D47D3-FA9B-4665-99FA-10264FE8A167}"/>
              </a:ext>
            </a:extLst>
          </p:cNvPr>
          <p:cNvSpPr>
            <a:spLocks noGrp="1"/>
          </p:cNvSpPr>
          <p:nvPr>
            <p:ph idx="1"/>
          </p:nvPr>
        </p:nvSpPr>
        <p:spPr>
          <a:xfrm>
            <a:off x="457200" y="1752600"/>
            <a:ext cx="8229600" cy="4830762"/>
          </a:xfrm>
        </p:spPr>
        <p:txBody>
          <a:bodyPr>
            <a:normAutofit/>
          </a:bodyPr>
          <a:lstStyle/>
          <a:p>
            <a:pPr>
              <a:buFont typeface="Wingdings" panose="05000000000000000000" pitchFamily="2" charset="2"/>
              <a:buChar char="§"/>
            </a:pPr>
            <a:r>
              <a:rPr lang="en-US" sz="2800" dirty="0"/>
              <a:t>Cause Problems and Dysfunction</a:t>
            </a:r>
          </a:p>
          <a:p>
            <a:pPr>
              <a:buFont typeface="Wingdings" panose="05000000000000000000" pitchFamily="2" charset="2"/>
              <a:buChar char="§"/>
            </a:pPr>
            <a:r>
              <a:rPr lang="en-US" sz="2800" dirty="0"/>
              <a:t>Disrespects your supervisors and managers</a:t>
            </a:r>
          </a:p>
          <a:p>
            <a:pPr>
              <a:buFont typeface="Wingdings" panose="05000000000000000000" pitchFamily="2" charset="2"/>
              <a:buChar char="§"/>
            </a:pPr>
            <a:r>
              <a:rPr lang="en-US" sz="2800" dirty="0"/>
              <a:t>Limits you to not having the proper and necessary and specific contextual knowledge and features known by supervisors</a:t>
            </a:r>
          </a:p>
          <a:p>
            <a:pPr>
              <a:buFont typeface="Wingdings" panose="05000000000000000000" pitchFamily="2" charset="2"/>
              <a:buChar char="§"/>
            </a:pPr>
            <a:r>
              <a:rPr lang="en-US" sz="2800" dirty="0"/>
              <a:t>You may empower a subordinate officer to circumvent the proper roles and responsibilities necessary for effective operations</a:t>
            </a:r>
          </a:p>
        </p:txBody>
      </p:sp>
      <p:sp>
        <p:nvSpPr>
          <p:cNvPr id="4" name="Slide Number Placeholder 3">
            <a:extLst>
              <a:ext uri="{FF2B5EF4-FFF2-40B4-BE49-F238E27FC236}">
                <a16:creationId xmlns:a16="http://schemas.microsoft.com/office/drawing/2014/main" id="{8B7BACF7-7296-4611-9C9F-B14C050E26C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652</a:t>
            </a:fld>
            <a:endParaRPr lang="en-US">
              <a:solidFill>
                <a:prstClr val="black">
                  <a:tint val="75000"/>
                </a:prstClr>
              </a:solidFill>
            </a:endParaRPr>
          </a:p>
        </p:txBody>
      </p:sp>
    </p:spTree>
    <p:extLst>
      <p:ext uri="{BB962C8B-B14F-4D97-AF65-F5344CB8AC3E}">
        <p14:creationId xmlns:p14="http://schemas.microsoft.com/office/powerpoint/2010/main" val="3417037647"/>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A520E-BA4A-4789-8687-D42091834481}"/>
              </a:ext>
            </a:extLst>
          </p:cNvPr>
          <p:cNvSpPr>
            <a:spLocks noGrp="1"/>
          </p:cNvSpPr>
          <p:nvPr>
            <p:ph type="title"/>
          </p:nvPr>
        </p:nvSpPr>
        <p:spPr>
          <a:xfrm>
            <a:off x="457200" y="0"/>
            <a:ext cx="8229600" cy="1417638"/>
          </a:xfrm>
        </p:spPr>
        <p:txBody>
          <a:bodyPr>
            <a:normAutofit fontScale="90000"/>
          </a:bodyPr>
          <a:lstStyle/>
          <a:p>
            <a:r>
              <a:rPr lang="en-US" sz="3600" b="1" dirty="0"/>
              <a:t>The Truth about Hierarchy</a:t>
            </a:r>
            <a:br>
              <a:rPr lang="en-US" sz="3600" dirty="0"/>
            </a:br>
            <a:r>
              <a:rPr lang="en-US" sz="3100" b="1" i="1" dirty="0"/>
              <a:t>MIT Sloan Management Review</a:t>
            </a:r>
            <a:br>
              <a:rPr lang="en-US" sz="3100" dirty="0"/>
            </a:br>
            <a:r>
              <a:rPr lang="en-US" sz="2200" dirty="0"/>
              <a:t>Winter 2018</a:t>
            </a:r>
            <a:br>
              <a:rPr lang="en-US" sz="2000" dirty="0"/>
            </a:br>
            <a:r>
              <a:rPr lang="en-US" sz="2700" dirty="0"/>
              <a:t>By: Bret </a:t>
            </a:r>
            <a:r>
              <a:rPr lang="en-US" sz="2700" dirty="0" err="1"/>
              <a:t>Sanner</a:t>
            </a:r>
            <a:r>
              <a:rPr lang="en-US" sz="2700" dirty="0"/>
              <a:t> and J. Stuart </a:t>
            </a:r>
            <a:r>
              <a:rPr lang="en-US" sz="2700" dirty="0" err="1"/>
              <a:t>Bunderson</a:t>
            </a:r>
            <a:endParaRPr lang="en-US" sz="2700" dirty="0"/>
          </a:p>
        </p:txBody>
      </p:sp>
      <p:sp>
        <p:nvSpPr>
          <p:cNvPr id="3" name="Content Placeholder 2">
            <a:extLst>
              <a:ext uri="{FF2B5EF4-FFF2-40B4-BE49-F238E27FC236}">
                <a16:creationId xmlns:a16="http://schemas.microsoft.com/office/drawing/2014/main" id="{4AA631F8-B6D5-4F13-808A-A3EA243A18EC}"/>
              </a:ext>
            </a:extLst>
          </p:cNvPr>
          <p:cNvSpPr>
            <a:spLocks noGrp="1"/>
          </p:cNvSpPr>
          <p:nvPr>
            <p:ph idx="1"/>
          </p:nvPr>
        </p:nvSpPr>
        <p:spPr>
          <a:xfrm>
            <a:off x="457200" y="1676400"/>
            <a:ext cx="8229600" cy="5181600"/>
          </a:xfrm>
        </p:spPr>
        <p:txBody>
          <a:bodyPr>
            <a:normAutofit/>
          </a:bodyPr>
          <a:lstStyle/>
          <a:p>
            <a:pPr>
              <a:buFont typeface="Wingdings" panose="05000000000000000000" pitchFamily="2" charset="2"/>
              <a:buChar char="§"/>
            </a:pPr>
            <a:r>
              <a:rPr lang="en-US" sz="2800" dirty="0"/>
              <a:t>When a group has a functional chain of command, disagreements can be more easily resolved so the group can take coordinated action</a:t>
            </a:r>
          </a:p>
          <a:p>
            <a:pPr>
              <a:buFont typeface="Wingdings" panose="05000000000000000000" pitchFamily="2" charset="2"/>
              <a:buChar char="§"/>
            </a:pPr>
            <a:r>
              <a:rPr lang="en-US" sz="2800" b="1" dirty="0">
                <a:solidFill>
                  <a:srgbClr val="C00000"/>
                </a:solidFill>
              </a:rPr>
              <a:t>Key is that higher ups act in ways to support the group, rather than acting in their own best interest</a:t>
            </a:r>
          </a:p>
          <a:p>
            <a:pPr>
              <a:buFont typeface="Wingdings" panose="05000000000000000000" pitchFamily="2" charset="2"/>
              <a:buChar char="§"/>
            </a:pPr>
            <a:r>
              <a:rPr lang="en-US" sz="2800" b="1" dirty="0">
                <a:solidFill>
                  <a:srgbClr val="C00000"/>
                </a:solidFill>
              </a:rPr>
              <a:t>Higher ups must use their advantaged position to encourage members to collaborate, through information sharing, experimentation, and reflection</a:t>
            </a:r>
          </a:p>
          <a:p>
            <a:pPr>
              <a:buFont typeface="Wingdings" panose="05000000000000000000" pitchFamily="2" charset="2"/>
              <a:buChar char="§"/>
            </a:pPr>
            <a:r>
              <a:rPr lang="en-US" sz="2800" dirty="0"/>
              <a:t>Individual goals and feedback will keep members focused on their task and outcomes</a:t>
            </a:r>
          </a:p>
        </p:txBody>
      </p:sp>
      <p:sp>
        <p:nvSpPr>
          <p:cNvPr id="4" name="Slide Number Placeholder 3">
            <a:extLst>
              <a:ext uri="{FF2B5EF4-FFF2-40B4-BE49-F238E27FC236}">
                <a16:creationId xmlns:a16="http://schemas.microsoft.com/office/drawing/2014/main" id="{F23D8D0A-A22D-405B-8DAF-C07C797B5DF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653</a:t>
            </a:fld>
            <a:endParaRPr lang="en-US">
              <a:solidFill>
                <a:prstClr val="black">
                  <a:tint val="75000"/>
                </a:prstClr>
              </a:solidFill>
            </a:endParaRPr>
          </a:p>
        </p:txBody>
      </p:sp>
    </p:spTree>
    <p:extLst>
      <p:ext uri="{BB962C8B-B14F-4D97-AF65-F5344CB8AC3E}">
        <p14:creationId xmlns:p14="http://schemas.microsoft.com/office/powerpoint/2010/main" val="1263408895"/>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97E3-CB5A-45A0-A416-8AFA2AEC240B}"/>
              </a:ext>
            </a:extLst>
          </p:cNvPr>
          <p:cNvSpPr>
            <a:spLocks noGrp="1"/>
          </p:cNvSpPr>
          <p:nvPr>
            <p:ph type="title"/>
          </p:nvPr>
        </p:nvSpPr>
        <p:spPr>
          <a:xfrm>
            <a:off x="457200" y="0"/>
            <a:ext cx="8229600" cy="1600200"/>
          </a:xfrm>
        </p:spPr>
        <p:txBody>
          <a:bodyPr>
            <a:normAutofit fontScale="90000"/>
          </a:bodyPr>
          <a:lstStyle/>
          <a:p>
            <a:r>
              <a:rPr lang="en-US" sz="3600" b="1" dirty="0"/>
              <a:t>The Truth about Hierarchy</a:t>
            </a:r>
            <a:br>
              <a:rPr lang="en-US" sz="3200" dirty="0"/>
            </a:br>
            <a:r>
              <a:rPr lang="en-US" sz="3200" b="1" i="1" dirty="0"/>
              <a:t>MIT Sloan Management Review</a:t>
            </a:r>
            <a:br>
              <a:rPr lang="en-US" sz="3200" dirty="0"/>
            </a:br>
            <a:r>
              <a:rPr lang="en-US" sz="2200" dirty="0"/>
              <a:t>Winter 2018</a:t>
            </a:r>
            <a:br>
              <a:rPr lang="en-US" sz="3200" dirty="0"/>
            </a:br>
            <a:r>
              <a:rPr lang="en-US" sz="2700" dirty="0"/>
              <a:t>By: Bret </a:t>
            </a:r>
            <a:r>
              <a:rPr lang="en-US" sz="2700" dirty="0" err="1"/>
              <a:t>Sanner</a:t>
            </a:r>
            <a:r>
              <a:rPr lang="en-US" sz="2700" dirty="0"/>
              <a:t> and J. Stuart </a:t>
            </a:r>
            <a:r>
              <a:rPr lang="en-US" sz="2700" dirty="0" err="1"/>
              <a:t>Bunderson</a:t>
            </a:r>
            <a:endParaRPr lang="en-US" sz="2700" dirty="0"/>
          </a:p>
        </p:txBody>
      </p:sp>
      <p:sp>
        <p:nvSpPr>
          <p:cNvPr id="3" name="Content Placeholder 2">
            <a:extLst>
              <a:ext uri="{FF2B5EF4-FFF2-40B4-BE49-F238E27FC236}">
                <a16:creationId xmlns:a16="http://schemas.microsoft.com/office/drawing/2014/main" id="{963F06E8-4467-4556-BD54-827059095ABE}"/>
              </a:ext>
            </a:extLst>
          </p:cNvPr>
          <p:cNvSpPr>
            <a:spLocks noGrp="1"/>
          </p:cNvSpPr>
          <p:nvPr>
            <p:ph idx="1"/>
          </p:nvPr>
        </p:nvSpPr>
        <p:spPr>
          <a:xfrm>
            <a:off x="457200" y="1600200"/>
            <a:ext cx="8229600" cy="5257800"/>
          </a:xfrm>
        </p:spPr>
        <p:txBody>
          <a:bodyPr>
            <a:normAutofit lnSpcReduction="10000"/>
          </a:bodyPr>
          <a:lstStyle/>
          <a:p>
            <a:pPr marL="0" indent="0" algn="ctr">
              <a:buNone/>
            </a:pPr>
            <a:r>
              <a:rPr lang="en-US" b="1" dirty="0">
                <a:solidFill>
                  <a:srgbClr val="C00000"/>
                </a:solidFill>
              </a:rPr>
              <a:t>How can teams benefit from Hierarchy?</a:t>
            </a:r>
          </a:p>
          <a:p>
            <a:pPr>
              <a:buFont typeface="Wingdings" panose="05000000000000000000" pitchFamily="2" charset="2"/>
              <a:buChar char="§"/>
            </a:pPr>
            <a:r>
              <a:rPr lang="en-US" sz="2800" dirty="0"/>
              <a:t>Can help the group generate, identify and select new ideas</a:t>
            </a:r>
          </a:p>
          <a:p>
            <a:pPr>
              <a:buFont typeface="Wingdings" panose="05000000000000000000" pitchFamily="2" charset="2"/>
              <a:buChar char="§"/>
            </a:pPr>
            <a:r>
              <a:rPr lang="en-US" sz="2800" dirty="0"/>
              <a:t>Create ground rules that enable and encourage group members to speak up</a:t>
            </a:r>
          </a:p>
          <a:p>
            <a:pPr>
              <a:buFont typeface="Wingdings" panose="05000000000000000000" pitchFamily="2" charset="2"/>
              <a:buChar char="§"/>
            </a:pPr>
            <a:r>
              <a:rPr lang="en-US" sz="2800" dirty="0"/>
              <a:t>Can promote group learning and performance</a:t>
            </a:r>
          </a:p>
          <a:p>
            <a:pPr marL="0" indent="0">
              <a:buNone/>
            </a:pPr>
            <a:r>
              <a:rPr lang="en-US" sz="2800" b="1" dirty="0">
                <a:solidFill>
                  <a:srgbClr val="C00000"/>
                </a:solidFill>
              </a:rPr>
              <a:t>“Hierarchy doesn’t need to go away, but the hierarchy of responsibility has to change so that everyone feels like they can speak up if they see something wrong.“</a:t>
            </a:r>
          </a:p>
          <a:p>
            <a:pPr marL="0" indent="0">
              <a:buNone/>
            </a:pPr>
            <a:r>
              <a:rPr lang="en-US" sz="2800" b="1" dirty="0"/>
              <a:t>“You need to CREATE A WAY for people to come forward with concerns."                        </a:t>
            </a:r>
            <a:r>
              <a:rPr lang="en-US" sz="2400" b="1" dirty="0"/>
              <a:t>(Edmondson, 2019)</a:t>
            </a:r>
          </a:p>
        </p:txBody>
      </p:sp>
      <p:sp>
        <p:nvSpPr>
          <p:cNvPr id="4" name="Slide Number Placeholder 3">
            <a:extLst>
              <a:ext uri="{FF2B5EF4-FFF2-40B4-BE49-F238E27FC236}">
                <a16:creationId xmlns:a16="http://schemas.microsoft.com/office/drawing/2014/main" id="{F8B142E5-D8DF-4FDF-AE37-C9DC0CADEB8F}"/>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654</a:t>
            </a:fld>
            <a:endParaRPr lang="en-US">
              <a:solidFill>
                <a:prstClr val="black">
                  <a:tint val="75000"/>
                </a:prstClr>
              </a:solidFill>
            </a:endParaRPr>
          </a:p>
        </p:txBody>
      </p:sp>
    </p:spTree>
    <p:extLst>
      <p:ext uri="{BB962C8B-B14F-4D97-AF65-F5344CB8AC3E}">
        <p14:creationId xmlns:p14="http://schemas.microsoft.com/office/powerpoint/2010/main" val="2069397551"/>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92915-81CF-4F81-9194-DE715FDF1AE2}"/>
              </a:ext>
            </a:extLst>
          </p:cNvPr>
          <p:cNvSpPr>
            <a:spLocks noGrp="1"/>
          </p:cNvSpPr>
          <p:nvPr>
            <p:ph type="title"/>
          </p:nvPr>
        </p:nvSpPr>
        <p:spPr/>
        <p:txBody>
          <a:bodyPr>
            <a:normAutofit fontScale="90000"/>
          </a:bodyPr>
          <a:lstStyle/>
          <a:p>
            <a:r>
              <a:rPr lang="en-US" b="1" dirty="0"/>
              <a:t>Four repeating themes where officers circumvent the chain</a:t>
            </a:r>
          </a:p>
        </p:txBody>
      </p:sp>
      <p:sp>
        <p:nvSpPr>
          <p:cNvPr id="3" name="Content Placeholder 2">
            <a:extLst>
              <a:ext uri="{FF2B5EF4-FFF2-40B4-BE49-F238E27FC236}">
                <a16:creationId xmlns:a16="http://schemas.microsoft.com/office/drawing/2014/main" id="{A7694E6E-AAF0-4A34-B20C-B351E38F34CB}"/>
              </a:ext>
            </a:extLst>
          </p:cNvPr>
          <p:cNvSpPr>
            <a:spLocks noGrp="1"/>
          </p:cNvSpPr>
          <p:nvPr>
            <p:ph idx="1"/>
          </p:nvPr>
        </p:nvSpPr>
        <p:spPr>
          <a:xfrm>
            <a:off x="457200" y="1981200"/>
            <a:ext cx="8229600" cy="4740275"/>
          </a:xfrm>
        </p:spPr>
        <p:txBody>
          <a:bodyPr>
            <a:normAutofit/>
          </a:bodyPr>
          <a:lstStyle/>
          <a:p>
            <a:pPr>
              <a:buFont typeface="Wingdings" panose="05000000000000000000" pitchFamily="2" charset="2"/>
              <a:buChar char="§"/>
            </a:pPr>
            <a:r>
              <a:rPr lang="en-US" sz="2800" dirty="0"/>
              <a:t>Supervisor not available</a:t>
            </a:r>
          </a:p>
          <a:p>
            <a:pPr>
              <a:buFont typeface="Wingdings" panose="05000000000000000000" pitchFamily="2" charset="2"/>
              <a:buChar char="§"/>
            </a:pPr>
            <a:r>
              <a:rPr lang="en-US" sz="2800" dirty="0"/>
              <a:t>Supervisors’ inaction or non-responsiveness</a:t>
            </a:r>
          </a:p>
          <a:p>
            <a:pPr>
              <a:buFont typeface="Wingdings" panose="05000000000000000000" pitchFamily="2" charset="2"/>
              <a:buChar char="§"/>
            </a:pPr>
            <a:r>
              <a:rPr lang="en-US" sz="2800" dirty="0"/>
              <a:t>Supervisors not doing their job</a:t>
            </a:r>
          </a:p>
          <a:p>
            <a:pPr>
              <a:buFont typeface="Wingdings" panose="05000000000000000000" pitchFamily="2" charset="2"/>
              <a:buChar char="§"/>
            </a:pPr>
            <a:r>
              <a:rPr lang="en-US" sz="2800" dirty="0"/>
              <a:t>Confusion about who defers to whom</a:t>
            </a:r>
          </a:p>
          <a:p>
            <a:pPr>
              <a:buFont typeface="Wingdings" panose="05000000000000000000" pitchFamily="2" charset="2"/>
              <a:buChar char="§"/>
            </a:pPr>
            <a:r>
              <a:rPr lang="en-US" sz="2800" dirty="0"/>
              <a:t>Questionable behavior included forms of employee harassment, abuses of organizational policies and practices, and unethical behavior. </a:t>
            </a:r>
          </a:p>
        </p:txBody>
      </p:sp>
      <p:sp>
        <p:nvSpPr>
          <p:cNvPr id="4" name="Slide Number Placeholder 3">
            <a:extLst>
              <a:ext uri="{FF2B5EF4-FFF2-40B4-BE49-F238E27FC236}">
                <a16:creationId xmlns:a16="http://schemas.microsoft.com/office/drawing/2014/main" id="{0ADC6F2C-F448-4A8F-AB02-B2304A489E6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655</a:t>
            </a:fld>
            <a:endParaRPr lang="en-US">
              <a:solidFill>
                <a:prstClr val="black">
                  <a:tint val="75000"/>
                </a:prstClr>
              </a:solidFill>
            </a:endParaRPr>
          </a:p>
        </p:txBody>
      </p:sp>
    </p:spTree>
    <p:extLst>
      <p:ext uri="{BB962C8B-B14F-4D97-AF65-F5344CB8AC3E}">
        <p14:creationId xmlns:p14="http://schemas.microsoft.com/office/powerpoint/2010/main" val="3652649685"/>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a:t>Factors that inhibit advancement of information </a:t>
            </a:r>
          </a:p>
        </p:txBody>
      </p:sp>
      <p:sp>
        <p:nvSpPr>
          <p:cNvPr id="3" name="Content Placeholder 2"/>
          <p:cNvSpPr>
            <a:spLocks noGrp="1"/>
          </p:cNvSpPr>
          <p:nvPr>
            <p:ph idx="1"/>
          </p:nvPr>
        </p:nvSpPr>
        <p:spPr>
          <a:xfrm>
            <a:off x="0" y="1295400"/>
            <a:ext cx="9067800" cy="5562600"/>
          </a:xfrm>
        </p:spPr>
        <p:txBody>
          <a:bodyPr>
            <a:normAutofit/>
          </a:bodyPr>
          <a:lstStyle/>
          <a:p>
            <a:pPr>
              <a:buFont typeface="Wingdings" panose="05000000000000000000" pitchFamily="2" charset="2"/>
              <a:buChar char="§"/>
            </a:pPr>
            <a:r>
              <a:rPr lang="en-US" sz="2800" b="1" dirty="0">
                <a:solidFill>
                  <a:srgbClr val="C00000"/>
                </a:solidFill>
              </a:rPr>
              <a:t>Failure to place the emphasis on and putting the work toward promoting on-going communication</a:t>
            </a:r>
          </a:p>
          <a:p>
            <a:pPr>
              <a:buFont typeface="Wingdings" panose="05000000000000000000" pitchFamily="2" charset="2"/>
              <a:buChar char="§"/>
            </a:pPr>
            <a:r>
              <a:rPr lang="en-US" sz="2800" dirty="0"/>
              <a:t>Leader insecurity</a:t>
            </a:r>
          </a:p>
          <a:p>
            <a:pPr>
              <a:buFont typeface="Wingdings" panose="05000000000000000000" pitchFamily="2" charset="2"/>
              <a:buChar char="§"/>
            </a:pPr>
            <a:r>
              <a:rPr lang="en-US" sz="2800" dirty="0"/>
              <a:t>Failure to seek and promote value in feedback</a:t>
            </a:r>
          </a:p>
          <a:p>
            <a:pPr>
              <a:buFont typeface="Wingdings" panose="05000000000000000000" pitchFamily="2" charset="2"/>
              <a:buChar char="§"/>
            </a:pPr>
            <a:r>
              <a:rPr lang="en-US" sz="2800" dirty="0"/>
              <a:t>Personal censors (due to bias or beliefs)</a:t>
            </a:r>
          </a:p>
          <a:p>
            <a:pPr>
              <a:buFont typeface="Wingdings" panose="05000000000000000000" pitchFamily="2" charset="2"/>
              <a:buChar char="§"/>
            </a:pPr>
            <a:r>
              <a:rPr lang="en-US" sz="2800" dirty="0"/>
              <a:t>Piece meal evaluation from marginal information promotes a poor interpretation (failure to see the big picture)</a:t>
            </a:r>
          </a:p>
          <a:p>
            <a:pPr>
              <a:buFont typeface="Wingdings" panose="05000000000000000000" pitchFamily="2" charset="2"/>
              <a:buChar char="§"/>
            </a:pPr>
            <a:r>
              <a:rPr lang="en-US" sz="2800" dirty="0"/>
              <a:t>Blind to facts, ignorance or arrogance (Can’t see it)</a:t>
            </a:r>
          </a:p>
          <a:p>
            <a:pPr>
              <a:buFont typeface="Wingdings" panose="05000000000000000000" pitchFamily="2" charset="2"/>
              <a:buChar char="§"/>
            </a:pPr>
            <a:r>
              <a:rPr lang="en-US" sz="2800" dirty="0"/>
              <a:t>Fear of retribution from a counter opinion or position (worry of negative image or status)</a:t>
            </a:r>
          </a:p>
          <a:p>
            <a:pPr>
              <a:buFont typeface="Wingdings" panose="05000000000000000000" pitchFamily="2" charset="2"/>
              <a:buChar char="§"/>
            </a:pPr>
            <a:r>
              <a:rPr lang="en-US" sz="2800" dirty="0"/>
              <a:t>Closed minded, intolerant environment</a:t>
            </a:r>
          </a:p>
          <a:p>
            <a:endParaRPr lang="en-US" dirty="0"/>
          </a:p>
          <a:p>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656</a:t>
            </a:fld>
            <a:endParaRPr lang="en-US" dirty="0">
              <a:solidFill>
                <a:prstClr val="black">
                  <a:tint val="75000"/>
                </a:prstClr>
              </a:solidFill>
            </a:endParaRPr>
          </a:p>
        </p:txBody>
      </p:sp>
    </p:spTree>
    <p:extLst>
      <p:ext uri="{BB962C8B-B14F-4D97-AF65-F5344CB8AC3E}">
        <p14:creationId xmlns:p14="http://schemas.microsoft.com/office/powerpoint/2010/main" val="1088153399"/>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rrowheads="1"/>
          </p:cNvSpPr>
          <p:nvPr>
            <p:ph type="title"/>
          </p:nvPr>
        </p:nvSpPr>
        <p:spPr>
          <a:xfrm>
            <a:off x="304800" y="76200"/>
            <a:ext cx="8458200" cy="1066800"/>
          </a:xfrm>
        </p:spPr>
        <p:txBody>
          <a:bodyPr>
            <a:normAutofit/>
          </a:bodyPr>
          <a:lstStyle/>
          <a:p>
            <a:pPr eaLnBrk="1" hangingPunct="1">
              <a:defRPr/>
            </a:pPr>
            <a:r>
              <a:rPr lang="en-US" sz="3200" b="1" i="1" dirty="0"/>
              <a:t>When communicating “up and down” the chain of command…</a:t>
            </a:r>
          </a:p>
        </p:txBody>
      </p:sp>
      <p:sp>
        <p:nvSpPr>
          <p:cNvPr id="123907" name="Rectangle 3"/>
          <p:cNvSpPr>
            <a:spLocks noGrp="1" noChangeArrowheads="1"/>
          </p:cNvSpPr>
          <p:nvPr>
            <p:ph type="body" idx="1"/>
          </p:nvPr>
        </p:nvSpPr>
        <p:spPr>
          <a:xfrm>
            <a:off x="457200" y="1066800"/>
            <a:ext cx="8229600" cy="5638800"/>
          </a:xfrm>
        </p:spPr>
        <p:txBody>
          <a:bodyPr>
            <a:noAutofit/>
          </a:bodyPr>
          <a:lstStyle/>
          <a:p>
            <a:pPr marL="0" indent="0" eaLnBrk="1" hangingPunct="1">
              <a:buNone/>
              <a:defRPr/>
            </a:pPr>
            <a:r>
              <a:rPr lang="en-US" sz="2800" b="1" dirty="0"/>
              <a:t>Be sensitive to:</a:t>
            </a:r>
          </a:p>
          <a:p>
            <a:pPr eaLnBrk="1" hangingPunct="1">
              <a:buFont typeface="Wingdings" panose="05000000000000000000" pitchFamily="2" charset="2"/>
              <a:buChar char="§"/>
              <a:defRPr/>
            </a:pPr>
            <a:r>
              <a:rPr lang="en-US" sz="2800" b="1" dirty="0"/>
              <a:t>Ego’s…</a:t>
            </a:r>
            <a:r>
              <a:rPr lang="en-US" sz="2800" dirty="0"/>
              <a:t>”Do not send messages, when you can personally give them”</a:t>
            </a:r>
          </a:p>
          <a:p>
            <a:pPr eaLnBrk="1" hangingPunct="1">
              <a:buFont typeface="Wingdings" panose="05000000000000000000" pitchFamily="2" charset="2"/>
              <a:buChar char="§"/>
              <a:defRPr/>
            </a:pPr>
            <a:r>
              <a:rPr lang="en-US" sz="2800" b="1" dirty="0"/>
              <a:t>Saying the title and rank</a:t>
            </a:r>
            <a:r>
              <a:rPr lang="en-US" sz="2800" dirty="0"/>
              <a:t>…”Of subordinates and supervisors”</a:t>
            </a:r>
          </a:p>
          <a:p>
            <a:pPr eaLnBrk="1" hangingPunct="1">
              <a:buFont typeface="Wingdings" panose="05000000000000000000" pitchFamily="2" charset="2"/>
              <a:buChar char="§"/>
              <a:defRPr/>
            </a:pPr>
            <a:r>
              <a:rPr lang="en-US" sz="2800" b="1" dirty="0"/>
              <a:t>The terms… </a:t>
            </a:r>
            <a:r>
              <a:rPr lang="en-US" sz="2800" dirty="0"/>
              <a:t>“Us or we, rather than me, mine or I”</a:t>
            </a:r>
          </a:p>
          <a:p>
            <a:pPr eaLnBrk="1" hangingPunct="1">
              <a:buFont typeface="Wingdings" panose="05000000000000000000" pitchFamily="2" charset="2"/>
              <a:buChar char="§"/>
              <a:defRPr/>
            </a:pPr>
            <a:r>
              <a:rPr lang="en-US" sz="2800" b="1" dirty="0"/>
              <a:t>Breaks in the chain, going up or coming down… </a:t>
            </a:r>
            <a:r>
              <a:rPr lang="en-US" sz="2800" dirty="0"/>
              <a:t>“Inform and coordinate about those communications where people are “skipped” do not assume they are or will be briefed”</a:t>
            </a:r>
          </a:p>
          <a:p>
            <a:pPr eaLnBrk="1" hangingPunct="1">
              <a:buFont typeface="Wingdings" panose="05000000000000000000" pitchFamily="2" charset="2"/>
              <a:buChar char="§"/>
              <a:defRPr/>
            </a:pPr>
            <a:r>
              <a:rPr lang="en-US" sz="2800" b="1" dirty="0">
                <a:solidFill>
                  <a:srgbClr val="C00000"/>
                </a:solidFill>
              </a:rPr>
              <a:t>Never let people be surprised or embarrassed by being left out of the know.</a:t>
            </a:r>
            <a:br>
              <a:rPr lang="en-US" sz="2800" b="1" dirty="0">
                <a:solidFill>
                  <a:srgbClr val="C00000"/>
                </a:solidFill>
              </a:rPr>
            </a:br>
            <a:br>
              <a:rPr lang="en-US" sz="2800" dirty="0"/>
            </a:br>
            <a:endParaRPr lang="en-US" sz="2800"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657</a:t>
            </a:fld>
            <a:endParaRPr lang="en-US">
              <a:solidFill>
                <a:prstClr val="black">
                  <a:tint val="75000"/>
                </a:prstClr>
              </a:solidFill>
            </a:endParaRPr>
          </a:p>
        </p:txBody>
      </p:sp>
    </p:spTree>
    <p:extLst>
      <p:ext uri="{BB962C8B-B14F-4D97-AF65-F5344CB8AC3E}">
        <p14:creationId xmlns:p14="http://schemas.microsoft.com/office/powerpoint/2010/main" val="2292076270"/>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90600"/>
          </a:xfrm>
        </p:spPr>
        <p:txBody>
          <a:bodyPr>
            <a:noAutofit/>
          </a:bodyPr>
          <a:lstStyle/>
          <a:p>
            <a:r>
              <a:rPr lang="en-US" sz="2800" b="1" i="1" dirty="0"/>
              <a:t>Nine critically important steps to follow in the development of accurate and industrious communication skill sets:</a:t>
            </a:r>
            <a:br>
              <a:rPr lang="en-US" sz="2800" b="1" i="1" dirty="0"/>
            </a:br>
            <a:br>
              <a:rPr lang="en-US" sz="2800" b="1" i="1" dirty="0"/>
            </a:br>
            <a:endParaRPr lang="en-US" sz="2800" b="1" i="1" dirty="0"/>
          </a:p>
        </p:txBody>
      </p:sp>
      <p:sp>
        <p:nvSpPr>
          <p:cNvPr id="3" name="Content Placeholder 2"/>
          <p:cNvSpPr>
            <a:spLocks noGrp="1"/>
          </p:cNvSpPr>
          <p:nvPr>
            <p:ph idx="1"/>
          </p:nvPr>
        </p:nvSpPr>
        <p:spPr>
          <a:xfrm>
            <a:off x="457200" y="1447800"/>
            <a:ext cx="8229600" cy="5257800"/>
          </a:xfrm>
        </p:spPr>
        <p:txBody>
          <a:bodyPr>
            <a:noAutofit/>
          </a:bodyPr>
          <a:lstStyle/>
          <a:p>
            <a:pPr marL="0" indent="0">
              <a:buNone/>
            </a:pPr>
            <a:r>
              <a:rPr lang="en-US" sz="2800" dirty="0"/>
              <a:t>1. Never gossip. </a:t>
            </a:r>
            <a:br>
              <a:rPr lang="en-US" sz="2800" dirty="0"/>
            </a:br>
            <a:r>
              <a:rPr lang="en-US" sz="2800" dirty="0"/>
              <a:t>2. Never communicate indirectly or by proxy.  </a:t>
            </a:r>
            <a:br>
              <a:rPr lang="en-US" sz="2800" dirty="0"/>
            </a:br>
            <a:r>
              <a:rPr lang="en-US" sz="2800" dirty="0"/>
              <a:t>3. Never speak negatively about other supervisors or subordinates in front of other subordinates. </a:t>
            </a:r>
            <a:br>
              <a:rPr lang="en-US" sz="2800" dirty="0"/>
            </a:br>
            <a:r>
              <a:rPr lang="en-US" sz="2800" dirty="0"/>
              <a:t>4. Never let relationships motivate or drive initial </a:t>
            </a:r>
            <a:br>
              <a:rPr lang="en-US" sz="2800" dirty="0"/>
            </a:br>
            <a:r>
              <a:rPr lang="en-US" sz="2800" dirty="0"/>
              <a:t>      contact; treat everyone with respect and dignity </a:t>
            </a:r>
            <a:br>
              <a:rPr lang="en-US" sz="2800" dirty="0"/>
            </a:br>
            <a:r>
              <a:rPr lang="en-US" sz="2800" dirty="0"/>
              <a:t>      and follow the proper roles, responsibilities, </a:t>
            </a:r>
            <a:br>
              <a:rPr lang="en-US" sz="2800" dirty="0"/>
            </a:br>
            <a:r>
              <a:rPr lang="en-US" sz="2800" dirty="0"/>
              <a:t>      and jurisdictions.</a:t>
            </a:r>
            <a:br>
              <a:rPr lang="en-US" sz="2800" dirty="0"/>
            </a:br>
            <a:r>
              <a:rPr lang="en-US" sz="2800" dirty="0"/>
              <a:t>5. Never put others in awkward, difficult </a:t>
            </a:r>
            <a:br>
              <a:rPr lang="en-US" sz="2800" dirty="0"/>
            </a:br>
            <a:r>
              <a:rPr lang="en-US" sz="2800" dirty="0"/>
              <a:t>      communications positions.</a:t>
            </a:r>
            <a:br>
              <a:rPr lang="en-US" sz="2800" dirty="0"/>
            </a:br>
            <a:endParaRPr lang="en-US" sz="2800"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658</a:t>
            </a:fld>
            <a:endParaRPr lang="en-US">
              <a:solidFill>
                <a:prstClr val="black">
                  <a:tint val="75000"/>
                </a:prstClr>
              </a:solidFill>
            </a:endParaRPr>
          </a:p>
        </p:txBody>
      </p:sp>
    </p:spTree>
    <p:extLst>
      <p:ext uri="{BB962C8B-B14F-4D97-AF65-F5344CB8AC3E}">
        <p14:creationId xmlns:p14="http://schemas.microsoft.com/office/powerpoint/2010/main" val="4238550553"/>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6096000"/>
          </a:xfrm>
        </p:spPr>
        <p:txBody>
          <a:bodyPr>
            <a:normAutofit/>
          </a:bodyPr>
          <a:lstStyle/>
          <a:p>
            <a:pPr marL="0" indent="0">
              <a:buNone/>
            </a:pPr>
            <a:r>
              <a:rPr lang="en-US" sz="2800" dirty="0"/>
              <a:t>6. Speak and be courteous with everyone encountered.</a:t>
            </a:r>
            <a:br>
              <a:rPr lang="en-US" sz="2800" dirty="0"/>
            </a:br>
            <a:r>
              <a:rPr lang="en-US" sz="2800" dirty="0"/>
              <a:t>7. Respect the rank and the title of others in your communications (both verbal and written)</a:t>
            </a:r>
          </a:p>
          <a:p>
            <a:pPr marL="0" indent="0">
              <a:buNone/>
            </a:pPr>
            <a:r>
              <a:rPr lang="en-US" sz="2800" dirty="0"/>
              <a:t>8. Intentionally craft your communications for transparency. </a:t>
            </a:r>
            <a:r>
              <a:rPr lang="en-US" sz="2800" b="1" dirty="0">
                <a:solidFill>
                  <a:srgbClr val="C00000"/>
                </a:solidFill>
              </a:rPr>
              <a:t>There is no such thing as “secret.” </a:t>
            </a:r>
            <a:r>
              <a:rPr lang="en-US" sz="2800" dirty="0"/>
              <a:t>(Don’t ever put out what you can’t take coming back)</a:t>
            </a:r>
            <a:br>
              <a:rPr lang="en-US" sz="2800" dirty="0"/>
            </a:br>
            <a:r>
              <a:rPr lang="en-US" sz="2800" dirty="0"/>
              <a:t>9. Give constant on-going, or at a minimum weekly or bi-weekly status updates; keep subordinates and supervisors in the loop. </a:t>
            </a:r>
          </a:p>
          <a:p>
            <a:pPr marL="0" indent="0">
              <a:buNone/>
            </a:pPr>
            <a:endParaRPr lang="en-US"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659</a:t>
            </a:fld>
            <a:endParaRPr lang="en-US">
              <a:solidFill>
                <a:prstClr val="black">
                  <a:tint val="75000"/>
                </a:prstClr>
              </a:solidFill>
            </a:endParaRPr>
          </a:p>
        </p:txBody>
      </p:sp>
    </p:spTree>
    <p:extLst>
      <p:ext uri="{BB962C8B-B14F-4D97-AF65-F5344CB8AC3E}">
        <p14:creationId xmlns:p14="http://schemas.microsoft.com/office/powerpoint/2010/main" val="18164065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30DC1-5421-C310-0358-56CD9074E5B5}"/>
              </a:ext>
            </a:extLst>
          </p:cNvPr>
          <p:cNvSpPr>
            <a:spLocks noGrp="1"/>
          </p:cNvSpPr>
          <p:nvPr>
            <p:ph type="title"/>
          </p:nvPr>
        </p:nvSpPr>
        <p:spPr/>
        <p:txBody>
          <a:bodyPr>
            <a:normAutofit fontScale="90000"/>
          </a:bodyPr>
          <a:lstStyle/>
          <a:p>
            <a:r>
              <a:rPr lang="en-US" b="1" i="0" dirty="0">
                <a:solidFill>
                  <a:srgbClr val="222222"/>
                </a:solidFill>
                <a:effectLst/>
                <a:latin typeface="UICTFontTextStyleBody"/>
              </a:rPr>
              <a:t>How do we increase our capacity for curiosity?</a:t>
            </a:r>
            <a:endParaRPr lang="en-US" b="1" dirty="0"/>
          </a:p>
        </p:txBody>
      </p:sp>
      <p:sp>
        <p:nvSpPr>
          <p:cNvPr id="3" name="Content Placeholder 2">
            <a:extLst>
              <a:ext uri="{FF2B5EF4-FFF2-40B4-BE49-F238E27FC236}">
                <a16:creationId xmlns:a16="http://schemas.microsoft.com/office/drawing/2014/main" id="{6A1B5D4F-8B99-4AA3-E7EE-03E281E645F5}"/>
              </a:ext>
            </a:extLst>
          </p:cNvPr>
          <p:cNvSpPr>
            <a:spLocks noGrp="1"/>
          </p:cNvSpPr>
          <p:nvPr>
            <p:ph idx="1"/>
          </p:nvPr>
        </p:nvSpPr>
        <p:spPr>
          <a:xfrm>
            <a:off x="457200" y="1676400"/>
            <a:ext cx="8229600" cy="4449763"/>
          </a:xfrm>
        </p:spPr>
        <p:txBody>
          <a:bodyPr/>
          <a:lstStyle/>
          <a:p>
            <a:pPr algn="l">
              <a:buFont typeface="Wingdings" panose="05000000000000000000" pitchFamily="2" charset="2"/>
              <a:buChar char="§"/>
            </a:pPr>
            <a:r>
              <a:rPr lang="en-US" b="0" i="0" dirty="0">
                <a:solidFill>
                  <a:srgbClr val="222222"/>
                </a:solidFill>
                <a:effectLst/>
                <a:latin typeface="UICTFontTextStyleBody"/>
              </a:rPr>
              <a:t>Open mind (keep values and convictions)</a:t>
            </a:r>
            <a:endParaRPr lang="en-US" dirty="0">
              <a:solidFill>
                <a:srgbClr val="222222"/>
              </a:solidFill>
              <a:latin typeface="Arial" panose="020B0604020202020204" pitchFamily="34" charset="0"/>
            </a:endParaRPr>
          </a:p>
          <a:p>
            <a:pPr algn="l">
              <a:buFont typeface="Wingdings" panose="05000000000000000000" pitchFamily="2" charset="2"/>
              <a:buChar char="§"/>
            </a:pPr>
            <a:r>
              <a:rPr lang="en-US" b="0" i="0" dirty="0">
                <a:solidFill>
                  <a:srgbClr val="222222"/>
                </a:solidFill>
                <a:effectLst/>
                <a:latin typeface="UICTFontTextStyleBody"/>
              </a:rPr>
              <a:t>Don’t take things at face value (bias)</a:t>
            </a:r>
            <a:endParaRPr lang="en-US" dirty="0">
              <a:solidFill>
                <a:srgbClr val="222222"/>
              </a:solidFill>
              <a:latin typeface="Arial" panose="020B0604020202020204" pitchFamily="34" charset="0"/>
            </a:endParaRPr>
          </a:p>
          <a:p>
            <a:pPr algn="l">
              <a:buFont typeface="Wingdings" panose="05000000000000000000" pitchFamily="2" charset="2"/>
              <a:buChar char="§"/>
            </a:pPr>
            <a:r>
              <a:rPr lang="en-US" b="0" i="0" dirty="0">
                <a:solidFill>
                  <a:srgbClr val="222222"/>
                </a:solidFill>
                <a:effectLst/>
                <a:latin typeface="UICTFontTextStyleBody"/>
              </a:rPr>
              <a:t>Look past ourselves</a:t>
            </a:r>
            <a:endParaRPr lang="en-US" dirty="0">
              <a:solidFill>
                <a:srgbClr val="222222"/>
              </a:solidFill>
              <a:latin typeface="Arial" panose="020B0604020202020204" pitchFamily="34" charset="0"/>
            </a:endParaRPr>
          </a:p>
          <a:p>
            <a:pPr algn="l">
              <a:buFont typeface="Wingdings" panose="05000000000000000000" pitchFamily="2" charset="2"/>
              <a:buChar char="§"/>
            </a:pPr>
            <a:r>
              <a:rPr lang="en-US" b="0" i="0" dirty="0">
                <a:solidFill>
                  <a:srgbClr val="222222"/>
                </a:solidFill>
                <a:effectLst/>
                <a:latin typeface="UICTFontTextStyleBody"/>
              </a:rPr>
              <a:t>Ask questions </a:t>
            </a:r>
            <a:endParaRPr lang="en-US" b="0" i="0" dirty="0">
              <a:solidFill>
                <a:srgbClr val="222222"/>
              </a:solidFill>
              <a:effectLst/>
              <a:latin typeface="Arial" panose="020B0604020202020204" pitchFamily="34" charset="0"/>
            </a:endParaRP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E099663B-DF96-7F1F-422D-86022107BE8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66</a:t>
            </a:fld>
            <a:endParaRPr lang="en-US">
              <a:solidFill>
                <a:prstClr val="black">
                  <a:tint val="75000"/>
                </a:prstClr>
              </a:solidFill>
            </a:endParaRPr>
          </a:p>
        </p:txBody>
      </p:sp>
    </p:spTree>
    <p:extLst>
      <p:ext uri="{BB962C8B-B14F-4D97-AF65-F5344CB8AC3E}">
        <p14:creationId xmlns:p14="http://schemas.microsoft.com/office/powerpoint/2010/main" val="2042169742"/>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body" idx="1"/>
          </p:nvPr>
        </p:nvSpPr>
        <p:spPr>
          <a:xfrm>
            <a:off x="304800" y="381000"/>
            <a:ext cx="8534400" cy="6172200"/>
          </a:xfrm>
        </p:spPr>
        <p:txBody>
          <a:bodyPr/>
          <a:lstStyle/>
          <a:p>
            <a:pPr algn="ctr" eaLnBrk="1" hangingPunct="1">
              <a:buFont typeface="Wingdings" pitchFamily="2" charset="2"/>
              <a:buNone/>
              <a:defRPr/>
            </a:pPr>
            <a:r>
              <a:rPr lang="en-US" sz="3600" dirty="0"/>
              <a:t>Managers and supervisors in the work unit must speak with </a:t>
            </a:r>
            <a:r>
              <a:rPr lang="en-US" sz="3600" b="1" u="sng" dirty="0">
                <a:solidFill>
                  <a:srgbClr val="C00000"/>
                </a:solidFill>
              </a:rPr>
              <a:t>one voice</a:t>
            </a:r>
            <a:r>
              <a:rPr lang="en-US" sz="3600" b="1" dirty="0">
                <a:solidFill>
                  <a:srgbClr val="C00000"/>
                </a:solidFill>
              </a:rPr>
              <a:t>.</a:t>
            </a:r>
          </a:p>
          <a:p>
            <a:pPr algn="ctr" eaLnBrk="1" hangingPunct="1">
              <a:buFont typeface="Wingdings" pitchFamily="2" charset="2"/>
              <a:buNone/>
              <a:defRPr/>
            </a:pPr>
            <a:endParaRPr lang="en-US" sz="3600" b="1" dirty="0">
              <a:solidFill>
                <a:srgbClr val="C00000"/>
              </a:solidFill>
            </a:endParaRPr>
          </a:p>
          <a:p>
            <a:pPr algn="ctr" eaLnBrk="1" hangingPunct="1">
              <a:buFont typeface="Wingdings" pitchFamily="2" charset="2"/>
              <a:buNone/>
              <a:defRPr/>
            </a:pPr>
            <a:r>
              <a:rPr lang="en-US" sz="3600" dirty="0"/>
              <a:t>Subordinates must not be subjected to mixed messages or fears of one supervisor overruling another.</a:t>
            </a:r>
          </a:p>
          <a:p>
            <a:pPr algn="ctr" eaLnBrk="1" hangingPunct="1">
              <a:buFont typeface="Wingdings" pitchFamily="2" charset="2"/>
              <a:buNone/>
              <a:defRPr/>
            </a:pPr>
            <a:endParaRPr lang="en-US" sz="3600" dirty="0"/>
          </a:p>
          <a:p>
            <a:pPr algn="ctr" eaLnBrk="1" hangingPunct="1">
              <a:buFont typeface="Wingdings" pitchFamily="2" charset="2"/>
              <a:buNone/>
              <a:defRPr/>
            </a:pPr>
            <a:r>
              <a:rPr lang="en-US" sz="3600" b="1" dirty="0">
                <a:solidFill>
                  <a:srgbClr val="C00000"/>
                </a:solidFill>
              </a:rPr>
              <a:t>“Subordinates must never have an environment that results in supervisor shopping.”</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660</a:t>
            </a:fld>
            <a:endParaRPr lang="en-US">
              <a:solidFill>
                <a:prstClr val="black">
                  <a:tint val="75000"/>
                </a:prstClr>
              </a:solidFill>
            </a:endParaRPr>
          </a:p>
        </p:txBody>
      </p:sp>
    </p:spTree>
    <p:extLst>
      <p:ext uri="{BB962C8B-B14F-4D97-AF65-F5344CB8AC3E}">
        <p14:creationId xmlns:p14="http://schemas.microsoft.com/office/powerpoint/2010/main" val="4110030503"/>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body" idx="1"/>
          </p:nvPr>
        </p:nvSpPr>
        <p:spPr>
          <a:xfrm>
            <a:off x="457200" y="381000"/>
            <a:ext cx="8229600" cy="6049963"/>
          </a:xfrm>
        </p:spPr>
        <p:txBody>
          <a:bodyPr>
            <a:normAutofit/>
          </a:bodyPr>
          <a:lstStyle/>
          <a:p>
            <a:pPr algn="ctr" eaLnBrk="1" hangingPunct="1">
              <a:buFont typeface="Wingdings" pitchFamily="2" charset="2"/>
              <a:buNone/>
              <a:defRPr/>
            </a:pPr>
            <a:r>
              <a:rPr lang="en-US" b="1" dirty="0"/>
              <a:t>Never put subordinates in the awkward position of having to tell their peers, what should come from the mouth of the supervisor.</a:t>
            </a:r>
          </a:p>
          <a:p>
            <a:pPr algn="ctr" eaLnBrk="1" hangingPunct="1">
              <a:buFont typeface="Wingdings" pitchFamily="2" charset="2"/>
              <a:buNone/>
              <a:defRPr/>
            </a:pPr>
            <a:endParaRPr lang="en-US" b="1" dirty="0"/>
          </a:p>
          <a:p>
            <a:pPr algn="ctr" eaLnBrk="1" hangingPunct="1">
              <a:buFont typeface="Wingdings" pitchFamily="2" charset="2"/>
              <a:buNone/>
              <a:defRPr/>
            </a:pPr>
            <a:r>
              <a:rPr lang="en-US" sz="2800" b="1" dirty="0"/>
              <a:t>Example:  </a:t>
            </a:r>
            <a:r>
              <a:rPr lang="en-US" i="1" dirty="0"/>
              <a:t>“Tell Joe I said let you handle this one.”</a:t>
            </a:r>
          </a:p>
          <a:p>
            <a:pPr algn="ctr" eaLnBrk="1" hangingPunct="1">
              <a:buFont typeface="Wingdings" pitchFamily="2" charset="2"/>
              <a:buNone/>
              <a:defRPr/>
            </a:pPr>
            <a:r>
              <a:rPr lang="en-US" i="1" dirty="0"/>
              <a:t>“Find Jill and tell her I said switch call.”</a:t>
            </a:r>
          </a:p>
          <a:p>
            <a:pPr algn="ctr" eaLnBrk="1" hangingPunct="1">
              <a:buFont typeface="Wingdings" pitchFamily="2" charset="2"/>
              <a:buNone/>
              <a:defRPr/>
            </a:pPr>
            <a:r>
              <a:rPr lang="en-US" b="1" dirty="0"/>
              <a:t>There is a difference between broad vision statements, request and specific directions.</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661</a:t>
            </a:fld>
            <a:endParaRPr lang="en-US">
              <a:solidFill>
                <a:prstClr val="black">
                  <a:tint val="75000"/>
                </a:prstClr>
              </a:solidFill>
            </a:endParaRPr>
          </a:p>
        </p:txBody>
      </p:sp>
    </p:spTree>
    <p:extLst>
      <p:ext uri="{BB962C8B-B14F-4D97-AF65-F5344CB8AC3E}">
        <p14:creationId xmlns:p14="http://schemas.microsoft.com/office/powerpoint/2010/main" val="668970703"/>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body" idx="1"/>
          </p:nvPr>
        </p:nvSpPr>
        <p:spPr>
          <a:xfrm>
            <a:off x="457200" y="304800"/>
            <a:ext cx="8229600" cy="6400800"/>
          </a:xfrm>
        </p:spPr>
        <p:txBody>
          <a:bodyPr>
            <a:normAutofit/>
          </a:bodyPr>
          <a:lstStyle/>
          <a:p>
            <a:pPr algn="ctr" eaLnBrk="1" hangingPunct="1">
              <a:buFont typeface="Wingdings" pitchFamily="2" charset="2"/>
              <a:buNone/>
              <a:defRPr/>
            </a:pPr>
            <a:r>
              <a:rPr lang="en-US" b="1" dirty="0"/>
              <a:t>Managers must be aware of how broad brush-nonspecific communications may adversely impact their people</a:t>
            </a:r>
          </a:p>
          <a:p>
            <a:pPr algn="ctr" eaLnBrk="1" hangingPunct="1">
              <a:buFont typeface="Wingdings" pitchFamily="2" charset="2"/>
              <a:buNone/>
              <a:defRPr/>
            </a:pPr>
            <a:endParaRPr lang="en-US" dirty="0"/>
          </a:p>
          <a:p>
            <a:pPr eaLnBrk="1" hangingPunct="1">
              <a:buFont typeface="Wingdings" panose="05000000000000000000" pitchFamily="2" charset="2"/>
              <a:buChar char="§"/>
              <a:defRPr/>
            </a:pPr>
            <a:r>
              <a:rPr lang="en-US" sz="2800" dirty="0"/>
              <a:t>Be broad where the facts dictate to be broad, but never eliminate exceptions for common sense</a:t>
            </a:r>
          </a:p>
          <a:p>
            <a:pPr eaLnBrk="1" hangingPunct="1">
              <a:buFont typeface="Wingdings" panose="05000000000000000000" pitchFamily="2" charset="2"/>
              <a:buChar char="§"/>
              <a:defRPr/>
            </a:pPr>
            <a:r>
              <a:rPr lang="en-US" sz="2800" dirty="0"/>
              <a:t>Deal with the individual, not the group regarding individual performance issues</a:t>
            </a:r>
          </a:p>
          <a:p>
            <a:pPr eaLnBrk="1" hangingPunct="1">
              <a:buFont typeface="Wingdings" panose="05000000000000000000" pitchFamily="2" charset="2"/>
              <a:buChar char="§"/>
              <a:defRPr/>
            </a:pPr>
            <a:r>
              <a:rPr lang="en-US" sz="2800" dirty="0"/>
              <a:t>Do not impact the many over issues with the few</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662</a:t>
            </a:fld>
            <a:endParaRPr lang="en-US">
              <a:solidFill>
                <a:prstClr val="black">
                  <a:tint val="75000"/>
                </a:prstClr>
              </a:solidFill>
            </a:endParaRPr>
          </a:p>
        </p:txBody>
      </p:sp>
    </p:spTree>
    <p:extLst>
      <p:ext uri="{BB962C8B-B14F-4D97-AF65-F5344CB8AC3E}">
        <p14:creationId xmlns:p14="http://schemas.microsoft.com/office/powerpoint/2010/main" val="1690323604"/>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body" idx="1"/>
          </p:nvPr>
        </p:nvSpPr>
        <p:spPr>
          <a:xfrm>
            <a:off x="0" y="-1"/>
            <a:ext cx="9144000" cy="2362201"/>
          </a:xfrm>
        </p:spPr>
        <p:txBody>
          <a:bodyPr>
            <a:normAutofit/>
          </a:bodyPr>
          <a:lstStyle/>
          <a:p>
            <a:pPr algn="ctr" eaLnBrk="1" hangingPunct="1">
              <a:buFont typeface="Wingdings" pitchFamily="2" charset="2"/>
              <a:buNone/>
              <a:defRPr/>
            </a:pPr>
            <a:r>
              <a:rPr lang="en-US" b="1" dirty="0"/>
              <a:t>Practice how you communicate and keeping people plugged in, aware and in the loop</a:t>
            </a:r>
          </a:p>
          <a:p>
            <a:pPr algn="ctr" eaLnBrk="1" hangingPunct="1">
              <a:buFont typeface="Wingdings" pitchFamily="2" charset="2"/>
              <a:buNone/>
              <a:defRPr/>
            </a:pPr>
            <a:r>
              <a:rPr lang="en-US" b="1" i="1" u="sng" dirty="0"/>
              <a:t>Be an active planner of communication</a:t>
            </a:r>
          </a:p>
        </p:txBody>
      </p:sp>
      <p:sp>
        <p:nvSpPr>
          <p:cNvPr id="35843" name="Text Box 3"/>
          <p:cNvSpPr txBox="1">
            <a:spLocks noChangeArrowheads="1"/>
          </p:cNvSpPr>
          <p:nvPr/>
        </p:nvSpPr>
        <p:spPr bwMode="auto">
          <a:xfrm>
            <a:off x="457200" y="1981200"/>
            <a:ext cx="8534400"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50000"/>
              </a:spcBef>
              <a:buClrTx/>
              <a:buSzTx/>
              <a:buNone/>
            </a:pPr>
            <a:endParaRPr lang="en-US" altLang="en-US" sz="3000" dirty="0">
              <a:solidFill>
                <a:prstClr val="black"/>
              </a:solidFill>
            </a:endParaRPr>
          </a:p>
          <a:p>
            <a:pPr>
              <a:spcBef>
                <a:spcPct val="50000"/>
              </a:spcBef>
              <a:buClrTx/>
              <a:buSzTx/>
              <a:buFontTx/>
              <a:buChar char="•"/>
            </a:pPr>
            <a:r>
              <a:rPr lang="en-US" altLang="en-US" sz="3000" dirty="0">
                <a:solidFill>
                  <a:prstClr val="black"/>
                </a:solidFill>
              </a:rPr>
              <a:t>When people are out of the office and return   </a:t>
            </a:r>
            <a:br>
              <a:rPr lang="en-US" altLang="en-US" sz="3000" dirty="0">
                <a:solidFill>
                  <a:prstClr val="black"/>
                </a:solidFill>
              </a:rPr>
            </a:br>
            <a:r>
              <a:rPr lang="en-US" altLang="en-US" sz="3000" dirty="0">
                <a:solidFill>
                  <a:prstClr val="black"/>
                </a:solidFill>
              </a:rPr>
              <a:t>    later. (Vacation and leave)</a:t>
            </a:r>
          </a:p>
          <a:p>
            <a:pPr>
              <a:spcBef>
                <a:spcPct val="50000"/>
              </a:spcBef>
              <a:buClrTx/>
              <a:buSzTx/>
              <a:buFontTx/>
              <a:buChar char="•"/>
            </a:pPr>
            <a:r>
              <a:rPr lang="en-US" altLang="en-US" sz="3000" dirty="0">
                <a:solidFill>
                  <a:prstClr val="black"/>
                </a:solidFill>
              </a:rPr>
              <a:t>When you attend a meeting or briefing that </a:t>
            </a:r>
            <a:br>
              <a:rPr lang="en-US" altLang="en-US" sz="3000" dirty="0">
                <a:solidFill>
                  <a:prstClr val="black"/>
                </a:solidFill>
              </a:rPr>
            </a:br>
            <a:r>
              <a:rPr lang="en-US" altLang="en-US" sz="3000" dirty="0">
                <a:solidFill>
                  <a:prstClr val="black"/>
                </a:solidFill>
              </a:rPr>
              <a:t>    provides meaningful information to others.</a:t>
            </a:r>
          </a:p>
          <a:p>
            <a:pPr>
              <a:spcBef>
                <a:spcPct val="50000"/>
              </a:spcBef>
              <a:buClrTx/>
              <a:buSzTx/>
              <a:buFontTx/>
              <a:buChar char="•"/>
            </a:pPr>
            <a:r>
              <a:rPr lang="en-US" altLang="en-US" sz="3000" dirty="0">
                <a:solidFill>
                  <a:prstClr val="black"/>
                </a:solidFill>
              </a:rPr>
              <a:t>  During the course of an incident or event </a:t>
            </a:r>
            <a:br>
              <a:rPr lang="en-US" altLang="en-US" sz="3000" dirty="0">
                <a:solidFill>
                  <a:prstClr val="black"/>
                </a:solidFill>
              </a:rPr>
            </a:br>
            <a:r>
              <a:rPr lang="en-US" altLang="en-US" sz="3000" dirty="0">
                <a:solidFill>
                  <a:prstClr val="black"/>
                </a:solidFill>
              </a:rPr>
              <a:t>   where important information is generated, </a:t>
            </a:r>
            <a:br>
              <a:rPr lang="en-US" altLang="en-US" sz="3000" dirty="0">
                <a:solidFill>
                  <a:prstClr val="black"/>
                </a:solidFill>
              </a:rPr>
            </a:br>
            <a:r>
              <a:rPr lang="en-US" altLang="en-US" sz="3000" dirty="0">
                <a:solidFill>
                  <a:prstClr val="black"/>
                </a:solidFill>
              </a:rPr>
              <a:t>   collected, or disseminated.</a:t>
            </a:r>
          </a:p>
        </p:txBody>
      </p:sp>
      <p:sp>
        <p:nvSpPr>
          <p:cNvPr id="35844" name="Line 4"/>
          <p:cNvSpPr>
            <a:spLocks noChangeShapeType="1"/>
          </p:cNvSpPr>
          <p:nvPr/>
        </p:nvSpPr>
        <p:spPr bwMode="auto">
          <a:xfrm>
            <a:off x="457200" y="1981200"/>
            <a:ext cx="822960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663</a:t>
            </a:fld>
            <a:endParaRPr lang="en-US">
              <a:solidFill>
                <a:prstClr val="black">
                  <a:tint val="75000"/>
                </a:prstClr>
              </a:solidFill>
            </a:endParaRPr>
          </a:p>
        </p:txBody>
      </p:sp>
    </p:spTree>
    <p:extLst>
      <p:ext uri="{BB962C8B-B14F-4D97-AF65-F5344CB8AC3E}">
        <p14:creationId xmlns:p14="http://schemas.microsoft.com/office/powerpoint/2010/main" val="580672565"/>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743200"/>
          </a:xfrm>
        </p:spPr>
        <p:txBody>
          <a:bodyPr>
            <a:noAutofit/>
          </a:bodyPr>
          <a:lstStyle/>
          <a:p>
            <a:pPr>
              <a:defRPr/>
            </a:pPr>
            <a:r>
              <a:rPr lang="en-US" sz="3200" b="1" dirty="0">
                <a:latin typeface="Georgia" pitchFamily="18" charset="0"/>
              </a:rPr>
              <a:t>Meetings as a means of communication in the work unit</a:t>
            </a:r>
            <a:br>
              <a:rPr lang="en-US" sz="3200" b="1" dirty="0">
                <a:latin typeface="Georgia" pitchFamily="18" charset="0"/>
              </a:rPr>
            </a:br>
            <a:r>
              <a:rPr lang="en-US" sz="3200" b="1" dirty="0">
                <a:latin typeface="Georgia" pitchFamily="18" charset="0"/>
              </a:rPr>
              <a:t> </a:t>
            </a:r>
            <a:r>
              <a:rPr lang="en-US" sz="3200" b="1" u="sng" dirty="0">
                <a:latin typeface="Georgia" pitchFamily="18" charset="0"/>
              </a:rPr>
              <a:t>“to meet or not to meet…that is the question.”</a:t>
            </a:r>
            <a:br>
              <a:rPr lang="en-US" sz="3200" u="sng" dirty="0">
                <a:latin typeface="Georgia" pitchFamily="18" charset="0"/>
              </a:rPr>
            </a:br>
            <a:endParaRPr lang="en-US" sz="3600" u="sng" dirty="0">
              <a:solidFill>
                <a:srgbClr val="C00000"/>
              </a:solidFill>
              <a:latin typeface="Georgia" pitchFamily="18" charset="0"/>
            </a:endParaRPr>
          </a:p>
        </p:txBody>
      </p:sp>
      <p:sp>
        <p:nvSpPr>
          <p:cNvPr id="3" name="Content Placeholder 2"/>
          <p:cNvSpPr>
            <a:spLocks noGrp="1"/>
          </p:cNvSpPr>
          <p:nvPr>
            <p:ph idx="1"/>
          </p:nvPr>
        </p:nvSpPr>
        <p:spPr>
          <a:xfrm>
            <a:off x="457200" y="2362200"/>
            <a:ext cx="8229600" cy="4495800"/>
          </a:xfrm>
        </p:spPr>
        <p:txBody>
          <a:bodyPr>
            <a:normAutofit/>
          </a:bodyPr>
          <a:lstStyle/>
          <a:p>
            <a:pPr>
              <a:defRPr/>
            </a:pPr>
            <a:r>
              <a:rPr lang="en-US" sz="2800" dirty="0">
                <a:latin typeface="Georgia" pitchFamily="18" charset="0"/>
              </a:rPr>
              <a:t>Meetings impact your people's time</a:t>
            </a:r>
          </a:p>
          <a:p>
            <a:pPr>
              <a:defRPr/>
            </a:pPr>
            <a:r>
              <a:rPr lang="en-US" sz="2800" dirty="0">
                <a:latin typeface="Georgia" pitchFamily="18" charset="0"/>
              </a:rPr>
              <a:t>Meetings interrupt work</a:t>
            </a:r>
          </a:p>
          <a:p>
            <a:pPr>
              <a:defRPr/>
            </a:pPr>
            <a:r>
              <a:rPr lang="en-US" sz="2800" dirty="0">
                <a:latin typeface="Georgia" pitchFamily="18" charset="0"/>
              </a:rPr>
              <a:t>Meetings are additional work</a:t>
            </a:r>
          </a:p>
          <a:p>
            <a:pPr>
              <a:defRPr/>
            </a:pPr>
            <a:r>
              <a:rPr lang="en-US" sz="2800" dirty="0">
                <a:latin typeface="Georgia" pitchFamily="18" charset="0"/>
              </a:rPr>
              <a:t>Meetings may not be the most efficient way in some cases to dispense or gather information</a:t>
            </a:r>
          </a:p>
          <a:p>
            <a:pPr>
              <a:defRPr/>
            </a:pPr>
            <a:r>
              <a:rPr lang="en-US" sz="2800" dirty="0">
                <a:latin typeface="Georgia" pitchFamily="18" charset="0"/>
              </a:rPr>
              <a:t>Meetings structured appropriately may encourage valuable feedback </a:t>
            </a:r>
          </a:p>
          <a:p>
            <a:pPr>
              <a:defRPr/>
            </a:pPr>
            <a:r>
              <a:rPr lang="en-US" sz="2800" dirty="0">
                <a:latin typeface="Georgia" pitchFamily="18" charset="0"/>
              </a:rPr>
              <a:t>Sometimes meetings are very necessary and important and the best method to communicate</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664</a:t>
            </a:fld>
            <a:endParaRPr lang="en-US">
              <a:solidFill>
                <a:prstClr val="black">
                  <a:tint val="75000"/>
                </a:prstClr>
              </a:solidFill>
            </a:endParaRPr>
          </a:p>
        </p:txBody>
      </p:sp>
    </p:spTree>
    <p:extLst>
      <p:ext uri="{BB962C8B-B14F-4D97-AF65-F5344CB8AC3E}">
        <p14:creationId xmlns:p14="http://schemas.microsoft.com/office/powerpoint/2010/main" val="1069838937"/>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4A5D2-E48E-4881-8198-81DC7C6D2F96}"/>
              </a:ext>
            </a:extLst>
          </p:cNvPr>
          <p:cNvSpPr>
            <a:spLocks noGrp="1"/>
          </p:cNvSpPr>
          <p:nvPr>
            <p:ph type="title"/>
          </p:nvPr>
        </p:nvSpPr>
        <p:spPr>
          <a:xfrm>
            <a:off x="457200" y="381000"/>
            <a:ext cx="8229600" cy="1036638"/>
          </a:xfrm>
        </p:spPr>
        <p:txBody>
          <a:bodyPr>
            <a:normAutofit fontScale="90000"/>
          </a:bodyPr>
          <a:lstStyle/>
          <a:p>
            <a:r>
              <a:rPr lang="en-US" b="1" dirty="0"/>
              <a:t>Think Tanks</a:t>
            </a:r>
            <a:br>
              <a:rPr lang="en-US" b="1" dirty="0"/>
            </a:br>
            <a:endParaRPr lang="en-US" sz="3600" dirty="0"/>
          </a:p>
        </p:txBody>
      </p:sp>
      <p:sp>
        <p:nvSpPr>
          <p:cNvPr id="3" name="Content Placeholder 2">
            <a:extLst>
              <a:ext uri="{FF2B5EF4-FFF2-40B4-BE49-F238E27FC236}">
                <a16:creationId xmlns:a16="http://schemas.microsoft.com/office/drawing/2014/main" id="{3F1802D6-BA8A-F4BD-0804-B8748195D95F}"/>
              </a:ext>
            </a:extLst>
          </p:cNvPr>
          <p:cNvSpPr>
            <a:spLocks noGrp="1"/>
          </p:cNvSpPr>
          <p:nvPr>
            <p:ph idx="1"/>
          </p:nvPr>
        </p:nvSpPr>
        <p:spPr/>
        <p:txBody>
          <a:bodyPr>
            <a:normAutofit/>
          </a:bodyPr>
          <a:lstStyle/>
          <a:p>
            <a:pPr>
              <a:buFont typeface="Wingdings" panose="05000000000000000000" pitchFamily="2" charset="2"/>
              <a:buChar char="§"/>
            </a:pPr>
            <a:r>
              <a:rPr lang="en-US" sz="2800" b="0" i="0" dirty="0">
                <a:effectLst/>
                <a:latin typeface="Calibri" panose="020F0502020204030204" pitchFamily="34" charset="0"/>
                <a:cs typeface="Calibri" panose="020F0502020204030204" pitchFamily="34" charset="0"/>
              </a:rPr>
              <a:t>Select group organized to study a particular subject (such as a specific case, policy issue, or a scientific problem) and provide information, ideas, and advice</a:t>
            </a:r>
          </a:p>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Structured evaluation, assessments, and feedback</a:t>
            </a:r>
          </a:p>
          <a:p>
            <a:pPr>
              <a:buFont typeface="Wingdings" panose="05000000000000000000" pitchFamily="2" charset="2"/>
              <a:buChar char="§"/>
            </a:pPr>
            <a:r>
              <a:rPr lang="en-US" sz="2800" b="0" i="0" dirty="0">
                <a:effectLst/>
                <a:latin typeface="Calibri" panose="020F0502020204030204" pitchFamily="34" charset="0"/>
                <a:cs typeface="Calibri" panose="020F0502020204030204" pitchFamily="34" charset="0"/>
              </a:rPr>
              <a:t>Premortem versus Postmortem paradigm</a:t>
            </a:r>
          </a:p>
          <a:p>
            <a:pPr>
              <a:buFont typeface="Wingdings" panose="05000000000000000000" pitchFamily="2" charset="2"/>
              <a:buChar char="§"/>
            </a:pPr>
            <a:r>
              <a:rPr lang="en-US" sz="2800" dirty="0">
                <a:latin typeface="Calibri" panose="020F0502020204030204" pitchFamily="34" charset="0"/>
                <a:cs typeface="Calibri" panose="020F0502020204030204" pitchFamily="34" charset="0"/>
              </a:rPr>
              <a:t>An interactive platform for </a:t>
            </a:r>
            <a:r>
              <a:rPr lang="en-US" sz="2800" dirty="0"/>
              <a:t>Mosaicking</a:t>
            </a:r>
          </a:p>
          <a:p>
            <a:pPr>
              <a:buFont typeface="Wingdings" panose="05000000000000000000" pitchFamily="2" charset="2"/>
              <a:buChar char="§"/>
            </a:pPr>
            <a:r>
              <a:rPr lang="en-US" sz="2800" dirty="0"/>
              <a:t>Devils advocate role</a:t>
            </a:r>
          </a:p>
          <a:p>
            <a:pPr marL="0" indent="0">
              <a:buNone/>
            </a:pPr>
            <a:r>
              <a:rPr lang="en-US" sz="2800" b="1" dirty="0">
                <a:latin typeface="Calibri" panose="020F0502020204030204" pitchFamily="34" charset="0"/>
                <a:cs typeface="Calibri" panose="020F0502020204030204" pitchFamily="34" charset="0"/>
              </a:rPr>
              <a:t>Caution: </a:t>
            </a:r>
            <a:r>
              <a:rPr lang="en-US" sz="2800" dirty="0">
                <a:latin typeface="Calibri" panose="020F0502020204030204" pitchFamily="34" charset="0"/>
                <a:cs typeface="Calibri" panose="020F0502020204030204" pitchFamily="34" charset="0"/>
              </a:rPr>
              <a:t>Beware planting the “Boss” opinion seeds</a:t>
            </a:r>
          </a:p>
        </p:txBody>
      </p:sp>
      <p:sp>
        <p:nvSpPr>
          <p:cNvPr id="4" name="Slide Number Placeholder 3">
            <a:extLst>
              <a:ext uri="{FF2B5EF4-FFF2-40B4-BE49-F238E27FC236}">
                <a16:creationId xmlns:a16="http://schemas.microsoft.com/office/drawing/2014/main" id="{B58FEF17-D6A9-FA9E-6837-6D1B8A64B8A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665</a:t>
            </a:fld>
            <a:endParaRPr lang="en-US">
              <a:solidFill>
                <a:prstClr val="black">
                  <a:tint val="75000"/>
                </a:prstClr>
              </a:solidFill>
            </a:endParaRPr>
          </a:p>
        </p:txBody>
      </p:sp>
    </p:spTree>
    <p:extLst>
      <p:ext uri="{BB962C8B-B14F-4D97-AF65-F5344CB8AC3E}">
        <p14:creationId xmlns:p14="http://schemas.microsoft.com/office/powerpoint/2010/main" val="1511184648"/>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66A8-070C-1DCF-5A84-23C14E228D33}"/>
              </a:ext>
            </a:extLst>
          </p:cNvPr>
          <p:cNvSpPr>
            <a:spLocks noGrp="1"/>
          </p:cNvSpPr>
          <p:nvPr>
            <p:ph type="title"/>
          </p:nvPr>
        </p:nvSpPr>
        <p:spPr>
          <a:xfrm>
            <a:off x="457200" y="274638"/>
            <a:ext cx="8229600" cy="1825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88A19F2C-3036-8065-0E8A-B365F029DA9A}"/>
              </a:ext>
            </a:extLst>
          </p:cNvPr>
          <p:cNvSpPr>
            <a:spLocks noGrp="1"/>
          </p:cNvSpPr>
          <p:nvPr>
            <p:ph idx="1"/>
          </p:nvPr>
        </p:nvSpPr>
        <p:spPr>
          <a:xfrm>
            <a:off x="228600" y="533400"/>
            <a:ext cx="8610600" cy="6096000"/>
          </a:xfrm>
        </p:spPr>
        <p:txBody>
          <a:bodyPr>
            <a:normAutofit/>
          </a:bodyPr>
          <a:lstStyle/>
          <a:p>
            <a:pPr marL="0" indent="0">
              <a:buNone/>
            </a:pPr>
            <a:r>
              <a:rPr lang="en-US" sz="2800" i="0" dirty="0">
                <a:solidFill>
                  <a:srgbClr val="202124"/>
                </a:solidFill>
                <a:effectLst/>
                <a:latin typeface="Calibri" panose="020F0502020204030204" pitchFamily="34" charset="0"/>
                <a:cs typeface="Calibri" panose="020F0502020204030204" pitchFamily="34" charset="0"/>
              </a:rPr>
              <a:t>Nelson Mandela was born the son of a tribal chief. When asked by a journalist how he had become a great leader, he said, </a:t>
            </a:r>
          </a:p>
          <a:p>
            <a:pPr marL="0" indent="0">
              <a:buNone/>
            </a:pPr>
            <a:r>
              <a:rPr lang="en-US" sz="2800" dirty="0">
                <a:solidFill>
                  <a:srgbClr val="202124"/>
                </a:solidFill>
                <a:latin typeface="Calibri" panose="020F0502020204030204" pitchFamily="34" charset="0"/>
                <a:cs typeface="Calibri" panose="020F0502020204030204" pitchFamily="34" charset="0"/>
              </a:rPr>
              <a:t>“</a:t>
            </a:r>
            <a:r>
              <a:rPr lang="en-US" sz="2800" i="1" dirty="0">
                <a:solidFill>
                  <a:srgbClr val="202124"/>
                </a:solidFill>
                <a:effectLst/>
                <a:latin typeface="Calibri" panose="020F0502020204030204" pitchFamily="34" charset="0"/>
                <a:cs typeface="Calibri" panose="020F0502020204030204" pitchFamily="34" charset="0"/>
              </a:rPr>
              <a:t>When I was a boy, I remember going to tribal meetings with my father and I remember that they always sat in a circle and my father was always the last to speak</a:t>
            </a:r>
            <a:r>
              <a:rPr lang="en-US" sz="2800" i="0" dirty="0">
                <a:solidFill>
                  <a:srgbClr val="202124"/>
                </a:solidFill>
                <a:effectLst/>
                <a:latin typeface="Calibri" panose="020F0502020204030204" pitchFamily="34" charset="0"/>
                <a:cs typeface="Calibri" panose="020F0502020204030204" pitchFamily="34" charset="0"/>
              </a:rPr>
              <a:t>”</a:t>
            </a:r>
          </a:p>
          <a:p>
            <a:pPr marL="0" indent="0">
              <a:buNone/>
            </a:pPr>
            <a:r>
              <a:rPr lang="en-US" sz="2800" b="1" i="0" dirty="0">
                <a:solidFill>
                  <a:srgbClr val="202124"/>
                </a:solidFill>
                <a:effectLst/>
                <a:latin typeface="Calibri" panose="020F0502020204030204" pitchFamily="34" charset="0"/>
                <a:cs typeface="Calibri" panose="020F0502020204030204" pitchFamily="34" charset="0"/>
              </a:rPr>
              <a:t>Lessons:</a:t>
            </a:r>
          </a:p>
          <a:p>
            <a:pPr algn="l">
              <a:buFont typeface="Courier New" panose="02070309020205020404" pitchFamily="49" charset="0"/>
              <a:buChar char="o"/>
            </a:pPr>
            <a:r>
              <a:rPr lang="en-US" sz="2800" b="0" i="0" dirty="0">
                <a:solidFill>
                  <a:srgbClr val="292929"/>
                </a:solidFill>
                <a:effectLst/>
                <a:latin typeface="Calibri" panose="020F0502020204030204" pitchFamily="34" charset="0"/>
                <a:cs typeface="Calibri" panose="020F0502020204030204" pitchFamily="34" charset="0"/>
              </a:rPr>
              <a:t>Give the same consideration to everyone and treat them with equality (</a:t>
            </a:r>
            <a:r>
              <a:rPr lang="en-US" sz="2800" dirty="0">
                <a:solidFill>
                  <a:srgbClr val="292929"/>
                </a:solidFill>
                <a:latin typeface="charter"/>
                <a:cs typeface="Calibri" panose="020F0502020204030204" pitchFamily="34" charset="0"/>
              </a:rPr>
              <a:t>not </a:t>
            </a:r>
            <a:r>
              <a:rPr lang="en-US" sz="2800" b="0" i="0" dirty="0">
                <a:solidFill>
                  <a:srgbClr val="292929"/>
                </a:solidFill>
                <a:effectLst/>
                <a:latin typeface="charter"/>
              </a:rPr>
              <a:t>hierarchical, </a:t>
            </a:r>
            <a:r>
              <a:rPr lang="en-US" sz="2800" dirty="0">
                <a:solidFill>
                  <a:srgbClr val="292929"/>
                </a:solidFill>
                <a:latin typeface="charter"/>
              </a:rPr>
              <a:t>people feel free to speak)</a:t>
            </a:r>
            <a:endParaRPr lang="en-US" sz="2800" b="0" i="0" dirty="0">
              <a:solidFill>
                <a:srgbClr val="292929"/>
              </a:solidFill>
              <a:effectLst/>
              <a:latin typeface="Calibri" panose="020F0502020204030204" pitchFamily="34" charset="0"/>
              <a:cs typeface="Calibri" panose="020F0502020204030204" pitchFamily="34" charset="0"/>
            </a:endParaRPr>
          </a:p>
          <a:p>
            <a:pPr algn="l">
              <a:buFont typeface="Courier New" panose="02070309020205020404" pitchFamily="49" charset="0"/>
              <a:buChar char="o"/>
            </a:pPr>
            <a:r>
              <a:rPr lang="en-US" sz="2800" b="0" i="0" dirty="0">
                <a:solidFill>
                  <a:srgbClr val="292929"/>
                </a:solidFill>
                <a:effectLst/>
                <a:latin typeface="Calibri" panose="020F0502020204030204" pitchFamily="34" charset="0"/>
                <a:cs typeface="Calibri" panose="020F0502020204030204" pitchFamily="34" charset="0"/>
              </a:rPr>
              <a:t>Ask questions to clarify what others are saying, seek to understand their thinking</a:t>
            </a:r>
          </a:p>
          <a:p>
            <a:pPr algn="l">
              <a:buFont typeface="Courier New" panose="02070309020205020404" pitchFamily="49" charset="0"/>
              <a:buChar char="o"/>
            </a:pPr>
            <a:r>
              <a:rPr lang="en-US" sz="2800" b="0" i="0" dirty="0">
                <a:solidFill>
                  <a:srgbClr val="292929"/>
                </a:solidFill>
                <a:effectLst/>
                <a:latin typeface="Calibri" panose="020F0502020204030204" pitchFamily="34" charset="0"/>
                <a:cs typeface="Calibri" panose="020F0502020204030204" pitchFamily="34" charset="0"/>
              </a:rPr>
              <a:t>Be the last to speak</a:t>
            </a:r>
          </a:p>
          <a:p>
            <a:pPr marL="0" indent="0">
              <a:buNone/>
            </a:pPr>
            <a:endParaRPr lang="en-US" sz="28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D56C107-ACD0-6BB8-4BEF-EB153412FED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666</a:t>
            </a:fld>
            <a:endParaRPr lang="en-US">
              <a:solidFill>
                <a:prstClr val="black">
                  <a:tint val="75000"/>
                </a:prstClr>
              </a:solidFill>
            </a:endParaRPr>
          </a:p>
        </p:txBody>
      </p:sp>
    </p:spTree>
    <p:extLst>
      <p:ext uri="{BB962C8B-B14F-4D97-AF65-F5344CB8AC3E}">
        <p14:creationId xmlns:p14="http://schemas.microsoft.com/office/powerpoint/2010/main" val="3082560583"/>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1BBCB-7E3E-4968-9ED3-C8215557A1F3}"/>
              </a:ext>
            </a:extLst>
          </p:cNvPr>
          <p:cNvSpPr>
            <a:spLocks noGrp="1"/>
          </p:cNvSpPr>
          <p:nvPr>
            <p:ph type="title"/>
          </p:nvPr>
        </p:nvSpPr>
        <p:spPr>
          <a:xfrm>
            <a:off x="0" y="0"/>
            <a:ext cx="9144000" cy="1295400"/>
          </a:xfrm>
        </p:spPr>
        <p:txBody>
          <a:bodyPr>
            <a:normAutofit fontScale="90000"/>
          </a:bodyPr>
          <a:lstStyle/>
          <a:p>
            <a:r>
              <a:rPr lang="en-US" sz="3600" b="1" dirty="0"/>
              <a:t>When to conduct and how to communicate in meetings</a:t>
            </a:r>
            <a:br>
              <a:rPr lang="en-US" dirty="0"/>
            </a:br>
            <a:r>
              <a:rPr lang="en-US" sz="2700" dirty="0"/>
              <a:t>Prewitt, (1998)</a:t>
            </a:r>
          </a:p>
        </p:txBody>
      </p:sp>
      <p:sp>
        <p:nvSpPr>
          <p:cNvPr id="3" name="Content Placeholder 2">
            <a:extLst>
              <a:ext uri="{FF2B5EF4-FFF2-40B4-BE49-F238E27FC236}">
                <a16:creationId xmlns:a16="http://schemas.microsoft.com/office/drawing/2014/main" id="{39561CBB-D637-46CC-BF40-CB5CD44582B1}"/>
              </a:ext>
            </a:extLst>
          </p:cNvPr>
          <p:cNvSpPr>
            <a:spLocks noGrp="1"/>
          </p:cNvSpPr>
          <p:nvPr>
            <p:ph idx="1"/>
          </p:nvPr>
        </p:nvSpPr>
        <p:spPr>
          <a:xfrm>
            <a:off x="457200" y="1295400"/>
            <a:ext cx="8229600" cy="5562600"/>
          </a:xfrm>
        </p:spPr>
        <p:txBody>
          <a:bodyPr>
            <a:normAutofit/>
          </a:bodyPr>
          <a:lstStyle/>
          <a:p>
            <a:pPr>
              <a:buFont typeface="Wingdings" panose="05000000000000000000" pitchFamily="2" charset="2"/>
              <a:buChar char="§"/>
            </a:pPr>
            <a:r>
              <a:rPr lang="en-US" sz="2800" b="1" dirty="0"/>
              <a:t>Be clear about the purpose of the meeting: </a:t>
            </a:r>
            <a:r>
              <a:rPr lang="en-US" sz="2800" dirty="0"/>
              <a:t>Establish its importance at the outset </a:t>
            </a:r>
          </a:p>
          <a:p>
            <a:pPr>
              <a:buFont typeface="Wingdings" panose="05000000000000000000" pitchFamily="2" charset="2"/>
              <a:buChar char="§"/>
            </a:pPr>
            <a:r>
              <a:rPr lang="en-US" sz="2800" b="1" dirty="0"/>
              <a:t>Is the meeting necessary: </a:t>
            </a:r>
            <a:r>
              <a:rPr lang="en-US" sz="2800" dirty="0"/>
              <a:t>Clarifying what the meeting will accomplish (results orientation)</a:t>
            </a:r>
          </a:p>
          <a:p>
            <a:pPr>
              <a:buFont typeface="Wingdings" panose="05000000000000000000" pitchFamily="2" charset="2"/>
              <a:buChar char="§"/>
            </a:pPr>
            <a:r>
              <a:rPr lang="en-US" sz="2800" b="1" dirty="0"/>
              <a:t>Prepare for the meeting: </a:t>
            </a:r>
            <a:r>
              <a:rPr lang="en-US" sz="2800" dirty="0"/>
              <a:t>Time, place, duration with a narrowly tailored agenda distributed so participants can be prepared and understand the anticipated issues (</a:t>
            </a:r>
            <a:r>
              <a:rPr lang="en-US" sz="2800" i="1" dirty="0"/>
              <a:t>be sensitive to duration</a:t>
            </a:r>
            <a:r>
              <a:rPr lang="en-US" sz="2800" dirty="0"/>
              <a:t>)</a:t>
            </a:r>
          </a:p>
          <a:p>
            <a:pPr>
              <a:buFont typeface="Wingdings" panose="05000000000000000000" pitchFamily="2" charset="2"/>
              <a:buChar char="§"/>
            </a:pPr>
            <a:r>
              <a:rPr lang="en-US" sz="2800" b="1" dirty="0"/>
              <a:t>Avoid haphazard decision–making: </a:t>
            </a:r>
            <a:r>
              <a:rPr lang="en-US" sz="2800" dirty="0"/>
              <a:t>Proactively seek feedback and build consensus</a:t>
            </a:r>
          </a:p>
          <a:p>
            <a:pPr>
              <a:buFont typeface="Wingdings" panose="05000000000000000000" pitchFamily="2" charset="2"/>
              <a:buChar char="§"/>
            </a:pPr>
            <a:r>
              <a:rPr lang="en-US" sz="2800" b="1" dirty="0"/>
              <a:t>Establish criteria to evaluate proposed solutions: </a:t>
            </a:r>
            <a:r>
              <a:rPr lang="en-US" sz="2800" dirty="0"/>
              <a:t>Provide sufficient time for follow-up</a:t>
            </a:r>
          </a:p>
        </p:txBody>
      </p:sp>
      <p:sp>
        <p:nvSpPr>
          <p:cNvPr id="4" name="Slide Number Placeholder 3">
            <a:extLst>
              <a:ext uri="{FF2B5EF4-FFF2-40B4-BE49-F238E27FC236}">
                <a16:creationId xmlns:a16="http://schemas.microsoft.com/office/drawing/2014/main" id="{A24B6225-7653-472E-8C38-A37829B389E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667</a:t>
            </a:fld>
            <a:endParaRPr lang="en-US">
              <a:solidFill>
                <a:prstClr val="black">
                  <a:tint val="75000"/>
                </a:prstClr>
              </a:solidFill>
            </a:endParaRPr>
          </a:p>
        </p:txBody>
      </p:sp>
    </p:spTree>
    <p:extLst>
      <p:ext uri="{BB962C8B-B14F-4D97-AF65-F5344CB8AC3E}">
        <p14:creationId xmlns:p14="http://schemas.microsoft.com/office/powerpoint/2010/main" val="2164768021"/>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body" idx="1"/>
          </p:nvPr>
        </p:nvSpPr>
        <p:spPr>
          <a:xfrm>
            <a:off x="152400" y="136525"/>
            <a:ext cx="8686800" cy="6569075"/>
          </a:xfrm>
        </p:spPr>
        <p:txBody>
          <a:bodyPr>
            <a:normAutofit lnSpcReduction="10000"/>
          </a:bodyPr>
          <a:lstStyle/>
          <a:p>
            <a:pPr algn="ctr" eaLnBrk="1" hangingPunct="1">
              <a:buFont typeface="Wingdings" pitchFamily="2" charset="2"/>
              <a:buNone/>
              <a:defRPr/>
            </a:pPr>
            <a:r>
              <a:rPr lang="en-US" sz="3900" b="1" dirty="0"/>
              <a:t>Internal and External Stakeholder Management</a:t>
            </a:r>
          </a:p>
          <a:p>
            <a:pPr algn="ctr" eaLnBrk="1" hangingPunct="1">
              <a:buFont typeface="Wingdings" pitchFamily="2" charset="2"/>
              <a:buNone/>
              <a:defRPr/>
            </a:pPr>
            <a:r>
              <a:rPr lang="en-US" sz="3600" i="1" dirty="0">
                <a:solidFill>
                  <a:srgbClr val="C00000"/>
                </a:solidFill>
              </a:rPr>
              <a:t>A direct nexus exist between relationships and communication.</a:t>
            </a:r>
          </a:p>
          <a:p>
            <a:pPr algn="ctr" eaLnBrk="1" hangingPunct="1">
              <a:buFont typeface="Wingdings" pitchFamily="2" charset="2"/>
              <a:buNone/>
              <a:defRPr/>
            </a:pPr>
            <a:r>
              <a:rPr lang="en-US" sz="3600" dirty="0"/>
              <a:t>The better the relationship – the better the ability to communicate properly.</a:t>
            </a:r>
          </a:p>
          <a:p>
            <a:pPr algn="ctr" eaLnBrk="1" hangingPunct="1">
              <a:buFont typeface="Wingdings" pitchFamily="2" charset="2"/>
              <a:buNone/>
              <a:defRPr/>
            </a:pPr>
            <a:endParaRPr lang="en-US" sz="3600" dirty="0"/>
          </a:p>
          <a:p>
            <a:pPr algn="ctr" eaLnBrk="1" hangingPunct="1">
              <a:buFont typeface="Wingdings" pitchFamily="2" charset="2"/>
              <a:buNone/>
              <a:defRPr/>
            </a:pPr>
            <a:r>
              <a:rPr lang="en-US" sz="3600" b="1" dirty="0"/>
              <a:t>Thus - </a:t>
            </a:r>
            <a:r>
              <a:rPr lang="en-US" sz="3600" b="1" dirty="0">
                <a:solidFill>
                  <a:srgbClr val="C00000"/>
                </a:solidFill>
              </a:rPr>
              <a:t>“the benefits of pre-existing relationships.”</a:t>
            </a:r>
          </a:p>
          <a:p>
            <a:pPr algn="ctr" eaLnBrk="1" hangingPunct="1">
              <a:buFont typeface="Wingdings" pitchFamily="2" charset="2"/>
              <a:buNone/>
              <a:defRPr/>
            </a:pPr>
            <a:r>
              <a:rPr lang="en-US" sz="3600" u="sng" dirty="0"/>
              <a:t>Focus on the frequency and the quality of the interaction together</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668</a:t>
            </a:fld>
            <a:endParaRPr lang="en-US">
              <a:solidFill>
                <a:prstClr val="black">
                  <a:tint val="75000"/>
                </a:prstClr>
              </a:solidFill>
            </a:endParaRPr>
          </a:p>
        </p:txBody>
      </p:sp>
    </p:spTree>
    <p:extLst>
      <p:ext uri="{BB962C8B-B14F-4D97-AF65-F5344CB8AC3E}">
        <p14:creationId xmlns:p14="http://schemas.microsoft.com/office/powerpoint/2010/main" val="4211107442"/>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17638"/>
          </a:xfrm>
        </p:spPr>
        <p:txBody>
          <a:bodyPr/>
          <a:lstStyle/>
          <a:p>
            <a:r>
              <a:rPr lang="en-US" b="1" dirty="0"/>
              <a:t>REMEMBER</a:t>
            </a:r>
          </a:p>
        </p:txBody>
      </p:sp>
      <p:sp>
        <p:nvSpPr>
          <p:cNvPr id="3" name="Content Placeholder 2"/>
          <p:cNvSpPr>
            <a:spLocks noGrp="1"/>
          </p:cNvSpPr>
          <p:nvPr>
            <p:ph idx="1"/>
          </p:nvPr>
        </p:nvSpPr>
        <p:spPr>
          <a:xfrm>
            <a:off x="152400" y="914400"/>
            <a:ext cx="8839200" cy="5807075"/>
          </a:xfrm>
        </p:spPr>
        <p:txBody>
          <a:bodyPr>
            <a:normAutofit/>
          </a:bodyPr>
          <a:lstStyle/>
          <a:p>
            <a:pPr marL="0" indent="0">
              <a:buNone/>
            </a:pPr>
            <a:r>
              <a:rPr lang="en-US" sz="2800" b="1" i="1" dirty="0">
                <a:solidFill>
                  <a:srgbClr val="C00000"/>
                </a:solidFill>
              </a:rPr>
              <a:t>“The most important thing in communication is hearing what isn't said.”</a:t>
            </a:r>
            <a:r>
              <a:rPr lang="en-US" sz="2800" b="1" i="1" dirty="0"/>
              <a:t>                                              </a:t>
            </a:r>
            <a:r>
              <a:rPr lang="en-US" sz="2400" dirty="0">
                <a:solidFill>
                  <a:srgbClr val="C00000"/>
                </a:solidFill>
              </a:rPr>
              <a:t>Dr. Peter Drucker</a:t>
            </a:r>
          </a:p>
          <a:p>
            <a:pPr marL="0" indent="0">
              <a:buNone/>
            </a:pPr>
            <a:endParaRPr lang="en-US" sz="2400" b="1" dirty="0"/>
          </a:p>
          <a:p>
            <a:pPr marL="0" indent="0">
              <a:buNone/>
            </a:pPr>
            <a:r>
              <a:rPr lang="en-US" sz="2800" dirty="0"/>
              <a:t>“Prevent and mitigate the environment for assumptions to be made, strive for connection, clarity and comprehension”                                   </a:t>
            </a:r>
          </a:p>
          <a:p>
            <a:pPr marL="0" indent="0">
              <a:buNone/>
            </a:pPr>
            <a:r>
              <a:rPr lang="en-US" sz="2800" dirty="0"/>
              <a:t>                                                                   </a:t>
            </a:r>
            <a:r>
              <a:rPr lang="en-US" sz="2400" dirty="0"/>
              <a:t>John Edwards</a:t>
            </a:r>
          </a:p>
          <a:p>
            <a:pPr marL="0" indent="0">
              <a:buNone/>
            </a:pPr>
            <a:r>
              <a:rPr lang="en-US" sz="3600" dirty="0"/>
              <a:t> </a:t>
            </a:r>
            <a:r>
              <a:rPr lang="en-US" sz="2800" dirty="0"/>
              <a:t>“If you leave room in your communications for misunderstanding, you will probably be misunderstood”                </a:t>
            </a:r>
          </a:p>
          <a:p>
            <a:pPr marL="0" indent="0">
              <a:buNone/>
            </a:pPr>
            <a:r>
              <a:rPr lang="en-US" sz="2800" dirty="0"/>
              <a:t>                                                                   </a:t>
            </a:r>
            <a:r>
              <a:rPr lang="en-US" sz="2400" dirty="0"/>
              <a:t>Dr. David Walton                                                  </a:t>
            </a:r>
            <a:br>
              <a:rPr lang="en-US" sz="3600" dirty="0"/>
            </a:br>
            <a:endParaRPr lang="en-US" sz="3600"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669</a:t>
            </a:fld>
            <a:endParaRPr lang="en-US">
              <a:solidFill>
                <a:prstClr val="black">
                  <a:tint val="75000"/>
                </a:prstClr>
              </a:solidFill>
            </a:endParaRPr>
          </a:p>
        </p:txBody>
      </p:sp>
    </p:spTree>
    <p:extLst>
      <p:ext uri="{BB962C8B-B14F-4D97-AF65-F5344CB8AC3E}">
        <p14:creationId xmlns:p14="http://schemas.microsoft.com/office/powerpoint/2010/main" val="2995800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95C1A-F2FA-5E6A-1D34-DE6A9D785334}"/>
              </a:ext>
            </a:extLst>
          </p:cNvPr>
          <p:cNvSpPr>
            <a:spLocks noGrp="1"/>
          </p:cNvSpPr>
          <p:nvPr>
            <p:ph type="title"/>
          </p:nvPr>
        </p:nvSpPr>
        <p:spPr/>
        <p:txBody>
          <a:bodyPr>
            <a:normAutofit fontScale="90000"/>
          </a:bodyPr>
          <a:lstStyle/>
          <a:p>
            <a:r>
              <a:rPr lang="en-US" b="1" dirty="0"/>
              <a:t>Humility</a:t>
            </a:r>
            <a:br>
              <a:rPr lang="en-US" dirty="0"/>
            </a:br>
            <a:r>
              <a:rPr lang="en-US" sz="3600" i="1" dirty="0">
                <a:latin typeface="Calibri" panose="020F0502020204030204" pitchFamily="34" charset="0"/>
                <a:cs typeface="Calibri" panose="020F0502020204030204" pitchFamily="34" charset="0"/>
              </a:rPr>
              <a:t>F</a:t>
            </a:r>
            <a:r>
              <a:rPr lang="en-US" sz="3600" b="0" i="1" dirty="0">
                <a:effectLst/>
                <a:latin typeface="Calibri" panose="020F0502020204030204" pitchFamily="34" charset="0"/>
                <a:cs typeface="Calibri" panose="020F0502020204030204" pitchFamily="34" charset="0"/>
              </a:rPr>
              <a:t>reedom from pride or arrogance</a:t>
            </a:r>
            <a:endParaRPr lang="en-US" sz="3600" i="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893A564-36C9-2451-D769-6CA356A47481}"/>
              </a:ext>
            </a:extLst>
          </p:cNvPr>
          <p:cNvSpPr>
            <a:spLocks noGrp="1"/>
          </p:cNvSpPr>
          <p:nvPr>
            <p:ph idx="1"/>
          </p:nvPr>
        </p:nvSpPr>
        <p:spPr>
          <a:xfrm>
            <a:off x="457200" y="1600200"/>
            <a:ext cx="8229600" cy="4983162"/>
          </a:xfrm>
        </p:spPr>
        <p:txBody>
          <a:bodyPr>
            <a:normAutofit/>
          </a:bodyPr>
          <a:lstStyle/>
          <a:p>
            <a:pPr algn="l" fontAlgn="base">
              <a:buFont typeface="Wingdings" panose="05000000000000000000" pitchFamily="2" charset="2"/>
              <a:buChar char="§"/>
            </a:pPr>
            <a:r>
              <a:rPr lang="en-US" sz="2800" b="0" i="0" dirty="0">
                <a:effectLst/>
                <a:latin typeface="Calibri" panose="020F0502020204030204" pitchFamily="34" charset="0"/>
                <a:cs typeface="Calibri" panose="020F0502020204030204" pitchFamily="34" charset="0"/>
              </a:rPr>
              <a:t>Self-awareness or the ability to be able to understand one’s own strengths and weaknesses from a more objective and external standpoint</a:t>
            </a:r>
          </a:p>
          <a:p>
            <a:pPr algn="l" fontAlgn="base">
              <a:buFont typeface="Wingdings" panose="05000000000000000000" pitchFamily="2" charset="2"/>
              <a:buChar char="§"/>
            </a:pPr>
            <a:r>
              <a:rPr lang="en-US" sz="2800" b="0" i="0" dirty="0">
                <a:effectLst/>
                <a:latin typeface="Calibri" panose="020F0502020204030204" pitchFamily="34" charset="0"/>
                <a:cs typeface="Calibri" panose="020F0502020204030204" pitchFamily="34" charset="0"/>
              </a:rPr>
              <a:t>Openness or a willingness to explore and take on new ideas, thinking, knowledge and behaviors in the light of external evidence</a:t>
            </a:r>
          </a:p>
          <a:p>
            <a:pPr algn="l" fontAlgn="base">
              <a:buFont typeface="Wingdings" panose="05000000000000000000" pitchFamily="2" charset="2"/>
              <a:buChar char="§"/>
            </a:pPr>
            <a:r>
              <a:rPr lang="en-US" sz="2800" b="0" i="0" dirty="0">
                <a:effectLst/>
                <a:latin typeface="Calibri" panose="020F0502020204030204" pitchFamily="34" charset="0"/>
                <a:cs typeface="Calibri" panose="020F0502020204030204" pitchFamily="34" charset="0"/>
              </a:rPr>
              <a:t>Transcendence or the ability to be able to move away from one’s subjective perspective and take on an inclusive and more objective perspective of both themselves and the context </a:t>
            </a:r>
          </a:p>
          <a:p>
            <a:pPr marL="0" indent="0" algn="l" fontAlgn="base">
              <a:buNone/>
            </a:pPr>
            <a:r>
              <a:rPr lang="en-US" sz="2400" dirty="0">
                <a:latin typeface="Calibri" panose="020F0502020204030204" pitchFamily="34" charset="0"/>
                <a:cs typeface="Calibri" panose="020F0502020204030204" pitchFamily="34" charset="0"/>
              </a:rPr>
              <a:t>                                                                          </a:t>
            </a:r>
            <a:r>
              <a:rPr lang="en-US" sz="2400" b="0" i="0" dirty="0">
                <a:effectLst/>
                <a:latin typeface="Calibri" panose="020F0502020204030204" pitchFamily="34" charset="0"/>
                <a:cs typeface="Calibri" panose="020F0502020204030204" pitchFamily="34" charset="0"/>
              </a:rPr>
              <a:t>Oxford Review (2021)</a:t>
            </a:r>
          </a:p>
          <a:p>
            <a:endParaRPr lang="en-US" dirty="0"/>
          </a:p>
        </p:txBody>
      </p:sp>
      <p:sp>
        <p:nvSpPr>
          <p:cNvPr id="4" name="Slide Number Placeholder 3">
            <a:extLst>
              <a:ext uri="{FF2B5EF4-FFF2-40B4-BE49-F238E27FC236}">
                <a16:creationId xmlns:a16="http://schemas.microsoft.com/office/drawing/2014/main" id="{43DEB625-B41A-3F59-7FF2-6AFB66F93CC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67</a:t>
            </a:fld>
            <a:endParaRPr lang="en-US">
              <a:solidFill>
                <a:prstClr val="black">
                  <a:tint val="75000"/>
                </a:prstClr>
              </a:solidFill>
            </a:endParaRPr>
          </a:p>
        </p:txBody>
      </p:sp>
    </p:spTree>
    <p:extLst>
      <p:ext uri="{BB962C8B-B14F-4D97-AF65-F5344CB8AC3E}">
        <p14:creationId xmlns:p14="http://schemas.microsoft.com/office/powerpoint/2010/main" val="828308187"/>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BEFB5-1D52-48D4-8172-396CA5381DFD}"/>
              </a:ext>
            </a:extLst>
          </p:cNvPr>
          <p:cNvSpPr>
            <a:spLocks noGrp="1"/>
          </p:cNvSpPr>
          <p:nvPr>
            <p:ph type="title"/>
          </p:nvPr>
        </p:nvSpPr>
        <p:spPr>
          <a:xfrm>
            <a:off x="0" y="0"/>
            <a:ext cx="9144000" cy="685800"/>
          </a:xfrm>
        </p:spPr>
        <p:txBody>
          <a:bodyPr>
            <a:normAutofit/>
          </a:bodyPr>
          <a:lstStyle/>
          <a:p>
            <a:r>
              <a:rPr lang="en-US" sz="3600" b="1" dirty="0"/>
              <a:t>Stakeholder Interactions </a:t>
            </a:r>
          </a:p>
        </p:txBody>
      </p:sp>
      <p:sp>
        <p:nvSpPr>
          <p:cNvPr id="3" name="Content Placeholder 2">
            <a:extLst>
              <a:ext uri="{FF2B5EF4-FFF2-40B4-BE49-F238E27FC236}">
                <a16:creationId xmlns:a16="http://schemas.microsoft.com/office/drawing/2014/main" id="{6E152C22-E4B6-44BB-B88C-81FFC3050887}"/>
              </a:ext>
            </a:extLst>
          </p:cNvPr>
          <p:cNvSpPr>
            <a:spLocks noGrp="1"/>
          </p:cNvSpPr>
          <p:nvPr>
            <p:ph idx="1"/>
          </p:nvPr>
        </p:nvSpPr>
        <p:spPr>
          <a:xfrm>
            <a:off x="457200" y="685800"/>
            <a:ext cx="8229600" cy="6172200"/>
          </a:xfrm>
        </p:spPr>
        <p:txBody>
          <a:bodyPr>
            <a:normAutofit fontScale="85000" lnSpcReduction="10000"/>
          </a:bodyPr>
          <a:lstStyle/>
          <a:p>
            <a:pPr>
              <a:buFont typeface="Wingdings" panose="05000000000000000000" pitchFamily="2" charset="2"/>
              <a:buChar char="v"/>
            </a:pPr>
            <a:r>
              <a:rPr lang="en-US" b="1" dirty="0"/>
              <a:t>Be professional: </a:t>
            </a:r>
          </a:p>
          <a:p>
            <a:pPr>
              <a:buFont typeface="Courier New" panose="02070309020205020404" pitchFamily="49" charset="0"/>
              <a:buChar char="o"/>
            </a:pPr>
            <a:r>
              <a:rPr lang="en-US" dirty="0"/>
              <a:t>Demonstrate</a:t>
            </a:r>
            <a:r>
              <a:rPr lang="en-US" b="1" dirty="0"/>
              <a:t> </a:t>
            </a:r>
            <a:r>
              <a:rPr lang="en-US" dirty="0"/>
              <a:t>the appropriate conduct and behavior</a:t>
            </a:r>
          </a:p>
          <a:p>
            <a:pPr>
              <a:buFont typeface="Wingdings" panose="05000000000000000000" pitchFamily="2" charset="2"/>
              <a:buChar char="v"/>
            </a:pPr>
            <a:r>
              <a:rPr lang="en-US" b="1" dirty="0"/>
              <a:t>Be responsive: </a:t>
            </a:r>
          </a:p>
          <a:p>
            <a:pPr>
              <a:buFont typeface="Wingdings" panose="05000000000000000000" pitchFamily="2" charset="2"/>
              <a:buChar char="§"/>
            </a:pPr>
            <a:r>
              <a:rPr lang="en-US" dirty="0"/>
              <a:t>Maintain open and continuous lines of communication</a:t>
            </a:r>
          </a:p>
          <a:p>
            <a:pPr>
              <a:buFont typeface="Wingdings" panose="05000000000000000000" pitchFamily="2" charset="2"/>
              <a:buChar char="§"/>
            </a:pPr>
            <a:r>
              <a:rPr lang="en-US" dirty="0"/>
              <a:t>Provide a specific and defined answer </a:t>
            </a:r>
          </a:p>
          <a:p>
            <a:pPr>
              <a:buFont typeface="Wingdings" panose="05000000000000000000" pitchFamily="2" charset="2"/>
              <a:buChar char="§"/>
            </a:pPr>
            <a:r>
              <a:rPr lang="en-US" dirty="0"/>
              <a:t>Saying…”I’ll get back with you” is the functional equivalent of saying, “I don’t really care.”</a:t>
            </a:r>
          </a:p>
          <a:p>
            <a:pPr>
              <a:buFont typeface="Wingdings" panose="05000000000000000000" pitchFamily="2" charset="2"/>
              <a:buChar char="§"/>
            </a:pPr>
            <a:r>
              <a:rPr lang="en-US" b="1" dirty="0">
                <a:solidFill>
                  <a:srgbClr val="C00000"/>
                </a:solidFill>
              </a:rPr>
              <a:t>ALWAYS RETURN PHONE CALLS AND E-MAILS</a:t>
            </a:r>
          </a:p>
          <a:p>
            <a:pPr>
              <a:buFont typeface="Wingdings" panose="05000000000000000000" pitchFamily="2" charset="2"/>
              <a:buChar char="v"/>
            </a:pPr>
            <a:r>
              <a:rPr lang="en-US" b="1" dirty="0"/>
              <a:t>Be kind and courteous: </a:t>
            </a:r>
          </a:p>
          <a:p>
            <a:pPr>
              <a:buFont typeface="Wingdings" panose="05000000000000000000" pitchFamily="2" charset="2"/>
              <a:buChar char="§"/>
            </a:pPr>
            <a:r>
              <a:rPr lang="en-US" dirty="0"/>
              <a:t>Make a point to contact stakeholders when you don’t need anything</a:t>
            </a:r>
          </a:p>
          <a:p>
            <a:pPr>
              <a:buFont typeface="Wingdings" panose="05000000000000000000" pitchFamily="2" charset="2"/>
              <a:buChar char="§"/>
            </a:pPr>
            <a:r>
              <a:rPr lang="en-US" b="1" dirty="0">
                <a:solidFill>
                  <a:srgbClr val="C00000"/>
                </a:solidFill>
              </a:rPr>
              <a:t>Do not fall victim to the </a:t>
            </a:r>
            <a:r>
              <a:rPr lang="en-US" b="1" i="1" u="sng" dirty="0">
                <a:solidFill>
                  <a:srgbClr val="C00000"/>
                </a:solidFill>
              </a:rPr>
              <a:t>“if you can’t hurt me or help me test” </a:t>
            </a:r>
          </a:p>
          <a:p>
            <a:pPr>
              <a:buFont typeface="Wingdings" panose="05000000000000000000" pitchFamily="2" charset="2"/>
              <a:buChar char="v"/>
            </a:pPr>
            <a:r>
              <a:rPr lang="en-US" b="1" dirty="0"/>
              <a:t>Be honest, open and transparent </a:t>
            </a:r>
          </a:p>
          <a:p>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D14240FA-AE2A-4A07-9106-53551D12B26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670</a:t>
            </a:fld>
            <a:endParaRPr lang="en-US">
              <a:solidFill>
                <a:prstClr val="black">
                  <a:tint val="75000"/>
                </a:prstClr>
              </a:solidFill>
            </a:endParaRPr>
          </a:p>
        </p:txBody>
      </p:sp>
    </p:spTree>
    <p:extLst>
      <p:ext uri="{BB962C8B-B14F-4D97-AF65-F5344CB8AC3E}">
        <p14:creationId xmlns:p14="http://schemas.microsoft.com/office/powerpoint/2010/main" val="135406668"/>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rrowheads="1"/>
          </p:cNvSpPr>
          <p:nvPr>
            <p:ph type="title"/>
          </p:nvPr>
        </p:nvSpPr>
        <p:spPr>
          <a:xfrm>
            <a:off x="0" y="0"/>
            <a:ext cx="9144000" cy="838200"/>
          </a:xfrm>
        </p:spPr>
        <p:txBody>
          <a:bodyPr>
            <a:normAutofit fontScale="90000"/>
          </a:bodyPr>
          <a:lstStyle/>
          <a:p>
            <a:pPr eaLnBrk="1" hangingPunct="1">
              <a:defRPr/>
            </a:pPr>
            <a:r>
              <a:rPr lang="en-US" sz="3200" b="1" dirty="0"/>
              <a:t>Effective and meaningful Communications with Stakeholders</a:t>
            </a:r>
          </a:p>
        </p:txBody>
      </p:sp>
      <p:sp>
        <p:nvSpPr>
          <p:cNvPr id="140291" name="Rectangle 3"/>
          <p:cNvSpPr>
            <a:spLocks noGrp="1" noChangeArrowheads="1"/>
          </p:cNvSpPr>
          <p:nvPr>
            <p:ph type="body" idx="1"/>
          </p:nvPr>
        </p:nvSpPr>
        <p:spPr>
          <a:xfrm>
            <a:off x="304800" y="990600"/>
            <a:ext cx="8534400" cy="5867400"/>
          </a:xfrm>
        </p:spPr>
        <p:txBody>
          <a:bodyPr>
            <a:normAutofit fontScale="92500" lnSpcReduction="10000"/>
          </a:bodyPr>
          <a:lstStyle/>
          <a:p>
            <a:pPr eaLnBrk="1" hangingPunct="1">
              <a:buFont typeface="Wingdings" panose="05000000000000000000" pitchFamily="2" charset="2"/>
              <a:buChar char="v"/>
              <a:defRPr/>
            </a:pPr>
            <a:r>
              <a:rPr lang="en-US" sz="3000" b="1" dirty="0"/>
              <a:t>Be Aware:</a:t>
            </a:r>
          </a:p>
          <a:p>
            <a:pPr eaLnBrk="1" hangingPunct="1">
              <a:buFont typeface="Wingdings" panose="05000000000000000000" pitchFamily="2" charset="2"/>
              <a:buChar char="§"/>
              <a:defRPr/>
            </a:pPr>
            <a:r>
              <a:rPr lang="en-US" sz="3000" dirty="0"/>
              <a:t>First, the identification of all internal and external stakeholders and why they are stakeholders</a:t>
            </a:r>
          </a:p>
          <a:p>
            <a:pPr eaLnBrk="1" hangingPunct="1">
              <a:buFont typeface="Wingdings" panose="05000000000000000000" pitchFamily="2" charset="2"/>
              <a:buChar char="§"/>
              <a:defRPr/>
            </a:pPr>
            <a:r>
              <a:rPr lang="en-US" sz="3000" dirty="0"/>
              <a:t>Second, objective situational awareness evaluations:</a:t>
            </a:r>
          </a:p>
          <a:p>
            <a:pPr>
              <a:buFont typeface="Courier New" panose="02070309020205020404" pitchFamily="49" charset="0"/>
              <a:buChar char="o"/>
              <a:defRPr/>
            </a:pPr>
            <a:r>
              <a:rPr lang="en-US" sz="3000" b="1" dirty="0">
                <a:solidFill>
                  <a:srgbClr val="C00000"/>
                </a:solidFill>
              </a:rPr>
              <a:t>Evaluate and be sensitive to the stakeholders' roles and responsibilities within the context of the situation</a:t>
            </a:r>
          </a:p>
          <a:p>
            <a:pPr>
              <a:buFont typeface="Courier New" panose="02070309020205020404" pitchFamily="49" charset="0"/>
              <a:buChar char="o"/>
              <a:defRPr/>
            </a:pPr>
            <a:r>
              <a:rPr lang="en-US" sz="3000" dirty="0"/>
              <a:t>Try to walk in the other person’s shoes, empathetic to their interactions, concerns and responsibilities to others</a:t>
            </a:r>
          </a:p>
          <a:p>
            <a:pPr>
              <a:buFont typeface="Courier New" panose="02070309020205020404" pitchFamily="49" charset="0"/>
              <a:buChar char="o"/>
              <a:defRPr/>
            </a:pPr>
            <a:r>
              <a:rPr lang="en-US" sz="3000" dirty="0"/>
              <a:t>Weigh the issues involved that may affect others, and affect their roles and responsibilities</a:t>
            </a:r>
          </a:p>
          <a:p>
            <a:pPr>
              <a:buFont typeface="Wingdings" panose="05000000000000000000" pitchFamily="2" charset="2"/>
              <a:buChar char="§"/>
              <a:defRPr/>
            </a:pPr>
            <a:r>
              <a:rPr lang="en-US" sz="3000" dirty="0"/>
              <a:t>Third, the nexus and relationships of different stakeholders toward you and each other</a:t>
            </a:r>
          </a:p>
          <a:p>
            <a:pPr marL="0" indent="0" eaLnBrk="1" hangingPunct="1">
              <a:buNone/>
              <a:defRPr/>
            </a:pPr>
            <a:endParaRPr lang="en-US" sz="2800"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671</a:t>
            </a:fld>
            <a:endParaRPr lang="en-US">
              <a:solidFill>
                <a:prstClr val="black">
                  <a:tint val="75000"/>
                </a:prstClr>
              </a:solidFill>
            </a:endParaRPr>
          </a:p>
        </p:txBody>
      </p:sp>
    </p:spTree>
    <p:extLst>
      <p:ext uri="{BB962C8B-B14F-4D97-AF65-F5344CB8AC3E}">
        <p14:creationId xmlns:p14="http://schemas.microsoft.com/office/powerpoint/2010/main" val="1847204195"/>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D725-7418-4F2D-9253-94B737115318}"/>
              </a:ext>
            </a:extLst>
          </p:cNvPr>
          <p:cNvSpPr>
            <a:spLocks noGrp="1"/>
          </p:cNvSpPr>
          <p:nvPr>
            <p:ph type="title"/>
          </p:nvPr>
        </p:nvSpPr>
        <p:spPr>
          <a:xfrm>
            <a:off x="457200" y="136525"/>
            <a:ext cx="8229600" cy="16827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5886461-D5E5-40EE-9221-BCF1D0ABF898}"/>
              </a:ext>
            </a:extLst>
          </p:cNvPr>
          <p:cNvSpPr>
            <a:spLocks noGrp="1"/>
          </p:cNvSpPr>
          <p:nvPr>
            <p:ph idx="1"/>
          </p:nvPr>
        </p:nvSpPr>
        <p:spPr>
          <a:xfrm>
            <a:off x="457200" y="854075"/>
            <a:ext cx="8229600" cy="5867400"/>
          </a:xfrm>
        </p:spPr>
        <p:txBody>
          <a:bodyPr>
            <a:normAutofit fontScale="47500" lnSpcReduction="20000"/>
          </a:bodyPr>
          <a:lstStyle/>
          <a:p>
            <a:pPr>
              <a:buFont typeface="Wingdings" panose="05000000000000000000" pitchFamily="2" charset="2"/>
              <a:buChar char="§"/>
            </a:pPr>
            <a:r>
              <a:rPr lang="en-US" sz="5800" dirty="0"/>
              <a:t>Fourth, the content and frequency of engagement, dialogue, and follow up communications with them</a:t>
            </a:r>
          </a:p>
          <a:p>
            <a:pPr>
              <a:buFont typeface="Courier New" panose="02070309020205020404" pitchFamily="49" charset="0"/>
              <a:buChar char="o"/>
            </a:pPr>
            <a:r>
              <a:rPr lang="en-US" sz="5800" dirty="0"/>
              <a:t>Get out and see people, stay in touch and connected to sustain relational influence…BE A RELATIONAL ENGINEER</a:t>
            </a:r>
          </a:p>
          <a:p>
            <a:pPr marL="0" indent="0">
              <a:buNone/>
            </a:pPr>
            <a:endParaRPr lang="en-US" sz="5800" dirty="0"/>
          </a:p>
          <a:p>
            <a:pPr marL="0" indent="0" algn="ctr">
              <a:buNone/>
            </a:pPr>
            <a:r>
              <a:rPr lang="en-US" sz="5800" b="1" i="1" dirty="0"/>
              <a:t>The evaporation of influence can be far worse than the emergence of problems</a:t>
            </a:r>
          </a:p>
          <a:p>
            <a:pPr marL="0" indent="0" algn="ctr">
              <a:buNone/>
            </a:pPr>
            <a:endParaRPr lang="en-US" sz="5800" b="1" i="1" dirty="0"/>
          </a:p>
          <a:p>
            <a:pPr marL="0" indent="0" algn="ctr">
              <a:buNone/>
            </a:pPr>
            <a:r>
              <a:rPr lang="en-US" sz="5800" b="1" i="1" dirty="0">
                <a:solidFill>
                  <a:srgbClr val="C00000"/>
                </a:solidFill>
              </a:rPr>
              <a:t>Relationships with others are far bigger than one person</a:t>
            </a:r>
          </a:p>
          <a:p>
            <a:pPr marL="0" indent="0" algn="ctr">
              <a:buNone/>
            </a:pPr>
            <a:r>
              <a:rPr lang="en-US" sz="5800" b="1" i="1" dirty="0">
                <a:solidFill>
                  <a:srgbClr val="C00000"/>
                </a:solidFill>
              </a:rPr>
              <a:t>(Don’t let ego and hurt feelings cause problems)</a:t>
            </a:r>
          </a:p>
          <a:p>
            <a:pPr marL="0" indent="0">
              <a:buNone/>
            </a:pPr>
            <a:endParaRPr lang="en-US" sz="5800" dirty="0">
              <a:solidFill>
                <a:srgbClr val="C00000"/>
              </a:solidFill>
            </a:endParaRPr>
          </a:p>
          <a:p>
            <a:pPr marL="0" indent="0">
              <a:buNone/>
            </a:pPr>
            <a:endParaRPr lang="en-US" sz="5800" dirty="0"/>
          </a:p>
          <a:p>
            <a:pPr marL="0" indent="0">
              <a:buNone/>
            </a:pPr>
            <a:r>
              <a:rPr lang="en-US" sz="4100" dirty="0"/>
              <a:t>                                                                                                      </a:t>
            </a:r>
            <a:endParaRPr lang="en-US" sz="3400" dirty="0"/>
          </a:p>
          <a:p>
            <a:endParaRPr lang="en-US" dirty="0"/>
          </a:p>
        </p:txBody>
      </p:sp>
      <p:sp>
        <p:nvSpPr>
          <p:cNvPr id="4" name="Slide Number Placeholder 3">
            <a:extLst>
              <a:ext uri="{FF2B5EF4-FFF2-40B4-BE49-F238E27FC236}">
                <a16:creationId xmlns:a16="http://schemas.microsoft.com/office/drawing/2014/main" id="{ACE121BF-687A-4514-8698-61FD15F3324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672</a:t>
            </a:fld>
            <a:endParaRPr lang="en-US">
              <a:solidFill>
                <a:prstClr val="black">
                  <a:tint val="75000"/>
                </a:prstClr>
              </a:solidFill>
            </a:endParaRPr>
          </a:p>
        </p:txBody>
      </p:sp>
    </p:spTree>
    <p:extLst>
      <p:ext uri="{BB962C8B-B14F-4D97-AF65-F5344CB8AC3E}">
        <p14:creationId xmlns:p14="http://schemas.microsoft.com/office/powerpoint/2010/main" val="1489978074"/>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364E5-58B4-AD92-6D64-DE54FBED192D}"/>
              </a:ext>
            </a:extLst>
          </p:cNvPr>
          <p:cNvSpPr>
            <a:spLocks noGrp="1"/>
          </p:cNvSpPr>
          <p:nvPr>
            <p:ph type="title"/>
          </p:nvPr>
        </p:nvSpPr>
        <p:spPr/>
        <p:txBody>
          <a:bodyPr>
            <a:normAutofit fontScale="90000"/>
          </a:bodyPr>
          <a:lstStyle/>
          <a:p>
            <a:r>
              <a:rPr lang="en-US" b="1" dirty="0"/>
              <a:t>Four switches for persuasion </a:t>
            </a:r>
            <a:br>
              <a:rPr lang="en-US" dirty="0"/>
            </a:br>
            <a:r>
              <a:rPr lang="en-US" sz="2700" dirty="0"/>
              <a:t>Yang, (2018)</a:t>
            </a:r>
          </a:p>
        </p:txBody>
      </p:sp>
      <p:sp>
        <p:nvSpPr>
          <p:cNvPr id="3" name="Content Placeholder 2">
            <a:extLst>
              <a:ext uri="{FF2B5EF4-FFF2-40B4-BE49-F238E27FC236}">
                <a16:creationId xmlns:a16="http://schemas.microsoft.com/office/drawing/2014/main" id="{2A33FE3E-EAAE-6327-868D-BB7376F354EF}"/>
              </a:ext>
            </a:extLst>
          </p:cNvPr>
          <p:cNvSpPr>
            <a:spLocks noGrp="1"/>
          </p:cNvSpPr>
          <p:nvPr>
            <p:ph idx="1"/>
          </p:nvPr>
        </p:nvSpPr>
        <p:spPr>
          <a:xfrm>
            <a:off x="457200" y="1981200"/>
            <a:ext cx="8229600" cy="4144963"/>
          </a:xfrm>
        </p:spPr>
        <p:txBody>
          <a:bodyPr>
            <a:normAutofit fontScale="70000" lnSpcReduction="20000"/>
          </a:bodyPr>
          <a:lstStyle/>
          <a:p>
            <a:pPr algn="l">
              <a:buFont typeface="Wingdings" panose="05000000000000000000" pitchFamily="2" charset="2"/>
              <a:buChar char="§"/>
            </a:pPr>
            <a:r>
              <a:rPr lang="en-US" sz="4000" b="1" i="0" dirty="0">
                <a:effectLst/>
                <a:latin typeface="le-monde-livre-std"/>
              </a:rPr>
              <a:t>Solution Switch: </a:t>
            </a:r>
            <a:r>
              <a:rPr lang="en-US" sz="4000" dirty="0">
                <a:latin typeface="le-monde-livre-std"/>
              </a:rPr>
              <a:t>Demonstrate</a:t>
            </a:r>
            <a:r>
              <a:rPr lang="en-US" sz="4000" i="0" dirty="0">
                <a:effectLst/>
                <a:latin typeface="le-monde-livre-std"/>
              </a:rPr>
              <a:t> that your solution is the reasonable answer to their problems</a:t>
            </a:r>
            <a:endParaRPr lang="en-US" sz="4000" dirty="0">
              <a:latin typeface="Arial" panose="020B0604020202020204" pitchFamily="34" charset="0"/>
            </a:endParaRPr>
          </a:p>
          <a:p>
            <a:pPr algn="l">
              <a:buFont typeface="Wingdings" panose="05000000000000000000" pitchFamily="2" charset="2"/>
              <a:buChar char="§"/>
            </a:pPr>
            <a:r>
              <a:rPr lang="en-US" sz="4000" b="1" i="0" dirty="0">
                <a:effectLst/>
                <a:latin typeface="le-monde-livre-std"/>
              </a:rPr>
              <a:t>Trust Switch: </a:t>
            </a:r>
            <a:r>
              <a:rPr lang="en-US" sz="4000" dirty="0">
                <a:latin typeface="le-monde-livre-std"/>
              </a:rPr>
              <a:t>Demonstrate expertise as</a:t>
            </a:r>
            <a:r>
              <a:rPr lang="en-US" sz="4000" b="1" dirty="0">
                <a:latin typeface="le-monde-livre-std"/>
              </a:rPr>
              <a:t> </a:t>
            </a:r>
            <a:r>
              <a:rPr lang="en-US" sz="4000" i="0" dirty="0">
                <a:effectLst/>
                <a:latin typeface="le-monde-livre-std"/>
              </a:rPr>
              <a:t>an authority figure</a:t>
            </a:r>
          </a:p>
          <a:p>
            <a:pPr algn="l">
              <a:buFont typeface="Wingdings" panose="05000000000000000000" pitchFamily="2" charset="2"/>
              <a:buChar char="§"/>
            </a:pPr>
            <a:r>
              <a:rPr lang="en-US" sz="4000" b="1" i="0" dirty="0">
                <a:effectLst/>
                <a:latin typeface="le-monde-livre-std"/>
              </a:rPr>
              <a:t>Likability Switch: </a:t>
            </a:r>
            <a:r>
              <a:rPr lang="en-US" sz="4000" i="0" dirty="0">
                <a:effectLst/>
                <a:latin typeface="le-monde-livre-std"/>
              </a:rPr>
              <a:t>Befriend your stakeholder</a:t>
            </a:r>
          </a:p>
          <a:p>
            <a:pPr algn="l">
              <a:buFont typeface="Wingdings" panose="05000000000000000000" pitchFamily="2" charset="2"/>
              <a:buChar char="§"/>
            </a:pPr>
            <a:r>
              <a:rPr lang="en-US" sz="4000" b="1" i="0" dirty="0">
                <a:effectLst/>
                <a:latin typeface="le-monde-livre-std"/>
              </a:rPr>
              <a:t>Evidence Switch: </a:t>
            </a:r>
            <a:r>
              <a:rPr lang="en-US" sz="4000" dirty="0">
                <a:latin typeface="le-monde-livre-std"/>
              </a:rPr>
              <a:t>Stakeholders</a:t>
            </a:r>
            <a:r>
              <a:rPr lang="en-US" sz="4000" b="1" dirty="0">
                <a:latin typeface="le-monde-livre-std"/>
              </a:rPr>
              <a:t> </a:t>
            </a:r>
            <a:r>
              <a:rPr lang="en-US" sz="4000" i="0" dirty="0">
                <a:effectLst/>
                <a:latin typeface="le-monde-livre-std"/>
              </a:rPr>
              <a:t>need reasonable proof not promises</a:t>
            </a:r>
          </a:p>
          <a:p>
            <a:pPr marL="0" indent="0" algn="l">
              <a:buNone/>
            </a:pPr>
            <a:br>
              <a:rPr lang="en-US" sz="4000" i="0" dirty="0">
                <a:solidFill>
                  <a:srgbClr val="222222"/>
                </a:solidFill>
                <a:effectLst/>
                <a:latin typeface="le-monde-livre-std"/>
              </a:rPr>
            </a:br>
            <a:endParaRPr lang="en-US" i="0" dirty="0">
              <a:solidFill>
                <a:srgbClr val="222222"/>
              </a:solidFill>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4AE6749F-6C61-0A6B-7FE8-F2059863C00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673</a:t>
            </a:fld>
            <a:endParaRPr lang="en-US">
              <a:solidFill>
                <a:prstClr val="black">
                  <a:tint val="75000"/>
                </a:prstClr>
              </a:solidFill>
            </a:endParaRPr>
          </a:p>
        </p:txBody>
      </p:sp>
    </p:spTree>
    <p:extLst>
      <p:ext uri="{BB962C8B-B14F-4D97-AF65-F5344CB8AC3E}">
        <p14:creationId xmlns:p14="http://schemas.microsoft.com/office/powerpoint/2010/main" val="4133183407"/>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67C44-B1EA-446F-A18A-25023214962A}"/>
              </a:ext>
            </a:extLst>
          </p:cNvPr>
          <p:cNvSpPr>
            <a:spLocks noGrp="1"/>
          </p:cNvSpPr>
          <p:nvPr>
            <p:ph type="title"/>
          </p:nvPr>
        </p:nvSpPr>
        <p:spPr>
          <a:xfrm>
            <a:off x="0" y="0"/>
            <a:ext cx="9144000" cy="1828800"/>
          </a:xfrm>
        </p:spPr>
        <p:txBody>
          <a:bodyPr>
            <a:normAutofit fontScale="90000"/>
          </a:bodyPr>
          <a:lstStyle/>
          <a:p>
            <a:r>
              <a:rPr lang="en-US" sz="3600" dirty="0"/>
              <a:t> </a:t>
            </a:r>
            <a:r>
              <a:rPr lang="en-US" sz="3600" b="1" dirty="0"/>
              <a:t>Crucial nature of dialogue – needing to listen, to understand different perspectives, value ideas, establish relationships</a:t>
            </a:r>
            <a:br>
              <a:rPr lang="en-US" sz="3200" dirty="0"/>
            </a:br>
            <a:r>
              <a:rPr lang="en-US" sz="2700" dirty="0"/>
              <a:t>Cunliffe &amp; Eriksen, (2011)</a:t>
            </a:r>
          </a:p>
        </p:txBody>
      </p:sp>
      <p:sp>
        <p:nvSpPr>
          <p:cNvPr id="3" name="Content Placeholder 2">
            <a:extLst>
              <a:ext uri="{FF2B5EF4-FFF2-40B4-BE49-F238E27FC236}">
                <a16:creationId xmlns:a16="http://schemas.microsoft.com/office/drawing/2014/main" id="{201F8DE7-1CF7-4A9B-AA5F-66AC512AD87F}"/>
              </a:ext>
            </a:extLst>
          </p:cNvPr>
          <p:cNvSpPr>
            <a:spLocks noGrp="1"/>
          </p:cNvSpPr>
          <p:nvPr>
            <p:ph idx="1"/>
          </p:nvPr>
        </p:nvSpPr>
        <p:spPr>
          <a:xfrm>
            <a:off x="457200" y="2209800"/>
            <a:ext cx="8229600" cy="4511675"/>
          </a:xfrm>
        </p:spPr>
        <p:txBody>
          <a:bodyPr>
            <a:normAutofit/>
          </a:bodyPr>
          <a:lstStyle/>
          <a:p>
            <a:pPr>
              <a:buFont typeface="Wingdings" panose="05000000000000000000" pitchFamily="2" charset="2"/>
              <a:buChar char="§"/>
            </a:pPr>
            <a:r>
              <a:rPr lang="en-US" sz="2800" dirty="0"/>
              <a:t>Dialogism means talking with people not to them</a:t>
            </a:r>
          </a:p>
          <a:p>
            <a:pPr>
              <a:buFont typeface="Wingdings" panose="05000000000000000000" pitchFamily="2" charset="2"/>
              <a:buChar char="§"/>
            </a:pPr>
            <a:r>
              <a:rPr lang="en-US" sz="2800" dirty="0"/>
              <a:t>Understanding that meaning emerges in specific moments of responsive conversation between people, and that everything that is said is in relationship to ‘others’: other people, other ideas, other conversations</a:t>
            </a:r>
          </a:p>
          <a:p>
            <a:pPr>
              <a:buFont typeface="Wingdings" panose="05000000000000000000" pitchFamily="2" charset="2"/>
              <a:buChar char="§"/>
            </a:pPr>
            <a:r>
              <a:rPr lang="en-US" sz="2800" dirty="0"/>
              <a:t>Talking with means all views are shared and considered – cross/back and forth dialogue </a:t>
            </a:r>
          </a:p>
          <a:p>
            <a:pPr>
              <a:buFont typeface="Wingdings" panose="05000000000000000000" pitchFamily="2" charset="2"/>
              <a:buChar char="§"/>
            </a:pPr>
            <a:r>
              <a:rPr lang="en-US" sz="2800" b="1" dirty="0">
                <a:solidFill>
                  <a:srgbClr val="C00000"/>
                </a:solidFill>
              </a:rPr>
              <a:t>Be mindful and create the space for dialogue </a:t>
            </a:r>
          </a:p>
          <a:p>
            <a:pPr marL="0" indent="0">
              <a:buNone/>
            </a:pPr>
            <a:endParaRPr lang="en-US" dirty="0"/>
          </a:p>
        </p:txBody>
      </p:sp>
      <p:sp>
        <p:nvSpPr>
          <p:cNvPr id="4" name="Slide Number Placeholder 3">
            <a:extLst>
              <a:ext uri="{FF2B5EF4-FFF2-40B4-BE49-F238E27FC236}">
                <a16:creationId xmlns:a16="http://schemas.microsoft.com/office/drawing/2014/main" id="{F3E34C00-921E-4C1D-AE37-7F6ADFE66F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9430254"/>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73632-0FA4-415C-A609-65DF5E7787A8}"/>
              </a:ext>
            </a:extLst>
          </p:cNvPr>
          <p:cNvSpPr>
            <a:spLocks noGrp="1"/>
          </p:cNvSpPr>
          <p:nvPr>
            <p:ph type="title"/>
          </p:nvPr>
        </p:nvSpPr>
        <p:spPr>
          <a:xfrm>
            <a:off x="76200" y="274638"/>
            <a:ext cx="9067800" cy="1935162"/>
          </a:xfrm>
        </p:spPr>
        <p:txBody>
          <a:bodyPr>
            <a:noAutofit/>
          </a:bodyPr>
          <a:lstStyle/>
          <a:p>
            <a:r>
              <a:rPr lang="en-US" sz="3600" b="1" i="0" dirty="0">
                <a:solidFill>
                  <a:srgbClr val="222222"/>
                </a:solidFill>
                <a:effectLst/>
                <a:latin typeface="+mn-lt"/>
              </a:rPr>
              <a:t>Successful, high-powered coalitions do five things:</a:t>
            </a:r>
            <a:br>
              <a:rPr lang="en-US" sz="3600" b="1" i="0" dirty="0">
                <a:solidFill>
                  <a:srgbClr val="222222"/>
                </a:solidFill>
                <a:effectLst/>
                <a:latin typeface="+mn-lt"/>
              </a:rPr>
            </a:br>
            <a:r>
              <a:rPr lang="en-US" sz="2400" b="0" i="0" dirty="0">
                <a:solidFill>
                  <a:srgbClr val="202124"/>
                </a:solidFill>
                <a:effectLst/>
                <a:latin typeface="Google Sans"/>
              </a:rPr>
              <a:t>Kanter and </a:t>
            </a:r>
            <a:r>
              <a:rPr lang="en-US" sz="2400" b="0" i="0" dirty="0" err="1">
                <a:solidFill>
                  <a:srgbClr val="202124"/>
                </a:solidFill>
                <a:effectLst/>
                <a:latin typeface="Google Sans"/>
              </a:rPr>
              <a:t>Cem</a:t>
            </a:r>
            <a:r>
              <a:rPr lang="en-US" sz="2400" b="0" i="0" dirty="0">
                <a:solidFill>
                  <a:srgbClr val="202124"/>
                </a:solidFill>
                <a:effectLst/>
                <a:latin typeface="Google Sans"/>
              </a:rPr>
              <a:t> </a:t>
            </a:r>
            <a:r>
              <a:rPr lang="en-US" sz="2400" b="0" i="0" dirty="0" err="1">
                <a:solidFill>
                  <a:srgbClr val="202124"/>
                </a:solidFill>
                <a:effectLst/>
                <a:latin typeface="Google Sans"/>
              </a:rPr>
              <a:t>Hayirli</a:t>
            </a:r>
            <a:r>
              <a:rPr lang="en-US" sz="2400" b="0" i="0" dirty="0">
                <a:solidFill>
                  <a:srgbClr val="202124"/>
                </a:solidFill>
                <a:effectLst/>
                <a:latin typeface="Google Sans"/>
              </a:rPr>
              <a:t>, (2022)</a:t>
            </a:r>
            <a:br>
              <a:rPr lang="en-US" sz="2400" b="1" i="0" dirty="0">
                <a:solidFill>
                  <a:srgbClr val="222222"/>
                </a:solidFill>
                <a:effectLst/>
                <a:latin typeface="+mn-lt"/>
              </a:rPr>
            </a:br>
            <a:endParaRPr lang="en-US" sz="2400" b="1" dirty="0">
              <a:latin typeface="+mn-lt"/>
            </a:endParaRPr>
          </a:p>
        </p:txBody>
      </p:sp>
      <p:sp>
        <p:nvSpPr>
          <p:cNvPr id="3" name="Content Placeholder 2">
            <a:extLst>
              <a:ext uri="{FF2B5EF4-FFF2-40B4-BE49-F238E27FC236}">
                <a16:creationId xmlns:a16="http://schemas.microsoft.com/office/drawing/2014/main" id="{51BBDFC3-CF9C-4C48-BF81-AEEC127A962F}"/>
              </a:ext>
            </a:extLst>
          </p:cNvPr>
          <p:cNvSpPr>
            <a:spLocks noGrp="1"/>
          </p:cNvSpPr>
          <p:nvPr>
            <p:ph idx="1"/>
          </p:nvPr>
        </p:nvSpPr>
        <p:spPr>
          <a:xfrm>
            <a:off x="457200" y="2346325"/>
            <a:ext cx="8229600" cy="3779838"/>
          </a:xfrm>
        </p:spPr>
        <p:txBody>
          <a:bodyPr/>
          <a:lstStyle/>
          <a:p>
            <a:pPr algn="l">
              <a:buFont typeface="Wingdings" panose="05000000000000000000" pitchFamily="2" charset="2"/>
              <a:buChar char="§"/>
            </a:pPr>
            <a:r>
              <a:rPr lang="en-US" sz="2800" b="0" i="0" dirty="0">
                <a:solidFill>
                  <a:srgbClr val="222222"/>
                </a:solidFill>
                <a:effectLst/>
              </a:rPr>
              <a:t>Exercise moral leadership</a:t>
            </a:r>
          </a:p>
          <a:p>
            <a:pPr algn="l">
              <a:buFont typeface="Wingdings" panose="05000000000000000000" pitchFamily="2" charset="2"/>
              <a:buChar char="§"/>
            </a:pPr>
            <a:r>
              <a:rPr lang="en-US" sz="2800" b="0" i="0" dirty="0">
                <a:solidFill>
                  <a:srgbClr val="222222"/>
                </a:solidFill>
                <a:effectLst/>
              </a:rPr>
              <a:t>Operate at the speed of trust</a:t>
            </a:r>
          </a:p>
          <a:p>
            <a:pPr algn="l">
              <a:buFont typeface="Wingdings" panose="05000000000000000000" pitchFamily="2" charset="2"/>
              <a:buChar char="§"/>
            </a:pPr>
            <a:r>
              <a:rPr lang="en-US" sz="2800" b="0" i="0" dirty="0">
                <a:solidFill>
                  <a:srgbClr val="222222"/>
                </a:solidFill>
                <a:effectLst/>
              </a:rPr>
              <a:t>Find a balance of commitments</a:t>
            </a:r>
          </a:p>
          <a:p>
            <a:pPr algn="l">
              <a:buFont typeface="Wingdings" panose="05000000000000000000" pitchFamily="2" charset="2"/>
              <a:buChar char="§"/>
            </a:pPr>
            <a:r>
              <a:rPr lang="en-US" sz="2800" b="0" i="0" dirty="0">
                <a:solidFill>
                  <a:srgbClr val="222222"/>
                </a:solidFill>
                <a:effectLst/>
              </a:rPr>
              <a:t>Navigate competing coalitions</a:t>
            </a:r>
          </a:p>
          <a:p>
            <a:pPr algn="l">
              <a:buFont typeface="Wingdings" panose="05000000000000000000" pitchFamily="2" charset="2"/>
              <a:buChar char="§"/>
            </a:pPr>
            <a:r>
              <a:rPr lang="en-US" sz="2800" b="0" i="0" dirty="0">
                <a:solidFill>
                  <a:srgbClr val="222222"/>
                </a:solidFill>
                <a:effectLst/>
              </a:rPr>
              <a:t>Focus on solutions</a:t>
            </a:r>
          </a:p>
          <a:p>
            <a:endParaRPr lang="en-US" dirty="0"/>
          </a:p>
        </p:txBody>
      </p:sp>
      <p:sp>
        <p:nvSpPr>
          <p:cNvPr id="4" name="Slide Number Placeholder 3">
            <a:extLst>
              <a:ext uri="{FF2B5EF4-FFF2-40B4-BE49-F238E27FC236}">
                <a16:creationId xmlns:a16="http://schemas.microsoft.com/office/drawing/2014/main" id="{E293B0E6-6206-438D-B60D-0D65A2628B6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675</a:t>
            </a:fld>
            <a:endParaRPr lang="en-US">
              <a:solidFill>
                <a:prstClr val="black">
                  <a:tint val="75000"/>
                </a:prstClr>
              </a:solidFill>
            </a:endParaRPr>
          </a:p>
        </p:txBody>
      </p:sp>
    </p:spTree>
    <p:extLst>
      <p:ext uri="{BB962C8B-B14F-4D97-AF65-F5344CB8AC3E}">
        <p14:creationId xmlns:p14="http://schemas.microsoft.com/office/powerpoint/2010/main" val="454631033"/>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AD0FE-5C33-42CB-8E2C-59D02C2571F6}"/>
              </a:ext>
            </a:extLst>
          </p:cNvPr>
          <p:cNvSpPr>
            <a:spLocks noGrp="1"/>
          </p:cNvSpPr>
          <p:nvPr>
            <p:ph type="title"/>
          </p:nvPr>
        </p:nvSpPr>
        <p:spPr>
          <a:xfrm>
            <a:off x="0" y="0"/>
            <a:ext cx="9114312" cy="1447800"/>
          </a:xfrm>
        </p:spPr>
        <p:txBody>
          <a:bodyPr>
            <a:noAutofit/>
          </a:bodyPr>
          <a:lstStyle/>
          <a:p>
            <a:r>
              <a:rPr lang="en-US" sz="3600" b="1" dirty="0"/>
              <a:t>Linden’s (2010) collaborative leadership skills:</a:t>
            </a:r>
            <a:br>
              <a:rPr lang="en-US" sz="3600" b="1" dirty="0"/>
            </a:br>
            <a:endParaRPr lang="en-US" sz="3600" b="1" dirty="0"/>
          </a:p>
        </p:txBody>
      </p:sp>
      <p:sp>
        <p:nvSpPr>
          <p:cNvPr id="3" name="Content Placeholder 2">
            <a:extLst>
              <a:ext uri="{FF2B5EF4-FFF2-40B4-BE49-F238E27FC236}">
                <a16:creationId xmlns:a16="http://schemas.microsoft.com/office/drawing/2014/main" id="{14885794-0EBE-4894-9599-8C27988673D7}"/>
              </a:ext>
            </a:extLst>
          </p:cNvPr>
          <p:cNvSpPr>
            <a:spLocks noGrp="1"/>
          </p:cNvSpPr>
          <p:nvPr>
            <p:ph idx="1"/>
          </p:nvPr>
        </p:nvSpPr>
        <p:spPr>
          <a:xfrm>
            <a:off x="457200" y="1447800"/>
            <a:ext cx="8229600" cy="5410200"/>
          </a:xfrm>
        </p:spPr>
        <p:txBody>
          <a:bodyPr>
            <a:normAutofit/>
          </a:bodyPr>
          <a:lstStyle/>
          <a:p>
            <a:pPr>
              <a:buFont typeface="Wingdings" panose="05000000000000000000" pitchFamily="2" charset="2"/>
              <a:buChar char="§"/>
            </a:pPr>
            <a:r>
              <a:rPr lang="en-US" sz="2800" dirty="0"/>
              <a:t>Articulate purpose and vision</a:t>
            </a:r>
          </a:p>
          <a:p>
            <a:pPr>
              <a:buFont typeface="Wingdings" panose="05000000000000000000" pitchFamily="2" charset="2"/>
              <a:buChar char="§"/>
            </a:pPr>
            <a:r>
              <a:rPr lang="en-US" sz="2800" dirty="0"/>
              <a:t>Articulate the “Common Interest” involved</a:t>
            </a:r>
          </a:p>
          <a:p>
            <a:pPr>
              <a:buFont typeface="Wingdings" panose="05000000000000000000" pitchFamily="2" charset="2"/>
              <a:buChar char="§"/>
            </a:pPr>
            <a:r>
              <a:rPr lang="en-US" sz="2800" dirty="0"/>
              <a:t>Feel driven to achieve the goal, with solid but measured ego</a:t>
            </a:r>
          </a:p>
          <a:p>
            <a:pPr>
              <a:buFont typeface="Wingdings" panose="05000000000000000000" pitchFamily="2" charset="2"/>
              <a:buChar char="§"/>
            </a:pPr>
            <a:r>
              <a:rPr lang="en-US" sz="2800" dirty="0"/>
              <a:t>Listen carefully to understand others’ perspectives</a:t>
            </a:r>
          </a:p>
          <a:p>
            <a:pPr>
              <a:buFont typeface="Wingdings" panose="05000000000000000000" pitchFamily="2" charset="2"/>
              <a:buChar char="§"/>
            </a:pPr>
            <a:r>
              <a:rPr lang="en-US" sz="2800" dirty="0"/>
              <a:t>Look for win-win solutions to meet shared interests</a:t>
            </a:r>
          </a:p>
          <a:p>
            <a:pPr>
              <a:buFont typeface="Wingdings" panose="05000000000000000000" pitchFamily="2" charset="2"/>
              <a:buChar char="§"/>
            </a:pPr>
            <a:r>
              <a:rPr lang="en-US" sz="2800" b="1" dirty="0">
                <a:solidFill>
                  <a:srgbClr val="C00000"/>
                </a:solidFill>
              </a:rPr>
              <a:t>Use pull more than push</a:t>
            </a:r>
          </a:p>
          <a:p>
            <a:pPr>
              <a:buFont typeface="Wingdings" panose="05000000000000000000" pitchFamily="2" charset="2"/>
              <a:buChar char="§"/>
            </a:pPr>
            <a:r>
              <a:rPr lang="en-US" sz="2800" dirty="0"/>
              <a:t>Think strategically, connect the project to a larger purpose</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39DF2C3-8C38-4FBB-A65F-E2886C5F58C4}"/>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676</a:t>
            </a:fld>
            <a:endParaRPr lang="en-US">
              <a:solidFill>
                <a:prstClr val="black">
                  <a:tint val="75000"/>
                </a:prstClr>
              </a:solidFill>
            </a:endParaRPr>
          </a:p>
        </p:txBody>
      </p:sp>
    </p:spTree>
    <p:extLst>
      <p:ext uri="{BB962C8B-B14F-4D97-AF65-F5344CB8AC3E}">
        <p14:creationId xmlns:p14="http://schemas.microsoft.com/office/powerpoint/2010/main" val="100983203"/>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BF5EB-561B-4EB6-ABF8-54E96B11D107}"/>
              </a:ext>
            </a:extLst>
          </p:cNvPr>
          <p:cNvSpPr>
            <a:spLocks noGrp="1"/>
          </p:cNvSpPr>
          <p:nvPr>
            <p:ph type="title"/>
          </p:nvPr>
        </p:nvSpPr>
        <p:spPr/>
        <p:txBody>
          <a:bodyPr>
            <a:normAutofit fontScale="90000"/>
          </a:bodyPr>
          <a:lstStyle/>
          <a:p>
            <a:r>
              <a:rPr lang="en-US" sz="3600" b="1" dirty="0"/>
              <a:t>The differences in “Push” and “Pull”</a:t>
            </a:r>
            <a:br>
              <a:rPr lang="en-US" sz="3200" b="1" dirty="0"/>
            </a:br>
            <a:r>
              <a:rPr lang="en-US" sz="3200" b="1" i="1" dirty="0">
                <a:solidFill>
                  <a:srgbClr val="C00000"/>
                </a:solidFill>
              </a:rPr>
              <a:t>Most situations require far more pull than push</a:t>
            </a:r>
            <a:br>
              <a:rPr lang="en-US" sz="3200" b="1" dirty="0"/>
            </a:br>
            <a:r>
              <a:rPr lang="en-US" sz="2700" dirty="0"/>
              <a:t>(Linden, 2010)</a:t>
            </a:r>
          </a:p>
        </p:txBody>
      </p:sp>
      <p:sp>
        <p:nvSpPr>
          <p:cNvPr id="5" name="Text Placeholder 4">
            <a:extLst>
              <a:ext uri="{FF2B5EF4-FFF2-40B4-BE49-F238E27FC236}">
                <a16:creationId xmlns:a16="http://schemas.microsoft.com/office/drawing/2014/main" id="{626F370A-2198-43F3-9F14-B79451F60C59}"/>
              </a:ext>
            </a:extLst>
          </p:cNvPr>
          <p:cNvSpPr>
            <a:spLocks noGrp="1"/>
          </p:cNvSpPr>
          <p:nvPr>
            <p:ph type="body" idx="1"/>
          </p:nvPr>
        </p:nvSpPr>
        <p:spPr/>
        <p:txBody>
          <a:bodyPr>
            <a:normAutofit/>
          </a:bodyPr>
          <a:lstStyle/>
          <a:p>
            <a:r>
              <a:rPr lang="en-US" sz="3200" dirty="0"/>
              <a:t>Push is more about…</a:t>
            </a:r>
          </a:p>
        </p:txBody>
      </p:sp>
      <p:sp>
        <p:nvSpPr>
          <p:cNvPr id="6" name="Content Placeholder 5">
            <a:extLst>
              <a:ext uri="{FF2B5EF4-FFF2-40B4-BE49-F238E27FC236}">
                <a16:creationId xmlns:a16="http://schemas.microsoft.com/office/drawing/2014/main" id="{10FEDF3C-9691-4588-AED5-2D6D6029E93E}"/>
              </a:ext>
            </a:extLst>
          </p:cNvPr>
          <p:cNvSpPr>
            <a:spLocks noGrp="1"/>
          </p:cNvSpPr>
          <p:nvPr>
            <p:ph sz="half" idx="2"/>
          </p:nvPr>
        </p:nvSpPr>
        <p:spPr>
          <a:xfrm>
            <a:off x="457200" y="2292349"/>
            <a:ext cx="4040188" cy="3833813"/>
          </a:xfrm>
        </p:spPr>
        <p:txBody>
          <a:bodyPr>
            <a:normAutofit/>
          </a:bodyPr>
          <a:lstStyle/>
          <a:p>
            <a:pPr>
              <a:buFont typeface="Wingdings" panose="05000000000000000000" pitchFamily="2" charset="2"/>
              <a:buChar char="§"/>
            </a:pPr>
            <a:r>
              <a:rPr lang="en-US" sz="2800" dirty="0"/>
              <a:t>Talking</a:t>
            </a:r>
          </a:p>
          <a:p>
            <a:pPr>
              <a:buFont typeface="Wingdings" panose="05000000000000000000" pitchFamily="2" charset="2"/>
              <a:buChar char="§"/>
            </a:pPr>
            <a:r>
              <a:rPr lang="en-US" sz="2800" dirty="0"/>
              <a:t>Telling, explaining</a:t>
            </a:r>
          </a:p>
          <a:p>
            <a:pPr>
              <a:buFont typeface="Wingdings" panose="05000000000000000000" pitchFamily="2" charset="2"/>
              <a:buChar char="§"/>
            </a:pPr>
            <a:r>
              <a:rPr lang="en-US" sz="2800" dirty="0"/>
              <a:t>Meeting my needs</a:t>
            </a:r>
          </a:p>
          <a:p>
            <a:pPr>
              <a:buFont typeface="Wingdings" panose="05000000000000000000" pitchFamily="2" charset="2"/>
              <a:buChar char="§"/>
            </a:pPr>
            <a:r>
              <a:rPr lang="en-US" sz="2800" dirty="0"/>
              <a:t>Getting you to do what I want</a:t>
            </a:r>
          </a:p>
        </p:txBody>
      </p:sp>
      <p:sp>
        <p:nvSpPr>
          <p:cNvPr id="7" name="Text Placeholder 6">
            <a:extLst>
              <a:ext uri="{FF2B5EF4-FFF2-40B4-BE49-F238E27FC236}">
                <a16:creationId xmlns:a16="http://schemas.microsoft.com/office/drawing/2014/main" id="{EFD9E86D-C827-4D53-A962-9DEE1E423CD1}"/>
              </a:ext>
            </a:extLst>
          </p:cNvPr>
          <p:cNvSpPr>
            <a:spLocks noGrp="1"/>
          </p:cNvSpPr>
          <p:nvPr>
            <p:ph type="body" sz="quarter" idx="3"/>
          </p:nvPr>
        </p:nvSpPr>
        <p:spPr/>
        <p:txBody>
          <a:bodyPr>
            <a:normAutofit/>
          </a:bodyPr>
          <a:lstStyle/>
          <a:p>
            <a:r>
              <a:rPr lang="en-US" sz="3200" dirty="0"/>
              <a:t>Pull is more about…</a:t>
            </a:r>
          </a:p>
        </p:txBody>
      </p:sp>
      <p:sp>
        <p:nvSpPr>
          <p:cNvPr id="8" name="Content Placeholder 7">
            <a:extLst>
              <a:ext uri="{FF2B5EF4-FFF2-40B4-BE49-F238E27FC236}">
                <a16:creationId xmlns:a16="http://schemas.microsoft.com/office/drawing/2014/main" id="{5F63E319-F738-4881-8F6A-B78CFD8ABA9C}"/>
              </a:ext>
            </a:extLst>
          </p:cNvPr>
          <p:cNvSpPr>
            <a:spLocks noGrp="1"/>
          </p:cNvSpPr>
          <p:nvPr>
            <p:ph sz="quarter" idx="4"/>
          </p:nvPr>
        </p:nvSpPr>
        <p:spPr>
          <a:xfrm>
            <a:off x="4645025" y="2174875"/>
            <a:ext cx="4041775" cy="3951288"/>
          </a:xfrm>
        </p:spPr>
        <p:txBody>
          <a:bodyPr>
            <a:normAutofit/>
          </a:bodyPr>
          <a:lstStyle/>
          <a:p>
            <a:pPr>
              <a:buFont typeface="Wingdings" panose="05000000000000000000" pitchFamily="2" charset="2"/>
              <a:buChar char="§"/>
            </a:pPr>
            <a:r>
              <a:rPr lang="en-US" sz="2800" dirty="0"/>
              <a:t>Listening</a:t>
            </a:r>
          </a:p>
          <a:p>
            <a:pPr>
              <a:buFont typeface="Wingdings" panose="05000000000000000000" pitchFamily="2" charset="2"/>
              <a:buChar char="§"/>
            </a:pPr>
            <a:r>
              <a:rPr lang="en-US" sz="2800" dirty="0"/>
              <a:t>Asking, inquiring</a:t>
            </a:r>
          </a:p>
          <a:p>
            <a:pPr>
              <a:buFont typeface="Wingdings" panose="05000000000000000000" pitchFamily="2" charset="2"/>
              <a:buChar char="§"/>
            </a:pPr>
            <a:r>
              <a:rPr lang="en-US" sz="2800" dirty="0"/>
              <a:t>Trying to meets all of our needs</a:t>
            </a:r>
          </a:p>
          <a:p>
            <a:pPr>
              <a:buFont typeface="Wingdings" panose="05000000000000000000" pitchFamily="2" charset="2"/>
              <a:buChar char="§"/>
            </a:pPr>
            <a:r>
              <a:rPr lang="en-US" sz="2800" dirty="0"/>
              <a:t>Creating conditions in which you and I want the same thing</a:t>
            </a:r>
          </a:p>
        </p:txBody>
      </p:sp>
      <p:sp>
        <p:nvSpPr>
          <p:cNvPr id="4" name="Slide Number Placeholder 3">
            <a:extLst>
              <a:ext uri="{FF2B5EF4-FFF2-40B4-BE49-F238E27FC236}">
                <a16:creationId xmlns:a16="http://schemas.microsoft.com/office/drawing/2014/main" id="{DBF79F03-7508-487A-BD38-087E915D2FB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677</a:t>
            </a:fld>
            <a:endParaRPr lang="en-US">
              <a:solidFill>
                <a:prstClr val="black">
                  <a:tint val="75000"/>
                </a:prstClr>
              </a:solidFill>
            </a:endParaRPr>
          </a:p>
        </p:txBody>
      </p:sp>
    </p:spTree>
    <p:extLst>
      <p:ext uri="{BB962C8B-B14F-4D97-AF65-F5344CB8AC3E}">
        <p14:creationId xmlns:p14="http://schemas.microsoft.com/office/powerpoint/2010/main" val="1531449596"/>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3"/>
          <p:cNvSpPr>
            <a:spLocks noGrp="1" noChangeArrowheads="1"/>
          </p:cNvSpPr>
          <p:nvPr>
            <p:ph type="body" idx="1"/>
          </p:nvPr>
        </p:nvSpPr>
        <p:spPr>
          <a:xfrm>
            <a:off x="228600" y="381000"/>
            <a:ext cx="8686800" cy="6172200"/>
          </a:xfrm>
        </p:spPr>
        <p:txBody>
          <a:bodyPr>
            <a:normAutofit/>
          </a:bodyPr>
          <a:lstStyle/>
          <a:p>
            <a:pPr eaLnBrk="1" hangingPunct="1">
              <a:buFont typeface="Wingdings" pitchFamily="2" charset="2"/>
              <a:buNone/>
              <a:defRPr/>
            </a:pPr>
            <a:r>
              <a:rPr lang="en-US" sz="3800" dirty="0"/>
              <a:t>   </a:t>
            </a:r>
            <a:r>
              <a:rPr lang="en-US" b="1" dirty="0"/>
              <a:t>Look toward ways of working things out toward being able to help stakeholders versus “saying I’m sorry” or “I can’t help you” on its face.</a:t>
            </a:r>
          </a:p>
          <a:p>
            <a:pPr eaLnBrk="1" hangingPunct="1">
              <a:buFont typeface="Wingdings" panose="05000000000000000000" pitchFamily="2" charset="2"/>
              <a:buChar char="§"/>
              <a:defRPr/>
            </a:pPr>
            <a:r>
              <a:rPr lang="en-US" dirty="0"/>
              <a:t>Work toward the </a:t>
            </a:r>
            <a:r>
              <a:rPr lang="en-US" dirty="0">
                <a:solidFill>
                  <a:srgbClr val="C00000"/>
                </a:solidFill>
              </a:rPr>
              <a:t>difficult YES versus the easy NO,</a:t>
            </a:r>
            <a:r>
              <a:rPr lang="en-US" dirty="0"/>
              <a:t> whenever possible</a:t>
            </a:r>
          </a:p>
          <a:p>
            <a:pPr eaLnBrk="1" hangingPunct="1">
              <a:buFont typeface="Wingdings" panose="05000000000000000000" pitchFamily="2" charset="2"/>
              <a:buChar char="§"/>
              <a:defRPr/>
            </a:pPr>
            <a:r>
              <a:rPr lang="en-US" i="1" dirty="0"/>
              <a:t>Do not default to </a:t>
            </a:r>
            <a:r>
              <a:rPr lang="en-US" i="1" u="sng" dirty="0"/>
              <a:t>can’t</a:t>
            </a:r>
            <a:r>
              <a:rPr lang="en-US" i="1" dirty="0"/>
              <a:t> without trying to figuring out a possible </a:t>
            </a:r>
            <a:r>
              <a:rPr lang="en-US" i="1" u="sng" dirty="0"/>
              <a:t>how</a:t>
            </a:r>
          </a:p>
          <a:p>
            <a:pPr eaLnBrk="1" hangingPunct="1">
              <a:buFont typeface="Wingdings" panose="05000000000000000000" pitchFamily="2" charset="2"/>
              <a:buChar char="§"/>
              <a:defRPr/>
            </a:pPr>
            <a:r>
              <a:rPr lang="en-US" i="1" dirty="0"/>
              <a:t>Try to be of service to stakeholders and they will remember it.</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678</a:t>
            </a:fld>
            <a:endParaRPr lang="en-US">
              <a:solidFill>
                <a:prstClr val="black">
                  <a:tint val="75000"/>
                </a:prstClr>
              </a:solidFill>
            </a:endParaRPr>
          </a:p>
        </p:txBody>
      </p:sp>
    </p:spTree>
    <p:extLst>
      <p:ext uri="{BB962C8B-B14F-4D97-AF65-F5344CB8AC3E}">
        <p14:creationId xmlns:p14="http://schemas.microsoft.com/office/powerpoint/2010/main" val="3406033582"/>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body" idx="1"/>
          </p:nvPr>
        </p:nvSpPr>
        <p:spPr>
          <a:xfrm>
            <a:off x="152400" y="0"/>
            <a:ext cx="8763000" cy="6857999"/>
          </a:xfrm>
        </p:spPr>
        <p:txBody>
          <a:bodyPr>
            <a:normAutofit fontScale="92500" lnSpcReduction="10000"/>
          </a:bodyPr>
          <a:lstStyle/>
          <a:p>
            <a:pPr algn="ctr" eaLnBrk="1" hangingPunct="1">
              <a:buFont typeface="Wingdings" pitchFamily="2" charset="2"/>
              <a:buNone/>
              <a:defRPr/>
            </a:pPr>
            <a:r>
              <a:rPr lang="en-US" sz="4000" b="1" dirty="0"/>
              <a:t>Successful leaders constantly “preach” and “cast”  vision to leverage their influence</a:t>
            </a:r>
          </a:p>
          <a:p>
            <a:pPr marL="0" indent="0" eaLnBrk="1" hangingPunct="1">
              <a:buNone/>
              <a:defRPr/>
            </a:pPr>
            <a:r>
              <a:rPr lang="en-US" dirty="0"/>
              <a:t>Vision is that state the leaders wishes to be in…the position, status, and condition of organizational culture through individual behaviors</a:t>
            </a:r>
          </a:p>
          <a:p>
            <a:pPr marL="0" indent="0" algn="ctr" eaLnBrk="1" hangingPunct="1">
              <a:buNone/>
              <a:defRPr/>
            </a:pPr>
            <a:r>
              <a:rPr lang="en-US" b="1" u="sng" dirty="0">
                <a:solidFill>
                  <a:srgbClr val="C00000"/>
                </a:solidFill>
              </a:rPr>
              <a:t>Vision Identifies Your Destination</a:t>
            </a:r>
          </a:p>
          <a:p>
            <a:pPr eaLnBrk="1" hangingPunct="1">
              <a:buFont typeface="Wingdings" panose="05000000000000000000" pitchFamily="2" charset="2"/>
              <a:buChar char="§"/>
              <a:defRPr/>
            </a:pPr>
            <a:r>
              <a:rPr lang="en-US" sz="3000" b="1" dirty="0"/>
              <a:t>First, </a:t>
            </a:r>
            <a:r>
              <a:rPr lang="en-US" sz="3000" dirty="0"/>
              <a:t>the leader must understand and develop the components of their vision </a:t>
            </a:r>
          </a:p>
          <a:p>
            <a:pPr eaLnBrk="1" hangingPunct="1">
              <a:buFont typeface="Wingdings" panose="05000000000000000000" pitchFamily="2" charset="2"/>
              <a:buChar char="§"/>
              <a:defRPr/>
            </a:pPr>
            <a:r>
              <a:rPr lang="en-US" sz="3000" b="1" dirty="0"/>
              <a:t>Second, </a:t>
            </a:r>
            <a:r>
              <a:rPr lang="en-US" sz="3000" dirty="0"/>
              <a:t>they must articulate their Vision and  communicate the theme early, continuing a consistent theme to solidify its meaning and promote its influence</a:t>
            </a:r>
          </a:p>
          <a:p>
            <a:pPr eaLnBrk="1" hangingPunct="1">
              <a:buFont typeface="Wingdings" panose="05000000000000000000" pitchFamily="2" charset="2"/>
              <a:buChar char="§"/>
              <a:defRPr/>
            </a:pPr>
            <a:r>
              <a:rPr lang="en-US" sz="3000" b="1" dirty="0"/>
              <a:t>Third, </a:t>
            </a:r>
            <a:r>
              <a:rPr lang="en-US" sz="3000" dirty="0"/>
              <a:t>connect how that vision connects and enhances the organization, employee and the purposeful job performance (story line)</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679</a:t>
            </a:fld>
            <a:endParaRPr lang="en-US">
              <a:solidFill>
                <a:prstClr val="black">
                  <a:tint val="75000"/>
                </a:prstClr>
              </a:solidFill>
            </a:endParaRPr>
          </a:p>
        </p:txBody>
      </p:sp>
    </p:spTree>
    <p:extLst>
      <p:ext uri="{BB962C8B-B14F-4D97-AF65-F5344CB8AC3E}">
        <p14:creationId xmlns:p14="http://schemas.microsoft.com/office/powerpoint/2010/main" val="12307574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52BA0-0999-E237-5A0B-088E40CD9F5F}"/>
              </a:ext>
            </a:extLst>
          </p:cNvPr>
          <p:cNvSpPr>
            <a:spLocks noGrp="1"/>
          </p:cNvSpPr>
          <p:nvPr>
            <p:ph type="title"/>
          </p:nvPr>
        </p:nvSpPr>
        <p:spPr>
          <a:xfrm>
            <a:off x="434340" y="609600"/>
            <a:ext cx="8229600" cy="1524000"/>
          </a:xfrm>
        </p:spPr>
        <p:txBody>
          <a:bodyPr>
            <a:normAutofit fontScale="90000"/>
          </a:bodyPr>
          <a:lstStyle/>
          <a:p>
            <a:r>
              <a:rPr lang="en-US" sz="4900" b="1" i="0" dirty="0">
                <a:solidFill>
                  <a:srgbClr val="222222"/>
                </a:solidFill>
                <a:effectLst/>
                <a:latin typeface="UICTFontTextStyleBody"/>
              </a:rPr>
              <a:t>Empathy</a:t>
            </a:r>
            <a:br>
              <a:rPr lang="en-US" b="0" i="0" dirty="0">
                <a:solidFill>
                  <a:srgbClr val="222222"/>
                </a:solidFill>
                <a:effectLst/>
                <a:latin typeface="Arial" panose="020B0604020202020204" pitchFamily="34" charset="0"/>
              </a:rPr>
            </a:br>
            <a:r>
              <a:rPr lang="en-US" sz="3600" b="0" i="1" dirty="0">
                <a:solidFill>
                  <a:srgbClr val="222222"/>
                </a:solidFill>
                <a:effectLst/>
                <a:latin typeface="UICTFontTextStyleBody"/>
              </a:rPr>
              <a:t>Ability to understand and share the feelings of another</a:t>
            </a:r>
            <a:br>
              <a:rPr lang="en-US" sz="3600" b="0" i="1" dirty="0">
                <a:solidFill>
                  <a:srgbClr val="222222"/>
                </a:solidFill>
                <a:effectLst/>
                <a:latin typeface="Arial" panose="020B0604020202020204" pitchFamily="34" charset="0"/>
              </a:rPr>
            </a:br>
            <a:br>
              <a:rPr lang="en-US" sz="3600" i="1" dirty="0"/>
            </a:br>
            <a:endParaRPr lang="en-US" sz="3600" i="1" dirty="0"/>
          </a:p>
        </p:txBody>
      </p:sp>
      <p:sp>
        <p:nvSpPr>
          <p:cNvPr id="3" name="Content Placeholder 2">
            <a:extLst>
              <a:ext uri="{FF2B5EF4-FFF2-40B4-BE49-F238E27FC236}">
                <a16:creationId xmlns:a16="http://schemas.microsoft.com/office/drawing/2014/main" id="{81704ED9-76E4-F9D5-95EE-636D446B45C4}"/>
              </a:ext>
            </a:extLst>
          </p:cNvPr>
          <p:cNvSpPr>
            <a:spLocks noGrp="1"/>
          </p:cNvSpPr>
          <p:nvPr>
            <p:ph idx="1"/>
          </p:nvPr>
        </p:nvSpPr>
        <p:spPr>
          <a:xfrm>
            <a:off x="152400" y="1981200"/>
            <a:ext cx="8763000" cy="4740275"/>
          </a:xfrm>
        </p:spPr>
        <p:txBody>
          <a:bodyPr>
            <a:normAutofit lnSpcReduction="10000"/>
          </a:bodyPr>
          <a:lstStyle/>
          <a:p>
            <a:pPr algn="l">
              <a:buFont typeface="Wingdings" panose="05000000000000000000" pitchFamily="2" charset="2"/>
              <a:buChar char="§"/>
            </a:pPr>
            <a:r>
              <a:rPr lang="en-US" sz="3000" b="0" i="0" dirty="0">
                <a:solidFill>
                  <a:srgbClr val="222222"/>
                </a:solidFill>
                <a:effectLst/>
                <a:latin typeface="UICTFontTextStyleBody"/>
              </a:rPr>
              <a:t>Awareness (Be present and paying attention)</a:t>
            </a:r>
          </a:p>
          <a:p>
            <a:pPr algn="l">
              <a:buFont typeface="Wingdings" panose="05000000000000000000" pitchFamily="2" charset="2"/>
              <a:buChar char="§"/>
            </a:pPr>
            <a:r>
              <a:rPr lang="en-US" sz="3000" b="0" i="0" dirty="0">
                <a:solidFill>
                  <a:srgbClr val="222222"/>
                </a:solidFill>
                <a:effectLst/>
                <a:latin typeface="UICTFontTextStyleBody"/>
              </a:rPr>
              <a:t>Aggressive listening</a:t>
            </a:r>
          </a:p>
          <a:p>
            <a:pPr>
              <a:buFont typeface="Wingdings" panose="05000000000000000000" pitchFamily="2" charset="2"/>
              <a:buChar char="§"/>
            </a:pPr>
            <a:r>
              <a:rPr lang="en-US" sz="3000" b="0" i="0" dirty="0">
                <a:solidFill>
                  <a:srgbClr val="222222"/>
                </a:solidFill>
                <a:effectLst/>
                <a:latin typeface="Arial" panose="020B0604020202020204" pitchFamily="34" charset="0"/>
              </a:rPr>
              <a:t>M</a:t>
            </a:r>
            <a:r>
              <a:rPr lang="en-US" sz="3000" b="0" i="0" dirty="0">
                <a:solidFill>
                  <a:srgbClr val="222222"/>
                </a:solidFill>
                <a:effectLst/>
                <a:latin typeface="UICTFontTextStyleBody"/>
              </a:rPr>
              <a:t>indfulness (understanding of content)</a:t>
            </a:r>
            <a:endParaRPr lang="en-US" sz="3000" dirty="0">
              <a:solidFill>
                <a:srgbClr val="222222"/>
              </a:solidFill>
              <a:latin typeface="UICTFontTextStyleBody"/>
            </a:endParaRPr>
          </a:p>
          <a:p>
            <a:pPr algn="l">
              <a:buFont typeface="Wingdings" panose="05000000000000000000" pitchFamily="2" charset="2"/>
              <a:buChar char="§"/>
            </a:pPr>
            <a:r>
              <a:rPr lang="en-US" sz="3000" dirty="0">
                <a:solidFill>
                  <a:srgbClr val="222222"/>
                </a:solidFill>
                <a:latin typeface="UICTFontTextStyleBody"/>
              </a:rPr>
              <a:t>Dialogue </a:t>
            </a:r>
          </a:p>
          <a:p>
            <a:pPr algn="l">
              <a:buFont typeface="Wingdings" panose="05000000000000000000" pitchFamily="2" charset="2"/>
              <a:buChar char="§"/>
            </a:pPr>
            <a:r>
              <a:rPr lang="en-US" sz="3000" dirty="0"/>
              <a:t>Process that allows an individual to experience feelings that are congruent with the situation of another person</a:t>
            </a:r>
          </a:p>
          <a:p>
            <a:pPr marL="0" indent="0" algn="ctr">
              <a:buNone/>
            </a:pPr>
            <a:r>
              <a:rPr lang="en-US" sz="3000" b="1" dirty="0">
                <a:solidFill>
                  <a:srgbClr val="C00000"/>
                </a:solidFill>
              </a:rPr>
              <a:t>KEY IS Perspective taking: </a:t>
            </a:r>
            <a:r>
              <a:rPr lang="en-US" sz="3000" dirty="0">
                <a:solidFill>
                  <a:srgbClr val="C00000"/>
                </a:solidFill>
              </a:rPr>
              <a:t>the mental act of perceiving a situation from another individual’s point-of-view</a:t>
            </a:r>
            <a:br>
              <a:rPr lang="en-US" sz="3000" b="0" i="0" dirty="0">
                <a:solidFill>
                  <a:srgbClr val="C00000"/>
                </a:solidFill>
                <a:effectLst/>
                <a:latin typeface="Arial" panose="020B0604020202020204" pitchFamily="34" charset="0"/>
              </a:rPr>
            </a:br>
            <a:endParaRPr lang="en-US" sz="3000" b="0" i="0" dirty="0">
              <a:solidFill>
                <a:srgbClr val="C00000"/>
              </a:solidFill>
              <a:effectLst/>
              <a:latin typeface="Arial" panose="020B0604020202020204" pitchFamily="34" charset="0"/>
            </a:endParaRP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1C4B13AA-B7B6-CA0F-57F7-95664B97FA97}"/>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68</a:t>
            </a:fld>
            <a:endParaRPr lang="en-US">
              <a:solidFill>
                <a:prstClr val="black">
                  <a:tint val="75000"/>
                </a:prstClr>
              </a:solidFill>
            </a:endParaRPr>
          </a:p>
        </p:txBody>
      </p:sp>
    </p:spTree>
    <p:extLst>
      <p:ext uri="{BB962C8B-B14F-4D97-AF65-F5344CB8AC3E}">
        <p14:creationId xmlns:p14="http://schemas.microsoft.com/office/powerpoint/2010/main" val="4165103462"/>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F4E34-0827-47AB-B95E-B17B1906008C}"/>
              </a:ext>
            </a:extLst>
          </p:cNvPr>
          <p:cNvSpPr>
            <a:spLocks noGrp="1"/>
          </p:cNvSpPr>
          <p:nvPr>
            <p:ph type="title"/>
          </p:nvPr>
        </p:nvSpPr>
        <p:spPr>
          <a:xfrm>
            <a:off x="26670" y="0"/>
            <a:ext cx="9117330" cy="914400"/>
          </a:xfrm>
        </p:spPr>
        <p:txBody>
          <a:bodyPr>
            <a:normAutofit/>
          </a:bodyPr>
          <a:lstStyle/>
          <a:p>
            <a:r>
              <a:rPr lang="en-US" b="1" dirty="0"/>
              <a:t>Casting Vision</a:t>
            </a:r>
          </a:p>
        </p:txBody>
      </p:sp>
      <p:sp>
        <p:nvSpPr>
          <p:cNvPr id="3" name="Content Placeholder 2">
            <a:extLst>
              <a:ext uri="{FF2B5EF4-FFF2-40B4-BE49-F238E27FC236}">
                <a16:creationId xmlns:a16="http://schemas.microsoft.com/office/drawing/2014/main" id="{2386CA79-B12B-4D0D-B675-88B653A0DB09}"/>
              </a:ext>
            </a:extLst>
          </p:cNvPr>
          <p:cNvSpPr>
            <a:spLocks noGrp="1"/>
          </p:cNvSpPr>
          <p:nvPr>
            <p:ph idx="1"/>
          </p:nvPr>
        </p:nvSpPr>
        <p:spPr>
          <a:xfrm>
            <a:off x="0" y="990600"/>
            <a:ext cx="8991600" cy="5730875"/>
          </a:xfrm>
        </p:spPr>
        <p:txBody>
          <a:bodyPr>
            <a:normAutofit/>
          </a:bodyPr>
          <a:lstStyle/>
          <a:p>
            <a:pPr algn="l">
              <a:buFont typeface="Wingdings" panose="05000000000000000000" pitchFamily="2" charset="2"/>
              <a:buChar char="§"/>
            </a:pPr>
            <a:r>
              <a:rPr lang="en-US" sz="2800" b="1" i="0" dirty="0">
                <a:solidFill>
                  <a:srgbClr val="222222"/>
                </a:solidFill>
                <a:effectLst/>
              </a:rPr>
              <a:t>Words create worlds</a:t>
            </a:r>
          </a:p>
          <a:p>
            <a:pPr algn="l">
              <a:buFont typeface="Wingdings" panose="05000000000000000000" pitchFamily="2" charset="2"/>
              <a:buChar char="§"/>
            </a:pPr>
            <a:r>
              <a:rPr lang="en-US" sz="2800" b="0" i="1" u="sng" dirty="0">
                <a:solidFill>
                  <a:srgbClr val="222222"/>
                </a:solidFill>
                <a:effectLst/>
              </a:rPr>
              <a:t>With belief we rise to our leaders' expectations</a:t>
            </a:r>
            <a:endParaRPr lang="en-US" sz="2800" b="1" i="1" u="sng" dirty="0">
              <a:solidFill>
                <a:srgbClr val="C00000"/>
              </a:solidFill>
            </a:endParaRPr>
          </a:p>
          <a:p>
            <a:pPr>
              <a:buFont typeface="Wingdings" panose="05000000000000000000" pitchFamily="2" charset="2"/>
              <a:buChar char="§"/>
            </a:pPr>
            <a:r>
              <a:rPr lang="en-US" sz="2800" b="1" dirty="0">
                <a:solidFill>
                  <a:srgbClr val="C00000"/>
                </a:solidFill>
              </a:rPr>
              <a:t>Vision provides expectations and shapes culture</a:t>
            </a:r>
          </a:p>
          <a:p>
            <a:pPr>
              <a:buFont typeface="Wingdings" panose="05000000000000000000" pitchFamily="2" charset="2"/>
              <a:buChar char="§"/>
            </a:pPr>
            <a:r>
              <a:rPr lang="en-US" sz="2800" dirty="0"/>
              <a:t>The leaders target is broad, general to specific in nature, preaching to all employees in a very open, redundant, repetitive and public fashion</a:t>
            </a:r>
          </a:p>
          <a:p>
            <a:pPr>
              <a:buFont typeface="Wingdings" panose="05000000000000000000" pitchFamily="2" charset="2"/>
              <a:buChar char="§"/>
            </a:pPr>
            <a:r>
              <a:rPr lang="en-US" sz="2800" dirty="0"/>
              <a:t>The leader must role model the responsibility and demonstrate the accountability</a:t>
            </a:r>
          </a:p>
          <a:p>
            <a:pPr>
              <a:buFont typeface="Wingdings" panose="05000000000000000000" pitchFamily="2" charset="2"/>
              <a:buChar char="§"/>
            </a:pPr>
            <a:r>
              <a:rPr lang="en-US" sz="2800" b="1" u="sng" dirty="0">
                <a:solidFill>
                  <a:srgbClr val="C00000"/>
                </a:solidFill>
              </a:rPr>
              <a:t>Make known in a very serious open, clear and repetitive manner the ZERO-TOLERANCE for specific inappropriate behaviors from anyone at anytime</a:t>
            </a:r>
          </a:p>
          <a:p>
            <a:pPr marL="0" indent="0">
              <a:buNone/>
            </a:pPr>
            <a:endParaRPr lang="en-US" dirty="0"/>
          </a:p>
        </p:txBody>
      </p:sp>
      <p:sp>
        <p:nvSpPr>
          <p:cNvPr id="4" name="Slide Number Placeholder 3">
            <a:extLst>
              <a:ext uri="{FF2B5EF4-FFF2-40B4-BE49-F238E27FC236}">
                <a16:creationId xmlns:a16="http://schemas.microsoft.com/office/drawing/2014/main" id="{4970AD24-279C-406D-A6AB-ABDE9C2F33B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680</a:t>
            </a:fld>
            <a:endParaRPr lang="en-US">
              <a:solidFill>
                <a:prstClr val="black">
                  <a:tint val="75000"/>
                </a:prstClr>
              </a:solidFill>
            </a:endParaRPr>
          </a:p>
        </p:txBody>
      </p:sp>
    </p:spTree>
    <p:extLst>
      <p:ext uri="{BB962C8B-B14F-4D97-AF65-F5344CB8AC3E}">
        <p14:creationId xmlns:p14="http://schemas.microsoft.com/office/powerpoint/2010/main" val="911557916"/>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body" idx="1"/>
          </p:nvPr>
        </p:nvSpPr>
        <p:spPr>
          <a:xfrm>
            <a:off x="457200" y="1"/>
            <a:ext cx="8229600" cy="6721474"/>
          </a:xfrm>
        </p:spPr>
        <p:txBody>
          <a:bodyPr>
            <a:normAutofit/>
          </a:bodyPr>
          <a:lstStyle/>
          <a:p>
            <a:pPr algn="ctr" eaLnBrk="1" hangingPunct="1">
              <a:buFont typeface="Wingdings" pitchFamily="2" charset="2"/>
              <a:buNone/>
              <a:defRPr/>
            </a:pPr>
            <a:r>
              <a:rPr lang="en-US" sz="3800" b="1" dirty="0">
                <a:solidFill>
                  <a:srgbClr val="C00000"/>
                </a:solidFill>
              </a:rPr>
              <a:t>Focus on Job Purpose and Employee Meaningful Contribution</a:t>
            </a:r>
          </a:p>
          <a:p>
            <a:pPr>
              <a:buFont typeface="Wingdings" panose="05000000000000000000" pitchFamily="2" charset="2"/>
              <a:buChar char="§"/>
              <a:defRPr/>
            </a:pPr>
            <a:r>
              <a:rPr lang="en-US" sz="2800" dirty="0"/>
              <a:t>You must articulate and demonstrate your belief and loyalty to mission and its purpose</a:t>
            </a:r>
          </a:p>
          <a:p>
            <a:pPr>
              <a:buFont typeface="Wingdings" panose="05000000000000000000" pitchFamily="2" charset="2"/>
              <a:buChar char="§"/>
              <a:defRPr/>
            </a:pPr>
            <a:r>
              <a:rPr lang="en-US" sz="2800" dirty="0"/>
              <a:t>Sell that purpose, belief and faith to your people (statements, examples and stories) </a:t>
            </a:r>
          </a:p>
          <a:p>
            <a:pPr>
              <a:buFont typeface="Wingdings" panose="05000000000000000000" pitchFamily="2" charset="2"/>
              <a:buChar char="§"/>
              <a:defRPr/>
            </a:pPr>
            <a:r>
              <a:rPr lang="en-US" sz="2800" dirty="0"/>
              <a:t>Show how they factor into the purpose and are important towards its ends in becoming meaningful</a:t>
            </a:r>
          </a:p>
          <a:p>
            <a:pPr marL="0" indent="0">
              <a:buNone/>
              <a:defRPr/>
            </a:pPr>
            <a:r>
              <a:rPr lang="en-US" b="1" dirty="0">
                <a:solidFill>
                  <a:srgbClr val="C00000"/>
                </a:solidFill>
              </a:rPr>
              <a:t>PROMOTES THE SHARED VALUES AND BELIEFS</a:t>
            </a:r>
          </a:p>
          <a:p>
            <a:pPr marL="0" indent="0" algn="ctr">
              <a:buNone/>
              <a:defRPr/>
            </a:pPr>
            <a:r>
              <a:rPr lang="en-US" b="1" dirty="0"/>
              <a:t>ALSO factor into the Equation:  </a:t>
            </a:r>
            <a:r>
              <a:rPr lang="en-US" b="1" i="1" u="sng" dirty="0"/>
              <a:t>Know your employees' desires and goals</a:t>
            </a:r>
          </a:p>
          <a:p>
            <a:pPr algn="ctr" eaLnBrk="1" hangingPunct="1">
              <a:buFont typeface="Wingdings" pitchFamily="2" charset="2"/>
              <a:buNone/>
              <a:defRPr/>
            </a:pPr>
            <a:endParaRPr lang="en-US" sz="3800" b="1" i="1" u="sng" dirty="0"/>
          </a:p>
          <a:p>
            <a:pPr eaLnBrk="1" hangingPunct="1">
              <a:buFont typeface="Wingdings" panose="05000000000000000000" pitchFamily="2" charset="2"/>
              <a:buChar char="§"/>
              <a:defRPr/>
            </a:pPr>
            <a:endParaRPr lang="en-US" b="1" dirty="0">
              <a:solidFill>
                <a:srgbClr val="C00000"/>
              </a:solidFill>
            </a:endParaRP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681</a:t>
            </a:fld>
            <a:endParaRPr lang="en-US">
              <a:solidFill>
                <a:prstClr val="black">
                  <a:tint val="75000"/>
                </a:prstClr>
              </a:solidFill>
            </a:endParaRPr>
          </a:p>
        </p:txBody>
      </p:sp>
    </p:spTree>
    <p:extLst>
      <p:ext uri="{BB962C8B-B14F-4D97-AF65-F5344CB8AC3E}">
        <p14:creationId xmlns:p14="http://schemas.microsoft.com/office/powerpoint/2010/main" val="1846738745"/>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rrowheads="1"/>
          </p:cNvSpPr>
          <p:nvPr>
            <p:ph type="title"/>
          </p:nvPr>
        </p:nvSpPr>
        <p:spPr>
          <a:xfrm>
            <a:off x="0" y="304800"/>
            <a:ext cx="9067800" cy="685800"/>
          </a:xfrm>
        </p:spPr>
        <p:txBody>
          <a:bodyPr>
            <a:normAutofit fontScale="90000"/>
          </a:bodyPr>
          <a:lstStyle/>
          <a:p>
            <a:r>
              <a:rPr lang="en-US" sz="4000" b="1" i="1" dirty="0"/>
              <a:t>3 Stages of “Preaching” Vision</a:t>
            </a:r>
            <a:br>
              <a:rPr lang="en-US" sz="3600" b="1" i="1" dirty="0"/>
            </a:br>
            <a:r>
              <a:rPr lang="en-US" sz="3100" b="1" u="sng" dirty="0">
                <a:solidFill>
                  <a:srgbClr val="C00000"/>
                </a:solidFill>
              </a:rPr>
              <a:t>1+2+3 = </a:t>
            </a:r>
            <a:r>
              <a:rPr lang="en-US" sz="3100" b="1" i="1" u="sng" dirty="0">
                <a:solidFill>
                  <a:srgbClr val="C00000"/>
                </a:solidFill>
              </a:rPr>
              <a:t>How we do things around here</a:t>
            </a:r>
            <a:br>
              <a:rPr lang="en-US" sz="3100" b="1" i="1" dirty="0">
                <a:solidFill>
                  <a:srgbClr val="C00000"/>
                </a:solidFill>
              </a:rPr>
            </a:br>
            <a:endParaRPr lang="en-US" sz="3100" b="1" i="1" dirty="0"/>
          </a:p>
        </p:txBody>
      </p:sp>
      <p:sp>
        <p:nvSpPr>
          <p:cNvPr id="157699" name="Rectangle 3"/>
          <p:cNvSpPr>
            <a:spLocks noGrp="1" noChangeArrowheads="1"/>
          </p:cNvSpPr>
          <p:nvPr>
            <p:ph type="body" idx="1"/>
          </p:nvPr>
        </p:nvSpPr>
        <p:spPr>
          <a:xfrm>
            <a:off x="152400" y="990600"/>
            <a:ext cx="8915400" cy="5867400"/>
          </a:xfrm>
        </p:spPr>
        <p:txBody>
          <a:bodyPr>
            <a:normAutofit lnSpcReduction="10000"/>
          </a:bodyPr>
          <a:lstStyle/>
          <a:p>
            <a:pPr marL="0" indent="0" eaLnBrk="1" hangingPunct="1">
              <a:buClr>
                <a:schemeClr val="tx1"/>
              </a:buClr>
              <a:buNone/>
              <a:defRPr/>
            </a:pPr>
            <a:r>
              <a:rPr lang="en-US" sz="2800" b="1" dirty="0"/>
              <a:t>1) Proactive    </a:t>
            </a:r>
            <a:r>
              <a:rPr lang="en-US" sz="2800" b="1" dirty="0">
                <a:solidFill>
                  <a:srgbClr val="C00000"/>
                </a:solidFill>
              </a:rPr>
              <a:t>(The Future)</a:t>
            </a:r>
          </a:p>
          <a:p>
            <a:pPr eaLnBrk="1" hangingPunct="1">
              <a:buClr>
                <a:schemeClr val="tx1"/>
              </a:buClr>
              <a:buFont typeface="Courier New" panose="02070309020205020404" pitchFamily="49" charset="0"/>
              <a:buChar char="o"/>
              <a:defRPr/>
            </a:pPr>
            <a:r>
              <a:rPr lang="en-US" sz="2400" dirty="0"/>
              <a:t>Modeling and mentorship</a:t>
            </a:r>
          </a:p>
          <a:p>
            <a:pPr eaLnBrk="1" hangingPunct="1">
              <a:buClr>
                <a:schemeClr val="tx1"/>
              </a:buClr>
              <a:buFont typeface="Courier New" panose="02070309020205020404" pitchFamily="49" charset="0"/>
              <a:buChar char="o"/>
              <a:defRPr/>
            </a:pPr>
            <a:r>
              <a:rPr lang="en-US" sz="2400" dirty="0"/>
              <a:t>Framing strategic objectives </a:t>
            </a:r>
          </a:p>
          <a:p>
            <a:pPr eaLnBrk="1" hangingPunct="1">
              <a:buClr>
                <a:schemeClr val="tx1"/>
              </a:buClr>
              <a:buFont typeface="Courier New" panose="02070309020205020404" pitchFamily="49" charset="0"/>
              <a:buChar char="o"/>
              <a:defRPr/>
            </a:pPr>
            <a:r>
              <a:rPr lang="en-US" sz="2400" dirty="0"/>
              <a:t>Framing our focus of issues</a:t>
            </a:r>
          </a:p>
          <a:p>
            <a:pPr eaLnBrk="1" hangingPunct="1">
              <a:buClr>
                <a:schemeClr val="tx1"/>
              </a:buClr>
              <a:buFont typeface="Courier New" panose="02070309020205020404" pitchFamily="49" charset="0"/>
              <a:buChar char="o"/>
              <a:defRPr/>
            </a:pPr>
            <a:r>
              <a:rPr lang="en-US" sz="2400" dirty="0"/>
              <a:t>Preventive, prophylactic, advice, guidance, or council</a:t>
            </a:r>
          </a:p>
          <a:p>
            <a:pPr marL="0" indent="0" eaLnBrk="1" hangingPunct="1">
              <a:buClr>
                <a:schemeClr val="tx1"/>
              </a:buClr>
              <a:buNone/>
              <a:defRPr/>
            </a:pPr>
            <a:r>
              <a:rPr lang="en-US" sz="2800" b="1" dirty="0"/>
              <a:t>2) Operational/Situational       </a:t>
            </a:r>
            <a:r>
              <a:rPr lang="en-US" sz="2800" b="1" dirty="0">
                <a:solidFill>
                  <a:srgbClr val="C00000"/>
                </a:solidFill>
              </a:rPr>
              <a:t>(The Present)</a:t>
            </a:r>
          </a:p>
          <a:p>
            <a:pPr eaLnBrk="1" hangingPunct="1">
              <a:buClr>
                <a:schemeClr val="tx1"/>
              </a:buClr>
              <a:buFont typeface="Courier New" panose="02070309020205020404" pitchFamily="49" charset="0"/>
              <a:buChar char="o"/>
              <a:defRPr/>
            </a:pPr>
            <a:r>
              <a:rPr lang="en-US" sz="2400" dirty="0"/>
              <a:t>Tactical issues</a:t>
            </a:r>
          </a:p>
          <a:p>
            <a:pPr eaLnBrk="1" hangingPunct="1">
              <a:buClr>
                <a:schemeClr val="tx1"/>
              </a:buClr>
              <a:buFont typeface="Courier New" panose="02070309020205020404" pitchFamily="49" charset="0"/>
              <a:buChar char="o"/>
              <a:defRPr/>
            </a:pPr>
            <a:r>
              <a:rPr lang="en-US" sz="2400" dirty="0"/>
              <a:t>Performance expectations</a:t>
            </a:r>
          </a:p>
          <a:p>
            <a:pPr eaLnBrk="1" hangingPunct="1">
              <a:buClr>
                <a:schemeClr val="tx1"/>
              </a:buClr>
              <a:buFont typeface="Courier New" panose="02070309020205020404" pitchFamily="49" charset="0"/>
              <a:buChar char="o"/>
              <a:defRPr/>
            </a:pPr>
            <a:r>
              <a:rPr lang="en-US" sz="2400" dirty="0"/>
              <a:t>Roles and responsibilities</a:t>
            </a:r>
          </a:p>
          <a:p>
            <a:pPr eaLnBrk="1" hangingPunct="1">
              <a:buClr>
                <a:schemeClr val="tx1"/>
              </a:buClr>
              <a:buFont typeface="Courier New" panose="02070309020205020404" pitchFamily="49" charset="0"/>
              <a:buChar char="o"/>
              <a:defRPr/>
            </a:pPr>
            <a:r>
              <a:rPr lang="en-US" sz="2400" dirty="0"/>
              <a:t>Active Feedback</a:t>
            </a:r>
          </a:p>
          <a:p>
            <a:pPr marL="0" indent="0" eaLnBrk="1" hangingPunct="1">
              <a:buClr>
                <a:schemeClr val="tx1"/>
              </a:buClr>
              <a:buNone/>
              <a:defRPr/>
            </a:pPr>
            <a:r>
              <a:rPr lang="en-US" sz="2800" b="1" dirty="0"/>
              <a:t>3) Oversight and Mentorship      </a:t>
            </a:r>
            <a:r>
              <a:rPr lang="en-US" sz="2800" b="1" dirty="0">
                <a:solidFill>
                  <a:srgbClr val="C00000"/>
                </a:solidFill>
              </a:rPr>
              <a:t>(The Past)</a:t>
            </a:r>
          </a:p>
          <a:p>
            <a:pPr eaLnBrk="1" hangingPunct="1">
              <a:buClr>
                <a:schemeClr val="tx1"/>
              </a:buClr>
              <a:buFont typeface="Courier New" panose="02070309020205020404" pitchFamily="49" charset="0"/>
              <a:buChar char="o"/>
              <a:defRPr/>
            </a:pPr>
            <a:r>
              <a:rPr lang="en-US" sz="2400" dirty="0"/>
              <a:t>Responsibility and Accountability</a:t>
            </a:r>
          </a:p>
          <a:p>
            <a:pPr eaLnBrk="1" hangingPunct="1">
              <a:buClr>
                <a:schemeClr val="tx1"/>
              </a:buClr>
              <a:buFont typeface="Courier New" panose="02070309020205020404" pitchFamily="49" charset="0"/>
              <a:buChar char="o"/>
              <a:defRPr/>
            </a:pPr>
            <a:r>
              <a:rPr lang="en-US" sz="2400" dirty="0"/>
              <a:t>Opportunities for operational feedback (lessons learned)</a:t>
            </a:r>
          </a:p>
          <a:p>
            <a:pPr eaLnBrk="1" hangingPunct="1">
              <a:buClr>
                <a:schemeClr val="tx1"/>
              </a:buClr>
              <a:buFont typeface="Courier New" panose="02070309020205020404" pitchFamily="49" charset="0"/>
              <a:buChar char="o"/>
              <a:defRPr/>
            </a:pPr>
            <a:r>
              <a:rPr lang="en-US" sz="2400" dirty="0"/>
              <a:t>Focus on individual professional growth and development </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682</a:t>
            </a:fld>
            <a:endParaRPr lang="en-US" dirty="0">
              <a:solidFill>
                <a:prstClr val="black">
                  <a:tint val="75000"/>
                </a:prstClr>
              </a:solidFill>
            </a:endParaRPr>
          </a:p>
        </p:txBody>
      </p:sp>
    </p:spTree>
    <p:extLst>
      <p:ext uri="{BB962C8B-B14F-4D97-AF65-F5344CB8AC3E}">
        <p14:creationId xmlns:p14="http://schemas.microsoft.com/office/powerpoint/2010/main" val="3065845593"/>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rrowheads="1"/>
          </p:cNvSpPr>
          <p:nvPr>
            <p:ph type="title"/>
          </p:nvPr>
        </p:nvSpPr>
        <p:spPr>
          <a:xfrm>
            <a:off x="457200" y="304800"/>
            <a:ext cx="8229600" cy="1143000"/>
          </a:xfrm>
        </p:spPr>
        <p:txBody>
          <a:bodyPr>
            <a:noAutofit/>
          </a:bodyPr>
          <a:lstStyle/>
          <a:p>
            <a:pPr>
              <a:defRPr/>
            </a:pPr>
            <a:r>
              <a:rPr lang="en-US" sz="3200" b="1" dirty="0"/>
              <a:t>Translate that vision into a clear strategy about what actions to take, and what not to do.</a:t>
            </a:r>
            <a:br>
              <a:rPr lang="en-US" sz="3200" b="1" dirty="0"/>
            </a:br>
            <a:endParaRPr lang="en-US" sz="3200" b="1" u="sng" dirty="0">
              <a:solidFill>
                <a:srgbClr val="C00000"/>
              </a:solidFill>
            </a:endParaRPr>
          </a:p>
        </p:txBody>
      </p:sp>
      <p:sp>
        <p:nvSpPr>
          <p:cNvPr id="159747" name="Rectangle 3"/>
          <p:cNvSpPr>
            <a:spLocks noGrp="1" noChangeArrowheads="1"/>
          </p:cNvSpPr>
          <p:nvPr>
            <p:ph type="body" idx="1"/>
          </p:nvPr>
        </p:nvSpPr>
        <p:spPr>
          <a:xfrm>
            <a:off x="499403" y="1447800"/>
            <a:ext cx="8382000" cy="5410200"/>
          </a:xfrm>
        </p:spPr>
        <p:txBody>
          <a:bodyPr>
            <a:noAutofit/>
          </a:bodyPr>
          <a:lstStyle/>
          <a:p>
            <a:pPr>
              <a:lnSpc>
                <a:spcPct val="90000"/>
              </a:lnSpc>
              <a:buFont typeface="Wingdings" panose="05000000000000000000" pitchFamily="2" charset="2"/>
              <a:buChar char="§"/>
              <a:defRPr/>
            </a:pPr>
            <a:r>
              <a:rPr lang="en-US" sz="2800" dirty="0"/>
              <a:t>Develops standards and conduct and shapes the “Culture of the workplace”</a:t>
            </a:r>
          </a:p>
          <a:p>
            <a:pPr>
              <a:lnSpc>
                <a:spcPct val="90000"/>
              </a:lnSpc>
              <a:buFont typeface="Wingdings" panose="05000000000000000000" pitchFamily="2" charset="2"/>
              <a:buChar char="§"/>
              <a:defRPr/>
            </a:pPr>
            <a:r>
              <a:rPr lang="en-US" sz="2800" b="1" dirty="0"/>
              <a:t>Sustains the climate of the workplace</a:t>
            </a:r>
          </a:p>
          <a:p>
            <a:pPr>
              <a:lnSpc>
                <a:spcPct val="90000"/>
              </a:lnSpc>
              <a:buFont typeface="Wingdings" panose="05000000000000000000" pitchFamily="2" charset="2"/>
              <a:buChar char="§"/>
              <a:defRPr/>
            </a:pPr>
            <a:r>
              <a:rPr lang="en-US" sz="2800" dirty="0"/>
              <a:t>Puts people “on Notice”</a:t>
            </a:r>
          </a:p>
          <a:p>
            <a:pPr>
              <a:lnSpc>
                <a:spcPct val="90000"/>
              </a:lnSpc>
              <a:buFont typeface="Wingdings" panose="05000000000000000000" pitchFamily="2" charset="2"/>
              <a:buChar char="§"/>
              <a:defRPr/>
            </a:pPr>
            <a:r>
              <a:rPr lang="en-US" sz="2800" b="1" dirty="0"/>
              <a:t>Prevents, reduces and mitigates problems </a:t>
            </a:r>
          </a:p>
          <a:p>
            <a:pPr>
              <a:lnSpc>
                <a:spcPct val="90000"/>
              </a:lnSpc>
              <a:buFont typeface="Wingdings" panose="05000000000000000000" pitchFamily="2" charset="2"/>
              <a:buChar char="§"/>
              <a:defRPr/>
            </a:pPr>
            <a:r>
              <a:rPr lang="en-US" sz="2800" dirty="0"/>
              <a:t>Helps people focus and understand the important issues afoot (Emphasizes your expectations, enhances awareness and promotes prioritization)</a:t>
            </a:r>
          </a:p>
          <a:p>
            <a:pPr>
              <a:lnSpc>
                <a:spcPct val="90000"/>
              </a:lnSpc>
              <a:buFont typeface="Wingdings" panose="05000000000000000000" pitchFamily="2" charset="2"/>
              <a:buChar char="§"/>
              <a:defRPr/>
            </a:pPr>
            <a:r>
              <a:rPr lang="en-US" sz="2800" b="1" dirty="0"/>
              <a:t>Promotes “consequence” thinking over reactionary thinking</a:t>
            </a:r>
          </a:p>
          <a:p>
            <a:pPr>
              <a:lnSpc>
                <a:spcPct val="90000"/>
              </a:lnSpc>
              <a:buFont typeface="Wingdings" panose="05000000000000000000" pitchFamily="2" charset="2"/>
              <a:buChar char="§"/>
              <a:defRPr/>
            </a:pPr>
            <a:r>
              <a:rPr lang="en-US" sz="2800" b="1" dirty="0">
                <a:solidFill>
                  <a:srgbClr val="C00000"/>
                </a:solidFill>
              </a:rPr>
              <a:t>SERVES AS DEVELOPMENTAL FEEDBACK IN GENERAL TERMS</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683</a:t>
            </a:fld>
            <a:endParaRPr lang="en-US">
              <a:solidFill>
                <a:prstClr val="black">
                  <a:tint val="75000"/>
                </a:prstClr>
              </a:solidFill>
            </a:endParaRPr>
          </a:p>
        </p:txBody>
      </p:sp>
    </p:spTree>
    <p:extLst>
      <p:ext uri="{BB962C8B-B14F-4D97-AF65-F5344CB8AC3E}">
        <p14:creationId xmlns:p14="http://schemas.microsoft.com/office/powerpoint/2010/main" val="4225153012"/>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981200"/>
          </a:xfrm>
        </p:spPr>
        <p:txBody>
          <a:bodyPr>
            <a:noAutofit/>
          </a:bodyPr>
          <a:lstStyle/>
          <a:p>
            <a:r>
              <a:rPr lang="en-US" sz="3600" b="1" dirty="0"/>
              <a:t>The Importance and Utility of Vision</a:t>
            </a:r>
            <a:br>
              <a:rPr lang="en-US" sz="3600" b="1" dirty="0"/>
            </a:br>
            <a:r>
              <a:rPr lang="en-US" sz="2400" dirty="0"/>
              <a:t>Ed </a:t>
            </a:r>
            <a:r>
              <a:rPr lang="en-US" sz="2400" dirty="0" err="1"/>
              <a:t>DeVelasco</a:t>
            </a:r>
            <a:br>
              <a:rPr lang="en-US" b="1" dirty="0"/>
            </a:br>
            <a:endParaRPr lang="en-US" b="1" dirty="0"/>
          </a:p>
        </p:txBody>
      </p:sp>
      <p:sp>
        <p:nvSpPr>
          <p:cNvPr id="3" name="Content Placeholder 2"/>
          <p:cNvSpPr>
            <a:spLocks noGrp="1"/>
          </p:cNvSpPr>
          <p:nvPr>
            <p:ph idx="1"/>
          </p:nvPr>
        </p:nvSpPr>
        <p:spPr>
          <a:xfrm>
            <a:off x="457200" y="1981200"/>
            <a:ext cx="8229600" cy="4876800"/>
          </a:xfrm>
        </p:spPr>
        <p:txBody>
          <a:bodyPr>
            <a:noAutofit/>
          </a:bodyPr>
          <a:lstStyle/>
          <a:p>
            <a:pPr>
              <a:buFont typeface="Wingdings" panose="05000000000000000000" pitchFamily="2" charset="2"/>
              <a:buChar char="§"/>
            </a:pPr>
            <a:r>
              <a:rPr lang="en-US" dirty="0"/>
              <a:t>If the lower level personnel understand the vision and the values </a:t>
            </a:r>
            <a:r>
              <a:rPr lang="en-US" b="1" dirty="0"/>
              <a:t>(How we do things) </a:t>
            </a:r>
            <a:r>
              <a:rPr lang="en-US" b="1" i="1" dirty="0">
                <a:solidFill>
                  <a:srgbClr val="C00000"/>
                </a:solidFill>
              </a:rPr>
              <a:t>then it becomes accountability at the lowest level.</a:t>
            </a:r>
          </a:p>
          <a:p>
            <a:pPr>
              <a:buFont typeface="Wingdings" panose="05000000000000000000" pitchFamily="2" charset="2"/>
              <a:buChar char="§"/>
            </a:pPr>
            <a:r>
              <a:rPr lang="en-US" dirty="0"/>
              <a:t>They do not have to wonder or ask supervisors; they know the expectations and understand the consequences involved</a:t>
            </a:r>
          </a:p>
        </p:txBody>
      </p:sp>
      <p:sp>
        <p:nvSpPr>
          <p:cNvPr id="4" name="Slide Number Placeholder 3">
            <a:extLst>
              <a:ext uri="{FF2B5EF4-FFF2-40B4-BE49-F238E27FC236}">
                <a16:creationId xmlns:a16="http://schemas.microsoft.com/office/drawing/2014/main" id="{B15ACBF8-0EFA-481F-971B-63218C00D89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684</a:t>
            </a:fld>
            <a:endParaRPr lang="en-US">
              <a:solidFill>
                <a:prstClr val="black">
                  <a:tint val="75000"/>
                </a:prstClr>
              </a:solidFill>
            </a:endParaRPr>
          </a:p>
        </p:txBody>
      </p:sp>
    </p:spTree>
    <p:extLst>
      <p:ext uri="{BB962C8B-B14F-4D97-AF65-F5344CB8AC3E}">
        <p14:creationId xmlns:p14="http://schemas.microsoft.com/office/powerpoint/2010/main" val="2674467226"/>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599"/>
            <a:ext cx="8229600" cy="2438401"/>
          </a:xfrm>
        </p:spPr>
        <p:txBody>
          <a:bodyPr>
            <a:normAutofit fontScale="90000"/>
          </a:bodyPr>
          <a:lstStyle/>
          <a:p>
            <a:r>
              <a:rPr lang="en-US" sz="4000" b="1" dirty="0"/>
              <a:t>THE BULK OF MANAGERIAL PROBLEMS ARE FROM</a:t>
            </a:r>
            <a:br>
              <a:rPr lang="en-US" b="1" dirty="0"/>
            </a:br>
            <a:r>
              <a:rPr lang="en-US" b="1" dirty="0"/>
              <a:t> </a:t>
            </a:r>
            <a:r>
              <a:rPr lang="en-US" sz="4000" b="1" dirty="0">
                <a:solidFill>
                  <a:srgbClr val="C00000"/>
                </a:solidFill>
              </a:rPr>
              <a:t>(Policy, Practice, or Rule Violations)</a:t>
            </a:r>
            <a:br>
              <a:rPr lang="en-US" sz="4000" b="1" dirty="0">
                <a:solidFill>
                  <a:srgbClr val="C00000"/>
                </a:solidFill>
              </a:rPr>
            </a:br>
            <a:r>
              <a:rPr lang="en-US" sz="2700" dirty="0"/>
              <a:t>Ronal W. </a:t>
            </a:r>
            <a:r>
              <a:rPr lang="en-US" sz="2700" dirty="0" err="1"/>
              <a:t>Serpas</a:t>
            </a:r>
            <a:br>
              <a:rPr lang="en-US" sz="4000" b="1" dirty="0">
                <a:solidFill>
                  <a:srgbClr val="C00000"/>
                </a:solidFill>
              </a:rPr>
            </a:br>
            <a:endParaRPr lang="en-US" sz="4000" b="1" dirty="0">
              <a:solidFill>
                <a:srgbClr val="C00000"/>
              </a:solidFill>
            </a:endParaRPr>
          </a:p>
        </p:txBody>
      </p:sp>
      <p:sp>
        <p:nvSpPr>
          <p:cNvPr id="3" name="Content Placeholder 2"/>
          <p:cNvSpPr>
            <a:spLocks noGrp="1"/>
          </p:cNvSpPr>
          <p:nvPr>
            <p:ph idx="1"/>
          </p:nvPr>
        </p:nvSpPr>
        <p:spPr>
          <a:xfrm>
            <a:off x="457200" y="2362200"/>
            <a:ext cx="8229600" cy="4495800"/>
          </a:xfrm>
        </p:spPr>
        <p:txBody>
          <a:bodyPr>
            <a:normAutofit fontScale="92500" lnSpcReduction="10000"/>
          </a:bodyPr>
          <a:lstStyle/>
          <a:p>
            <a:pPr>
              <a:buFont typeface="Wingdings" panose="05000000000000000000" pitchFamily="2" charset="2"/>
              <a:buChar char="§"/>
            </a:pPr>
            <a:r>
              <a:rPr lang="en-US" dirty="0"/>
              <a:t>Misapplication</a:t>
            </a:r>
          </a:p>
          <a:p>
            <a:pPr>
              <a:buFont typeface="Wingdings" panose="05000000000000000000" pitchFamily="2" charset="2"/>
              <a:buChar char="§"/>
            </a:pPr>
            <a:r>
              <a:rPr lang="en-US" dirty="0"/>
              <a:t>Misunderstanding</a:t>
            </a:r>
          </a:p>
          <a:p>
            <a:pPr>
              <a:buFont typeface="Wingdings" panose="05000000000000000000" pitchFamily="2" charset="2"/>
              <a:buChar char="§"/>
            </a:pPr>
            <a:r>
              <a:rPr lang="en-US" dirty="0"/>
              <a:t>Miscommunication</a:t>
            </a:r>
          </a:p>
          <a:p>
            <a:pPr marL="0" indent="0" algn="ctr">
              <a:buNone/>
            </a:pPr>
            <a:r>
              <a:rPr lang="en-US" b="1" u="sng" dirty="0"/>
              <a:t>OR</a:t>
            </a:r>
          </a:p>
          <a:p>
            <a:pPr>
              <a:buFont typeface="Wingdings" panose="05000000000000000000" pitchFamily="2" charset="2"/>
              <a:buChar char="§"/>
            </a:pPr>
            <a:r>
              <a:rPr lang="en-US" dirty="0"/>
              <a:t>Misplaced values and convictions</a:t>
            </a:r>
          </a:p>
          <a:p>
            <a:pPr>
              <a:buFont typeface="Courier New" panose="02070309020205020404" pitchFamily="49" charset="0"/>
              <a:buChar char="o"/>
            </a:pPr>
            <a:r>
              <a:rPr lang="en-US" dirty="0"/>
              <a:t>Deteriorating behavior from professional to personal</a:t>
            </a:r>
          </a:p>
          <a:p>
            <a:pPr>
              <a:buFont typeface="Courier New" panose="02070309020205020404" pitchFamily="49" charset="0"/>
              <a:buChar char="o"/>
            </a:pPr>
            <a:r>
              <a:rPr lang="en-US" dirty="0"/>
              <a:t>Character Corrosion and Erosion </a:t>
            </a:r>
          </a:p>
          <a:p>
            <a:pPr>
              <a:buFont typeface="Courier New" panose="02070309020205020404" pitchFamily="49" charset="0"/>
              <a:buChar char="o"/>
            </a:pPr>
            <a:r>
              <a:rPr lang="en-US" dirty="0"/>
              <a:t>Un-professional, un-ethical or criminal conduct</a:t>
            </a:r>
          </a:p>
          <a:p>
            <a:pPr>
              <a:buFont typeface="Wingdings" panose="05000000000000000000" pitchFamily="2" charset="2"/>
              <a:buChar char="§"/>
            </a:pPr>
            <a:endParaRPr lang="en-US" dirty="0"/>
          </a:p>
        </p:txBody>
      </p:sp>
      <p:sp>
        <p:nvSpPr>
          <p:cNvPr id="4" name="Slide Number Placeholder 3"/>
          <p:cNvSpPr>
            <a:spLocks noGrp="1"/>
          </p:cNvSpPr>
          <p:nvPr>
            <p:ph type="sldNum" sz="quarter" idx="12"/>
          </p:nvPr>
        </p:nvSpPr>
        <p:spPr>
          <a:xfrm>
            <a:off x="8153400" y="6356350"/>
            <a:ext cx="533400" cy="365125"/>
          </a:xfrm>
        </p:spPr>
        <p:txBody>
          <a:bodyPr/>
          <a:lstStyle/>
          <a:p>
            <a:fld id="{8A8D1F8B-566B-49F2-865B-EEF93E92EFE1}" type="slidenum">
              <a:rPr lang="en-US" smtClean="0">
                <a:solidFill>
                  <a:prstClr val="black">
                    <a:tint val="75000"/>
                  </a:prstClr>
                </a:solidFill>
              </a:rPr>
              <a:pPr/>
              <a:t>685</a:t>
            </a:fld>
            <a:endParaRPr lang="en-US" dirty="0">
              <a:solidFill>
                <a:prstClr val="black">
                  <a:tint val="75000"/>
                </a:prstClr>
              </a:solidFill>
            </a:endParaRPr>
          </a:p>
        </p:txBody>
      </p:sp>
    </p:spTree>
    <p:extLst>
      <p:ext uri="{BB962C8B-B14F-4D97-AF65-F5344CB8AC3E}">
        <p14:creationId xmlns:p14="http://schemas.microsoft.com/office/powerpoint/2010/main" val="3888696655"/>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sz="3100" b="1" dirty="0"/>
              <a:t>Two-Thirds of Managers Are Uncomfortable Communicating with Employees</a:t>
            </a:r>
            <a:br>
              <a:rPr lang="en-US" sz="3100" b="1" dirty="0"/>
            </a:br>
            <a:r>
              <a:rPr lang="en-US" sz="1800" b="1" dirty="0"/>
              <a:t>By </a:t>
            </a:r>
            <a:r>
              <a:rPr lang="en-US" sz="1800" dirty="0"/>
              <a:t>Lou Solomon </a:t>
            </a:r>
            <a:br>
              <a:rPr lang="en-US" sz="2000" dirty="0"/>
            </a:br>
            <a:r>
              <a:rPr lang="en-US" sz="2200" cap="all" dirty="0"/>
              <a:t>MARCH 09, 2016</a:t>
            </a:r>
            <a:br>
              <a:rPr lang="en-US" sz="1600" cap="all" dirty="0"/>
            </a:br>
            <a:endParaRPr lang="en-US" sz="1600" dirty="0"/>
          </a:p>
        </p:txBody>
      </p:sp>
      <p:sp>
        <p:nvSpPr>
          <p:cNvPr id="3" name="Content Placeholder 2"/>
          <p:cNvSpPr>
            <a:spLocks noGrp="1"/>
          </p:cNvSpPr>
          <p:nvPr>
            <p:ph idx="1"/>
          </p:nvPr>
        </p:nvSpPr>
        <p:spPr>
          <a:xfrm>
            <a:off x="457200" y="1524000"/>
            <a:ext cx="8229600" cy="5334000"/>
          </a:xfrm>
        </p:spPr>
        <p:txBody>
          <a:bodyPr>
            <a:normAutofit fontScale="92500" lnSpcReduction="10000"/>
          </a:bodyPr>
          <a:lstStyle/>
          <a:p>
            <a:pPr marL="0" indent="0">
              <a:buNone/>
            </a:pPr>
            <a:r>
              <a:rPr lang="en-US" b="1" i="1" dirty="0"/>
              <a:t>Why don’t leaders have feedback conversations more often? </a:t>
            </a:r>
          </a:p>
          <a:p>
            <a:pPr>
              <a:buFont typeface="Wingdings" panose="05000000000000000000" pitchFamily="2" charset="2"/>
              <a:buChar char="§"/>
            </a:pPr>
            <a:r>
              <a:rPr lang="en-US" sz="3000" dirty="0"/>
              <a:t>Because not all leaders are comfortable with the responsibility. The fear of hurting people’s feelings and dealing with potential drama and retribution hold us back.</a:t>
            </a:r>
          </a:p>
          <a:p>
            <a:pPr>
              <a:buFont typeface="Wingdings" panose="05000000000000000000" pitchFamily="2" charset="2"/>
              <a:buChar char="§"/>
            </a:pPr>
            <a:r>
              <a:rPr lang="en-US" sz="3000" dirty="0"/>
              <a:t>69% of the managers said that they’re often uncomfortable communicating with employees. </a:t>
            </a:r>
          </a:p>
          <a:p>
            <a:pPr>
              <a:buFont typeface="Wingdings" panose="05000000000000000000" pitchFamily="2" charset="2"/>
              <a:buChar char="§"/>
            </a:pPr>
            <a:r>
              <a:rPr lang="en-US" sz="3000" dirty="0"/>
              <a:t>Over a third (37%) of the managers said that they’re uncomfortable having to give direct feedback about their employees’ performance if they think the employee might respond negatively to the feedback.</a:t>
            </a:r>
          </a:p>
          <a:p>
            <a:pPr marL="0" indent="0">
              <a:buNone/>
            </a:pPr>
            <a:endParaRPr lang="en-US" sz="3000" dirty="0"/>
          </a:p>
          <a:p>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686</a:t>
            </a:fld>
            <a:endParaRPr lang="en-US">
              <a:solidFill>
                <a:prstClr val="black">
                  <a:tint val="75000"/>
                </a:prstClr>
              </a:solidFill>
            </a:endParaRPr>
          </a:p>
        </p:txBody>
      </p:sp>
    </p:spTree>
    <p:extLst>
      <p:ext uri="{BB962C8B-B14F-4D97-AF65-F5344CB8AC3E}">
        <p14:creationId xmlns:p14="http://schemas.microsoft.com/office/powerpoint/2010/main" val="3042579306"/>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CF91-9E2E-4426-8195-15A0B3569BEB}"/>
              </a:ext>
            </a:extLst>
          </p:cNvPr>
          <p:cNvSpPr>
            <a:spLocks noGrp="1"/>
          </p:cNvSpPr>
          <p:nvPr>
            <p:ph type="title"/>
          </p:nvPr>
        </p:nvSpPr>
        <p:spPr>
          <a:xfrm>
            <a:off x="457200" y="0"/>
            <a:ext cx="8229600" cy="1066800"/>
          </a:xfrm>
        </p:spPr>
        <p:txBody>
          <a:bodyPr>
            <a:normAutofit/>
          </a:bodyPr>
          <a:lstStyle/>
          <a:p>
            <a:r>
              <a:rPr lang="en-US" sz="3200" b="1" dirty="0"/>
              <a:t>Jen Cohan Crompton and Jacob Morgan</a:t>
            </a:r>
            <a:br>
              <a:rPr lang="en-US" sz="3200" b="1" dirty="0"/>
            </a:br>
            <a:r>
              <a:rPr lang="en-US" sz="3200" b="1" dirty="0"/>
              <a:t>on Subordinate/Manager Dilemma </a:t>
            </a:r>
          </a:p>
        </p:txBody>
      </p:sp>
      <p:sp>
        <p:nvSpPr>
          <p:cNvPr id="3" name="Content Placeholder 2">
            <a:extLst>
              <a:ext uri="{FF2B5EF4-FFF2-40B4-BE49-F238E27FC236}">
                <a16:creationId xmlns:a16="http://schemas.microsoft.com/office/drawing/2014/main" id="{F553EE90-08B2-4FB3-9C97-E78C6043D8A7}"/>
              </a:ext>
            </a:extLst>
          </p:cNvPr>
          <p:cNvSpPr>
            <a:spLocks noGrp="1"/>
          </p:cNvSpPr>
          <p:nvPr>
            <p:ph idx="1"/>
          </p:nvPr>
        </p:nvSpPr>
        <p:spPr>
          <a:xfrm>
            <a:off x="457200" y="1219200"/>
            <a:ext cx="8229600" cy="4906963"/>
          </a:xfrm>
        </p:spPr>
        <p:txBody>
          <a:bodyPr/>
          <a:lstStyle/>
          <a:p>
            <a:pPr marL="0" indent="0">
              <a:buNone/>
            </a:pPr>
            <a:r>
              <a:rPr lang="en-US" b="1" dirty="0"/>
              <a:t>Managers Need to Encourage Subordinates to </a:t>
            </a:r>
            <a:r>
              <a:rPr lang="en-US" b="1" i="1" dirty="0"/>
              <a:t>Speak up</a:t>
            </a:r>
            <a:r>
              <a:rPr lang="en-US" b="1" dirty="0"/>
              <a:t>…</a:t>
            </a:r>
          </a:p>
          <a:p>
            <a:pPr>
              <a:buFont typeface="Wingdings" panose="05000000000000000000" pitchFamily="2" charset="2"/>
              <a:buChar char="§"/>
            </a:pPr>
            <a:r>
              <a:rPr lang="en-US" sz="2800" dirty="0"/>
              <a:t>They</a:t>
            </a:r>
            <a:r>
              <a:rPr lang="en-US" sz="2800" b="1" dirty="0"/>
              <a:t> </a:t>
            </a:r>
            <a:r>
              <a:rPr lang="en-US" sz="2800" dirty="0"/>
              <a:t>need to clarify their understanding to make sure it aligns with what the manager was thinking</a:t>
            </a:r>
          </a:p>
          <a:p>
            <a:pPr>
              <a:buFont typeface="Wingdings" panose="05000000000000000000" pitchFamily="2" charset="2"/>
              <a:buChar char="§"/>
            </a:pPr>
            <a:r>
              <a:rPr lang="en-US" sz="2800" dirty="0"/>
              <a:t>If the employee has any apprehension or question from the beginning, this will only grow if the scope is left without clarification.</a:t>
            </a:r>
          </a:p>
          <a:p>
            <a:endParaRPr lang="en-US" dirty="0"/>
          </a:p>
        </p:txBody>
      </p:sp>
      <p:sp>
        <p:nvSpPr>
          <p:cNvPr id="4" name="Slide Number Placeholder 3">
            <a:extLst>
              <a:ext uri="{FF2B5EF4-FFF2-40B4-BE49-F238E27FC236}">
                <a16:creationId xmlns:a16="http://schemas.microsoft.com/office/drawing/2014/main" id="{4D533D6F-9AAE-4EF7-9348-42FA2B826B7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687</a:t>
            </a:fld>
            <a:endParaRPr lang="en-US">
              <a:solidFill>
                <a:prstClr val="black">
                  <a:tint val="75000"/>
                </a:prstClr>
              </a:solidFill>
            </a:endParaRPr>
          </a:p>
        </p:txBody>
      </p:sp>
    </p:spTree>
    <p:extLst>
      <p:ext uri="{BB962C8B-B14F-4D97-AF65-F5344CB8AC3E}">
        <p14:creationId xmlns:p14="http://schemas.microsoft.com/office/powerpoint/2010/main" val="1366761166"/>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DA20B-A4AC-4CA8-98FC-D8AB8F2D2183}"/>
              </a:ext>
            </a:extLst>
          </p:cNvPr>
          <p:cNvSpPr>
            <a:spLocks noGrp="1"/>
          </p:cNvSpPr>
          <p:nvPr>
            <p:ph type="title"/>
          </p:nvPr>
        </p:nvSpPr>
        <p:spPr>
          <a:xfrm>
            <a:off x="457200" y="274638"/>
            <a:ext cx="8229600" cy="2587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EC803E3B-785E-450B-8AB4-34709A63C633}"/>
              </a:ext>
            </a:extLst>
          </p:cNvPr>
          <p:cNvSpPr>
            <a:spLocks noGrp="1"/>
          </p:cNvSpPr>
          <p:nvPr>
            <p:ph idx="1"/>
          </p:nvPr>
        </p:nvSpPr>
        <p:spPr>
          <a:xfrm>
            <a:off x="457200" y="762000"/>
            <a:ext cx="8229600" cy="5364163"/>
          </a:xfrm>
        </p:spPr>
        <p:txBody>
          <a:bodyPr>
            <a:normAutofit/>
          </a:bodyPr>
          <a:lstStyle/>
          <a:p>
            <a:pPr marL="0" indent="0">
              <a:buNone/>
            </a:pPr>
            <a:r>
              <a:rPr lang="en-US" b="1" dirty="0"/>
              <a:t>Managers need to ensure that they do not forget, be scared or worried about sharing information.</a:t>
            </a:r>
          </a:p>
          <a:p>
            <a:pPr>
              <a:buFont typeface="Wingdings" panose="05000000000000000000" pitchFamily="2" charset="2"/>
              <a:buChar char="§"/>
            </a:pPr>
            <a:r>
              <a:rPr lang="en-US" sz="2800" dirty="0"/>
              <a:t>Often, managers only share a small piece of the puzzle, which means that the subordinate never really understands the big picture</a:t>
            </a:r>
          </a:p>
          <a:p>
            <a:pPr>
              <a:buFont typeface="Wingdings" panose="05000000000000000000" pitchFamily="2" charset="2"/>
              <a:buChar char="§"/>
            </a:pPr>
            <a:r>
              <a:rPr lang="en-US" sz="2800" dirty="0"/>
              <a:t>This leads to confusion regarding the ultimate goal and the subordinate might not understand how their immediate responsibilities to contribute to the big picture. </a:t>
            </a:r>
            <a:endParaRPr lang="en-US" sz="2800" b="1" dirty="0"/>
          </a:p>
          <a:p>
            <a:endParaRPr lang="en-US" dirty="0"/>
          </a:p>
        </p:txBody>
      </p:sp>
      <p:sp>
        <p:nvSpPr>
          <p:cNvPr id="4" name="Slide Number Placeholder 3">
            <a:extLst>
              <a:ext uri="{FF2B5EF4-FFF2-40B4-BE49-F238E27FC236}">
                <a16:creationId xmlns:a16="http://schemas.microsoft.com/office/drawing/2014/main" id="{E65BA9FB-2ECF-4CC2-B49B-38D92213C71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688</a:t>
            </a:fld>
            <a:endParaRPr lang="en-US">
              <a:solidFill>
                <a:prstClr val="black">
                  <a:tint val="75000"/>
                </a:prstClr>
              </a:solidFill>
            </a:endParaRPr>
          </a:p>
        </p:txBody>
      </p:sp>
    </p:spTree>
    <p:extLst>
      <p:ext uri="{BB962C8B-B14F-4D97-AF65-F5344CB8AC3E}">
        <p14:creationId xmlns:p14="http://schemas.microsoft.com/office/powerpoint/2010/main" val="2859722962"/>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3F20D-4599-4E81-BA5E-0E7B57B479BA}"/>
              </a:ext>
            </a:extLst>
          </p:cNvPr>
          <p:cNvSpPr>
            <a:spLocks noGrp="1"/>
          </p:cNvSpPr>
          <p:nvPr>
            <p:ph type="title"/>
          </p:nvPr>
        </p:nvSpPr>
        <p:spPr>
          <a:xfrm>
            <a:off x="0" y="0"/>
            <a:ext cx="9144000" cy="2057400"/>
          </a:xfrm>
        </p:spPr>
        <p:txBody>
          <a:bodyPr>
            <a:normAutofit fontScale="90000"/>
          </a:bodyPr>
          <a:lstStyle/>
          <a:p>
            <a:r>
              <a:rPr lang="en-US" sz="4000" b="1" dirty="0"/>
              <a:t>A feedback rich environment promotes psychological safety where managers and employees trust and support each other</a:t>
            </a:r>
            <a:br>
              <a:rPr lang="en-US" sz="3600" b="1" dirty="0"/>
            </a:br>
            <a:endParaRPr lang="en-US" sz="3600" b="1" dirty="0"/>
          </a:p>
        </p:txBody>
      </p:sp>
      <p:sp>
        <p:nvSpPr>
          <p:cNvPr id="3" name="Content Placeholder 2">
            <a:extLst>
              <a:ext uri="{FF2B5EF4-FFF2-40B4-BE49-F238E27FC236}">
                <a16:creationId xmlns:a16="http://schemas.microsoft.com/office/drawing/2014/main" id="{7DC22709-A32F-4479-913E-AE6B87D37C11}"/>
              </a:ext>
            </a:extLst>
          </p:cNvPr>
          <p:cNvSpPr>
            <a:spLocks noGrp="1"/>
          </p:cNvSpPr>
          <p:nvPr>
            <p:ph idx="1"/>
          </p:nvPr>
        </p:nvSpPr>
        <p:spPr>
          <a:xfrm>
            <a:off x="457200" y="1752600"/>
            <a:ext cx="8229600" cy="5105400"/>
          </a:xfrm>
        </p:spPr>
        <p:txBody>
          <a:bodyPr>
            <a:normAutofit fontScale="92500" lnSpcReduction="10000"/>
          </a:bodyPr>
          <a:lstStyle/>
          <a:p>
            <a:pPr marL="0" indent="0">
              <a:buNone/>
            </a:pPr>
            <a:r>
              <a:rPr lang="en-US" sz="3000" b="1" i="1" dirty="0">
                <a:solidFill>
                  <a:srgbClr val="C00000"/>
                </a:solidFill>
              </a:rPr>
              <a:t>Where defects and problems are easily surfaced and never hidden</a:t>
            </a:r>
          </a:p>
          <a:p>
            <a:pPr marL="0" indent="0">
              <a:buNone/>
            </a:pPr>
            <a:r>
              <a:rPr lang="en-US" sz="3000" b="1" i="1" dirty="0">
                <a:solidFill>
                  <a:srgbClr val="C00000"/>
                </a:solidFill>
              </a:rPr>
              <a:t>Where new ideas find fertile ground for testing to facilitate improvement</a:t>
            </a:r>
          </a:p>
          <a:p>
            <a:pPr marL="0" indent="0">
              <a:buNone/>
            </a:pPr>
            <a:r>
              <a:rPr lang="en-US" sz="3000" b="1" u="sng" dirty="0"/>
              <a:t>Speaking up was associated with:</a:t>
            </a:r>
          </a:p>
          <a:p>
            <a:pPr>
              <a:buFont typeface="Wingdings" panose="05000000000000000000" pitchFamily="2" charset="2"/>
              <a:buChar char="§"/>
            </a:pPr>
            <a:r>
              <a:rPr lang="en-US" sz="3000" dirty="0"/>
              <a:t>More positive responses to growth opportunities and participation in decision making domain questions</a:t>
            </a:r>
          </a:p>
          <a:p>
            <a:pPr>
              <a:buFont typeface="Wingdings" panose="05000000000000000000" pitchFamily="2" charset="2"/>
              <a:buChar char="§"/>
            </a:pPr>
            <a:r>
              <a:rPr lang="en-US" sz="3000" dirty="0"/>
              <a:t>Receiving feedback about one's performance </a:t>
            </a:r>
          </a:p>
          <a:p>
            <a:pPr>
              <a:buFont typeface="Wingdings" panose="05000000000000000000" pitchFamily="2" charset="2"/>
              <a:buChar char="§"/>
            </a:pPr>
            <a:r>
              <a:rPr lang="en-US" sz="3000" dirty="0"/>
              <a:t>Individuals who received appropriate feedback about their performance were the same ones that find it easier to speak up</a:t>
            </a: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FC74E103-4EBD-4F63-8E3D-93F5B2D34E6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689</a:t>
            </a:fld>
            <a:endParaRPr lang="en-US">
              <a:solidFill>
                <a:prstClr val="black">
                  <a:tint val="75000"/>
                </a:prstClr>
              </a:solidFill>
            </a:endParaRPr>
          </a:p>
        </p:txBody>
      </p:sp>
    </p:spTree>
    <p:extLst>
      <p:ext uri="{BB962C8B-B14F-4D97-AF65-F5344CB8AC3E}">
        <p14:creationId xmlns:p14="http://schemas.microsoft.com/office/powerpoint/2010/main" val="16201871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64960-6F58-4D14-97B5-2C74859BB886}"/>
              </a:ext>
            </a:extLst>
          </p:cNvPr>
          <p:cNvSpPr>
            <a:spLocks noGrp="1"/>
          </p:cNvSpPr>
          <p:nvPr>
            <p:ph type="title"/>
          </p:nvPr>
        </p:nvSpPr>
        <p:spPr>
          <a:xfrm>
            <a:off x="434546" y="-1"/>
            <a:ext cx="8229600" cy="2073276"/>
          </a:xfrm>
        </p:spPr>
        <p:txBody>
          <a:bodyPr>
            <a:noAutofit/>
          </a:bodyPr>
          <a:lstStyle/>
          <a:p>
            <a:r>
              <a:rPr lang="en-US" sz="4000" b="1" dirty="0"/>
              <a:t>Five Main Skill Sets</a:t>
            </a:r>
            <a:br>
              <a:rPr lang="en-US" sz="4000" b="1" dirty="0"/>
            </a:br>
            <a:r>
              <a:rPr lang="en-US" sz="2800" i="1" dirty="0">
                <a:solidFill>
                  <a:srgbClr val="C00000"/>
                </a:solidFill>
              </a:rPr>
              <a:t>Understanding context, integrating perspectives, suspending judgement, forming questions and drawing objective conclusions</a:t>
            </a:r>
          </a:p>
        </p:txBody>
      </p:sp>
      <p:sp>
        <p:nvSpPr>
          <p:cNvPr id="3" name="Content Placeholder 2">
            <a:extLst>
              <a:ext uri="{FF2B5EF4-FFF2-40B4-BE49-F238E27FC236}">
                <a16:creationId xmlns:a16="http://schemas.microsoft.com/office/drawing/2014/main" id="{6098475E-91D9-45C6-9DFF-BDCE2F99AC35}"/>
              </a:ext>
            </a:extLst>
          </p:cNvPr>
          <p:cNvSpPr>
            <a:spLocks noGrp="1"/>
          </p:cNvSpPr>
          <p:nvPr>
            <p:ph idx="1"/>
          </p:nvPr>
        </p:nvSpPr>
        <p:spPr>
          <a:xfrm>
            <a:off x="0" y="2209800"/>
            <a:ext cx="8991600" cy="4648200"/>
          </a:xfrm>
        </p:spPr>
        <p:txBody>
          <a:bodyPr>
            <a:normAutofit fontScale="92500" lnSpcReduction="10000"/>
          </a:bodyPr>
          <a:lstStyle/>
          <a:p>
            <a:pPr>
              <a:buFont typeface="Wingdings" panose="05000000000000000000" pitchFamily="2" charset="2"/>
              <a:buChar char="§"/>
            </a:pPr>
            <a:r>
              <a:rPr lang="en-US" sz="2800" b="1" dirty="0"/>
              <a:t>Sensitivity to environmental and social stimuli: </a:t>
            </a:r>
            <a:r>
              <a:rPr lang="en-US" sz="2800" dirty="0"/>
              <a:t>The situational awareness that enables us to proactively understand issues (Demand Specificity)</a:t>
            </a:r>
          </a:p>
          <a:p>
            <a:pPr>
              <a:buFont typeface="Wingdings" panose="05000000000000000000" pitchFamily="2" charset="2"/>
              <a:buChar char="§"/>
            </a:pPr>
            <a:r>
              <a:rPr lang="en-US" sz="2800" b="1" dirty="0"/>
              <a:t>The Prism: </a:t>
            </a:r>
            <a:r>
              <a:rPr lang="en-US" sz="2800" dirty="0"/>
              <a:t>Our perspective</a:t>
            </a:r>
          </a:p>
          <a:p>
            <a:pPr>
              <a:buFont typeface="Wingdings" panose="05000000000000000000" pitchFamily="2" charset="2"/>
              <a:buChar char="§"/>
            </a:pPr>
            <a:r>
              <a:rPr lang="en-US" sz="2800" b="1" dirty="0"/>
              <a:t>The Filter: </a:t>
            </a:r>
            <a:r>
              <a:rPr lang="en-US" sz="2800" dirty="0"/>
              <a:t>Critical thinking and objective evaluation (Metacognition)</a:t>
            </a:r>
          </a:p>
          <a:p>
            <a:pPr>
              <a:buFont typeface="Wingdings" panose="05000000000000000000" pitchFamily="2" charset="2"/>
              <a:buChar char="§"/>
            </a:pPr>
            <a:r>
              <a:rPr lang="en-US" sz="2800" b="1" dirty="0"/>
              <a:t>The Reality: </a:t>
            </a:r>
            <a:r>
              <a:rPr lang="en-US" sz="2800" dirty="0"/>
              <a:t>Accurate interpretations from “feedback” and fact/evidence-based conclusions</a:t>
            </a:r>
          </a:p>
          <a:p>
            <a:pPr>
              <a:buFont typeface="Wingdings" panose="05000000000000000000" pitchFamily="2" charset="2"/>
              <a:buChar char="§"/>
            </a:pPr>
            <a:r>
              <a:rPr lang="en-US" sz="2800" b="1" dirty="0"/>
              <a:t>The Response: </a:t>
            </a:r>
            <a:r>
              <a:rPr lang="en-US" sz="2800" dirty="0"/>
              <a:t>Refined,</a:t>
            </a:r>
            <a:r>
              <a:rPr lang="en-US" sz="2800" b="1" dirty="0"/>
              <a:t> </a:t>
            </a:r>
            <a:r>
              <a:rPr lang="en-US" sz="2800" dirty="0"/>
              <a:t>tempered, and empathy-related responses essential to prosocial behavior, interactions and relationships</a:t>
            </a: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5B76DF44-5774-47D7-BAC9-57753C4C1B5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69</a:t>
            </a:fld>
            <a:endParaRPr lang="en-US">
              <a:solidFill>
                <a:prstClr val="black">
                  <a:tint val="75000"/>
                </a:prstClr>
              </a:solidFill>
            </a:endParaRPr>
          </a:p>
        </p:txBody>
      </p:sp>
    </p:spTree>
    <p:extLst>
      <p:ext uri="{BB962C8B-B14F-4D97-AF65-F5344CB8AC3E}">
        <p14:creationId xmlns:p14="http://schemas.microsoft.com/office/powerpoint/2010/main" val="1841727206"/>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F1A0F-6688-8C59-4C91-E88ECEF69795}"/>
              </a:ext>
            </a:extLst>
          </p:cNvPr>
          <p:cNvSpPr>
            <a:spLocks noGrp="1"/>
          </p:cNvSpPr>
          <p:nvPr>
            <p:ph type="title"/>
          </p:nvPr>
        </p:nvSpPr>
        <p:spPr>
          <a:xfrm>
            <a:off x="457200" y="609600"/>
            <a:ext cx="8229600" cy="1219200"/>
          </a:xfrm>
        </p:spPr>
        <p:txBody>
          <a:bodyPr>
            <a:noAutofit/>
          </a:bodyPr>
          <a:lstStyle/>
          <a:p>
            <a:r>
              <a:rPr lang="en-US" sz="3200" b="1" dirty="0"/>
              <a:t>Feedback is a powerful and constructive practice that can induce changes in routines through three different means</a:t>
            </a:r>
            <a:br>
              <a:rPr lang="en-US" sz="3200" b="1" dirty="0"/>
            </a:br>
            <a:r>
              <a:rPr lang="en-US" sz="2400" dirty="0"/>
              <a:t>Adapted from: </a:t>
            </a:r>
            <a:r>
              <a:rPr lang="en-US" sz="2400" dirty="0" err="1"/>
              <a:t>Blakcori</a:t>
            </a:r>
            <a:r>
              <a:rPr lang="en-US" sz="2400" dirty="0"/>
              <a:t> &amp; </a:t>
            </a:r>
            <a:r>
              <a:rPr lang="en-US" sz="2400" dirty="0" err="1"/>
              <a:t>Aroles</a:t>
            </a:r>
            <a:r>
              <a:rPr lang="en-US" sz="2400" dirty="0"/>
              <a:t>, (2021)</a:t>
            </a:r>
          </a:p>
        </p:txBody>
      </p:sp>
      <p:sp>
        <p:nvSpPr>
          <p:cNvPr id="3" name="Content Placeholder 2">
            <a:extLst>
              <a:ext uri="{FF2B5EF4-FFF2-40B4-BE49-F238E27FC236}">
                <a16:creationId xmlns:a16="http://schemas.microsoft.com/office/drawing/2014/main" id="{42878DAC-5751-762F-8AF2-5605190FE395}"/>
              </a:ext>
            </a:extLst>
          </p:cNvPr>
          <p:cNvSpPr>
            <a:spLocks noGrp="1"/>
          </p:cNvSpPr>
          <p:nvPr>
            <p:ph idx="1"/>
          </p:nvPr>
        </p:nvSpPr>
        <p:spPr>
          <a:xfrm>
            <a:off x="76200" y="2514600"/>
            <a:ext cx="8915400" cy="4038600"/>
          </a:xfrm>
        </p:spPr>
        <p:txBody>
          <a:bodyPr>
            <a:normAutofit lnSpcReduction="10000"/>
          </a:bodyPr>
          <a:lstStyle/>
          <a:p>
            <a:pPr>
              <a:buFont typeface="Wingdings" panose="05000000000000000000" pitchFamily="2" charset="2"/>
              <a:buChar char="§"/>
            </a:pPr>
            <a:r>
              <a:rPr lang="en-US" sz="2800" b="1" dirty="0"/>
              <a:t>Making sense: </a:t>
            </a:r>
            <a:r>
              <a:rPr lang="en-US" sz="2800" dirty="0"/>
              <a:t>meaningful feedback reenforcing good performance or corrective feedback regarding changes required for a routine with an understanding the roles and responsibilities as well as the purpose</a:t>
            </a:r>
          </a:p>
          <a:p>
            <a:pPr>
              <a:buFont typeface="Wingdings" panose="05000000000000000000" pitchFamily="2" charset="2"/>
              <a:buChar char="§"/>
            </a:pPr>
            <a:r>
              <a:rPr lang="en-US" sz="2800" b="1" dirty="0"/>
              <a:t>Rationalization</a:t>
            </a:r>
            <a:r>
              <a:rPr lang="en-US" sz="2800" dirty="0"/>
              <a:t>. “Acknowledging” the positive or negative aspects of a routine and contextualizing the importance in developing the case for rationalized change</a:t>
            </a:r>
          </a:p>
          <a:p>
            <a:pPr>
              <a:buFont typeface="Wingdings" panose="05000000000000000000" pitchFamily="2" charset="2"/>
              <a:buChar char="§"/>
            </a:pPr>
            <a:r>
              <a:rPr lang="en-US" sz="2800" b="1" dirty="0"/>
              <a:t>Reviewing: </a:t>
            </a:r>
            <a:r>
              <a:rPr lang="en-US" sz="2800" dirty="0"/>
              <a:t>emphasizing performance expectations and outcomes in employees’ evaluations</a:t>
            </a:r>
          </a:p>
          <a:p>
            <a:pPr marL="0" indent="0">
              <a:buNone/>
            </a:pPr>
            <a:endParaRPr lang="en-US" sz="2800" dirty="0"/>
          </a:p>
        </p:txBody>
      </p:sp>
      <p:sp>
        <p:nvSpPr>
          <p:cNvPr id="4" name="Slide Number Placeholder 3">
            <a:extLst>
              <a:ext uri="{FF2B5EF4-FFF2-40B4-BE49-F238E27FC236}">
                <a16:creationId xmlns:a16="http://schemas.microsoft.com/office/drawing/2014/main" id="{AD1B7BC4-302C-EFEA-EC7C-BC0076FB6C34}"/>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690</a:t>
            </a:fld>
            <a:endParaRPr lang="en-US">
              <a:solidFill>
                <a:prstClr val="black">
                  <a:tint val="75000"/>
                </a:prstClr>
              </a:solidFill>
            </a:endParaRPr>
          </a:p>
        </p:txBody>
      </p:sp>
    </p:spTree>
    <p:extLst>
      <p:ext uri="{BB962C8B-B14F-4D97-AF65-F5344CB8AC3E}">
        <p14:creationId xmlns:p14="http://schemas.microsoft.com/office/powerpoint/2010/main" val="410889782"/>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8F4E2-298A-475B-80DF-F4567BC19E2B}"/>
              </a:ext>
            </a:extLst>
          </p:cNvPr>
          <p:cNvSpPr>
            <a:spLocks noGrp="1"/>
          </p:cNvSpPr>
          <p:nvPr>
            <p:ph type="title"/>
          </p:nvPr>
        </p:nvSpPr>
        <p:spPr>
          <a:xfrm>
            <a:off x="0" y="1"/>
            <a:ext cx="9144000" cy="685800"/>
          </a:xfrm>
        </p:spPr>
        <p:txBody>
          <a:bodyPr>
            <a:normAutofit fontScale="90000"/>
          </a:bodyPr>
          <a:lstStyle/>
          <a:p>
            <a:r>
              <a:rPr lang="en-US" sz="4000" b="1" dirty="0"/>
              <a:t>Nature of Feedback</a:t>
            </a:r>
          </a:p>
        </p:txBody>
      </p:sp>
      <p:sp>
        <p:nvSpPr>
          <p:cNvPr id="3" name="Content Placeholder 2">
            <a:extLst>
              <a:ext uri="{FF2B5EF4-FFF2-40B4-BE49-F238E27FC236}">
                <a16:creationId xmlns:a16="http://schemas.microsoft.com/office/drawing/2014/main" id="{65D52051-10AF-4CA5-A9FE-74B4B0CD1171}"/>
              </a:ext>
            </a:extLst>
          </p:cNvPr>
          <p:cNvSpPr>
            <a:spLocks noGrp="1"/>
          </p:cNvSpPr>
          <p:nvPr>
            <p:ph idx="1"/>
          </p:nvPr>
        </p:nvSpPr>
        <p:spPr>
          <a:xfrm>
            <a:off x="0" y="838200"/>
            <a:ext cx="8991600" cy="5883276"/>
          </a:xfrm>
        </p:spPr>
        <p:txBody>
          <a:bodyPr>
            <a:noAutofit/>
          </a:bodyPr>
          <a:lstStyle/>
          <a:p>
            <a:pPr>
              <a:buFont typeface="Wingdings" panose="05000000000000000000" pitchFamily="2" charset="2"/>
              <a:buChar char="§"/>
            </a:pPr>
            <a:r>
              <a:rPr lang="en-US" sz="2800" dirty="0"/>
              <a:t>Feedback is primarily a managerial resource that serves to motivate, direct, and instruct the performance of employees</a:t>
            </a:r>
          </a:p>
          <a:p>
            <a:pPr>
              <a:buFont typeface="Wingdings" panose="05000000000000000000" pitchFamily="2" charset="2"/>
              <a:buChar char="§"/>
            </a:pPr>
            <a:r>
              <a:rPr lang="en-US" sz="2800" dirty="0"/>
              <a:t>Feedback must be sincere and specific in nature</a:t>
            </a:r>
          </a:p>
          <a:p>
            <a:pPr>
              <a:buFont typeface="Wingdings" panose="05000000000000000000" pitchFamily="2" charset="2"/>
              <a:buChar char="§"/>
            </a:pPr>
            <a:r>
              <a:rPr lang="en-US" sz="2800" dirty="0"/>
              <a:t>Feedback is not only an organizational resource, but as an individual resource as well</a:t>
            </a:r>
          </a:p>
          <a:p>
            <a:pPr>
              <a:buFont typeface="Wingdings" panose="05000000000000000000" pitchFamily="2" charset="2"/>
              <a:buChar char="§"/>
            </a:pPr>
            <a:r>
              <a:rPr lang="en-US" sz="2800" b="1" dirty="0">
                <a:solidFill>
                  <a:srgbClr val="C00000"/>
                </a:solidFill>
              </a:rPr>
              <a:t>Individuals are not merely passive recipients of feedback, but also active seekers</a:t>
            </a:r>
            <a:r>
              <a:rPr lang="en-US" sz="2800" dirty="0"/>
              <a:t> </a:t>
            </a:r>
            <a:r>
              <a:rPr lang="en-US" sz="2400" dirty="0"/>
              <a:t>      Ashford and Cummings, (1983)</a:t>
            </a:r>
          </a:p>
          <a:p>
            <a:pPr>
              <a:buFont typeface="Wingdings" panose="05000000000000000000" pitchFamily="2" charset="2"/>
              <a:buChar char="§"/>
            </a:pPr>
            <a:r>
              <a:rPr lang="en-US" sz="2800" dirty="0"/>
              <a:t>Research provides the evidence to support the assertion that people love feedback, only the right sort of </a:t>
            </a:r>
            <a:r>
              <a:rPr lang="en-US" sz="2800" b="1" dirty="0">
                <a:solidFill>
                  <a:srgbClr val="C00000"/>
                </a:solidFill>
              </a:rPr>
              <a:t>(non-judgmental) </a:t>
            </a:r>
            <a:r>
              <a:rPr lang="en-US" sz="2800" dirty="0"/>
              <a:t>feedback that helps them grow and supports their identity</a:t>
            </a:r>
          </a:p>
          <a:p>
            <a:pPr>
              <a:buFont typeface="Wingdings" panose="05000000000000000000" pitchFamily="2" charset="2"/>
              <a:buChar char="§"/>
            </a:pPr>
            <a:endParaRPr lang="en-US" sz="2400" dirty="0"/>
          </a:p>
          <a:p>
            <a:pPr marL="0" indent="0">
              <a:buNone/>
            </a:pPr>
            <a:endParaRPr lang="en-US" sz="2800" dirty="0"/>
          </a:p>
        </p:txBody>
      </p:sp>
      <p:sp>
        <p:nvSpPr>
          <p:cNvPr id="4" name="Slide Number Placeholder 3">
            <a:extLst>
              <a:ext uri="{FF2B5EF4-FFF2-40B4-BE49-F238E27FC236}">
                <a16:creationId xmlns:a16="http://schemas.microsoft.com/office/drawing/2014/main" id="{EF4944B1-5D83-40F3-9328-9A2077BEC607}"/>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691</a:t>
            </a:fld>
            <a:endParaRPr lang="en-US" dirty="0">
              <a:solidFill>
                <a:prstClr val="black">
                  <a:tint val="75000"/>
                </a:prstClr>
              </a:solidFill>
            </a:endParaRPr>
          </a:p>
        </p:txBody>
      </p:sp>
    </p:spTree>
    <p:extLst>
      <p:ext uri="{BB962C8B-B14F-4D97-AF65-F5344CB8AC3E}">
        <p14:creationId xmlns:p14="http://schemas.microsoft.com/office/powerpoint/2010/main" val="187827244"/>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252F-21C6-482A-BF25-85BEFFD826D6}"/>
              </a:ext>
            </a:extLst>
          </p:cNvPr>
          <p:cNvSpPr>
            <a:spLocks noGrp="1"/>
          </p:cNvSpPr>
          <p:nvPr>
            <p:ph type="title"/>
          </p:nvPr>
        </p:nvSpPr>
        <p:spPr>
          <a:xfrm>
            <a:off x="457200" y="136525"/>
            <a:ext cx="8229600" cy="24447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A31DDB66-77A3-4DA4-BA36-CDA753B57DB6}"/>
              </a:ext>
            </a:extLst>
          </p:cNvPr>
          <p:cNvSpPr>
            <a:spLocks noGrp="1"/>
          </p:cNvSpPr>
          <p:nvPr>
            <p:ph idx="1"/>
          </p:nvPr>
        </p:nvSpPr>
        <p:spPr>
          <a:xfrm>
            <a:off x="427512" y="381000"/>
            <a:ext cx="8229600" cy="6340475"/>
          </a:xfrm>
        </p:spPr>
        <p:txBody>
          <a:bodyPr>
            <a:normAutofit fontScale="92500" lnSpcReduction="10000"/>
          </a:bodyPr>
          <a:lstStyle/>
          <a:p>
            <a:pPr>
              <a:buFont typeface="Wingdings" panose="05000000000000000000" pitchFamily="2" charset="2"/>
              <a:buChar char="§"/>
            </a:pPr>
            <a:r>
              <a:rPr lang="en-US" dirty="0"/>
              <a:t>Feedback is descriptive information regarding a learner’s performance in a given activity</a:t>
            </a:r>
          </a:p>
          <a:p>
            <a:pPr>
              <a:buFont typeface="Wingdings" panose="05000000000000000000" pitchFamily="2" charset="2"/>
              <a:buChar char="§"/>
            </a:pPr>
            <a:r>
              <a:rPr lang="en-US" dirty="0"/>
              <a:t>Feedback is not “what we think of their performance”</a:t>
            </a:r>
          </a:p>
          <a:p>
            <a:pPr>
              <a:buFont typeface="Wingdings" panose="05000000000000000000" pitchFamily="2" charset="2"/>
              <a:buChar char="§"/>
            </a:pPr>
            <a:r>
              <a:rPr lang="en-US" dirty="0"/>
              <a:t>Rather, feedback is meant to be ‘descriptive’ or an account of the facts or what actually happened</a:t>
            </a:r>
          </a:p>
          <a:p>
            <a:pPr>
              <a:buFont typeface="Wingdings" panose="05000000000000000000" pitchFamily="2" charset="2"/>
              <a:buChar char="§"/>
            </a:pPr>
            <a:r>
              <a:rPr lang="en-US" b="1" dirty="0">
                <a:solidFill>
                  <a:srgbClr val="C00000"/>
                </a:solidFill>
              </a:rPr>
              <a:t>Effective providers of feedback learn to describe rather than interpret or judge </a:t>
            </a:r>
            <a:r>
              <a:rPr lang="en-US" sz="2600" b="1" dirty="0">
                <a:solidFill>
                  <a:srgbClr val="C00000"/>
                </a:solidFill>
              </a:rPr>
              <a:t>    </a:t>
            </a:r>
            <a:r>
              <a:rPr lang="en-US" sz="2600" dirty="0"/>
              <a:t>Wilkinson, (2019)</a:t>
            </a:r>
          </a:p>
          <a:p>
            <a:pPr>
              <a:buFont typeface="Wingdings" panose="05000000000000000000" pitchFamily="2" charset="2"/>
              <a:buChar char="§"/>
            </a:pPr>
            <a:r>
              <a:rPr lang="en-US" dirty="0"/>
              <a:t>Study after study has shown, an issue of understanding, thinking and learning about feedback and gaining feedback about the practice of feedback. Like most things, it is a learning process. </a:t>
            </a:r>
            <a:r>
              <a:rPr lang="en-US" sz="2600" dirty="0"/>
              <a:t>                                                      Wilkinson, (2019)</a:t>
            </a:r>
          </a:p>
        </p:txBody>
      </p:sp>
      <p:sp>
        <p:nvSpPr>
          <p:cNvPr id="4" name="Slide Number Placeholder 3">
            <a:extLst>
              <a:ext uri="{FF2B5EF4-FFF2-40B4-BE49-F238E27FC236}">
                <a16:creationId xmlns:a16="http://schemas.microsoft.com/office/drawing/2014/main" id="{2A6AD14C-3B87-493B-A4A8-1E9C362464C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692</a:t>
            </a:fld>
            <a:endParaRPr lang="en-US" dirty="0">
              <a:solidFill>
                <a:prstClr val="black">
                  <a:tint val="75000"/>
                </a:prstClr>
              </a:solidFill>
            </a:endParaRPr>
          </a:p>
        </p:txBody>
      </p:sp>
      <p:sp>
        <p:nvSpPr>
          <p:cNvPr id="7" name="Arrow: Right 6">
            <a:extLst>
              <a:ext uri="{FF2B5EF4-FFF2-40B4-BE49-F238E27FC236}">
                <a16:creationId xmlns:a16="http://schemas.microsoft.com/office/drawing/2014/main" id="{D5213525-26B9-4F14-8451-C1C6E62FD652}"/>
              </a:ext>
            </a:extLst>
          </p:cNvPr>
          <p:cNvSpPr/>
          <p:nvPr/>
        </p:nvSpPr>
        <p:spPr>
          <a:xfrm>
            <a:off x="0" y="3551237"/>
            <a:ext cx="808512" cy="62331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KEY</a:t>
            </a:r>
          </a:p>
        </p:txBody>
      </p:sp>
    </p:spTree>
    <p:extLst>
      <p:ext uri="{BB962C8B-B14F-4D97-AF65-F5344CB8AC3E}">
        <p14:creationId xmlns:p14="http://schemas.microsoft.com/office/powerpoint/2010/main" val="2025956744"/>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noAutofit/>
          </a:bodyPr>
          <a:lstStyle/>
          <a:p>
            <a:r>
              <a:rPr lang="en-US" sz="3200" b="1" u="sng" dirty="0">
                <a:solidFill>
                  <a:srgbClr val="C00000"/>
                </a:solidFill>
              </a:rPr>
              <a:t>A few foundation principles for providing feedback</a:t>
            </a:r>
            <a:br>
              <a:rPr lang="en-US" sz="3200" b="1" u="sng" dirty="0">
                <a:solidFill>
                  <a:srgbClr val="C00000"/>
                </a:solidFill>
              </a:rPr>
            </a:br>
            <a:r>
              <a:rPr lang="en-US" sz="2400" b="1" dirty="0"/>
              <a:t>Gerald </a:t>
            </a:r>
            <a:r>
              <a:rPr lang="en-US" sz="2400" b="1" dirty="0" err="1"/>
              <a:t>Knesek</a:t>
            </a:r>
            <a:br>
              <a:rPr lang="en-US" sz="2400" b="1" dirty="0"/>
            </a:br>
            <a:r>
              <a:rPr lang="en-US" sz="2400" i="1" dirty="0"/>
              <a:t>University of Michigan – Flint</a:t>
            </a:r>
            <a:br>
              <a:rPr lang="en-US" sz="3200" b="1" dirty="0">
                <a:solidFill>
                  <a:srgbClr val="C00000"/>
                </a:solidFill>
              </a:rPr>
            </a:br>
            <a:endParaRPr lang="en-US" sz="3200" b="1" dirty="0"/>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sz="2800" b="1" dirty="0"/>
              <a:t>1.) Trust:</a:t>
            </a:r>
            <a:r>
              <a:rPr lang="en-US" sz="2800" dirty="0"/>
              <a:t> is a quality of relationship issue. It reflects on your character as a person</a:t>
            </a:r>
          </a:p>
          <a:p>
            <a:pPr marL="0" indent="0">
              <a:buNone/>
            </a:pPr>
            <a:r>
              <a:rPr lang="en-US" sz="2800" b="1" dirty="0"/>
              <a:t>2.) Listening: </a:t>
            </a:r>
            <a:r>
              <a:rPr lang="en-US" sz="2800" dirty="0"/>
              <a:t>requires an openness to hear the feedback that is being given</a:t>
            </a:r>
          </a:p>
          <a:p>
            <a:pPr marL="0" indent="0">
              <a:buNone/>
            </a:pPr>
            <a:r>
              <a:rPr lang="en-US" sz="2800" b="1" dirty="0"/>
              <a:t>3.) Candor: </a:t>
            </a:r>
            <a:r>
              <a:rPr lang="en-US" sz="2800" dirty="0"/>
              <a:t>When trust is present in the relationship and there is a real openness to understand what is being said, the ability to speak with greater candor exists</a:t>
            </a:r>
          </a:p>
          <a:p>
            <a:pPr marL="0" indent="0" algn="ctr">
              <a:buNone/>
            </a:pPr>
            <a:r>
              <a:rPr lang="en-US" sz="2800" b="1" dirty="0">
                <a:solidFill>
                  <a:srgbClr val="C00000"/>
                </a:solidFill>
              </a:rPr>
              <a:t>These three foundation principles work in conjunction with each other and cannot be separated in providing effective feedback. </a:t>
            </a:r>
          </a:p>
          <a:p>
            <a:pPr>
              <a:buFont typeface="Courier New" panose="02070309020205020404" pitchFamily="49" charset="0"/>
              <a:buChar char="o"/>
            </a:pPr>
            <a:endParaRPr lang="en-US" sz="2800" dirty="0"/>
          </a:p>
          <a:p>
            <a:pPr marL="0" indent="0">
              <a:buNone/>
            </a:pPr>
            <a:endParaRPr lang="en-US" sz="2800" dirty="0"/>
          </a:p>
          <a:p>
            <a:pPr marL="0" indent="0">
              <a:buNone/>
            </a:pPr>
            <a:endParaRPr lang="en-US" dirty="0"/>
          </a:p>
        </p:txBody>
      </p:sp>
    </p:spTree>
    <p:extLst>
      <p:ext uri="{BB962C8B-B14F-4D97-AF65-F5344CB8AC3E}">
        <p14:creationId xmlns:p14="http://schemas.microsoft.com/office/powerpoint/2010/main" val="713463378"/>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6905D-12AA-3CC2-0878-97C8E3D8F6C7}"/>
              </a:ext>
            </a:extLst>
          </p:cNvPr>
          <p:cNvSpPr>
            <a:spLocks noGrp="1"/>
          </p:cNvSpPr>
          <p:nvPr>
            <p:ph type="title"/>
          </p:nvPr>
        </p:nvSpPr>
        <p:spPr>
          <a:xfrm>
            <a:off x="457200" y="-1"/>
            <a:ext cx="8229600" cy="1158875"/>
          </a:xfrm>
        </p:spPr>
        <p:txBody>
          <a:bodyPr>
            <a:normAutofit/>
          </a:bodyPr>
          <a:lstStyle/>
          <a:p>
            <a:r>
              <a:rPr lang="en-US" b="1" dirty="0"/>
              <a:t>Relationship and Identity Matter</a:t>
            </a:r>
          </a:p>
        </p:txBody>
      </p:sp>
      <p:sp>
        <p:nvSpPr>
          <p:cNvPr id="3" name="Content Placeholder 2">
            <a:extLst>
              <a:ext uri="{FF2B5EF4-FFF2-40B4-BE49-F238E27FC236}">
                <a16:creationId xmlns:a16="http://schemas.microsoft.com/office/drawing/2014/main" id="{2B31459F-CB0F-E5EA-7415-192F53795E9A}"/>
              </a:ext>
            </a:extLst>
          </p:cNvPr>
          <p:cNvSpPr>
            <a:spLocks noGrp="1"/>
          </p:cNvSpPr>
          <p:nvPr>
            <p:ph idx="1"/>
          </p:nvPr>
        </p:nvSpPr>
        <p:spPr>
          <a:xfrm>
            <a:off x="152400" y="1295400"/>
            <a:ext cx="8839200" cy="5562600"/>
          </a:xfrm>
        </p:spPr>
        <p:txBody>
          <a:bodyPr>
            <a:normAutofit/>
          </a:bodyPr>
          <a:lstStyle/>
          <a:p>
            <a:pPr>
              <a:buFont typeface="Wingdings" panose="05000000000000000000" pitchFamily="2" charset="2"/>
              <a:buChar char="§"/>
            </a:pPr>
            <a:r>
              <a:rPr lang="en-US" sz="2800" dirty="0"/>
              <a:t>Feedback should be in the context of a “dynamic partnership” between learner and teacher/coach/mentor, based on “listening, trust, and awareness of the other person’s emotional state, context and surroundings to facilitate learning and change”.                                </a:t>
            </a:r>
            <a:r>
              <a:rPr lang="en-US" sz="2400" dirty="0"/>
              <a:t>Bing-You, et al.(2017)</a:t>
            </a:r>
          </a:p>
          <a:p>
            <a:pPr>
              <a:buFont typeface="Wingdings" panose="05000000000000000000" pitchFamily="2" charset="2"/>
              <a:buChar char="§"/>
            </a:pPr>
            <a:r>
              <a:rPr lang="en-US" sz="2800" dirty="0"/>
              <a:t>Intercultural and racial differences between the giver and recipient can have a negative effect on the perception that the receiver has of the giver’s motives. </a:t>
            </a:r>
            <a:r>
              <a:rPr lang="en-US" sz="2800" b="1" i="1" dirty="0">
                <a:solidFill>
                  <a:srgbClr val="C00000"/>
                </a:solidFill>
              </a:rPr>
              <a:t>Trust and stability of relationship is important</a:t>
            </a:r>
            <a:endParaRPr lang="en-US" sz="1600" b="1" i="1" dirty="0">
              <a:solidFill>
                <a:srgbClr val="C00000"/>
              </a:solidFill>
            </a:endParaRPr>
          </a:p>
          <a:p>
            <a:pPr marL="0" indent="0">
              <a:buNone/>
            </a:pPr>
            <a:r>
              <a:rPr lang="en-US" sz="1600" dirty="0"/>
              <a:t>        </a:t>
            </a:r>
            <a:r>
              <a:rPr lang="en-US" sz="2200" dirty="0"/>
              <a:t>Major, et al  (2016). Wang, et al.(2016), Oxford Review Research Report, (2019)</a:t>
            </a:r>
          </a:p>
          <a:p>
            <a:pPr marL="0" indent="0">
              <a:buNone/>
            </a:pPr>
            <a:endParaRPr lang="en-US" sz="2200" dirty="0"/>
          </a:p>
        </p:txBody>
      </p:sp>
      <p:sp>
        <p:nvSpPr>
          <p:cNvPr id="4" name="Slide Number Placeholder 3">
            <a:extLst>
              <a:ext uri="{FF2B5EF4-FFF2-40B4-BE49-F238E27FC236}">
                <a16:creationId xmlns:a16="http://schemas.microsoft.com/office/drawing/2014/main" id="{2EFD0273-1276-BD26-913F-72605E25666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694</a:t>
            </a:fld>
            <a:endParaRPr lang="en-US">
              <a:solidFill>
                <a:prstClr val="black">
                  <a:tint val="75000"/>
                </a:prstClr>
              </a:solidFill>
            </a:endParaRPr>
          </a:p>
        </p:txBody>
      </p:sp>
    </p:spTree>
    <p:extLst>
      <p:ext uri="{BB962C8B-B14F-4D97-AF65-F5344CB8AC3E}">
        <p14:creationId xmlns:p14="http://schemas.microsoft.com/office/powerpoint/2010/main" val="322152886"/>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09600"/>
          </a:xfrm>
        </p:spPr>
        <p:txBody>
          <a:bodyPr>
            <a:normAutofit/>
          </a:bodyPr>
          <a:lstStyle/>
          <a:p>
            <a:r>
              <a:rPr lang="en-US" sz="3200" b="1" dirty="0"/>
              <a:t>1.) Reinforcing Feedback </a:t>
            </a:r>
            <a:r>
              <a:rPr lang="en-US" sz="3200" b="1" dirty="0">
                <a:solidFill>
                  <a:srgbClr val="FF0000"/>
                </a:solidFill>
              </a:rPr>
              <a:t>(PRAISE)</a:t>
            </a:r>
          </a:p>
        </p:txBody>
      </p:sp>
      <p:sp>
        <p:nvSpPr>
          <p:cNvPr id="3" name="Content Placeholder 2"/>
          <p:cNvSpPr>
            <a:spLocks noGrp="1"/>
          </p:cNvSpPr>
          <p:nvPr>
            <p:ph idx="1"/>
          </p:nvPr>
        </p:nvSpPr>
        <p:spPr>
          <a:xfrm>
            <a:off x="457200" y="1905000"/>
            <a:ext cx="8229600" cy="4953000"/>
          </a:xfrm>
        </p:spPr>
        <p:txBody>
          <a:bodyPr>
            <a:normAutofit/>
          </a:bodyPr>
          <a:lstStyle/>
          <a:p>
            <a:pPr>
              <a:buFont typeface="Wingdings" panose="05000000000000000000" pitchFamily="2" charset="2"/>
              <a:buChar char="§"/>
            </a:pPr>
            <a:r>
              <a:rPr lang="en-US" sz="2800" dirty="0"/>
              <a:t>Focuses on sustaining positive behaviors and exceptional results</a:t>
            </a:r>
          </a:p>
          <a:p>
            <a:pPr>
              <a:buFont typeface="Wingdings" panose="05000000000000000000" pitchFamily="2" charset="2"/>
              <a:buChar char="§"/>
            </a:pPr>
            <a:r>
              <a:rPr lang="en-US" sz="2800" b="1" dirty="0">
                <a:solidFill>
                  <a:srgbClr val="C00000"/>
                </a:solidFill>
              </a:rPr>
              <a:t>It looks for opportunities to recognize what a person is doing right</a:t>
            </a:r>
          </a:p>
          <a:p>
            <a:pPr>
              <a:buFont typeface="Wingdings" panose="05000000000000000000" pitchFamily="2" charset="2"/>
              <a:buChar char="§"/>
            </a:pPr>
            <a:r>
              <a:rPr lang="en-US" sz="2800" dirty="0"/>
              <a:t>Everyone likes recognition for situations or behaviors that they performed well</a:t>
            </a:r>
          </a:p>
          <a:p>
            <a:pPr>
              <a:buFont typeface="Wingdings" panose="05000000000000000000" pitchFamily="2" charset="2"/>
              <a:buChar char="§"/>
            </a:pPr>
            <a:r>
              <a:rPr lang="en-US" sz="2800" dirty="0"/>
              <a:t>Reinforcing Feedback in a feedback-rich environment is finding reasons and taking opportunities on a daily basis to recognize and reinforce positive behaviors and excellent performance</a:t>
            </a:r>
          </a:p>
        </p:txBody>
      </p:sp>
      <p:sp>
        <p:nvSpPr>
          <p:cNvPr id="4" name="Rectangle 3">
            <a:extLst>
              <a:ext uri="{FF2B5EF4-FFF2-40B4-BE49-F238E27FC236}">
                <a16:creationId xmlns:a16="http://schemas.microsoft.com/office/drawing/2014/main" id="{1338240E-FA4F-42BF-8F6E-32E8F2C8061E}"/>
              </a:ext>
            </a:extLst>
          </p:cNvPr>
          <p:cNvSpPr/>
          <p:nvPr/>
        </p:nvSpPr>
        <p:spPr>
          <a:xfrm>
            <a:off x="0" y="68014"/>
            <a:ext cx="9067800" cy="3170099"/>
          </a:xfrm>
          <a:prstGeom prst="rect">
            <a:avLst/>
          </a:prstGeom>
        </p:spPr>
        <p:txBody>
          <a:bodyPr wrap="square">
            <a:spAutoFit/>
          </a:bodyPr>
          <a:lstStyle/>
          <a:p>
            <a:pPr algn="ctr"/>
            <a:r>
              <a:rPr lang="en-US" sz="3600" b="1" dirty="0"/>
              <a:t>Three (3) types of Feedback</a:t>
            </a:r>
            <a:br>
              <a:rPr lang="en-US" sz="2800" b="1" dirty="0"/>
            </a:br>
            <a:r>
              <a:rPr lang="en-US" sz="2000" dirty="0" err="1"/>
              <a:t>Knesek</a:t>
            </a:r>
            <a:r>
              <a:rPr lang="en-US" sz="2000" dirty="0"/>
              <a:t>, (2015)</a:t>
            </a:r>
          </a:p>
          <a:p>
            <a:pPr algn="ctr"/>
            <a:endParaRPr lang="en-US" sz="2000" dirty="0"/>
          </a:p>
          <a:p>
            <a:pPr algn="ctr"/>
            <a:endParaRPr lang="en-US" sz="2000" dirty="0"/>
          </a:p>
          <a:p>
            <a:pPr algn="ctr"/>
            <a:endParaRPr lang="en-US" sz="2000" dirty="0"/>
          </a:p>
          <a:p>
            <a:pPr algn="ctr"/>
            <a:br>
              <a:rPr lang="en-US" sz="2400" dirty="0"/>
            </a:br>
            <a:endParaRPr lang="en-US" sz="2400" dirty="0"/>
          </a:p>
          <a:p>
            <a:endParaRPr lang="en-US" dirty="0"/>
          </a:p>
          <a:p>
            <a:endParaRPr lang="en-US" dirty="0"/>
          </a:p>
        </p:txBody>
      </p:sp>
    </p:spTree>
    <p:extLst>
      <p:ext uri="{BB962C8B-B14F-4D97-AF65-F5344CB8AC3E}">
        <p14:creationId xmlns:p14="http://schemas.microsoft.com/office/powerpoint/2010/main" val="2818814326"/>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28600"/>
          </a:xfrm>
        </p:spPr>
        <p:txBody>
          <a:bodyPr>
            <a:normAutofit fontScale="90000"/>
          </a:bodyPr>
          <a:lstStyle/>
          <a:p>
            <a:endParaRPr lang="en-US" dirty="0"/>
          </a:p>
        </p:txBody>
      </p:sp>
      <p:sp>
        <p:nvSpPr>
          <p:cNvPr id="3" name="Content Placeholder 2"/>
          <p:cNvSpPr>
            <a:spLocks noGrp="1"/>
          </p:cNvSpPr>
          <p:nvPr>
            <p:ph idx="1"/>
          </p:nvPr>
        </p:nvSpPr>
        <p:spPr>
          <a:xfrm>
            <a:off x="457200" y="152400"/>
            <a:ext cx="8229600" cy="6705600"/>
          </a:xfrm>
        </p:spPr>
        <p:txBody>
          <a:bodyPr>
            <a:normAutofit/>
          </a:bodyPr>
          <a:lstStyle/>
          <a:p>
            <a:pPr>
              <a:buFont typeface="Wingdings" panose="05000000000000000000" pitchFamily="2" charset="2"/>
              <a:buChar char="§"/>
            </a:pPr>
            <a:endParaRPr lang="en-US" dirty="0"/>
          </a:p>
          <a:p>
            <a:pPr>
              <a:buFont typeface="Wingdings" panose="05000000000000000000" pitchFamily="2" charset="2"/>
              <a:buChar char="§"/>
            </a:pPr>
            <a:r>
              <a:rPr lang="en-US" sz="2800" dirty="0"/>
              <a:t>It includes noteworthy effort, rigorous thinking, creativity, and intermediate results.</a:t>
            </a:r>
          </a:p>
          <a:p>
            <a:pPr>
              <a:buFont typeface="Wingdings" panose="05000000000000000000" pitchFamily="2" charset="2"/>
              <a:buChar char="§"/>
            </a:pPr>
            <a:r>
              <a:rPr lang="en-US" sz="2800" dirty="0"/>
              <a:t>Reinforcing feedback is the easiest to give, yet we do not give enough of it</a:t>
            </a:r>
          </a:p>
          <a:p>
            <a:pPr>
              <a:buFont typeface="Wingdings" panose="05000000000000000000" pitchFamily="2" charset="2"/>
              <a:buChar char="§"/>
            </a:pPr>
            <a:r>
              <a:rPr lang="en-US" sz="2800" dirty="0"/>
              <a:t>It is not that we do not have time to give it, it is more a question of changing our daily behavior to make sure that we give it</a:t>
            </a:r>
          </a:p>
          <a:p>
            <a:pPr>
              <a:buFont typeface="Wingdings" panose="05000000000000000000" pitchFamily="2" charset="2"/>
              <a:buChar char="§"/>
            </a:pPr>
            <a:r>
              <a:rPr lang="en-US" sz="2800" dirty="0"/>
              <a:t>Reinforcing feedback not only reinforces current behavior, but also encourages people to want to do better and achieve even better results  </a:t>
            </a:r>
            <a:r>
              <a:rPr lang="en-US" dirty="0"/>
              <a:t>  </a:t>
            </a:r>
            <a:r>
              <a:rPr lang="en-US" b="1" dirty="0"/>
              <a:t>(Done in Public)</a:t>
            </a:r>
          </a:p>
        </p:txBody>
      </p:sp>
    </p:spTree>
    <p:extLst>
      <p:ext uri="{BB962C8B-B14F-4D97-AF65-F5344CB8AC3E}">
        <p14:creationId xmlns:p14="http://schemas.microsoft.com/office/powerpoint/2010/main" val="2072410560"/>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84886-4B92-4C44-ABC5-792D27EE0C38}"/>
              </a:ext>
            </a:extLst>
          </p:cNvPr>
          <p:cNvSpPr>
            <a:spLocks noGrp="1"/>
          </p:cNvSpPr>
          <p:nvPr>
            <p:ph type="title"/>
          </p:nvPr>
        </p:nvSpPr>
        <p:spPr>
          <a:xfrm>
            <a:off x="457200" y="0"/>
            <a:ext cx="8229600" cy="1219199"/>
          </a:xfrm>
        </p:spPr>
        <p:txBody>
          <a:bodyPr>
            <a:normAutofit/>
          </a:bodyPr>
          <a:lstStyle/>
          <a:p>
            <a:r>
              <a:rPr lang="en-US" sz="3600" b="1" dirty="0"/>
              <a:t>Reinforcing OR Positive Feedback </a:t>
            </a:r>
          </a:p>
        </p:txBody>
      </p:sp>
      <p:sp>
        <p:nvSpPr>
          <p:cNvPr id="3" name="Content Placeholder 2">
            <a:extLst>
              <a:ext uri="{FF2B5EF4-FFF2-40B4-BE49-F238E27FC236}">
                <a16:creationId xmlns:a16="http://schemas.microsoft.com/office/drawing/2014/main" id="{87317DBC-8D34-4ACC-9440-3C3CB827B3CC}"/>
              </a:ext>
            </a:extLst>
          </p:cNvPr>
          <p:cNvSpPr>
            <a:spLocks noGrp="1"/>
          </p:cNvSpPr>
          <p:nvPr>
            <p:ph idx="1"/>
          </p:nvPr>
        </p:nvSpPr>
        <p:spPr>
          <a:xfrm>
            <a:off x="457200" y="1066800"/>
            <a:ext cx="8229600" cy="5791200"/>
          </a:xfrm>
        </p:spPr>
        <p:txBody>
          <a:bodyPr>
            <a:normAutofit/>
          </a:bodyPr>
          <a:lstStyle/>
          <a:p>
            <a:pPr>
              <a:buFont typeface="Wingdings" panose="05000000000000000000" pitchFamily="2" charset="2"/>
              <a:buChar char="§"/>
            </a:pPr>
            <a:r>
              <a:rPr lang="en-US" sz="2800" dirty="0"/>
              <a:t>Provides a sense of encouragement, recognition of a job well done, and self-esteem enhancement</a:t>
            </a:r>
          </a:p>
          <a:p>
            <a:pPr>
              <a:buFont typeface="Wingdings" panose="05000000000000000000" pitchFamily="2" charset="2"/>
              <a:buChar char="§"/>
            </a:pPr>
            <a:r>
              <a:rPr lang="en-US" sz="2800" dirty="0"/>
              <a:t>However, receiving feedback only on specific facets of one’s performance may be discouraging without a “big picture” understanding of how well or poorly one is performing   </a:t>
            </a:r>
            <a:r>
              <a:rPr lang="en-US" sz="2000" dirty="0"/>
              <a:t>(</a:t>
            </a:r>
            <a:r>
              <a:rPr lang="en-US" sz="2000" dirty="0" err="1"/>
              <a:t>Medvedeff</a:t>
            </a:r>
            <a:r>
              <a:rPr lang="en-US" sz="2000" dirty="0"/>
              <a:t>, Gregory and Levy 2008)</a:t>
            </a:r>
          </a:p>
          <a:p>
            <a:pPr>
              <a:buFont typeface="Wingdings" panose="05000000000000000000" pitchFamily="2" charset="2"/>
              <a:buChar char="Ø"/>
            </a:pPr>
            <a:r>
              <a:rPr lang="en-US" sz="2800" b="1" dirty="0"/>
              <a:t>I always use reinforcing before and after corrective in the context of a “feedback rich” culture.</a:t>
            </a:r>
          </a:p>
          <a:p>
            <a:pPr marL="0" indent="0">
              <a:buNone/>
            </a:pPr>
            <a:r>
              <a:rPr lang="en-US" sz="2800" b="1" dirty="0">
                <a:solidFill>
                  <a:srgbClr val="C00000"/>
                </a:solidFill>
              </a:rPr>
              <a:t>Central is the specific content, </a:t>
            </a:r>
            <a:r>
              <a:rPr lang="en-US" sz="2800" b="1" u="sng" dirty="0">
                <a:solidFill>
                  <a:srgbClr val="C00000"/>
                </a:solidFill>
              </a:rPr>
              <a:t>overall context and authenticity, sincerity and truthful articulation</a:t>
            </a:r>
          </a:p>
          <a:p>
            <a:pPr>
              <a:buFont typeface="Wingdings" panose="05000000000000000000" pitchFamily="2" charset="2"/>
              <a:buChar char="§"/>
            </a:pPr>
            <a:endParaRPr lang="en-US" sz="3600" dirty="0"/>
          </a:p>
        </p:txBody>
      </p:sp>
      <p:sp>
        <p:nvSpPr>
          <p:cNvPr id="4" name="Slide Number Placeholder 3">
            <a:extLst>
              <a:ext uri="{FF2B5EF4-FFF2-40B4-BE49-F238E27FC236}">
                <a16:creationId xmlns:a16="http://schemas.microsoft.com/office/drawing/2014/main" id="{C3EC3FCD-58A4-4BAE-900A-0F008DC7AC8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697</a:t>
            </a:fld>
            <a:endParaRPr lang="en-US">
              <a:solidFill>
                <a:prstClr val="black">
                  <a:tint val="75000"/>
                </a:prstClr>
              </a:solidFill>
            </a:endParaRPr>
          </a:p>
        </p:txBody>
      </p:sp>
    </p:spTree>
    <p:extLst>
      <p:ext uri="{BB962C8B-B14F-4D97-AF65-F5344CB8AC3E}">
        <p14:creationId xmlns:p14="http://schemas.microsoft.com/office/powerpoint/2010/main" val="959861858"/>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2498725"/>
          </a:xfrm>
        </p:spPr>
        <p:txBody>
          <a:bodyPr>
            <a:noAutofit/>
          </a:bodyPr>
          <a:lstStyle/>
          <a:p>
            <a:r>
              <a:rPr lang="en-US" sz="3200" b="1" dirty="0"/>
              <a:t>OGO Study Dave Novak</a:t>
            </a:r>
            <a:br>
              <a:rPr lang="en-US" sz="3600" b="1" dirty="0"/>
            </a:br>
            <a:r>
              <a:rPr lang="en-US" sz="3600" b="1" dirty="0"/>
              <a:t>“Recognizing Employees Is The Simplest Way to Improve Morale”</a:t>
            </a:r>
            <a:br>
              <a:rPr lang="en-US" sz="3600" b="1" dirty="0"/>
            </a:br>
            <a:r>
              <a:rPr lang="en-US" sz="3200" b="1" dirty="0"/>
              <a:t>Harvard Business Review </a:t>
            </a:r>
            <a:br>
              <a:rPr lang="en-US" sz="3600" b="1" dirty="0"/>
            </a:br>
            <a:r>
              <a:rPr lang="en-US" sz="2800" b="1" dirty="0"/>
              <a:t>May 9</a:t>
            </a:r>
            <a:r>
              <a:rPr lang="en-US" sz="2800" b="1" baseline="30000" dirty="0"/>
              <a:t>th</a:t>
            </a:r>
            <a:r>
              <a:rPr lang="en-US" sz="2800" b="1" dirty="0"/>
              <a:t>, 2016</a:t>
            </a:r>
          </a:p>
        </p:txBody>
      </p:sp>
      <p:sp>
        <p:nvSpPr>
          <p:cNvPr id="3" name="Content Placeholder 2"/>
          <p:cNvSpPr>
            <a:spLocks noGrp="1"/>
          </p:cNvSpPr>
          <p:nvPr>
            <p:ph idx="1"/>
          </p:nvPr>
        </p:nvSpPr>
        <p:spPr>
          <a:xfrm>
            <a:off x="457200" y="2971800"/>
            <a:ext cx="8229600" cy="3657600"/>
          </a:xfrm>
        </p:spPr>
        <p:txBody>
          <a:bodyPr>
            <a:normAutofit/>
          </a:bodyPr>
          <a:lstStyle/>
          <a:p>
            <a:r>
              <a:rPr lang="en-US" sz="2800" dirty="0"/>
              <a:t>82% do not feel their supervisors recognize them enough for their contributions</a:t>
            </a:r>
          </a:p>
          <a:p>
            <a:r>
              <a:rPr lang="en-US" sz="2800" dirty="0"/>
              <a:t>On average 50 days had past since employee felt recognized at workplace</a:t>
            </a:r>
          </a:p>
          <a:p>
            <a:r>
              <a:rPr lang="en-US" sz="2800" dirty="0"/>
              <a:t>76% save their handwritten “thank you” notes </a:t>
            </a:r>
          </a:p>
          <a:p>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698</a:t>
            </a:fld>
            <a:endParaRPr lang="en-US">
              <a:solidFill>
                <a:prstClr val="black">
                  <a:tint val="75000"/>
                </a:prstClr>
              </a:solidFill>
            </a:endParaRPr>
          </a:p>
        </p:txBody>
      </p:sp>
    </p:spTree>
    <p:extLst>
      <p:ext uri="{BB962C8B-B14F-4D97-AF65-F5344CB8AC3E}">
        <p14:creationId xmlns:p14="http://schemas.microsoft.com/office/powerpoint/2010/main" val="1519532313"/>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rrowheads="1"/>
          </p:cNvSpPr>
          <p:nvPr>
            <p:ph type="title"/>
          </p:nvPr>
        </p:nvSpPr>
        <p:spPr/>
        <p:txBody>
          <a:bodyPr>
            <a:normAutofit fontScale="90000"/>
          </a:bodyPr>
          <a:lstStyle/>
          <a:p>
            <a:pPr eaLnBrk="1" hangingPunct="1">
              <a:defRPr/>
            </a:pPr>
            <a:r>
              <a:rPr lang="en-US" sz="4000" b="1" dirty="0"/>
              <a:t>Steps when communicating </a:t>
            </a:r>
            <a:r>
              <a:rPr lang="en-US" sz="4000" b="1" dirty="0">
                <a:solidFill>
                  <a:srgbClr val="C00000"/>
                </a:solidFill>
              </a:rPr>
              <a:t>positive </a:t>
            </a:r>
            <a:r>
              <a:rPr lang="en-US" sz="4000" b="1" dirty="0"/>
              <a:t>feedback:</a:t>
            </a:r>
          </a:p>
        </p:txBody>
      </p:sp>
      <p:sp>
        <p:nvSpPr>
          <p:cNvPr id="174083" name="Rectangle 3"/>
          <p:cNvSpPr>
            <a:spLocks noGrp="1" noChangeArrowheads="1"/>
          </p:cNvSpPr>
          <p:nvPr>
            <p:ph type="body" idx="1"/>
          </p:nvPr>
        </p:nvSpPr>
        <p:spPr>
          <a:xfrm>
            <a:off x="838200" y="2027238"/>
            <a:ext cx="8229600" cy="4525962"/>
          </a:xfrm>
        </p:spPr>
        <p:txBody>
          <a:bodyPr>
            <a:normAutofit lnSpcReduction="10000"/>
          </a:bodyPr>
          <a:lstStyle/>
          <a:p>
            <a:pPr marL="609600" indent="-609600" eaLnBrk="1" hangingPunct="1">
              <a:buFont typeface="Wingdings" pitchFamily="2" charset="2"/>
              <a:buAutoNum type="arabicParenR"/>
              <a:defRPr/>
            </a:pPr>
            <a:r>
              <a:rPr lang="en-US" sz="3600" dirty="0"/>
              <a:t>Describe results/conduct in </a:t>
            </a:r>
            <a:r>
              <a:rPr lang="en-US" sz="3600" b="1" dirty="0">
                <a:solidFill>
                  <a:srgbClr val="C00000"/>
                </a:solidFill>
              </a:rPr>
              <a:t>SPECIFIC details</a:t>
            </a:r>
            <a:br>
              <a:rPr lang="en-US" sz="3600" dirty="0"/>
            </a:br>
            <a:endParaRPr lang="en-US" sz="3600" dirty="0"/>
          </a:p>
          <a:p>
            <a:pPr marL="609600" indent="-609600" eaLnBrk="1" hangingPunct="1">
              <a:buFont typeface="Wingdings" pitchFamily="2" charset="2"/>
              <a:buAutoNum type="arabicParenR"/>
              <a:defRPr/>
            </a:pPr>
            <a:r>
              <a:rPr lang="en-US" sz="3600" dirty="0"/>
              <a:t>Tell why the conduct/results are </a:t>
            </a:r>
            <a:r>
              <a:rPr lang="en-US" sz="3600" b="1" dirty="0">
                <a:solidFill>
                  <a:srgbClr val="C00000"/>
                </a:solidFill>
              </a:rPr>
              <a:t>important and purposeful</a:t>
            </a:r>
            <a:br>
              <a:rPr lang="en-US" sz="3600" b="1" dirty="0"/>
            </a:br>
            <a:endParaRPr lang="en-US" sz="3600" b="1" dirty="0"/>
          </a:p>
          <a:p>
            <a:pPr marL="609600" indent="-609600" eaLnBrk="1" hangingPunct="1">
              <a:buFont typeface="Wingdings" pitchFamily="2" charset="2"/>
              <a:buAutoNum type="arabicParenR"/>
              <a:defRPr/>
            </a:pPr>
            <a:r>
              <a:rPr lang="en-US" sz="3600" dirty="0"/>
              <a:t>Encourage, empower, </a:t>
            </a:r>
            <a:r>
              <a:rPr lang="en-US" sz="3600" b="1" dirty="0">
                <a:solidFill>
                  <a:srgbClr val="C00000"/>
                </a:solidFill>
              </a:rPr>
              <a:t>praise in public setting</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699</a:t>
            </a:fld>
            <a:endParaRPr lang="en-US">
              <a:solidFill>
                <a:prstClr val="black">
                  <a:tint val="75000"/>
                </a:prstClr>
              </a:solidFill>
            </a:endParaRPr>
          </a:p>
        </p:txBody>
      </p:sp>
    </p:spTree>
    <p:extLst>
      <p:ext uri="{BB962C8B-B14F-4D97-AF65-F5344CB8AC3E}">
        <p14:creationId xmlns:p14="http://schemas.microsoft.com/office/powerpoint/2010/main" val="1957385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13FC1-973E-4712-93E8-43BB8B869B66}"/>
              </a:ext>
            </a:extLst>
          </p:cNvPr>
          <p:cNvSpPr>
            <a:spLocks noGrp="1"/>
          </p:cNvSpPr>
          <p:nvPr>
            <p:ph type="title"/>
          </p:nvPr>
        </p:nvSpPr>
        <p:spPr>
          <a:xfrm>
            <a:off x="0" y="125836"/>
            <a:ext cx="9144000" cy="2312564"/>
          </a:xfrm>
        </p:spPr>
        <p:txBody>
          <a:bodyPr>
            <a:normAutofit fontScale="90000"/>
          </a:bodyPr>
          <a:lstStyle/>
          <a:p>
            <a:pPr algn="ctr"/>
            <a:r>
              <a:rPr lang="en-US" b="1" dirty="0">
                <a:latin typeface="+mn-lt"/>
              </a:rPr>
              <a:t>Optimum Organizational Performance in our Craft </a:t>
            </a:r>
            <a:br>
              <a:rPr lang="en-US" b="1" dirty="0">
                <a:latin typeface="+mn-lt"/>
              </a:rPr>
            </a:br>
            <a:r>
              <a:rPr lang="en-US" sz="4000" b="1" i="1" dirty="0">
                <a:solidFill>
                  <a:srgbClr val="C00000"/>
                </a:solidFill>
                <a:latin typeface="+mn-lt"/>
              </a:rPr>
              <a:t>The three-legged stool analogy </a:t>
            </a:r>
            <a:br>
              <a:rPr lang="en-US" b="1" dirty="0">
                <a:latin typeface="+mn-lt"/>
              </a:rPr>
            </a:br>
            <a:r>
              <a:rPr lang="en-US" sz="2700" dirty="0">
                <a:latin typeface="+mn-lt"/>
              </a:rPr>
              <a:t>(Edwards, 2021)</a:t>
            </a:r>
          </a:p>
        </p:txBody>
      </p:sp>
      <p:sp>
        <p:nvSpPr>
          <p:cNvPr id="3" name="Content Placeholder 2">
            <a:extLst>
              <a:ext uri="{FF2B5EF4-FFF2-40B4-BE49-F238E27FC236}">
                <a16:creationId xmlns:a16="http://schemas.microsoft.com/office/drawing/2014/main" id="{58FF00DF-1F31-41D9-A00B-780298952051}"/>
              </a:ext>
            </a:extLst>
          </p:cNvPr>
          <p:cNvSpPr>
            <a:spLocks noGrp="1"/>
          </p:cNvSpPr>
          <p:nvPr>
            <p:ph idx="1"/>
          </p:nvPr>
        </p:nvSpPr>
        <p:spPr>
          <a:xfrm>
            <a:off x="628650" y="2743199"/>
            <a:ext cx="7886700" cy="3433763"/>
          </a:xfrm>
        </p:spPr>
        <p:txBody>
          <a:bodyPr/>
          <a:lstStyle/>
          <a:p>
            <a:pPr>
              <a:buFont typeface="Wingdings" panose="05000000000000000000" pitchFamily="2" charset="2"/>
              <a:buChar char="§"/>
            </a:pPr>
            <a:r>
              <a:rPr lang="en-US" b="1" dirty="0"/>
              <a:t>Culture</a:t>
            </a:r>
            <a:r>
              <a:rPr lang="en-US" dirty="0"/>
              <a:t> (Leadership)</a:t>
            </a:r>
          </a:p>
          <a:p>
            <a:pPr>
              <a:buFont typeface="Wingdings" panose="05000000000000000000" pitchFamily="2" charset="2"/>
              <a:buChar char="§"/>
            </a:pPr>
            <a:r>
              <a:rPr lang="en-US" b="1" dirty="0"/>
              <a:t>Stakeholder Management </a:t>
            </a:r>
            <a:r>
              <a:rPr lang="en-US" dirty="0"/>
              <a:t>(Relationships)</a:t>
            </a:r>
          </a:p>
          <a:p>
            <a:pPr>
              <a:buFont typeface="Wingdings" panose="05000000000000000000" pitchFamily="2" charset="2"/>
              <a:buChar char="§"/>
            </a:pPr>
            <a:r>
              <a:rPr lang="en-US" b="1" dirty="0"/>
              <a:t>Proactively Managing the Operational Realities </a:t>
            </a:r>
            <a:r>
              <a:rPr lang="en-US" dirty="0"/>
              <a:t>(Acumen) </a:t>
            </a:r>
          </a:p>
        </p:txBody>
      </p:sp>
    </p:spTree>
    <p:extLst>
      <p:ext uri="{BB962C8B-B14F-4D97-AF65-F5344CB8AC3E}">
        <p14:creationId xmlns:p14="http://schemas.microsoft.com/office/powerpoint/2010/main" val="9205150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3A2B2-EAC6-440C-B475-F30A8A6C69B1}"/>
              </a:ext>
            </a:extLst>
          </p:cNvPr>
          <p:cNvSpPr>
            <a:spLocks noGrp="1"/>
          </p:cNvSpPr>
          <p:nvPr>
            <p:ph type="title"/>
          </p:nvPr>
        </p:nvSpPr>
        <p:spPr>
          <a:xfrm>
            <a:off x="0" y="0"/>
            <a:ext cx="9144000" cy="731837"/>
          </a:xfrm>
        </p:spPr>
        <p:txBody>
          <a:bodyPr>
            <a:normAutofit fontScale="90000"/>
          </a:bodyPr>
          <a:lstStyle/>
          <a:p>
            <a:r>
              <a:rPr lang="en-US" b="1" dirty="0"/>
              <a:t>Responding Appropriately </a:t>
            </a:r>
          </a:p>
        </p:txBody>
      </p:sp>
      <p:sp>
        <p:nvSpPr>
          <p:cNvPr id="3" name="Content Placeholder 2">
            <a:extLst>
              <a:ext uri="{FF2B5EF4-FFF2-40B4-BE49-F238E27FC236}">
                <a16:creationId xmlns:a16="http://schemas.microsoft.com/office/drawing/2014/main" id="{28F557EF-F69D-4C6F-BC9A-AAE918998BF0}"/>
              </a:ext>
            </a:extLst>
          </p:cNvPr>
          <p:cNvSpPr>
            <a:spLocks noGrp="1"/>
          </p:cNvSpPr>
          <p:nvPr>
            <p:ph idx="1"/>
          </p:nvPr>
        </p:nvSpPr>
        <p:spPr>
          <a:xfrm>
            <a:off x="457200" y="990600"/>
            <a:ext cx="8229600" cy="5562600"/>
          </a:xfrm>
        </p:spPr>
        <p:txBody>
          <a:bodyPr/>
          <a:lstStyle/>
          <a:p>
            <a:pPr marL="0" indent="0">
              <a:buNone/>
            </a:pPr>
            <a:endParaRPr lang="en-US" dirty="0"/>
          </a:p>
        </p:txBody>
      </p:sp>
      <p:sp>
        <p:nvSpPr>
          <p:cNvPr id="4" name="Isosceles Triangle 3">
            <a:extLst>
              <a:ext uri="{FF2B5EF4-FFF2-40B4-BE49-F238E27FC236}">
                <a16:creationId xmlns:a16="http://schemas.microsoft.com/office/drawing/2014/main" id="{0C019606-CE05-46DF-B65C-F3BDBC9C5853}"/>
              </a:ext>
            </a:extLst>
          </p:cNvPr>
          <p:cNvSpPr/>
          <p:nvPr/>
        </p:nvSpPr>
        <p:spPr>
          <a:xfrm>
            <a:off x="2667000" y="2373922"/>
            <a:ext cx="3810000" cy="3505200"/>
          </a:xfrm>
          <a:prstGeom prst="triangle">
            <a:avLst/>
          </a:prstGeom>
          <a:solidFill>
            <a:schemeClr val="accent6">
              <a:lumMod val="20000"/>
              <a:lumOff val="80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7FA9526-6F26-43EC-B2E8-9920179DB21C}"/>
              </a:ext>
            </a:extLst>
          </p:cNvPr>
          <p:cNvSpPr txBox="1"/>
          <p:nvPr/>
        </p:nvSpPr>
        <p:spPr>
          <a:xfrm>
            <a:off x="3657600" y="1676400"/>
            <a:ext cx="2286000" cy="584775"/>
          </a:xfrm>
          <a:prstGeom prst="rect">
            <a:avLst/>
          </a:prstGeom>
          <a:noFill/>
        </p:spPr>
        <p:txBody>
          <a:bodyPr wrap="square" rtlCol="0">
            <a:spAutoFit/>
          </a:bodyPr>
          <a:lstStyle/>
          <a:p>
            <a:r>
              <a:rPr lang="en-US" sz="3200" b="1" dirty="0">
                <a:solidFill>
                  <a:srgbClr val="C00000"/>
                </a:solidFill>
              </a:rPr>
              <a:t>Behavioral</a:t>
            </a:r>
          </a:p>
        </p:txBody>
      </p:sp>
      <p:cxnSp>
        <p:nvCxnSpPr>
          <p:cNvPr id="8" name="Straight Arrow Connector 7">
            <a:extLst>
              <a:ext uri="{FF2B5EF4-FFF2-40B4-BE49-F238E27FC236}">
                <a16:creationId xmlns:a16="http://schemas.microsoft.com/office/drawing/2014/main" id="{10CB0B04-851B-40B6-8856-E683366C636D}"/>
              </a:ext>
            </a:extLst>
          </p:cNvPr>
          <p:cNvCxnSpPr>
            <a:cxnSpLocks/>
          </p:cNvCxnSpPr>
          <p:nvPr/>
        </p:nvCxnSpPr>
        <p:spPr>
          <a:xfrm flipV="1">
            <a:off x="2819400" y="2806284"/>
            <a:ext cx="1714501" cy="306111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4157EFE-435B-46D2-BDA0-8DCBBA712D58}"/>
              </a:ext>
            </a:extLst>
          </p:cNvPr>
          <p:cNvCxnSpPr>
            <a:cxnSpLocks/>
          </p:cNvCxnSpPr>
          <p:nvPr/>
        </p:nvCxnSpPr>
        <p:spPr>
          <a:xfrm flipH="1" flipV="1">
            <a:off x="4610100" y="2806284"/>
            <a:ext cx="1714500" cy="306111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A0BA343-1AFC-41C6-9BF5-42DF357FBEB2}"/>
              </a:ext>
            </a:extLst>
          </p:cNvPr>
          <p:cNvSpPr txBox="1"/>
          <p:nvPr/>
        </p:nvSpPr>
        <p:spPr>
          <a:xfrm>
            <a:off x="1676400" y="5867400"/>
            <a:ext cx="2051468" cy="584775"/>
          </a:xfrm>
          <a:prstGeom prst="rect">
            <a:avLst/>
          </a:prstGeom>
          <a:noFill/>
        </p:spPr>
        <p:txBody>
          <a:bodyPr wrap="square" rtlCol="0">
            <a:spAutoFit/>
          </a:bodyPr>
          <a:lstStyle/>
          <a:p>
            <a:r>
              <a:rPr lang="en-US" sz="3200" b="1" dirty="0">
                <a:solidFill>
                  <a:srgbClr val="C00000"/>
                </a:solidFill>
              </a:rPr>
              <a:t>Cognitive</a:t>
            </a:r>
          </a:p>
        </p:txBody>
      </p:sp>
      <p:sp>
        <p:nvSpPr>
          <p:cNvPr id="23" name="TextBox 22">
            <a:extLst>
              <a:ext uri="{FF2B5EF4-FFF2-40B4-BE49-F238E27FC236}">
                <a16:creationId xmlns:a16="http://schemas.microsoft.com/office/drawing/2014/main" id="{06B5BDA9-2FB0-4202-84F6-40CE5770F561}"/>
              </a:ext>
            </a:extLst>
          </p:cNvPr>
          <p:cNvSpPr txBox="1"/>
          <p:nvPr/>
        </p:nvSpPr>
        <p:spPr>
          <a:xfrm>
            <a:off x="4114800" y="2915587"/>
            <a:ext cx="914400" cy="914400"/>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0274238F-4443-4052-83A2-64C408ED7928}"/>
              </a:ext>
            </a:extLst>
          </p:cNvPr>
          <p:cNvSpPr txBox="1"/>
          <p:nvPr/>
        </p:nvSpPr>
        <p:spPr>
          <a:xfrm>
            <a:off x="4114800" y="2915587"/>
            <a:ext cx="914400" cy="914400"/>
          </a:xfrm>
          <a:prstGeom prst="rect">
            <a:avLst/>
          </a:prstGeom>
          <a:noFill/>
        </p:spPr>
        <p:txBody>
          <a:bodyPr wrap="square" rtlCol="0">
            <a:spAutoFit/>
          </a:bodyPr>
          <a:lstStyle/>
          <a:p>
            <a:endParaRPr lang="en-US" dirty="0"/>
          </a:p>
        </p:txBody>
      </p:sp>
      <p:sp>
        <p:nvSpPr>
          <p:cNvPr id="25" name="TextBox 24">
            <a:extLst>
              <a:ext uri="{FF2B5EF4-FFF2-40B4-BE49-F238E27FC236}">
                <a16:creationId xmlns:a16="http://schemas.microsoft.com/office/drawing/2014/main" id="{BBF97681-40ED-4A09-A5B2-27B1402E7A76}"/>
              </a:ext>
            </a:extLst>
          </p:cNvPr>
          <p:cNvSpPr txBox="1"/>
          <p:nvPr/>
        </p:nvSpPr>
        <p:spPr>
          <a:xfrm>
            <a:off x="5029200" y="5867400"/>
            <a:ext cx="3733799" cy="584775"/>
          </a:xfrm>
          <a:prstGeom prst="rect">
            <a:avLst/>
          </a:prstGeom>
          <a:noFill/>
        </p:spPr>
        <p:txBody>
          <a:bodyPr wrap="square" rtlCol="0">
            <a:spAutoFit/>
          </a:bodyPr>
          <a:lstStyle/>
          <a:p>
            <a:r>
              <a:rPr lang="en-US" sz="3200" b="1" dirty="0">
                <a:solidFill>
                  <a:srgbClr val="C00000"/>
                </a:solidFill>
              </a:rPr>
              <a:t>Socio-Emotional</a:t>
            </a:r>
          </a:p>
        </p:txBody>
      </p:sp>
      <p:sp>
        <p:nvSpPr>
          <p:cNvPr id="5" name="TextBox 4">
            <a:extLst>
              <a:ext uri="{FF2B5EF4-FFF2-40B4-BE49-F238E27FC236}">
                <a16:creationId xmlns:a16="http://schemas.microsoft.com/office/drawing/2014/main" id="{EED16406-ECF3-4304-A1D4-DEF3BFF2DBAE}"/>
              </a:ext>
            </a:extLst>
          </p:cNvPr>
          <p:cNvSpPr txBox="1"/>
          <p:nvPr/>
        </p:nvSpPr>
        <p:spPr>
          <a:xfrm>
            <a:off x="3657600" y="4298588"/>
            <a:ext cx="2285999" cy="954107"/>
          </a:xfrm>
          <a:prstGeom prst="rect">
            <a:avLst/>
          </a:prstGeom>
          <a:noFill/>
        </p:spPr>
        <p:txBody>
          <a:bodyPr wrap="square" rtlCol="0">
            <a:spAutoFit/>
          </a:bodyPr>
          <a:lstStyle/>
          <a:p>
            <a:r>
              <a:rPr lang="en-US" sz="2800" b="1" dirty="0"/>
              <a:t> Leadership</a:t>
            </a:r>
          </a:p>
          <a:p>
            <a:r>
              <a:rPr lang="en-US" sz="2800" b="1" dirty="0"/>
              <a:t>   Capacity</a:t>
            </a:r>
          </a:p>
        </p:txBody>
      </p:sp>
      <p:sp>
        <p:nvSpPr>
          <p:cNvPr id="7" name="TextBox 6">
            <a:extLst>
              <a:ext uri="{FF2B5EF4-FFF2-40B4-BE49-F238E27FC236}">
                <a16:creationId xmlns:a16="http://schemas.microsoft.com/office/drawing/2014/main" id="{71278B65-2F53-40DE-BF13-E162400E862B}"/>
              </a:ext>
            </a:extLst>
          </p:cNvPr>
          <p:cNvSpPr txBox="1"/>
          <p:nvPr/>
        </p:nvSpPr>
        <p:spPr>
          <a:xfrm>
            <a:off x="914400" y="1295400"/>
            <a:ext cx="2277098" cy="461665"/>
          </a:xfrm>
          <a:prstGeom prst="rect">
            <a:avLst/>
          </a:prstGeom>
          <a:noFill/>
        </p:spPr>
        <p:txBody>
          <a:bodyPr wrap="none" rtlCol="0">
            <a:spAutoFit/>
          </a:bodyPr>
          <a:lstStyle/>
          <a:p>
            <a:r>
              <a:rPr lang="en-US" sz="2400" dirty="0"/>
              <a:t>Crosby, B. (2017)</a:t>
            </a:r>
          </a:p>
        </p:txBody>
      </p:sp>
      <p:sp>
        <p:nvSpPr>
          <p:cNvPr id="9" name="TextBox 8">
            <a:extLst>
              <a:ext uri="{FF2B5EF4-FFF2-40B4-BE49-F238E27FC236}">
                <a16:creationId xmlns:a16="http://schemas.microsoft.com/office/drawing/2014/main" id="{33D3E79E-E8A3-4EC3-B149-D3ADA648CD4C}"/>
              </a:ext>
            </a:extLst>
          </p:cNvPr>
          <p:cNvSpPr txBox="1"/>
          <p:nvPr/>
        </p:nvSpPr>
        <p:spPr>
          <a:xfrm>
            <a:off x="381002" y="4876800"/>
            <a:ext cx="3003858" cy="584775"/>
          </a:xfrm>
          <a:prstGeom prst="rect">
            <a:avLst/>
          </a:prstGeom>
          <a:noFill/>
        </p:spPr>
        <p:txBody>
          <a:bodyPr wrap="square" rtlCol="0">
            <a:spAutoFit/>
          </a:bodyPr>
          <a:lstStyle/>
          <a:p>
            <a:r>
              <a:rPr lang="en-US" sz="3200" b="1" dirty="0"/>
              <a:t>How we think</a:t>
            </a:r>
          </a:p>
        </p:txBody>
      </p:sp>
      <p:sp>
        <p:nvSpPr>
          <p:cNvPr id="13" name="TextBox 12">
            <a:extLst>
              <a:ext uri="{FF2B5EF4-FFF2-40B4-BE49-F238E27FC236}">
                <a16:creationId xmlns:a16="http://schemas.microsoft.com/office/drawing/2014/main" id="{35FC3450-9A76-4AA6-A4FB-B002C4403AB7}"/>
              </a:ext>
            </a:extLst>
          </p:cNvPr>
          <p:cNvSpPr txBox="1"/>
          <p:nvPr/>
        </p:nvSpPr>
        <p:spPr>
          <a:xfrm>
            <a:off x="6629399" y="4038600"/>
            <a:ext cx="2406339" cy="1569660"/>
          </a:xfrm>
          <a:prstGeom prst="rect">
            <a:avLst/>
          </a:prstGeom>
          <a:noFill/>
        </p:spPr>
        <p:txBody>
          <a:bodyPr wrap="square" rtlCol="0">
            <a:spAutoFit/>
          </a:bodyPr>
          <a:lstStyle/>
          <a:p>
            <a:r>
              <a:rPr lang="en-US" sz="3200" b="1" dirty="0"/>
              <a:t>Emotional and Social</a:t>
            </a:r>
          </a:p>
          <a:p>
            <a:r>
              <a:rPr lang="en-US" sz="3200" b="1" dirty="0"/>
              <a:t>Intelligence</a:t>
            </a:r>
          </a:p>
        </p:txBody>
      </p:sp>
      <p:sp>
        <p:nvSpPr>
          <p:cNvPr id="14" name="TextBox 13">
            <a:extLst>
              <a:ext uri="{FF2B5EF4-FFF2-40B4-BE49-F238E27FC236}">
                <a16:creationId xmlns:a16="http://schemas.microsoft.com/office/drawing/2014/main" id="{4CC37CA5-5636-4A6A-AF57-3DA5363FDA4B}"/>
              </a:ext>
            </a:extLst>
          </p:cNvPr>
          <p:cNvSpPr txBox="1"/>
          <p:nvPr/>
        </p:nvSpPr>
        <p:spPr>
          <a:xfrm>
            <a:off x="3384860" y="990599"/>
            <a:ext cx="2882655" cy="584775"/>
          </a:xfrm>
          <a:prstGeom prst="rect">
            <a:avLst/>
          </a:prstGeom>
          <a:noFill/>
        </p:spPr>
        <p:txBody>
          <a:bodyPr wrap="square" rtlCol="0">
            <a:spAutoFit/>
          </a:bodyPr>
          <a:lstStyle/>
          <a:p>
            <a:r>
              <a:rPr lang="en-US" sz="3200" b="1" dirty="0"/>
              <a:t>Moral and just</a:t>
            </a:r>
          </a:p>
        </p:txBody>
      </p:sp>
    </p:spTree>
    <p:extLst>
      <p:ext uri="{BB962C8B-B14F-4D97-AF65-F5344CB8AC3E}">
        <p14:creationId xmlns:p14="http://schemas.microsoft.com/office/powerpoint/2010/main" val="294835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additive="base">
                                        <p:cTn id="14"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 calcmode="lin" valueType="num">
                                      <p:cBhvr additive="base">
                                        <p:cTn id="18"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barn(inVertical)">
                                      <p:cBhvr>
                                        <p:cTn id="2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sz="4000" b="1" dirty="0"/>
              <a:t>2.) Corrective Feedback</a:t>
            </a:r>
          </a:p>
        </p:txBody>
      </p:sp>
      <p:sp>
        <p:nvSpPr>
          <p:cNvPr id="3" name="Content Placeholder 2"/>
          <p:cNvSpPr>
            <a:spLocks noGrp="1"/>
          </p:cNvSpPr>
          <p:nvPr>
            <p:ph idx="1"/>
          </p:nvPr>
        </p:nvSpPr>
        <p:spPr>
          <a:xfrm>
            <a:off x="152400" y="609600"/>
            <a:ext cx="8915400" cy="6248400"/>
          </a:xfrm>
        </p:spPr>
        <p:txBody>
          <a:bodyPr>
            <a:noAutofit/>
          </a:bodyPr>
          <a:lstStyle/>
          <a:p>
            <a:pPr>
              <a:buFont typeface="Wingdings" panose="05000000000000000000" pitchFamily="2" charset="2"/>
              <a:buChar char="§"/>
            </a:pPr>
            <a:r>
              <a:rPr lang="en-US" sz="2800" dirty="0"/>
              <a:t>Focuses on specific actions or behaviors that should be taken to correct a given situation or performance issue</a:t>
            </a:r>
          </a:p>
          <a:p>
            <a:pPr>
              <a:buFont typeface="Wingdings" panose="05000000000000000000" pitchFamily="2" charset="2"/>
              <a:buChar char="§"/>
            </a:pPr>
            <a:r>
              <a:rPr lang="en-US" sz="2800" dirty="0"/>
              <a:t>It clarifies or provides a better understanding of a given situation or performance issue. It is usually prescriptive in nature focusing on a better way of doing something</a:t>
            </a:r>
            <a:r>
              <a:rPr lang="en-US" sz="2800" dirty="0">
                <a:solidFill>
                  <a:srgbClr val="C00000"/>
                </a:solidFill>
              </a:rPr>
              <a:t>, yet is given in a way that preserves a person’s dignity</a:t>
            </a:r>
          </a:p>
          <a:p>
            <a:pPr>
              <a:buFont typeface="Wingdings" panose="05000000000000000000" pitchFamily="2" charset="2"/>
              <a:buChar char="§"/>
            </a:pPr>
            <a:r>
              <a:rPr lang="en-US" sz="2800" dirty="0"/>
              <a:t>Always done in a </a:t>
            </a:r>
            <a:r>
              <a:rPr lang="en-US" sz="2800" b="1" dirty="0"/>
              <a:t>private setting </a:t>
            </a:r>
            <a:r>
              <a:rPr lang="en-US" sz="2800" dirty="0"/>
              <a:t>in a positive productive manner that promoted mutual respect, trust, and learning</a:t>
            </a:r>
          </a:p>
          <a:p>
            <a:pPr>
              <a:buFont typeface="Wingdings" panose="05000000000000000000" pitchFamily="2" charset="2"/>
              <a:buChar char="§"/>
            </a:pPr>
            <a:r>
              <a:rPr lang="en-US" sz="2800" dirty="0"/>
              <a:t>Its focus is to incorporate understanding into the importance to uphold standards and appropriate conduct and performance in a specific situation to sustain agency credibility and employee success within the context of agency function    </a:t>
            </a:r>
            <a:endParaRPr lang="en-US" sz="2800" b="1" dirty="0"/>
          </a:p>
        </p:txBody>
      </p:sp>
    </p:spTree>
    <p:extLst>
      <p:ext uri="{BB962C8B-B14F-4D97-AF65-F5344CB8AC3E}">
        <p14:creationId xmlns:p14="http://schemas.microsoft.com/office/powerpoint/2010/main" val="1152664873"/>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sz="4000" b="1" dirty="0"/>
              <a:t>2.) Corrective Feedback</a:t>
            </a:r>
          </a:p>
        </p:txBody>
      </p:sp>
      <p:sp>
        <p:nvSpPr>
          <p:cNvPr id="3" name="Content Placeholder 2"/>
          <p:cNvSpPr>
            <a:spLocks noGrp="1"/>
          </p:cNvSpPr>
          <p:nvPr>
            <p:ph idx="1"/>
          </p:nvPr>
        </p:nvSpPr>
        <p:spPr>
          <a:xfrm>
            <a:off x="152400" y="609600"/>
            <a:ext cx="8915400" cy="6248400"/>
          </a:xfrm>
        </p:spPr>
        <p:txBody>
          <a:bodyPr>
            <a:noAutofit/>
          </a:bodyPr>
          <a:lstStyle/>
          <a:p>
            <a:pPr>
              <a:buFont typeface="Wingdings" panose="05000000000000000000" pitchFamily="2" charset="2"/>
              <a:buChar char="§"/>
            </a:pPr>
            <a:r>
              <a:rPr lang="en-US" sz="2800" dirty="0"/>
              <a:t>Focuses on specific actions or behaviors that should be taken to correct a given situation or performance issue</a:t>
            </a:r>
          </a:p>
          <a:p>
            <a:pPr>
              <a:buFont typeface="Wingdings" panose="05000000000000000000" pitchFamily="2" charset="2"/>
              <a:buChar char="§"/>
            </a:pPr>
            <a:r>
              <a:rPr lang="en-US" sz="2800" dirty="0"/>
              <a:t>It clarifies or provides a better understanding of a given situation or performance issue. It is usually prescriptive in nature focusing on a better way of doing something</a:t>
            </a:r>
            <a:r>
              <a:rPr lang="en-US" sz="2800" dirty="0">
                <a:solidFill>
                  <a:srgbClr val="C00000"/>
                </a:solidFill>
              </a:rPr>
              <a:t>, yet is given in a way that preserves a person’s dignity</a:t>
            </a:r>
          </a:p>
          <a:p>
            <a:pPr>
              <a:buFont typeface="Wingdings" panose="05000000000000000000" pitchFamily="2" charset="2"/>
              <a:buChar char="§"/>
            </a:pPr>
            <a:r>
              <a:rPr lang="en-US" sz="2800" dirty="0"/>
              <a:t>Always done in a </a:t>
            </a:r>
            <a:r>
              <a:rPr lang="en-US" sz="2800" b="1" dirty="0"/>
              <a:t>private setting </a:t>
            </a:r>
            <a:r>
              <a:rPr lang="en-US" sz="2800" dirty="0"/>
              <a:t>in a positive productive manner that promoted mutual respect, trust, and learning</a:t>
            </a:r>
          </a:p>
          <a:p>
            <a:pPr>
              <a:buFont typeface="Wingdings" panose="05000000000000000000" pitchFamily="2" charset="2"/>
              <a:buChar char="§"/>
            </a:pPr>
            <a:r>
              <a:rPr lang="en-US" sz="2800" dirty="0"/>
              <a:t>Its focus is to incorporate understanding into the importance to uphold standards and appropriate conduct and performance in a specific situation to sustain agency credibility and employee success within the context of agency function    </a:t>
            </a:r>
            <a:endParaRPr lang="en-US" sz="2800" b="1" dirty="0"/>
          </a:p>
        </p:txBody>
      </p:sp>
    </p:spTree>
    <p:extLst>
      <p:ext uri="{BB962C8B-B14F-4D97-AF65-F5344CB8AC3E}">
        <p14:creationId xmlns:p14="http://schemas.microsoft.com/office/powerpoint/2010/main" val="1494982785"/>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1D725-1295-BF04-C12A-9B54C0210CE7}"/>
              </a:ext>
            </a:extLst>
          </p:cNvPr>
          <p:cNvSpPr>
            <a:spLocks noGrp="1"/>
          </p:cNvSpPr>
          <p:nvPr>
            <p:ph type="title"/>
          </p:nvPr>
        </p:nvSpPr>
        <p:spPr/>
        <p:txBody>
          <a:bodyPr/>
          <a:lstStyle/>
          <a:p>
            <a:r>
              <a:rPr lang="en-US" b="1" dirty="0"/>
              <a:t>The Feedback Sandwich Method</a:t>
            </a:r>
          </a:p>
        </p:txBody>
      </p:sp>
      <p:sp>
        <p:nvSpPr>
          <p:cNvPr id="3" name="Content Placeholder 2">
            <a:extLst>
              <a:ext uri="{FF2B5EF4-FFF2-40B4-BE49-F238E27FC236}">
                <a16:creationId xmlns:a16="http://schemas.microsoft.com/office/drawing/2014/main" id="{CF3E55DD-158C-A6C0-2C9A-901494963718}"/>
              </a:ext>
            </a:extLst>
          </p:cNvPr>
          <p:cNvSpPr>
            <a:spLocks noGrp="1"/>
          </p:cNvSpPr>
          <p:nvPr>
            <p:ph idx="1"/>
          </p:nvPr>
        </p:nvSpPr>
        <p:spPr/>
        <p:txBody>
          <a:bodyPr>
            <a:normAutofit/>
          </a:bodyPr>
          <a:lstStyle/>
          <a:p>
            <a:pPr>
              <a:buFont typeface="Wingdings" panose="05000000000000000000" pitchFamily="2" charset="2"/>
              <a:buChar char="§"/>
            </a:pPr>
            <a:r>
              <a:rPr lang="en-US" sz="2800" dirty="0"/>
              <a:t>The utility of the sandwich method should be based upon context (the person, issue, and relationship all factor into the equation)</a:t>
            </a:r>
          </a:p>
          <a:p>
            <a:pPr>
              <a:buFont typeface="Wingdings" panose="05000000000000000000" pitchFamily="2" charset="2"/>
              <a:buChar char="§"/>
            </a:pPr>
            <a:r>
              <a:rPr lang="en-US" sz="2800" dirty="0"/>
              <a:t>It should be a balanced approach taking into consideration the totality of the particular person, specific conduct/behavior, and strength of the relationship between the supervisor and subordinate</a:t>
            </a:r>
          </a:p>
          <a:p>
            <a:pPr marL="0" indent="0">
              <a:buNone/>
            </a:pPr>
            <a:r>
              <a:rPr lang="en-US" sz="2800" dirty="0"/>
              <a:t>                                              Dr. David Wilkinson, (2022) </a:t>
            </a:r>
          </a:p>
        </p:txBody>
      </p:sp>
      <p:sp>
        <p:nvSpPr>
          <p:cNvPr id="4" name="Slide Number Placeholder 3">
            <a:extLst>
              <a:ext uri="{FF2B5EF4-FFF2-40B4-BE49-F238E27FC236}">
                <a16:creationId xmlns:a16="http://schemas.microsoft.com/office/drawing/2014/main" id="{9C9A37D3-D2C7-51B6-A0F7-C6BC8B68FF1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702</a:t>
            </a:fld>
            <a:endParaRPr lang="en-US">
              <a:solidFill>
                <a:prstClr val="black">
                  <a:tint val="75000"/>
                </a:prstClr>
              </a:solidFill>
            </a:endParaRPr>
          </a:p>
        </p:txBody>
      </p:sp>
    </p:spTree>
    <p:extLst>
      <p:ext uri="{BB962C8B-B14F-4D97-AF65-F5344CB8AC3E}">
        <p14:creationId xmlns:p14="http://schemas.microsoft.com/office/powerpoint/2010/main" val="1792761209"/>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4000" b="1" dirty="0"/>
              <a:t>3.) Developmental Feedback</a:t>
            </a:r>
          </a:p>
        </p:txBody>
      </p:sp>
      <p:sp>
        <p:nvSpPr>
          <p:cNvPr id="3" name="Content Placeholder 2"/>
          <p:cNvSpPr>
            <a:spLocks noGrp="1"/>
          </p:cNvSpPr>
          <p:nvPr>
            <p:ph idx="1"/>
          </p:nvPr>
        </p:nvSpPr>
        <p:spPr>
          <a:xfrm>
            <a:off x="457200" y="1371600"/>
            <a:ext cx="8229600" cy="5029200"/>
          </a:xfrm>
        </p:spPr>
        <p:txBody>
          <a:bodyPr>
            <a:normAutofit/>
          </a:bodyPr>
          <a:lstStyle/>
          <a:p>
            <a:pPr>
              <a:buFont typeface="Wingdings" panose="05000000000000000000" pitchFamily="2" charset="2"/>
              <a:buChar char="§"/>
            </a:pPr>
            <a:r>
              <a:rPr lang="en-US" sz="2800" dirty="0"/>
              <a:t>Is more collaborative by nature and focuses on exploring opportunities that will help an individual realize their potential</a:t>
            </a:r>
          </a:p>
          <a:p>
            <a:pPr>
              <a:buFont typeface="Wingdings" panose="05000000000000000000" pitchFamily="2" charset="2"/>
              <a:buChar char="§"/>
            </a:pPr>
            <a:r>
              <a:rPr lang="en-US" sz="2800" dirty="0"/>
              <a:t>It allows an individual to explore opportunities and develop new skills and competencies</a:t>
            </a:r>
          </a:p>
          <a:p>
            <a:pPr>
              <a:buFont typeface="Wingdings" panose="05000000000000000000" pitchFamily="2" charset="2"/>
              <a:buChar char="§"/>
            </a:pPr>
            <a:r>
              <a:rPr lang="en-US" sz="2800" dirty="0"/>
              <a:t>It involves a conversation between a person who sees potential in a person and that person’s willingness to explore a developmental opportunity</a:t>
            </a:r>
          </a:p>
        </p:txBody>
      </p:sp>
    </p:spTree>
    <p:extLst>
      <p:ext uri="{BB962C8B-B14F-4D97-AF65-F5344CB8AC3E}">
        <p14:creationId xmlns:p14="http://schemas.microsoft.com/office/powerpoint/2010/main" val="3605002547"/>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82562"/>
          </a:xfrm>
        </p:spPr>
        <p:txBody>
          <a:bodyPr>
            <a:normAutofit fontScale="90000"/>
          </a:bodyPr>
          <a:lstStyle/>
          <a:p>
            <a:endParaRPr lang="en-US" dirty="0"/>
          </a:p>
        </p:txBody>
      </p:sp>
      <p:sp>
        <p:nvSpPr>
          <p:cNvPr id="3" name="Content Placeholder 2"/>
          <p:cNvSpPr>
            <a:spLocks noGrp="1"/>
          </p:cNvSpPr>
          <p:nvPr>
            <p:ph idx="1"/>
          </p:nvPr>
        </p:nvSpPr>
        <p:spPr>
          <a:xfrm>
            <a:off x="457200" y="914400"/>
            <a:ext cx="8229600" cy="5943600"/>
          </a:xfrm>
        </p:spPr>
        <p:txBody>
          <a:bodyPr>
            <a:normAutofit/>
          </a:bodyPr>
          <a:lstStyle/>
          <a:p>
            <a:pPr>
              <a:buFont typeface="Wingdings" panose="05000000000000000000" pitchFamily="2" charset="2"/>
              <a:buChar char="§"/>
            </a:pPr>
            <a:r>
              <a:rPr lang="en-US" sz="2800" dirty="0"/>
              <a:t>Designed to help an individual achieve their potential</a:t>
            </a:r>
          </a:p>
          <a:p>
            <a:pPr>
              <a:buFont typeface="Wingdings" panose="05000000000000000000" pitchFamily="2" charset="2"/>
              <a:buChar char="§"/>
            </a:pPr>
            <a:r>
              <a:rPr lang="en-US" sz="2800" dirty="0"/>
              <a:t>These conversations are collaborative and focus on the best interests of the individuals involved</a:t>
            </a:r>
          </a:p>
          <a:p>
            <a:pPr>
              <a:buFont typeface="Wingdings" panose="05000000000000000000" pitchFamily="2" charset="2"/>
              <a:buChar char="§"/>
            </a:pPr>
            <a:r>
              <a:rPr lang="en-US" sz="2800" dirty="0"/>
              <a:t>The feedback is viewed as an opportunity, instead of a threat, and the decision is left up to the individual receiving it</a:t>
            </a:r>
          </a:p>
          <a:p>
            <a:pPr>
              <a:buFont typeface="Wingdings" panose="05000000000000000000" pitchFamily="2" charset="2"/>
              <a:buChar char="§"/>
            </a:pPr>
            <a:r>
              <a:rPr lang="en-US" sz="2800" dirty="0"/>
              <a:t>It encourages continuous improvement, learning, and individual growth</a:t>
            </a:r>
          </a:p>
          <a:p>
            <a:pPr>
              <a:buFont typeface="Wingdings" panose="05000000000000000000" pitchFamily="2" charset="2"/>
              <a:buChar char="§"/>
            </a:pPr>
            <a:r>
              <a:rPr lang="en-US" sz="2800" b="1" dirty="0">
                <a:solidFill>
                  <a:srgbClr val="C00000"/>
                </a:solidFill>
              </a:rPr>
              <a:t>Developmental feedback is </a:t>
            </a:r>
            <a:r>
              <a:rPr lang="en-US" sz="2800" b="1" u="sng" dirty="0">
                <a:solidFill>
                  <a:srgbClr val="C00000"/>
                </a:solidFill>
              </a:rPr>
              <a:t>future focused</a:t>
            </a:r>
          </a:p>
          <a:p>
            <a:pPr marL="0" indent="0">
              <a:buNone/>
            </a:pPr>
            <a:endParaRPr lang="en-US" dirty="0">
              <a:solidFill>
                <a:schemeClr val="tx2"/>
              </a:solidFill>
            </a:endParaRPr>
          </a:p>
        </p:txBody>
      </p:sp>
    </p:spTree>
    <p:extLst>
      <p:ext uri="{BB962C8B-B14F-4D97-AF65-F5344CB8AC3E}">
        <p14:creationId xmlns:p14="http://schemas.microsoft.com/office/powerpoint/2010/main" val="3883127135"/>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C6EAE-5184-FF94-E950-C54EE2D076D2}"/>
              </a:ext>
            </a:extLst>
          </p:cNvPr>
          <p:cNvSpPr>
            <a:spLocks noGrp="1"/>
          </p:cNvSpPr>
          <p:nvPr>
            <p:ph type="title"/>
          </p:nvPr>
        </p:nvSpPr>
        <p:spPr>
          <a:xfrm>
            <a:off x="457200" y="274638"/>
            <a:ext cx="8229600" cy="1020762"/>
          </a:xfrm>
        </p:spPr>
        <p:txBody>
          <a:bodyPr>
            <a:normAutofit/>
          </a:bodyPr>
          <a:lstStyle/>
          <a:p>
            <a:r>
              <a:rPr lang="en-US" sz="3600" b="1" dirty="0"/>
              <a:t>Future Focused Feedback</a:t>
            </a:r>
            <a:br>
              <a:rPr lang="en-US" sz="3600" b="1" dirty="0"/>
            </a:br>
            <a:r>
              <a:rPr lang="en-US" sz="2400" dirty="0" err="1"/>
              <a:t>Gnepp</a:t>
            </a:r>
            <a:r>
              <a:rPr lang="en-US" sz="2400" dirty="0"/>
              <a:t>, </a:t>
            </a:r>
            <a:r>
              <a:rPr lang="en-US" sz="2400" dirty="0" err="1"/>
              <a:t>Klayman</a:t>
            </a:r>
            <a:r>
              <a:rPr lang="en-US" sz="2400" dirty="0"/>
              <a:t>, Williamson, &amp; </a:t>
            </a:r>
            <a:r>
              <a:rPr lang="en-US" sz="2400" dirty="0" err="1"/>
              <a:t>Barlas</a:t>
            </a:r>
            <a:r>
              <a:rPr lang="en-US" sz="2400" dirty="0"/>
              <a:t>, (2020)</a:t>
            </a:r>
          </a:p>
        </p:txBody>
      </p:sp>
      <p:sp>
        <p:nvSpPr>
          <p:cNvPr id="3" name="Content Placeholder 2">
            <a:extLst>
              <a:ext uri="{FF2B5EF4-FFF2-40B4-BE49-F238E27FC236}">
                <a16:creationId xmlns:a16="http://schemas.microsoft.com/office/drawing/2014/main" id="{081F44D4-DAA7-3B1C-CBDF-49E81B89F8B9}"/>
              </a:ext>
            </a:extLst>
          </p:cNvPr>
          <p:cNvSpPr>
            <a:spLocks noGrp="1"/>
          </p:cNvSpPr>
          <p:nvPr>
            <p:ph idx="1"/>
          </p:nvPr>
        </p:nvSpPr>
        <p:spPr>
          <a:xfrm>
            <a:off x="457200" y="1600200"/>
            <a:ext cx="8229600" cy="5121275"/>
          </a:xfrm>
        </p:spPr>
        <p:txBody>
          <a:bodyPr>
            <a:normAutofit lnSpcReduction="10000"/>
          </a:bodyPr>
          <a:lstStyle/>
          <a:p>
            <a:pPr>
              <a:buFont typeface="Wingdings" panose="05000000000000000000" pitchFamily="2" charset="2"/>
              <a:buChar char="§"/>
            </a:pPr>
            <a:r>
              <a:rPr lang="en-US" sz="2800" dirty="0"/>
              <a:t>Feedback that focuses on next steps and future actions, becomes more accepted and promotes more intention by the employee to follow </a:t>
            </a:r>
          </a:p>
          <a:p>
            <a:pPr>
              <a:buFont typeface="Wingdings" panose="05000000000000000000" pitchFamily="2" charset="2"/>
              <a:buChar char="§"/>
            </a:pPr>
            <a:r>
              <a:rPr lang="en-US" sz="2800" dirty="0"/>
              <a:t>When feedback is perceived to be highly future focused, feedback recipients respond as well to predominantly negative feedback as to predominantly positive feedback</a:t>
            </a:r>
          </a:p>
          <a:p>
            <a:pPr>
              <a:buFont typeface="Wingdings" panose="05000000000000000000" pitchFamily="2" charset="2"/>
              <a:buChar char="§"/>
            </a:pPr>
            <a:r>
              <a:rPr lang="en-US" sz="2800" dirty="0"/>
              <a:t>Performance may be managed most successfully by collaborating with the feedback recipient to generate next steps, to develop opportunities for interesting and worthwhile endeavors, and to enlarge the vision of what the recipient could accomplish</a:t>
            </a:r>
          </a:p>
        </p:txBody>
      </p:sp>
      <p:sp>
        <p:nvSpPr>
          <p:cNvPr id="4" name="Slide Number Placeholder 3">
            <a:extLst>
              <a:ext uri="{FF2B5EF4-FFF2-40B4-BE49-F238E27FC236}">
                <a16:creationId xmlns:a16="http://schemas.microsoft.com/office/drawing/2014/main" id="{16B72285-E120-4D0E-FD81-541858759F9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705</a:t>
            </a:fld>
            <a:endParaRPr lang="en-US">
              <a:solidFill>
                <a:prstClr val="black">
                  <a:tint val="75000"/>
                </a:prstClr>
              </a:solidFill>
            </a:endParaRPr>
          </a:p>
        </p:txBody>
      </p:sp>
    </p:spTree>
    <p:extLst>
      <p:ext uri="{BB962C8B-B14F-4D97-AF65-F5344CB8AC3E}">
        <p14:creationId xmlns:p14="http://schemas.microsoft.com/office/powerpoint/2010/main" val="23257032"/>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472C8-6F9D-3981-E46C-D52E29F8BDA3}"/>
              </a:ext>
            </a:extLst>
          </p:cNvPr>
          <p:cNvSpPr>
            <a:spLocks noGrp="1"/>
          </p:cNvSpPr>
          <p:nvPr>
            <p:ph type="title"/>
          </p:nvPr>
        </p:nvSpPr>
        <p:spPr>
          <a:xfrm>
            <a:off x="457200" y="0"/>
            <a:ext cx="8229600" cy="1828800"/>
          </a:xfrm>
        </p:spPr>
        <p:txBody>
          <a:bodyPr>
            <a:normAutofit/>
          </a:bodyPr>
          <a:lstStyle/>
          <a:p>
            <a:r>
              <a:rPr lang="en-US" sz="4000" b="1" dirty="0"/>
              <a:t>Managerial feedback related to the change process</a:t>
            </a:r>
            <a:br>
              <a:rPr lang="en-US" sz="4000" b="1" dirty="0"/>
            </a:br>
            <a:r>
              <a:rPr lang="en-US" sz="2700" dirty="0" err="1"/>
              <a:t>Psychogios</a:t>
            </a:r>
            <a:r>
              <a:rPr lang="en-US" sz="2700" dirty="0"/>
              <a:t>, et al. (2018)</a:t>
            </a:r>
            <a:endParaRPr lang="en-US" sz="2700" b="1" dirty="0"/>
          </a:p>
        </p:txBody>
      </p:sp>
      <p:sp>
        <p:nvSpPr>
          <p:cNvPr id="3" name="Content Placeholder 2">
            <a:extLst>
              <a:ext uri="{FF2B5EF4-FFF2-40B4-BE49-F238E27FC236}">
                <a16:creationId xmlns:a16="http://schemas.microsoft.com/office/drawing/2014/main" id="{01E72ED6-42BB-AA2D-3EAD-07C95C82288C}"/>
              </a:ext>
            </a:extLst>
          </p:cNvPr>
          <p:cNvSpPr>
            <a:spLocks noGrp="1"/>
          </p:cNvSpPr>
          <p:nvPr>
            <p:ph idx="1"/>
          </p:nvPr>
        </p:nvSpPr>
        <p:spPr>
          <a:xfrm>
            <a:off x="457200" y="1905000"/>
            <a:ext cx="8229600" cy="4572000"/>
          </a:xfrm>
        </p:spPr>
        <p:txBody>
          <a:bodyPr>
            <a:normAutofit lnSpcReduction="10000"/>
          </a:bodyPr>
          <a:lstStyle/>
          <a:p>
            <a:pPr>
              <a:buFont typeface="Wingdings" panose="05000000000000000000" pitchFamily="2" charset="2"/>
              <a:buChar char="§"/>
            </a:pPr>
            <a:r>
              <a:rPr lang="en-US" sz="2800" dirty="0"/>
              <a:t>The process of change is considered as opening the gate for engagement into feedback </a:t>
            </a:r>
          </a:p>
          <a:p>
            <a:pPr>
              <a:buFont typeface="Wingdings" panose="05000000000000000000" pitchFamily="2" charset="2"/>
              <a:buChar char="§"/>
            </a:pPr>
            <a:r>
              <a:rPr lang="en-US" sz="2800" dirty="0"/>
              <a:t>Providing feedback can impact the change process, since it can be seen as enhancing skills, understanding the necessity for change, enriching its scope and reducing resistance</a:t>
            </a:r>
          </a:p>
          <a:p>
            <a:pPr>
              <a:buFont typeface="Wingdings" panose="05000000000000000000" pitchFamily="2" charset="2"/>
              <a:buChar char="§"/>
            </a:pPr>
            <a:r>
              <a:rPr lang="en-US" sz="2800" b="1" dirty="0"/>
              <a:t>Three key dimensions:</a:t>
            </a:r>
            <a:endParaRPr lang="en-US" sz="2800" b="1" i="1" dirty="0"/>
          </a:p>
          <a:p>
            <a:pPr>
              <a:buFont typeface="Courier New" panose="02070309020205020404" pitchFamily="49" charset="0"/>
              <a:buChar char="o"/>
            </a:pPr>
            <a:r>
              <a:rPr lang="en-US" sz="2800" i="1" dirty="0"/>
              <a:t>Informal feedback</a:t>
            </a:r>
          </a:p>
          <a:p>
            <a:pPr>
              <a:buFont typeface="Courier New" panose="02070309020205020404" pitchFamily="49" charset="0"/>
              <a:buChar char="o"/>
            </a:pPr>
            <a:r>
              <a:rPr lang="en-US" sz="2800" i="1" dirty="0"/>
              <a:t>Benefits-oriented feedback</a:t>
            </a:r>
          </a:p>
          <a:p>
            <a:pPr>
              <a:buFont typeface="Courier New" panose="02070309020205020404" pitchFamily="49" charset="0"/>
              <a:buChar char="o"/>
            </a:pPr>
            <a:r>
              <a:rPr lang="en-US" sz="2800" i="1" dirty="0"/>
              <a:t>Confidence-oriented feedback </a:t>
            </a:r>
          </a:p>
        </p:txBody>
      </p:sp>
      <p:sp>
        <p:nvSpPr>
          <p:cNvPr id="4" name="Slide Number Placeholder 3">
            <a:extLst>
              <a:ext uri="{FF2B5EF4-FFF2-40B4-BE49-F238E27FC236}">
                <a16:creationId xmlns:a16="http://schemas.microsoft.com/office/drawing/2014/main" id="{799B5518-46B3-D712-5179-501A17E3542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706</a:t>
            </a:fld>
            <a:endParaRPr lang="en-US">
              <a:solidFill>
                <a:prstClr val="black">
                  <a:tint val="75000"/>
                </a:prstClr>
              </a:solidFill>
            </a:endParaRPr>
          </a:p>
        </p:txBody>
      </p:sp>
    </p:spTree>
    <p:extLst>
      <p:ext uri="{BB962C8B-B14F-4D97-AF65-F5344CB8AC3E}">
        <p14:creationId xmlns:p14="http://schemas.microsoft.com/office/powerpoint/2010/main" val="2319455317"/>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F755-70EF-4B7A-8C3D-9DC8C72F4DAD}"/>
              </a:ext>
            </a:extLst>
          </p:cNvPr>
          <p:cNvSpPr>
            <a:spLocks noGrp="1"/>
          </p:cNvSpPr>
          <p:nvPr>
            <p:ph type="title"/>
          </p:nvPr>
        </p:nvSpPr>
        <p:spPr>
          <a:xfrm>
            <a:off x="457200" y="-1"/>
            <a:ext cx="8229600" cy="1143001"/>
          </a:xfrm>
        </p:spPr>
        <p:txBody>
          <a:bodyPr>
            <a:normAutofit/>
          </a:bodyPr>
          <a:lstStyle/>
          <a:p>
            <a:r>
              <a:rPr lang="en-US" b="1" dirty="0"/>
              <a:t>The Foundation</a:t>
            </a:r>
          </a:p>
        </p:txBody>
      </p:sp>
      <p:sp>
        <p:nvSpPr>
          <p:cNvPr id="3" name="Content Placeholder 2">
            <a:extLst>
              <a:ext uri="{FF2B5EF4-FFF2-40B4-BE49-F238E27FC236}">
                <a16:creationId xmlns:a16="http://schemas.microsoft.com/office/drawing/2014/main" id="{5BDC8864-AF55-4709-9F82-D7785D0948BA}"/>
              </a:ext>
            </a:extLst>
          </p:cNvPr>
          <p:cNvSpPr>
            <a:spLocks noGrp="1"/>
          </p:cNvSpPr>
          <p:nvPr>
            <p:ph idx="1"/>
          </p:nvPr>
        </p:nvSpPr>
        <p:spPr>
          <a:xfrm>
            <a:off x="457200" y="1219200"/>
            <a:ext cx="8229600" cy="5638800"/>
          </a:xfrm>
        </p:spPr>
        <p:txBody>
          <a:bodyPr>
            <a:normAutofit lnSpcReduction="10000"/>
          </a:bodyPr>
          <a:lstStyle/>
          <a:p>
            <a:pPr>
              <a:buFont typeface="Wingdings" panose="05000000000000000000" pitchFamily="2" charset="2"/>
              <a:buChar char="§"/>
            </a:pPr>
            <a:r>
              <a:rPr lang="en-US" sz="2800" b="1" u="sng" dirty="0">
                <a:solidFill>
                  <a:srgbClr val="C00000"/>
                </a:solidFill>
              </a:rPr>
              <a:t>Taken together, these three categories of feedback used together provide the basic ingredients for a feedback-rich environment.</a:t>
            </a:r>
            <a:endParaRPr lang="en-US" sz="2800" dirty="0"/>
          </a:p>
          <a:p>
            <a:pPr>
              <a:buFont typeface="Wingdings" panose="05000000000000000000" pitchFamily="2" charset="2"/>
              <a:buChar char="§"/>
            </a:pPr>
            <a:r>
              <a:rPr lang="en-US" sz="2800" dirty="0"/>
              <a:t>When feedback is occurring on a regular daily basis between supervisors and employees in the spirit of correction and support</a:t>
            </a:r>
          </a:p>
          <a:p>
            <a:pPr>
              <a:buFont typeface="Wingdings" panose="05000000000000000000" pitchFamily="2" charset="2"/>
              <a:buChar char="§"/>
            </a:pPr>
            <a:r>
              <a:rPr lang="en-US" sz="2800" dirty="0"/>
              <a:t>The annual performance appraisal will never come as a surprise because daily feedback ensures that supervisors and employees are in sync and always on the same page</a:t>
            </a:r>
          </a:p>
          <a:p>
            <a:pPr marL="0" indent="0" algn="ctr">
              <a:buNone/>
            </a:pPr>
            <a:r>
              <a:rPr lang="en-US" sz="2800" b="1" dirty="0">
                <a:solidFill>
                  <a:srgbClr val="C00000"/>
                </a:solidFill>
              </a:rPr>
              <a:t>The annual </a:t>
            </a:r>
            <a:r>
              <a:rPr lang="en-US" sz="2800" b="1" i="1" dirty="0">
                <a:solidFill>
                  <a:srgbClr val="C00000"/>
                </a:solidFill>
              </a:rPr>
              <a:t>performance appraisal becomes a summary of things that have been talked about throughout </a:t>
            </a:r>
            <a:r>
              <a:rPr lang="en-US" sz="2800" b="1" dirty="0">
                <a:solidFill>
                  <a:srgbClr val="C00000"/>
                </a:solidFill>
              </a:rPr>
              <a:t>the year.</a:t>
            </a:r>
          </a:p>
          <a:p>
            <a:endParaRPr lang="en-US" dirty="0"/>
          </a:p>
        </p:txBody>
      </p:sp>
      <p:sp>
        <p:nvSpPr>
          <p:cNvPr id="4" name="Slide Number Placeholder 3">
            <a:extLst>
              <a:ext uri="{FF2B5EF4-FFF2-40B4-BE49-F238E27FC236}">
                <a16:creationId xmlns:a16="http://schemas.microsoft.com/office/drawing/2014/main" id="{843D81A4-918C-4CEC-B9C2-1376AEE8734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707</a:t>
            </a:fld>
            <a:endParaRPr lang="en-US">
              <a:solidFill>
                <a:prstClr val="black">
                  <a:tint val="75000"/>
                </a:prstClr>
              </a:solidFill>
            </a:endParaRPr>
          </a:p>
        </p:txBody>
      </p:sp>
    </p:spTree>
    <p:extLst>
      <p:ext uri="{BB962C8B-B14F-4D97-AF65-F5344CB8AC3E}">
        <p14:creationId xmlns:p14="http://schemas.microsoft.com/office/powerpoint/2010/main" val="3686362942"/>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E93EC-481D-4F0D-A857-2CADFA4E45B5}"/>
              </a:ext>
            </a:extLst>
          </p:cNvPr>
          <p:cNvSpPr>
            <a:spLocks noGrp="1"/>
          </p:cNvSpPr>
          <p:nvPr>
            <p:ph type="title"/>
          </p:nvPr>
        </p:nvSpPr>
        <p:spPr>
          <a:xfrm>
            <a:off x="0" y="1"/>
            <a:ext cx="9144000" cy="1447799"/>
          </a:xfrm>
        </p:spPr>
        <p:txBody>
          <a:bodyPr>
            <a:noAutofit/>
          </a:bodyPr>
          <a:lstStyle/>
          <a:p>
            <a:r>
              <a:rPr lang="en-US" sz="3200" b="1" dirty="0"/>
              <a:t>When managers provide daily feedback (versus annual feedback), their employees are:</a:t>
            </a:r>
            <a:br>
              <a:rPr lang="en-US" sz="3200" b="1" dirty="0"/>
            </a:br>
            <a:r>
              <a:rPr lang="en-US" sz="2000" dirty="0" err="1"/>
              <a:t>Wigert</a:t>
            </a:r>
            <a:r>
              <a:rPr lang="en-US" sz="2000" dirty="0"/>
              <a:t> &amp; Harter, (2017)</a:t>
            </a:r>
          </a:p>
        </p:txBody>
      </p:sp>
      <p:sp>
        <p:nvSpPr>
          <p:cNvPr id="3" name="Content Placeholder 2">
            <a:extLst>
              <a:ext uri="{FF2B5EF4-FFF2-40B4-BE49-F238E27FC236}">
                <a16:creationId xmlns:a16="http://schemas.microsoft.com/office/drawing/2014/main" id="{8EEC373A-7CBC-47CB-8C96-C20528AD40C4}"/>
              </a:ext>
            </a:extLst>
          </p:cNvPr>
          <p:cNvSpPr>
            <a:spLocks noGrp="1"/>
          </p:cNvSpPr>
          <p:nvPr>
            <p:ph idx="1"/>
          </p:nvPr>
        </p:nvSpPr>
        <p:spPr>
          <a:xfrm>
            <a:off x="457200" y="1600200"/>
            <a:ext cx="8229600" cy="5121275"/>
          </a:xfrm>
        </p:spPr>
        <p:txBody>
          <a:bodyPr>
            <a:normAutofit/>
          </a:bodyPr>
          <a:lstStyle/>
          <a:p>
            <a:pPr>
              <a:buFont typeface="Wingdings" panose="05000000000000000000" pitchFamily="2" charset="2"/>
              <a:buChar char="§"/>
            </a:pPr>
            <a:r>
              <a:rPr lang="en-US" sz="2800" dirty="0"/>
              <a:t>6.0 times more likely to strongly agree that they receive meaningful feedback</a:t>
            </a:r>
          </a:p>
          <a:p>
            <a:pPr>
              <a:buFont typeface="Wingdings" panose="05000000000000000000" pitchFamily="2" charset="2"/>
              <a:buChar char="§"/>
            </a:pPr>
            <a:r>
              <a:rPr lang="en-US" sz="2800" dirty="0"/>
              <a:t>3.6 times more likely to strongly agree that they are motivated to do outstanding work</a:t>
            </a:r>
          </a:p>
          <a:p>
            <a:pPr>
              <a:buFont typeface="Wingdings" panose="05000000000000000000" pitchFamily="2" charset="2"/>
              <a:buChar char="§"/>
            </a:pPr>
            <a:r>
              <a:rPr lang="en-US" sz="2800" dirty="0"/>
              <a:t>3.0 times more likely to be engaged at work</a:t>
            </a:r>
          </a:p>
          <a:p>
            <a:pPr marL="0" indent="0">
              <a:buNone/>
            </a:pPr>
            <a:r>
              <a:rPr lang="en-US" sz="2800" b="1" dirty="0">
                <a:solidFill>
                  <a:srgbClr val="C00000"/>
                </a:solidFill>
              </a:rPr>
              <a:t>Three key principles that define effective feedback conversations: </a:t>
            </a:r>
          </a:p>
          <a:p>
            <a:pPr>
              <a:buFont typeface="Courier New" panose="02070309020205020404" pitchFamily="49" charset="0"/>
              <a:buChar char="o"/>
            </a:pPr>
            <a:r>
              <a:rPr lang="en-US" sz="2800" dirty="0">
                <a:solidFill>
                  <a:srgbClr val="C00000"/>
                </a:solidFill>
              </a:rPr>
              <a:t>Frequent</a:t>
            </a:r>
          </a:p>
          <a:p>
            <a:pPr>
              <a:buFont typeface="Courier New" panose="02070309020205020404" pitchFamily="49" charset="0"/>
              <a:buChar char="o"/>
            </a:pPr>
            <a:r>
              <a:rPr lang="en-US" sz="2800" dirty="0">
                <a:solidFill>
                  <a:srgbClr val="C00000"/>
                </a:solidFill>
              </a:rPr>
              <a:t>Focused</a:t>
            </a:r>
          </a:p>
          <a:p>
            <a:pPr>
              <a:buFont typeface="Courier New" panose="02070309020205020404" pitchFamily="49" charset="0"/>
              <a:buChar char="o"/>
            </a:pPr>
            <a:r>
              <a:rPr lang="en-US" sz="2800" dirty="0">
                <a:solidFill>
                  <a:srgbClr val="C00000"/>
                </a:solidFill>
              </a:rPr>
              <a:t>Future-oriented</a:t>
            </a:r>
          </a:p>
        </p:txBody>
      </p:sp>
      <p:sp>
        <p:nvSpPr>
          <p:cNvPr id="4" name="Slide Number Placeholder 3">
            <a:extLst>
              <a:ext uri="{FF2B5EF4-FFF2-40B4-BE49-F238E27FC236}">
                <a16:creationId xmlns:a16="http://schemas.microsoft.com/office/drawing/2014/main" id="{4D197EEB-A984-4A6C-8156-30EECBCC0E9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708</a:t>
            </a:fld>
            <a:endParaRPr lang="en-US">
              <a:solidFill>
                <a:prstClr val="black">
                  <a:tint val="75000"/>
                </a:prstClr>
              </a:solidFill>
            </a:endParaRPr>
          </a:p>
        </p:txBody>
      </p:sp>
    </p:spTree>
    <p:extLst>
      <p:ext uri="{BB962C8B-B14F-4D97-AF65-F5344CB8AC3E}">
        <p14:creationId xmlns:p14="http://schemas.microsoft.com/office/powerpoint/2010/main" val="2140704988"/>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399"/>
            <a:ext cx="8991600" cy="1219201"/>
          </a:xfrm>
        </p:spPr>
        <p:txBody>
          <a:bodyPr>
            <a:normAutofit fontScale="90000"/>
          </a:bodyPr>
          <a:lstStyle/>
          <a:p>
            <a:pPr>
              <a:defRPr/>
            </a:pPr>
            <a:r>
              <a:rPr lang="en-US" sz="3200" b="1" dirty="0">
                <a:solidFill>
                  <a:srgbClr val="C00000"/>
                </a:solidFill>
                <a:latin typeface="Georgia" pitchFamily="18" charset="0"/>
              </a:rPr>
              <a:t>What about when an employee comes to you with a problem or is emotional </a:t>
            </a:r>
            <a:br>
              <a:rPr lang="en-US" sz="3200" dirty="0">
                <a:latin typeface="Georgia" pitchFamily="18" charset="0"/>
              </a:rPr>
            </a:br>
            <a:r>
              <a:rPr lang="en-US" sz="3200" b="1" u="sng" dirty="0">
                <a:latin typeface="Georgia" pitchFamily="18" charset="0"/>
              </a:rPr>
              <a:t>Best Practice for Conflict Resolution</a:t>
            </a:r>
          </a:p>
        </p:txBody>
      </p:sp>
      <p:sp>
        <p:nvSpPr>
          <p:cNvPr id="3" name="Content Placeholder 2"/>
          <p:cNvSpPr>
            <a:spLocks noGrp="1"/>
          </p:cNvSpPr>
          <p:nvPr>
            <p:ph idx="1"/>
          </p:nvPr>
        </p:nvSpPr>
        <p:spPr>
          <a:xfrm>
            <a:off x="190500" y="1676400"/>
            <a:ext cx="8763000" cy="5181600"/>
          </a:xfrm>
        </p:spPr>
        <p:txBody>
          <a:bodyPr>
            <a:normAutofit lnSpcReduction="10000"/>
          </a:bodyPr>
          <a:lstStyle/>
          <a:p>
            <a:pPr marL="514350" indent="-514350">
              <a:buFont typeface="+mj-lt"/>
              <a:buAutoNum type="arabicParenR"/>
              <a:defRPr/>
            </a:pPr>
            <a:r>
              <a:rPr lang="en-US" sz="2800" dirty="0">
                <a:latin typeface="Calibri" panose="020F0502020204030204" pitchFamily="34" charset="0"/>
                <a:cs typeface="Calibri" panose="020F0502020204030204" pitchFamily="34" charset="0"/>
              </a:rPr>
              <a:t>Aggressively (show non-</a:t>
            </a:r>
            <a:r>
              <a:rPr lang="en-US" sz="2800" dirty="0" err="1">
                <a:latin typeface="Calibri" panose="020F0502020204030204" pitchFamily="34" charset="0"/>
                <a:cs typeface="Calibri" panose="020F0502020204030204" pitchFamily="34" charset="0"/>
              </a:rPr>
              <a:t>verbals</a:t>
            </a:r>
            <a:r>
              <a:rPr lang="en-US" sz="2800" dirty="0">
                <a:latin typeface="Calibri" panose="020F0502020204030204" pitchFamily="34" charset="0"/>
                <a:cs typeface="Calibri" panose="020F0502020204030204" pitchFamily="34" charset="0"/>
              </a:rPr>
              <a:t>) </a:t>
            </a:r>
            <a:r>
              <a:rPr lang="en-US" sz="2800" b="1" u="sng" dirty="0">
                <a:solidFill>
                  <a:srgbClr val="C00000"/>
                </a:solidFill>
                <a:latin typeface="Calibri" panose="020F0502020204030204" pitchFamily="34" charset="0"/>
                <a:cs typeface="Calibri" panose="020F0502020204030204" pitchFamily="34" charset="0"/>
              </a:rPr>
              <a:t>Listen</a:t>
            </a:r>
          </a:p>
          <a:p>
            <a:pPr marL="514350" indent="-514350">
              <a:buFont typeface="+mj-lt"/>
              <a:buAutoNum type="arabicParenR"/>
              <a:defRPr/>
            </a:pPr>
            <a:r>
              <a:rPr lang="en-US" sz="2800" dirty="0">
                <a:latin typeface="Calibri" panose="020F0502020204030204" pitchFamily="34" charset="0"/>
                <a:cs typeface="Calibri" panose="020F0502020204030204" pitchFamily="34" charset="0"/>
              </a:rPr>
              <a:t>Defer Judgement, evaluate and analyze the situation objectively. </a:t>
            </a:r>
          </a:p>
          <a:p>
            <a:pPr marL="514350" indent="-514350">
              <a:buFont typeface="+mj-lt"/>
              <a:buAutoNum type="arabicParenR"/>
              <a:defRPr/>
            </a:pPr>
            <a:r>
              <a:rPr lang="en-US" sz="2800" dirty="0">
                <a:latin typeface="Calibri" panose="020F0502020204030204" pitchFamily="34" charset="0"/>
                <a:cs typeface="Calibri" panose="020F0502020204030204" pitchFamily="34" charset="0"/>
              </a:rPr>
              <a:t>Identify and clarify all the issues. (use open questions/ Socratic method)</a:t>
            </a:r>
          </a:p>
          <a:p>
            <a:pPr marL="914400" lvl="1" indent="-514350">
              <a:buFont typeface="+mj-lt"/>
              <a:buAutoNum type="alphaLcParenR"/>
              <a:defRPr/>
            </a:pPr>
            <a:r>
              <a:rPr lang="en-US" dirty="0">
                <a:latin typeface="Calibri" panose="020F0502020204030204" pitchFamily="34" charset="0"/>
                <a:cs typeface="Calibri" panose="020F0502020204030204" pitchFamily="34" charset="0"/>
              </a:rPr>
              <a:t>How much do you know about the other parties' issue?</a:t>
            </a:r>
          </a:p>
          <a:p>
            <a:pPr marL="914400" lvl="1" indent="-514350">
              <a:buFont typeface="+mj-lt"/>
              <a:buAutoNum type="alphaLcParenR"/>
              <a:defRPr/>
            </a:pPr>
            <a:r>
              <a:rPr lang="en-US" dirty="0">
                <a:latin typeface="Calibri" panose="020F0502020204030204" pitchFamily="34" charset="0"/>
                <a:cs typeface="Calibri" panose="020F0502020204030204" pitchFamily="34" charset="0"/>
              </a:rPr>
              <a:t>How much do they know about your issue?</a:t>
            </a:r>
          </a:p>
          <a:p>
            <a:pPr marL="914400" lvl="1" indent="-514350">
              <a:buFont typeface="+mj-lt"/>
              <a:buAutoNum type="alphaLcParenR"/>
              <a:defRPr/>
            </a:pPr>
            <a:r>
              <a:rPr lang="en-US" dirty="0">
                <a:latin typeface="Calibri" panose="020F0502020204030204" pitchFamily="34" charset="0"/>
                <a:cs typeface="Calibri" panose="020F0502020204030204" pitchFamily="34" charset="0"/>
              </a:rPr>
              <a:t>Establish “</a:t>
            </a:r>
            <a:r>
              <a:rPr lang="en-US" i="1" dirty="0">
                <a:latin typeface="Calibri" panose="020F0502020204030204" pitchFamily="34" charset="0"/>
                <a:cs typeface="Calibri" panose="020F0502020204030204" pitchFamily="34" charset="0"/>
              </a:rPr>
              <a:t>basis of knowledge</a:t>
            </a:r>
            <a:r>
              <a:rPr lang="en-US" dirty="0">
                <a:latin typeface="Calibri" panose="020F0502020204030204" pitchFamily="34" charset="0"/>
                <a:cs typeface="Calibri" panose="020F0502020204030204" pitchFamily="34" charset="0"/>
              </a:rPr>
              <a:t>” with assumptions</a:t>
            </a:r>
          </a:p>
          <a:p>
            <a:pPr marL="0" indent="0">
              <a:buNone/>
              <a:defRPr/>
            </a:pPr>
            <a:r>
              <a:rPr lang="en-US" sz="2800" dirty="0">
                <a:latin typeface="Calibri" panose="020F0502020204030204" pitchFamily="34" charset="0"/>
                <a:cs typeface="Calibri" panose="020F0502020204030204" pitchFamily="34" charset="0"/>
              </a:rPr>
              <a:t>3) Examine and assess all alternatives.</a:t>
            </a:r>
          </a:p>
          <a:p>
            <a:pPr marL="0" indent="0">
              <a:buNone/>
              <a:defRPr/>
            </a:pPr>
            <a:r>
              <a:rPr lang="en-US" sz="2800" dirty="0">
                <a:latin typeface="Calibri" panose="020F0502020204030204" pitchFamily="34" charset="0"/>
                <a:cs typeface="Calibri" panose="020F0502020204030204" pitchFamily="34" charset="0"/>
              </a:rPr>
              <a:t>4) Solve the problems</a:t>
            </a:r>
          </a:p>
          <a:p>
            <a:pPr marL="0" indent="0">
              <a:buNone/>
              <a:defRPr/>
            </a:pPr>
            <a:endParaRPr lang="en-US" sz="2800" dirty="0">
              <a:latin typeface="Georgia" pitchFamily="18" charset="0"/>
            </a:endParaRP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709</a:t>
            </a:fld>
            <a:endParaRPr lang="en-US">
              <a:solidFill>
                <a:prstClr val="black">
                  <a:tint val="75000"/>
                </a:prstClr>
              </a:solidFill>
            </a:endParaRPr>
          </a:p>
        </p:txBody>
      </p:sp>
    </p:spTree>
    <p:extLst>
      <p:ext uri="{BB962C8B-B14F-4D97-AF65-F5344CB8AC3E}">
        <p14:creationId xmlns:p14="http://schemas.microsoft.com/office/powerpoint/2010/main" val="22586032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3" y="15240"/>
            <a:ext cx="8229600" cy="624296"/>
          </a:xfrm>
        </p:spPr>
        <p:txBody>
          <a:bodyPr>
            <a:normAutofit/>
          </a:bodyPr>
          <a:lstStyle/>
          <a:p>
            <a:pPr algn="l"/>
            <a:r>
              <a:rPr lang="en-US" sz="2400" b="1" dirty="0"/>
              <a:t>Bill George: </a:t>
            </a:r>
            <a:r>
              <a:rPr lang="en-US" sz="2400" b="1" i="1" dirty="0"/>
              <a:t>Authentic Leadership</a:t>
            </a:r>
          </a:p>
        </p:txBody>
      </p:sp>
      <p:sp>
        <p:nvSpPr>
          <p:cNvPr id="4" name="Oval 3"/>
          <p:cNvSpPr/>
          <p:nvPr/>
        </p:nvSpPr>
        <p:spPr>
          <a:xfrm>
            <a:off x="848053" y="1587135"/>
            <a:ext cx="3180693" cy="2895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Compassion</a:t>
            </a:r>
          </a:p>
          <a:p>
            <a:pPr algn="ctr"/>
            <a:endParaRPr lang="en-US" dirty="0">
              <a:solidFill>
                <a:schemeClr val="tx1"/>
              </a:solidFill>
            </a:endParaRPr>
          </a:p>
          <a:p>
            <a:pPr algn="ctr"/>
            <a:endParaRPr lang="en-US" dirty="0">
              <a:solidFill>
                <a:schemeClr val="tx1"/>
              </a:solidFill>
            </a:endParaRPr>
          </a:p>
          <a:p>
            <a:pPr algn="ctr"/>
            <a:endParaRPr lang="en-US" sz="2400" b="1" dirty="0">
              <a:solidFill>
                <a:schemeClr val="tx1"/>
              </a:solidFill>
            </a:endParaRPr>
          </a:p>
          <a:p>
            <a:pPr algn="ctr"/>
            <a:r>
              <a:rPr lang="en-US" sz="2400" b="1" dirty="0">
                <a:solidFill>
                  <a:schemeClr val="tx1"/>
                </a:solidFill>
              </a:rPr>
              <a:t>Heart</a:t>
            </a:r>
          </a:p>
        </p:txBody>
      </p:sp>
      <p:sp>
        <p:nvSpPr>
          <p:cNvPr id="5" name="Oval 4"/>
          <p:cNvSpPr/>
          <p:nvPr/>
        </p:nvSpPr>
        <p:spPr>
          <a:xfrm>
            <a:off x="3339951" y="457200"/>
            <a:ext cx="3110485" cy="249337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Passion</a:t>
            </a:r>
          </a:p>
          <a:p>
            <a:pPr algn="ctr"/>
            <a:endParaRPr lang="en-US" dirty="0">
              <a:solidFill>
                <a:schemeClr val="tx1"/>
              </a:solidFill>
            </a:endParaRPr>
          </a:p>
          <a:p>
            <a:pPr algn="ctr"/>
            <a:endParaRPr lang="en-US" dirty="0">
              <a:solidFill>
                <a:schemeClr val="tx1"/>
              </a:solidFill>
            </a:endParaRPr>
          </a:p>
          <a:p>
            <a:pPr algn="ctr"/>
            <a:endParaRPr lang="en-US" sz="2400" b="1" dirty="0">
              <a:solidFill>
                <a:schemeClr val="tx1"/>
              </a:solidFill>
            </a:endParaRPr>
          </a:p>
          <a:p>
            <a:pPr algn="ctr"/>
            <a:r>
              <a:rPr lang="en-US" sz="2400" b="1" dirty="0">
                <a:solidFill>
                  <a:schemeClr val="tx1"/>
                </a:solidFill>
              </a:rPr>
              <a:t>Purpose</a:t>
            </a:r>
          </a:p>
        </p:txBody>
      </p:sp>
      <p:sp>
        <p:nvSpPr>
          <p:cNvPr id="6" name="Oval 5"/>
          <p:cNvSpPr/>
          <p:nvPr/>
        </p:nvSpPr>
        <p:spPr>
          <a:xfrm>
            <a:off x="5858840" y="1515231"/>
            <a:ext cx="3056559" cy="2895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Behaviors</a:t>
            </a:r>
          </a:p>
          <a:p>
            <a:pPr algn="ctr"/>
            <a:endParaRPr lang="en-US" dirty="0">
              <a:solidFill>
                <a:schemeClr val="tx1"/>
              </a:solidFill>
            </a:endParaRPr>
          </a:p>
          <a:p>
            <a:pPr algn="ctr"/>
            <a:endParaRPr lang="en-US" dirty="0">
              <a:solidFill>
                <a:schemeClr val="tx1"/>
              </a:solidFill>
            </a:endParaRPr>
          </a:p>
          <a:p>
            <a:pPr algn="ctr"/>
            <a:endParaRPr lang="en-US" sz="2400" b="1" dirty="0">
              <a:solidFill>
                <a:schemeClr val="tx1"/>
              </a:solidFill>
            </a:endParaRPr>
          </a:p>
          <a:p>
            <a:pPr algn="ctr"/>
            <a:r>
              <a:rPr lang="en-US" sz="2400" b="1" dirty="0">
                <a:solidFill>
                  <a:schemeClr val="tx1"/>
                </a:solidFill>
              </a:rPr>
              <a:t>Values</a:t>
            </a:r>
          </a:p>
        </p:txBody>
      </p:sp>
      <p:sp>
        <p:nvSpPr>
          <p:cNvPr id="7" name="Oval 6"/>
          <p:cNvSpPr/>
          <p:nvPr/>
        </p:nvSpPr>
        <p:spPr>
          <a:xfrm>
            <a:off x="1677055" y="4205151"/>
            <a:ext cx="3505199" cy="251133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Consistency</a:t>
            </a:r>
          </a:p>
          <a:p>
            <a:pPr algn="ctr"/>
            <a:endParaRPr lang="en-US" dirty="0">
              <a:solidFill>
                <a:schemeClr val="tx1"/>
              </a:solidFill>
            </a:endParaRPr>
          </a:p>
          <a:p>
            <a:pPr algn="ctr"/>
            <a:endParaRPr lang="en-US" dirty="0">
              <a:solidFill>
                <a:schemeClr val="tx1"/>
              </a:solidFill>
            </a:endParaRPr>
          </a:p>
          <a:p>
            <a:pPr algn="ctr"/>
            <a:endParaRPr lang="en-US" sz="2400" b="1" dirty="0">
              <a:solidFill>
                <a:schemeClr val="tx1"/>
              </a:solidFill>
            </a:endParaRPr>
          </a:p>
          <a:p>
            <a:pPr algn="ctr"/>
            <a:r>
              <a:rPr lang="en-US" sz="2400" b="1" dirty="0">
                <a:solidFill>
                  <a:schemeClr val="tx1"/>
                </a:solidFill>
              </a:rPr>
              <a:t>Self-discipline</a:t>
            </a:r>
          </a:p>
        </p:txBody>
      </p:sp>
      <p:sp>
        <p:nvSpPr>
          <p:cNvPr id="9" name="Oval 8"/>
          <p:cNvSpPr/>
          <p:nvPr/>
        </p:nvSpPr>
        <p:spPr>
          <a:xfrm>
            <a:off x="4962363" y="4252504"/>
            <a:ext cx="3396447" cy="246997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Connectedness</a:t>
            </a:r>
          </a:p>
          <a:p>
            <a:pPr algn="ctr"/>
            <a:endParaRPr lang="en-US" dirty="0">
              <a:solidFill>
                <a:schemeClr val="tx1"/>
              </a:solidFill>
            </a:endParaRPr>
          </a:p>
          <a:p>
            <a:pPr algn="ctr"/>
            <a:endParaRPr lang="en-US" dirty="0">
              <a:solidFill>
                <a:schemeClr val="tx1"/>
              </a:solidFill>
            </a:endParaRPr>
          </a:p>
          <a:p>
            <a:pPr algn="ctr"/>
            <a:endParaRPr lang="en-US" sz="2400" b="1" dirty="0">
              <a:solidFill>
                <a:schemeClr val="tx1"/>
              </a:solidFill>
            </a:endParaRPr>
          </a:p>
          <a:p>
            <a:pPr algn="ctr"/>
            <a:r>
              <a:rPr lang="en-US" sz="2400" b="1" dirty="0">
                <a:solidFill>
                  <a:schemeClr val="tx1"/>
                </a:solidFill>
              </a:rPr>
              <a:t>Relationships</a:t>
            </a:r>
          </a:p>
        </p:txBody>
      </p:sp>
      <p:sp>
        <p:nvSpPr>
          <p:cNvPr id="17" name="Up-Down Arrow 16"/>
          <p:cNvSpPr/>
          <p:nvPr/>
        </p:nvSpPr>
        <p:spPr>
          <a:xfrm>
            <a:off x="4652877" y="1360985"/>
            <a:ext cx="484632" cy="685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Down Arrow 17"/>
          <p:cNvSpPr/>
          <p:nvPr/>
        </p:nvSpPr>
        <p:spPr>
          <a:xfrm>
            <a:off x="7144803" y="2607671"/>
            <a:ext cx="484632" cy="685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Down Arrow 18"/>
          <p:cNvSpPr/>
          <p:nvPr/>
        </p:nvSpPr>
        <p:spPr>
          <a:xfrm>
            <a:off x="6418270" y="5105403"/>
            <a:ext cx="484632" cy="685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Down Arrow 19"/>
          <p:cNvSpPr/>
          <p:nvPr/>
        </p:nvSpPr>
        <p:spPr>
          <a:xfrm>
            <a:off x="3187338" y="5105403"/>
            <a:ext cx="484632" cy="685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Up-Down Arrow 20"/>
          <p:cNvSpPr/>
          <p:nvPr/>
        </p:nvSpPr>
        <p:spPr>
          <a:xfrm>
            <a:off x="2196084" y="2692035"/>
            <a:ext cx="484632" cy="685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857463" y="2868688"/>
            <a:ext cx="2209800" cy="1569660"/>
          </a:xfrm>
          <a:prstGeom prst="rect">
            <a:avLst/>
          </a:prstGeom>
          <a:noFill/>
        </p:spPr>
        <p:txBody>
          <a:bodyPr wrap="square" rtlCol="0">
            <a:spAutoFit/>
          </a:bodyPr>
          <a:lstStyle/>
          <a:p>
            <a:pPr algn="ctr"/>
            <a:r>
              <a:rPr lang="en-US" sz="3200" b="1" dirty="0">
                <a:solidFill>
                  <a:srgbClr val="C00000"/>
                </a:solidFill>
              </a:rPr>
              <a:t>THE </a:t>
            </a:r>
          </a:p>
          <a:p>
            <a:pPr algn="ctr"/>
            <a:r>
              <a:rPr lang="en-US" sz="3200" b="1" dirty="0">
                <a:solidFill>
                  <a:srgbClr val="C00000"/>
                </a:solidFill>
              </a:rPr>
              <a:t>AUTHENTIC</a:t>
            </a:r>
          </a:p>
          <a:p>
            <a:pPr algn="ctr"/>
            <a:r>
              <a:rPr lang="en-US" sz="3200" b="1" dirty="0">
                <a:solidFill>
                  <a:srgbClr val="C00000"/>
                </a:solidFill>
              </a:rPr>
              <a:t>LEADER</a:t>
            </a:r>
          </a:p>
        </p:txBody>
      </p:sp>
      <p:sp>
        <p:nvSpPr>
          <p:cNvPr id="3" name="Slide Number Placeholder 2"/>
          <p:cNvSpPr>
            <a:spLocks noGrp="1"/>
          </p:cNvSpPr>
          <p:nvPr>
            <p:ph type="sldNum" sz="quarter" idx="12"/>
          </p:nvPr>
        </p:nvSpPr>
        <p:spPr/>
        <p:txBody>
          <a:bodyPr/>
          <a:lstStyle/>
          <a:p>
            <a:fld id="{8A8D1F8B-566B-49F2-865B-EEF93E92EFE1}" type="slidenum">
              <a:rPr lang="en-US" smtClean="0">
                <a:solidFill>
                  <a:prstClr val="black">
                    <a:tint val="75000"/>
                  </a:prstClr>
                </a:solidFill>
              </a:rPr>
              <a:pPr/>
              <a:t>71</a:t>
            </a:fld>
            <a:endParaRPr lang="en-US">
              <a:solidFill>
                <a:prstClr val="black">
                  <a:tint val="75000"/>
                </a:prstClr>
              </a:solidFill>
            </a:endParaRPr>
          </a:p>
        </p:txBody>
      </p:sp>
    </p:spTree>
    <p:extLst>
      <p:ext uri="{BB962C8B-B14F-4D97-AF65-F5344CB8AC3E}">
        <p14:creationId xmlns:p14="http://schemas.microsoft.com/office/powerpoint/2010/main" val="2111778121"/>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C444-4D13-B9BE-AA99-085A3BD5D55D}"/>
              </a:ext>
            </a:extLst>
          </p:cNvPr>
          <p:cNvSpPr>
            <a:spLocks noGrp="1"/>
          </p:cNvSpPr>
          <p:nvPr>
            <p:ph type="title"/>
          </p:nvPr>
        </p:nvSpPr>
        <p:spPr/>
        <p:txBody>
          <a:bodyPr>
            <a:normAutofit fontScale="90000"/>
          </a:bodyPr>
          <a:lstStyle/>
          <a:p>
            <a:r>
              <a:rPr lang="en-US" b="1" dirty="0"/>
              <a:t>Managing Conflict</a:t>
            </a:r>
            <a:br>
              <a:rPr lang="en-US" b="1" dirty="0"/>
            </a:br>
            <a:r>
              <a:rPr lang="en-US" sz="3100" dirty="0"/>
              <a:t>[Between the parties]</a:t>
            </a:r>
            <a:br>
              <a:rPr lang="en-US" b="1" dirty="0"/>
            </a:br>
            <a:r>
              <a:rPr lang="en-US" sz="2700" dirty="0">
                <a:latin typeface="+mn-lt"/>
              </a:rPr>
              <a:t>Nour &amp; Eli, (2022)</a:t>
            </a:r>
            <a:endParaRPr lang="en-US" sz="2700" dirty="0"/>
          </a:p>
        </p:txBody>
      </p:sp>
      <p:sp>
        <p:nvSpPr>
          <p:cNvPr id="3" name="Content Placeholder 2">
            <a:extLst>
              <a:ext uri="{FF2B5EF4-FFF2-40B4-BE49-F238E27FC236}">
                <a16:creationId xmlns:a16="http://schemas.microsoft.com/office/drawing/2014/main" id="{72A3593E-3B95-C495-CE52-01C58A86D05B}"/>
              </a:ext>
            </a:extLst>
          </p:cNvPr>
          <p:cNvSpPr>
            <a:spLocks noGrp="1"/>
          </p:cNvSpPr>
          <p:nvPr>
            <p:ph idx="1"/>
          </p:nvPr>
        </p:nvSpPr>
        <p:spPr>
          <a:xfrm>
            <a:off x="457200" y="1665514"/>
            <a:ext cx="8229600" cy="4983162"/>
          </a:xfrm>
        </p:spPr>
        <p:txBody>
          <a:bodyPr>
            <a:normAutofit/>
          </a:bodyPr>
          <a:lstStyle/>
          <a:p>
            <a:pPr>
              <a:buFont typeface="Wingdings" panose="05000000000000000000" pitchFamily="2" charset="2"/>
              <a:buChar char="§"/>
            </a:pPr>
            <a:r>
              <a:rPr lang="en-US" sz="3000" b="0" i="0" dirty="0">
                <a:solidFill>
                  <a:srgbClr val="282828"/>
                </a:solidFill>
                <a:effectLst/>
                <a:cs typeface="Calibri" panose="020F0502020204030204" pitchFamily="34" charset="0"/>
              </a:rPr>
              <a:t>Encourage a </a:t>
            </a:r>
            <a:r>
              <a:rPr lang="en-US" sz="3000" dirty="0">
                <a:solidFill>
                  <a:srgbClr val="282828"/>
                </a:solidFill>
                <a:cs typeface="Calibri" panose="020F0502020204030204" pitchFamily="34" charset="0"/>
              </a:rPr>
              <a:t>“self-distancing” </a:t>
            </a:r>
            <a:r>
              <a:rPr lang="en-US" sz="3000" b="0" i="0" dirty="0">
                <a:solidFill>
                  <a:srgbClr val="282828"/>
                </a:solidFill>
                <a:effectLst/>
                <a:cs typeface="Calibri" panose="020F0502020204030204" pitchFamily="34" charset="0"/>
              </a:rPr>
              <a:t>perspective of a neutral third party who wants the best for all involved (</a:t>
            </a:r>
            <a:r>
              <a:rPr lang="en-US" sz="3000" b="0" i="1" dirty="0">
                <a:solidFill>
                  <a:srgbClr val="282828"/>
                </a:solidFill>
                <a:effectLst/>
                <a:cs typeface="Calibri" panose="020F0502020204030204" pitchFamily="34" charset="0"/>
              </a:rPr>
              <a:t>goal is to achieve a more objective, holistic perspective on conflict and, consequently, approach it in a more constructive manner</a:t>
            </a:r>
            <a:r>
              <a:rPr lang="en-US" sz="3000" b="0" i="0" dirty="0">
                <a:solidFill>
                  <a:srgbClr val="282828"/>
                </a:solidFill>
                <a:effectLst/>
                <a:cs typeface="Calibri" panose="020F0502020204030204" pitchFamily="34" charset="0"/>
              </a:rPr>
              <a:t>)</a:t>
            </a:r>
          </a:p>
          <a:p>
            <a:pPr>
              <a:buFont typeface="Wingdings" panose="05000000000000000000" pitchFamily="2" charset="2"/>
              <a:buChar char="§"/>
            </a:pPr>
            <a:r>
              <a:rPr lang="en-US" sz="3000" b="0" dirty="0">
                <a:solidFill>
                  <a:srgbClr val="282828"/>
                </a:solidFill>
                <a:effectLst/>
              </a:rPr>
              <a:t>Zero-tolerance for </a:t>
            </a:r>
            <a:r>
              <a:rPr lang="en-US" sz="3000" dirty="0">
                <a:solidFill>
                  <a:srgbClr val="282828"/>
                </a:solidFill>
              </a:rPr>
              <a:t>incivility and </a:t>
            </a:r>
            <a:r>
              <a:rPr lang="en-US" sz="3000" b="0" dirty="0">
                <a:solidFill>
                  <a:srgbClr val="282828"/>
                </a:solidFill>
                <a:effectLst/>
              </a:rPr>
              <a:t>vilifying colleagues for their opinions is unacceptable</a:t>
            </a:r>
            <a:endParaRPr lang="en-US" sz="3000" b="0" i="0" dirty="0">
              <a:solidFill>
                <a:srgbClr val="282828"/>
              </a:solidFill>
              <a:effectLst/>
            </a:endParaRPr>
          </a:p>
          <a:p>
            <a:pPr>
              <a:buFont typeface="Wingdings" panose="05000000000000000000" pitchFamily="2" charset="2"/>
              <a:buChar char="§"/>
            </a:pPr>
            <a:r>
              <a:rPr lang="en-US" sz="3000" dirty="0">
                <a:solidFill>
                  <a:srgbClr val="282828"/>
                </a:solidFill>
              </a:rPr>
              <a:t>B</a:t>
            </a:r>
            <a:r>
              <a:rPr lang="en-US" sz="3000" b="0" i="0" dirty="0">
                <a:solidFill>
                  <a:srgbClr val="282828"/>
                </a:solidFill>
                <a:effectLst/>
              </a:rPr>
              <a:t>egin an open discussion, offering participants an opportunity to articulate their own perspectives without interruption</a:t>
            </a:r>
          </a:p>
          <a:p>
            <a:pPr>
              <a:buFont typeface="Wingdings" panose="05000000000000000000" pitchFamily="2" charset="2"/>
              <a:buChar char="§"/>
            </a:pPr>
            <a:endParaRPr lang="en-US" sz="2800" b="0" i="0" dirty="0">
              <a:solidFill>
                <a:srgbClr val="282828"/>
              </a:solidFill>
              <a:effectLst/>
            </a:endParaRPr>
          </a:p>
          <a:p>
            <a:pPr>
              <a:buFont typeface="Wingdings" panose="05000000000000000000" pitchFamily="2" charset="2"/>
              <a:buChar char="§"/>
            </a:pPr>
            <a:endParaRPr lang="en-US" sz="2800" dirty="0"/>
          </a:p>
          <a:p>
            <a:pPr>
              <a:buFont typeface="Wingdings" panose="05000000000000000000" pitchFamily="2" charset="2"/>
              <a:buChar char="§"/>
            </a:pPr>
            <a:endParaRPr lang="en-US" sz="2800" b="0" i="0" dirty="0">
              <a:solidFill>
                <a:srgbClr val="282828"/>
              </a:solidFill>
              <a:effectLst/>
            </a:endParaRPr>
          </a:p>
          <a:p>
            <a:pPr>
              <a:buFont typeface="Wingdings" panose="05000000000000000000" pitchFamily="2" charset="2"/>
              <a:buChar char="§"/>
            </a:pPr>
            <a:endParaRPr lang="en-US" sz="2800" b="1" dirty="0">
              <a:solidFill>
                <a:srgbClr val="C00000"/>
              </a:solidFill>
              <a:latin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F153C342-837C-4F75-9A63-4FC75CB39D77}"/>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710</a:t>
            </a:fld>
            <a:endParaRPr lang="en-US">
              <a:solidFill>
                <a:prstClr val="black">
                  <a:tint val="75000"/>
                </a:prstClr>
              </a:solidFill>
            </a:endParaRPr>
          </a:p>
        </p:txBody>
      </p:sp>
    </p:spTree>
    <p:extLst>
      <p:ext uri="{BB962C8B-B14F-4D97-AF65-F5344CB8AC3E}">
        <p14:creationId xmlns:p14="http://schemas.microsoft.com/office/powerpoint/2010/main" val="715007676"/>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2226E-1F1D-20FC-98EA-267DA4A06D6B}"/>
              </a:ext>
            </a:extLst>
          </p:cNvPr>
          <p:cNvSpPr>
            <a:spLocks noGrp="1"/>
          </p:cNvSpPr>
          <p:nvPr>
            <p:ph type="title"/>
          </p:nvPr>
        </p:nvSpPr>
        <p:spPr>
          <a:xfrm>
            <a:off x="457200" y="274638"/>
            <a:ext cx="8229600" cy="370341"/>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6E9E9282-8C8D-C7ED-07FF-678470BF8DE5}"/>
              </a:ext>
            </a:extLst>
          </p:cNvPr>
          <p:cNvSpPr>
            <a:spLocks noGrp="1"/>
          </p:cNvSpPr>
          <p:nvPr>
            <p:ph idx="1"/>
          </p:nvPr>
        </p:nvSpPr>
        <p:spPr>
          <a:xfrm>
            <a:off x="457200" y="963386"/>
            <a:ext cx="8229600" cy="5470071"/>
          </a:xfrm>
        </p:spPr>
        <p:txBody>
          <a:bodyPr>
            <a:normAutofit lnSpcReduction="10000"/>
          </a:bodyPr>
          <a:lstStyle/>
          <a:p>
            <a:pPr>
              <a:buFont typeface="Wingdings" panose="05000000000000000000" pitchFamily="2" charset="2"/>
              <a:buChar char="§"/>
            </a:pPr>
            <a:r>
              <a:rPr lang="en-US" sz="2800" b="0" i="0" dirty="0">
                <a:solidFill>
                  <a:srgbClr val="282828"/>
                </a:solidFill>
                <a:effectLst/>
              </a:rPr>
              <a:t>Listeners don’t agree or disagree with the speakers’ views but, rather, listen without interrupting</a:t>
            </a:r>
            <a:endParaRPr lang="en-US" sz="2800" b="0" i="0" dirty="0">
              <a:solidFill>
                <a:srgbClr val="282828"/>
              </a:solidFill>
              <a:effectLst/>
              <a:cs typeface="Calibri" panose="020F0502020204030204" pitchFamily="34" charset="0"/>
            </a:endParaRPr>
          </a:p>
          <a:p>
            <a:pPr>
              <a:buFont typeface="Wingdings" panose="05000000000000000000" pitchFamily="2" charset="2"/>
              <a:buChar char="§"/>
            </a:pPr>
            <a:r>
              <a:rPr lang="en-US" sz="2800" b="0" i="0" dirty="0">
                <a:solidFill>
                  <a:srgbClr val="282828"/>
                </a:solidFill>
                <a:effectLst/>
                <a:cs typeface="Calibri" panose="020F0502020204030204" pitchFamily="34" charset="0"/>
              </a:rPr>
              <a:t>After everybody has had a chance to speak, managers should express gratitude to all who spoke for sharing their perspectives in a respectful way and to all who listened for affording speakers the space to do so</a:t>
            </a:r>
          </a:p>
          <a:p>
            <a:pPr>
              <a:buFont typeface="Wingdings" panose="05000000000000000000" pitchFamily="2" charset="2"/>
              <a:buChar char="§"/>
            </a:pPr>
            <a:r>
              <a:rPr lang="en-US" sz="2800" b="0" i="0" dirty="0">
                <a:solidFill>
                  <a:srgbClr val="282828"/>
                </a:solidFill>
                <a:effectLst/>
                <a:cs typeface="Calibri" panose="020F0502020204030204" pitchFamily="34" charset="0"/>
              </a:rPr>
              <a:t>Clarify any organizational information or policy overlooked that might pertain to the discussion</a:t>
            </a:r>
          </a:p>
          <a:p>
            <a:pPr>
              <a:buFont typeface="Wingdings" panose="05000000000000000000" pitchFamily="2" charset="2"/>
              <a:buChar char="§"/>
            </a:pPr>
            <a:r>
              <a:rPr lang="en-US" sz="2800" dirty="0">
                <a:solidFill>
                  <a:srgbClr val="282828"/>
                </a:solidFill>
              </a:rPr>
              <a:t>U</a:t>
            </a:r>
            <a:r>
              <a:rPr lang="en-US" sz="2800" b="0" i="0" dirty="0">
                <a:solidFill>
                  <a:srgbClr val="282828"/>
                </a:solidFill>
                <a:effectLst/>
              </a:rPr>
              <a:t>nderscore the classic negotiation wisdom of focusing on all parties’ interests and seeking creative solutions that make everybody better of</a:t>
            </a:r>
            <a:r>
              <a:rPr lang="en-US" sz="3000" b="0" i="0" dirty="0">
                <a:solidFill>
                  <a:srgbClr val="282828"/>
                </a:solidFill>
                <a:effectLst/>
              </a:rPr>
              <a:t>f</a:t>
            </a:r>
          </a:p>
          <a:p>
            <a:pPr marL="0" indent="0">
              <a:buNone/>
            </a:pPr>
            <a:endParaRPr lang="en-US" dirty="0"/>
          </a:p>
        </p:txBody>
      </p:sp>
      <p:sp>
        <p:nvSpPr>
          <p:cNvPr id="4" name="Slide Number Placeholder 3">
            <a:extLst>
              <a:ext uri="{FF2B5EF4-FFF2-40B4-BE49-F238E27FC236}">
                <a16:creationId xmlns:a16="http://schemas.microsoft.com/office/drawing/2014/main" id="{B5E88AAB-C549-271A-A10E-8F2E731896F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711</a:t>
            </a:fld>
            <a:endParaRPr lang="en-US">
              <a:solidFill>
                <a:prstClr val="black">
                  <a:tint val="75000"/>
                </a:prstClr>
              </a:solidFill>
            </a:endParaRPr>
          </a:p>
        </p:txBody>
      </p:sp>
    </p:spTree>
    <p:extLst>
      <p:ext uri="{BB962C8B-B14F-4D97-AF65-F5344CB8AC3E}">
        <p14:creationId xmlns:p14="http://schemas.microsoft.com/office/powerpoint/2010/main" val="230167565"/>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sz="4000" b="1" dirty="0"/>
              <a:t>How to Work with Someone Who Isn’t a Team Player</a:t>
            </a:r>
            <a:br>
              <a:rPr lang="en-US" sz="3200" dirty="0"/>
            </a:br>
            <a:r>
              <a:rPr lang="en-US" sz="3100" dirty="0"/>
              <a:t>O'Hara, C. (2017)</a:t>
            </a:r>
          </a:p>
        </p:txBody>
      </p:sp>
      <p:sp>
        <p:nvSpPr>
          <p:cNvPr id="3" name="Content Placeholder 2"/>
          <p:cNvSpPr>
            <a:spLocks noGrp="1"/>
          </p:cNvSpPr>
          <p:nvPr>
            <p:ph idx="1"/>
          </p:nvPr>
        </p:nvSpPr>
        <p:spPr>
          <a:xfrm>
            <a:off x="457200" y="1828800"/>
            <a:ext cx="8229600" cy="4648200"/>
          </a:xfrm>
        </p:spPr>
        <p:txBody>
          <a:bodyPr>
            <a:normAutofit lnSpcReduction="10000"/>
          </a:bodyPr>
          <a:lstStyle/>
          <a:p>
            <a:pPr>
              <a:buFont typeface="Wingdings" panose="05000000000000000000" pitchFamily="2" charset="2"/>
              <a:buChar char="§"/>
            </a:pPr>
            <a:r>
              <a:rPr lang="en-US" sz="3000" b="1" dirty="0"/>
              <a:t>Don’t jump to conclusions </a:t>
            </a:r>
            <a:r>
              <a:rPr lang="en-US" sz="3000" dirty="0"/>
              <a:t>(or make assumptions regarding the cause or source of their behavior)</a:t>
            </a:r>
          </a:p>
          <a:p>
            <a:pPr>
              <a:buFont typeface="Wingdings" panose="05000000000000000000" pitchFamily="2" charset="2"/>
              <a:buChar char="§"/>
            </a:pPr>
            <a:r>
              <a:rPr lang="en-US" sz="3000" b="1" dirty="0"/>
              <a:t>Start a dialogue </a:t>
            </a:r>
            <a:r>
              <a:rPr lang="en-US" sz="3000" dirty="0"/>
              <a:t>(questions, rather than accusations)</a:t>
            </a:r>
          </a:p>
          <a:p>
            <a:pPr>
              <a:buFont typeface="Wingdings" panose="05000000000000000000" pitchFamily="2" charset="2"/>
              <a:buChar char="§"/>
            </a:pPr>
            <a:r>
              <a:rPr lang="en-US" sz="3000" b="1" dirty="0"/>
              <a:t>Invite them in </a:t>
            </a:r>
            <a:r>
              <a:rPr lang="en-US" sz="3000" dirty="0"/>
              <a:t>(More interactions will promote better relations)</a:t>
            </a:r>
          </a:p>
          <a:p>
            <a:pPr>
              <a:buFont typeface="Wingdings" panose="05000000000000000000" pitchFamily="2" charset="2"/>
              <a:buChar char="§"/>
            </a:pPr>
            <a:r>
              <a:rPr lang="en-US" sz="3000" b="1" dirty="0"/>
              <a:t>Revisit the team’s mission </a:t>
            </a:r>
            <a:r>
              <a:rPr lang="en-US" sz="3000" dirty="0"/>
              <a:t>(Use this opportunity to have a conversation about what the shared vision should be and the best methods for getting there)</a:t>
            </a:r>
          </a:p>
          <a:p>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712</a:t>
            </a:fld>
            <a:endParaRPr lang="en-US">
              <a:solidFill>
                <a:prstClr val="black">
                  <a:tint val="75000"/>
                </a:prstClr>
              </a:solidFill>
            </a:endParaRPr>
          </a:p>
        </p:txBody>
      </p:sp>
    </p:spTree>
    <p:extLst>
      <p:ext uri="{BB962C8B-B14F-4D97-AF65-F5344CB8AC3E}">
        <p14:creationId xmlns:p14="http://schemas.microsoft.com/office/powerpoint/2010/main" val="2670388503"/>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9"/>
          </a:xfrm>
        </p:spPr>
        <p:txBody>
          <a:bodyPr>
            <a:normAutofit fontScale="90000"/>
          </a:bodyPr>
          <a:lstStyle/>
          <a:p>
            <a:endParaRPr lang="en-US" dirty="0"/>
          </a:p>
        </p:txBody>
      </p:sp>
      <p:sp>
        <p:nvSpPr>
          <p:cNvPr id="3" name="Content Placeholder 2"/>
          <p:cNvSpPr>
            <a:spLocks noGrp="1"/>
          </p:cNvSpPr>
          <p:nvPr>
            <p:ph idx="1"/>
          </p:nvPr>
        </p:nvSpPr>
        <p:spPr>
          <a:xfrm>
            <a:off x="457200" y="1066800"/>
            <a:ext cx="8229600" cy="5059363"/>
          </a:xfrm>
        </p:spPr>
        <p:txBody>
          <a:bodyPr>
            <a:normAutofit/>
          </a:bodyPr>
          <a:lstStyle/>
          <a:p>
            <a:pPr>
              <a:buFont typeface="Wingdings" panose="05000000000000000000" pitchFamily="2" charset="2"/>
              <a:buChar char="§"/>
            </a:pPr>
            <a:r>
              <a:rPr lang="en-US" sz="2800" b="1" dirty="0"/>
              <a:t>Clarify roles and responsibilities </a:t>
            </a:r>
            <a:r>
              <a:rPr lang="en-US" sz="2800" dirty="0"/>
              <a:t>(eliminate ambiguity or confusion, and then help clarify duties and responsibilities so that they have a better understanding of what’s expected of them)</a:t>
            </a:r>
          </a:p>
          <a:p>
            <a:pPr>
              <a:buFont typeface="Wingdings" panose="05000000000000000000" pitchFamily="2" charset="2"/>
              <a:buChar char="§"/>
            </a:pPr>
            <a:r>
              <a:rPr lang="en-US" sz="2800" b="1" dirty="0"/>
              <a:t>Identify new opportunities to motivate </a:t>
            </a:r>
            <a:r>
              <a:rPr lang="en-US" sz="2800" dirty="0"/>
              <a:t>(provide more responsibility or an opportunity to grow their skills, help them develop and project a sense of competence, or of mastery)</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713</a:t>
            </a:fld>
            <a:endParaRPr lang="en-US">
              <a:solidFill>
                <a:prstClr val="black">
                  <a:tint val="75000"/>
                </a:prstClr>
              </a:solidFill>
            </a:endParaRPr>
          </a:p>
        </p:txBody>
      </p:sp>
    </p:spTree>
    <p:extLst>
      <p:ext uri="{BB962C8B-B14F-4D97-AF65-F5344CB8AC3E}">
        <p14:creationId xmlns:p14="http://schemas.microsoft.com/office/powerpoint/2010/main" val="4219074371"/>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930274"/>
          </a:xfrm>
        </p:spPr>
        <p:txBody>
          <a:bodyPr>
            <a:normAutofit/>
          </a:bodyPr>
          <a:lstStyle/>
          <a:p>
            <a:r>
              <a:rPr lang="en-US" sz="3600" b="1" dirty="0"/>
              <a:t>Passive Aggressive Behavior</a:t>
            </a:r>
          </a:p>
        </p:txBody>
      </p:sp>
      <p:sp>
        <p:nvSpPr>
          <p:cNvPr id="3" name="Content Placeholder 2"/>
          <p:cNvSpPr>
            <a:spLocks noGrp="1"/>
          </p:cNvSpPr>
          <p:nvPr>
            <p:ph idx="1"/>
          </p:nvPr>
        </p:nvSpPr>
        <p:spPr>
          <a:xfrm>
            <a:off x="304800" y="1447800"/>
            <a:ext cx="8229600" cy="5410200"/>
          </a:xfrm>
        </p:spPr>
        <p:txBody>
          <a:bodyPr>
            <a:normAutofit/>
          </a:bodyPr>
          <a:lstStyle/>
          <a:p>
            <a:pPr>
              <a:buFont typeface="Wingdings" panose="05000000000000000000" pitchFamily="2" charset="2"/>
              <a:buChar char="§"/>
            </a:pPr>
            <a:r>
              <a:rPr lang="en-US" sz="2800" dirty="0"/>
              <a:t>Defined as resistance exhibited by such indirect behaviors as procrastination, forgetfulness, and purposeful inefficiency, especially in reaction to demands by authority figures</a:t>
            </a:r>
          </a:p>
          <a:p>
            <a:pPr>
              <a:buFont typeface="Wingdings" panose="05000000000000000000" pitchFamily="2" charset="2"/>
              <a:buChar char="§"/>
            </a:pPr>
            <a:r>
              <a:rPr lang="en-US" sz="2800" dirty="0"/>
              <a:t>Passive-aggressive people tend to express their negative feelings harmfully, but indirectly</a:t>
            </a:r>
          </a:p>
          <a:p>
            <a:pPr>
              <a:buFont typeface="Wingdings" panose="05000000000000000000" pitchFamily="2" charset="2"/>
              <a:buChar char="§"/>
            </a:pPr>
            <a:r>
              <a:rPr lang="en-US" sz="2800" dirty="0"/>
              <a:t>Instead of dealing with issues, they behave in ways that veil their hostility and mask their discontent</a:t>
            </a:r>
          </a:p>
          <a:p>
            <a:pPr marL="0" indent="0">
              <a:buNone/>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714</a:t>
            </a:fld>
            <a:endParaRPr lang="en-US">
              <a:solidFill>
                <a:prstClr val="black">
                  <a:tint val="75000"/>
                </a:prstClr>
              </a:solidFill>
            </a:endParaRPr>
          </a:p>
        </p:txBody>
      </p:sp>
    </p:spTree>
    <p:extLst>
      <p:ext uri="{BB962C8B-B14F-4D97-AF65-F5344CB8AC3E}">
        <p14:creationId xmlns:p14="http://schemas.microsoft.com/office/powerpoint/2010/main" val="760983301"/>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sz="3600" b="1" dirty="0"/>
              <a:t>Passive Aggressive Employees</a:t>
            </a:r>
          </a:p>
        </p:txBody>
      </p:sp>
      <p:sp>
        <p:nvSpPr>
          <p:cNvPr id="3" name="Content Placeholder 2"/>
          <p:cNvSpPr>
            <a:spLocks noGrp="1"/>
          </p:cNvSpPr>
          <p:nvPr>
            <p:ph idx="1"/>
          </p:nvPr>
        </p:nvSpPr>
        <p:spPr>
          <a:xfrm>
            <a:off x="457200" y="914400"/>
            <a:ext cx="8229600" cy="5807075"/>
          </a:xfrm>
        </p:spPr>
        <p:txBody>
          <a:bodyPr>
            <a:normAutofit/>
          </a:bodyPr>
          <a:lstStyle/>
          <a:p>
            <a:pPr>
              <a:buFont typeface="Wingdings" panose="05000000000000000000" pitchFamily="2" charset="2"/>
              <a:buChar char="§"/>
            </a:pPr>
            <a:r>
              <a:rPr lang="en-US" sz="2800" dirty="0"/>
              <a:t>Must deal with the employee</a:t>
            </a:r>
          </a:p>
          <a:p>
            <a:pPr>
              <a:buFont typeface="Wingdings" panose="05000000000000000000" pitchFamily="2" charset="2"/>
              <a:buChar char="§"/>
            </a:pPr>
            <a:r>
              <a:rPr lang="en-US" sz="2800" dirty="0"/>
              <a:t>Focus upon the context of the situation that relates to specific work-related issues</a:t>
            </a:r>
          </a:p>
          <a:p>
            <a:pPr>
              <a:buFont typeface="Wingdings" panose="05000000000000000000" pitchFamily="2" charset="2"/>
              <a:buChar char="§"/>
            </a:pPr>
            <a:r>
              <a:rPr lang="en-US" sz="2800" dirty="0"/>
              <a:t>Identify the specific behavior and explain how it affects the employee and the mission of the organization </a:t>
            </a:r>
            <a:r>
              <a:rPr lang="en-US" sz="2800" b="1" dirty="0"/>
              <a:t>(12 step philosophy)</a:t>
            </a:r>
          </a:p>
          <a:p>
            <a:pPr>
              <a:buFont typeface="Wingdings" panose="05000000000000000000" pitchFamily="2" charset="2"/>
              <a:buChar char="§"/>
            </a:pPr>
            <a:r>
              <a:rPr lang="en-US" sz="2800" dirty="0"/>
              <a:t>Focus upon creating a relationship that encourages open communication and promotes specific issue feedback</a:t>
            </a:r>
          </a:p>
          <a:p>
            <a:pPr>
              <a:buFont typeface="Wingdings" panose="05000000000000000000" pitchFamily="2" charset="2"/>
              <a:buChar char="§"/>
            </a:pPr>
            <a:r>
              <a:rPr lang="en-US" sz="2800" dirty="0"/>
              <a:t>Ensure they understand their roles and responsibilities</a:t>
            </a:r>
          </a:p>
          <a:p>
            <a:pPr>
              <a:buFont typeface="Wingdings" panose="05000000000000000000" pitchFamily="2" charset="2"/>
              <a:buChar char="§"/>
            </a:pPr>
            <a:r>
              <a:rPr lang="en-US" sz="2800" dirty="0"/>
              <a:t>Set expectations and consequences</a:t>
            </a:r>
          </a:p>
          <a:p>
            <a:endParaRPr lang="en-US" dirty="0"/>
          </a:p>
          <a:p>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715</a:t>
            </a:fld>
            <a:endParaRPr lang="en-US">
              <a:solidFill>
                <a:prstClr val="black">
                  <a:tint val="75000"/>
                </a:prstClr>
              </a:solidFill>
            </a:endParaRPr>
          </a:p>
        </p:txBody>
      </p:sp>
    </p:spTree>
    <p:extLst>
      <p:ext uri="{BB962C8B-B14F-4D97-AF65-F5344CB8AC3E}">
        <p14:creationId xmlns:p14="http://schemas.microsoft.com/office/powerpoint/2010/main" val="2209203852"/>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2487"/>
          </a:xfrm>
        </p:spPr>
        <p:txBody>
          <a:bodyPr>
            <a:normAutofit/>
          </a:bodyPr>
          <a:lstStyle/>
          <a:p>
            <a:r>
              <a:rPr lang="en-US" sz="3600" b="1" dirty="0"/>
              <a:t>The Feedback plan starts with the Leader</a:t>
            </a:r>
          </a:p>
        </p:txBody>
      </p:sp>
      <p:sp>
        <p:nvSpPr>
          <p:cNvPr id="3" name="Content Placeholder 2"/>
          <p:cNvSpPr>
            <a:spLocks noGrp="1"/>
          </p:cNvSpPr>
          <p:nvPr>
            <p:ph idx="1"/>
          </p:nvPr>
        </p:nvSpPr>
        <p:spPr>
          <a:xfrm>
            <a:off x="457200" y="762000"/>
            <a:ext cx="8229600" cy="6096000"/>
          </a:xfrm>
        </p:spPr>
        <p:txBody>
          <a:bodyPr>
            <a:noAutofit/>
          </a:bodyPr>
          <a:lstStyle/>
          <a:p>
            <a:pPr marL="0" indent="0" algn="ctr">
              <a:buNone/>
            </a:pPr>
            <a:r>
              <a:rPr lang="en-US" sz="2800" b="1" u="sng" dirty="0"/>
              <a:t>THE BASE</a:t>
            </a:r>
          </a:p>
          <a:p>
            <a:pPr>
              <a:buFont typeface="Wingdings" panose="05000000000000000000" pitchFamily="2" charset="2"/>
              <a:buChar char="§"/>
            </a:pPr>
            <a:r>
              <a:rPr lang="en-US" sz="2800" b="1" i="1" dirty="0"/>
              <a:t>Developing and sustaining the trust, relationship and the competency foundation</a:t>
            </a:r>
          </a:p>
          <a:p>
            <a:pPr>
              <a:buFont typeface="Wingdings" panose="05000000000000000000" pitchFamily="2" charset="2"/>
              <a:buChar char="§"/>
            </a:pPr>
            <a:r>
              <a:rPr lang="en-US" sz="2800" b="1" i="1" dirty="0"/>
              <a:t>Creating and sustaining the feedback rich environment</a:t>
            </a:r>
            <a:endParaRPr lang="en-US" sz="2800" b="1" i="1" u="sng" dirty="0"/>
          </a:p>
          <a:p>
            <a:pPr marL="0" indent="0" algn="ctr">
              <a:buNone/>
            </a:pPr>
            <a:r>
              <a:rPr lang="en-US" sz="2800" b="1" i="1" u="sng" dirty="0"/>
              <a:t>THE STEPS</a:t>
            </a:r>
          </a:p>
          <a:p>
            <a:pPr>
              <a:buFont typeface="Wingdings" panose="05000000000000000000" pitchFamily="2" charset="2"/>
              <a:buChar char="§"/>
            </a:pPr>
            <a:r>
              <a:rPr lang="en-US" sz="2800" dirty="0"/>
              <a:t>How you develop your information in a </a:t>
            </a:r>
            <a:r>
              <a:rPr lang="en-US" sz="2800" b="1" dirty="0">
                <a:solidFill>
                  <a:srgbClr val="C00000"/>
                </a:solidFill>
              </a:rPr>
              <a:t>DISCRIPTIVE </a:t>
            </a:r>
            <a:r>
              <a:rPr lang="en-US" sz="2800" dirty="0"/>
              <a:t>manner that is the basis for your feedback</a:t>
            </a:r>
          </a:p>
          <a:p>
            <a:pPr>
              <a:buFont typeface="Wingdings" panose="05000000000000000000" pitchFamily="2" charset="2"/>
              <a:buChar char="§"/>
            </a:pPr>
            <a:r>
              <a:rPr lang="en-US" sz="2800" dirty="0"/>
              <a:t>How you describe the </a:t>
            </a:r>
            <a:r>
              <a:rPr lang="en-US" sz="2800" b="1" dirty="0">
                <a:solidFill>
                  <a:srgbClr val="C00000"/>
                </a:solidFill>
              </a:rPr>
              <a:t>SPECIFIC</a:t>
            </a:r>
            <a:r>
              <a:rPr lang="en-US" sz="2800" dirty="0"/>
              <a:t> behaviors</a:t>
            </a:r>
          </a:p>
          <a:p>
            <a:pPr>
              <a:buFont typeface="Wingdings" panose="05000000000000000000" pitchFamily="2" charset="2"/>
              <a:buChar char="§"/>
            </a:pPr>
            <a:r>
              <a:rPr lang="en-US" sz="2800" dirty="0"/>
              <a:t>How you process and interpret</a:t>
            </a:r>
          </a:p>
          <a:p>
            <a:pPr>
              <a:buFont typeface="Wingdings" panose="05000000000000000000" pitchFamily="2" charset="2"/>
              <a:buChar char="§"/>
            </a:pPr>
            <a:r>
              <a:rPr lang="en-US" sz="2800" dirty="0"/>
              <a:t>How you </a:t>
            </a:r>
            <a:r>
              <a:rPr lang="en-US" sz="2800" b="1" dirty="0">
                <a:solidFill>
                  <a:srgbClr val="C00000"/>
                </a:solidFill>
              </a:rPr>
              <a:t>OBJECTIVELY </a:t>
            </a:r>
            <a:r>
              <a:rPr lang="en-US" sz="2800" dirty="0"/>
              <a:t>evaluate and judge the issues</a:t>
            </a:r>
          </a:p>
          <a:p>
            <a:pPr marL="0" indent="0" algn="ctr">
              <a:buNone/>
            </a:pPr>
            <a:r>
              <a:rPr lang="en-US" sz="2800" b="1" dirty="0">
                <a:solidFill>
                  <a:srgbClr val="C00000"/>
                </a:solidFill>
              </a:rPr>
              <a:t>Have your ducks in a row…</a:t>
            </a:r>
          </a:p>
          <a:p>
            <a:pPr marL="0" indent="0">
              <a:buNone/>
            </a:pPr>
            <a:r>
              <a:rPr lang="en-US" sz="2800" b="1" dirty="0"/>
              <a:t>          </a:t>
            </a:r>
            <a:endParaRPr lang="en-US" sz="2800" b="1" i="1" u="sng"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716</a:t>
            </a:fld>
            <a:endParaRPr lang="en-US">
              <a:solidFill>
                <a:prstClr val="black">
                  <a:tint val="75000"/>
                </a:prstClr>
              </a:solidFill>
            </a:endParaRPr>
          </a:p>
        </p:txBody>
      </p:sp>
    </p:spTree>
    <p:extLst>
      <p:ext uri="{BB962C8B-B14F-4D97-AF65-F5344CB8AC3E}">
        <p14:creationId xmlns:p14="http://schemas.microsoft.com/office/powerpoint/2010/main" val="3351302416"/>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Essential Elements of Information </a:t>
            </a:r>
            <a:r>
              <a:rPr lang="en-US" b="1" dirty="0">
                <a:solidFill>
                  <a:srgbClr val="C00000"/>
                </a:solidFill>
              </a:rPr>
              <a:t>EEI’s</a:t>
            </a:r>
          </a:p>
        </p:txBody>
      </p:sp>
      <p:sp>
        <p:nvSpPr>
          <p:cNvPr id="3" name="Content Placeholder 2"/>
          <p:cNvSpPr>
            <a:spLocks noGrp="1"/>
          </p:cNvSpPr>
          <p:nvPr>
            <p:ph idx="1"/>
          </p:nvPr>
        </p:nvSpPr>
        <p:spPr>
          <a:xfrm>
            <a:off x="457200" y="1752600"/>
            <a:ext cx="8229600" cy="4968875"/>
          </a:xfrm>
        </p:spPr>
        <p:txBody>
          <a:bodyPr>
            <a:normAutofit fontScale="92500" lnSpcReduction="20000"/>
          </a:bodyPr>
          <a:lstStyle/>
          <a:p>
            <a:pPr marL="0" indent="0">
              <a:buNone/>
            </a:pPr>
            <a:r>
              <a:rPr lang="en-US" b="1" dirty="0"/>
              <a:t>Develop your theme and identify your EEI’s as to the specific behavior and conduct involved in the issues.</a:t>
            </a:r>
          </a:p>
          <a:p>
            <a:pPr>
              <a:buFont typeface="Wingdings" panose="05000000000000000000" pitchFamily="2" charset="2"/>
              <a:buChar char="§"/>
            </a:pPr>
            <a:r>
              <a:rPr lang="en-US" sz="3000" dirty="0"/>
              <a:t>Theme is the main idea and underlying meaning you want to get across </a:t>
            </a:r>
          </a:p>
          <a:p>
            <a:pPr>
              <a:buFont typeface="Wingdings" panose="05000000000000000000" pitchFamily="2" charset="2"/>
              <a:buChar char="§"/>
            </a:pPr>
            <a:r>
              <a:rPr lang="en-US" sz="3000" dirty="0"/>
              <a:t>EEI’s are the content of the theme, specific and accurate points designed to work in concert together to draw a logical conclusion toward the message you are trying to sell</a:t>
            </a:r>
          </a:p>
          <a:p>
            <a:pPr marL="0" indent="0">
              <a:buNone/>
            </a:pPr>
            <a:r>
              <a:rPr lang="en-US" b="1" dirty="0">
                <a:solidFill>
                  <a:srgbClr val="C00000"/>
                </a:solidFill>
              </a:rPr>
              <a:t>REMEMBER: 1). Specificity in the content for credibility in the context. 2). Be candid, authentic, and kind </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717</a:t>
            </a:fld>
            <a:endParaRPr lang="en-US">
              <a:solidFill>
                <a:prstClr val="black">
                  <a:tint val="75000"/>
                </a:prstClr>
              </a:solidFill>
            </a:endParaRPr>
          </a:p>
        </p:txBody>
      </p:sp>
    </p:spTree>
    <p:extLst>
      <p:ext uri="{BB962C8B-B14F-4D97-AF65-F5344CB8AC3E}">
        <p14:creationId xmlns:p14="http://schemas.microsoft.com/office/powerpoint/2010/main" val="197948945"/>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692274"/>
          </a:xfrm>
        </p:spPr>
        <p:txBody>
          <a:bodyPr>
            <a:noAutofit/>
          </a:bodyPr>
          <a:lstStyle/>
          <a:p>
            <a:pPr>
              <a:defRPr/>
            </a:pPr>
            <a:r>
              <a:rPr lang="en-US" b="1" dirty="0">
                <a:latin typeface="Calibri" panose="020F0502020204030204" pitchFamily="34" charset="0"/>
              </a:rPr>
              <a:t>12 Steps in Corrective Feedback</a:t>
            </a:r>
            <a:br>
              <a:rPr lang="en-US" b="1" dirty="0">
                <a:latin typeface="Calibri" panose="020F0502020204030204" pitchFamily="34" charset="0"/>
              </a:rPr>
            </a:br>
            <a:r>
              <a:rPr lang="en-US" sz="2400" dirty="0">
                <a:latin typeface="Calibri" panose="020F0502020204030204" pitchFamily="34" charset="0"/>
              </a:rPr>
              <a:t>Adapted</a:t>
            </a:r>
            <a:r>
              <a:rPr lang="en-US" sz="2400" b="1" dirty="0">
                <a:latin typeface="Calibri" panose="020F0502020204030204" pitchFamily="34" charset="0"/>
              </a:rPr>
              <a:t> </a:t>
            </a:r>
            <a:r>
              <a:rPr lang="en-US" sz="2400" dirty="0">
                <a:latin typeface="Calibri" panose="020F0502020204030204" pitchFamily="34" charset="0"/>
              </a:rPr>
              <a:t>from </a:t>
            </a:r>
            <a:r>
              <a:rPr lang="en-US" sz="2400" dirty="0" err="1">
                <a:latin typeface="Calibri" panose="020F0502020204030204" pitchFamily="34" charset="0"/>
              </a:rPr>
              <a:t>Lizzio</a:t>
            </a:r>
            <a:r>
              <a:rPr lang="en-US" sz="2400" dirty="0">
                <a:latin typeface="Calibri" panose="020F0502020204030204" pitchFamily="34" charset="0"/>
              </a:rPr>
              <a:t>, et al. (2003) and Atwater &amp; Waldman, (2013)</a:t>
            </a:r>
            <a:br>
              <a:rPr lang="en-US" sz="2400" dirty="0">
                <a:latin typeface="Calibri" panose="020F0502020204030204" pitchFamily="34" charset="0"/>
              </a:rPr>
            </a:br>
            <a:r>
              <a:rPr lang="en-US" sz="2400" dirty="0">
                <a:latin typeface="Calibri" panose="020F0502020204030204" pitchFamily="34" charset="0"/>
              </a:rPr>
              <a:t>Moore &amp; Guardia, (2017), </a:t>
            </a:r>
            <a:r>
              <a:rPr lang="en-US" sz="2400" b="0" i="0" dirty="0">
                <a:effectLst/>
                <a:latin typeface="Calibri" panose="020F0502020204030204" pitchFamily="34" charset="0"/>
                <a:cs typeface="Calibri" panose="020F0502020204030204" pitchFamily="34" charset="0"/>
              </a:rPr>
              <a:t>Choi, Johnson, Moon, &amp; </a:t>
            </a:r>
            <a:r>
              <a:rPr lang="en-US" sz="2400" b="0" i="0" dirty="0" err="1">
                <a:effectLst/>
                <a:latin typeface="Calibri" panose="020F0502020204030204" pitchFamily="34" charset="0"/>
                <a:cs typeface="Calibri" panose="020F0502020204030204" pitchFamily="34" charset="0"/>
              </a:rPr>
              <a:t>Oah</a:t>
            </a:r>
            <a:r>
              <a:rPr lang="en-US" sz="2400" b="0" i="0" dirty="0">
                <a:effectLst/>
                <a:latin typeface="Calibri" panose="020F0502020204030204" pitchFamily="34" charset="0"/>
                <a:cs typeface="Calibri" panose="020F0502020204030204" pitchFamily="34" charset="0"/>
              </a:rPr>
              <a:t>,(2018), </a:t>
            </a:r>
            <a:r>
              <a:rPr lang="en-US" sz="2400" dirty="0">
                <a:latin typeface="Calibri" panose="020F0502020204030204" pitchFamily="34" charset="0"/>
              </a:rPr>
              <a:t>Levine, Roberts &amp; Cohen, (2020)</a:t>
            </a:r>
            <a:endParaRPr lang="en-US" dirty="0">
              <a:solidFill>
                <a:srgbClr val="C00000"/>
              </a:solidFill>
              <a:latin typeface="Calibri" panose="020F0502020204030204" pitchFamily="34" charset="0"/>
            </a:endParaRPr>
          </a:p>
        </p:txBody>
      </p:sp>
      <p:sp>
        <p:nvSpPr>
          <p:cNvPr id="3" name="Content Placeholder 2"/>
          <p:cNvSpPr>
            <a:spLocks noGrp="1"/>
          </p:cNvSpPr>
          <p:nvPr>
            <p:ph idx="1"/>
          </p:nvPr>
        </p:nvSpPr>
        <p:spPr>
          <a:xfrm>
            <a:off x="152400" y="1828800"/>
            <a:ext cx="8763000" cy="5029200"/>
          </a:xfrm>
        </p:spPr>
        <p:txBody>
          <a:bodyPr>
            <a:normAutofit lnSpcReduction="10000"/>
          </a:bodyPr>
          <a:lstStyle/>
          <a:p>
            <a:pPr marL="0" indent="0">
              <a:buNone/>
              <a:defRPr/>
            </a:pPr>
            <a:r>
              <a:rPr lang="en-US" sz="2800" b="1" dirty="0">
                <a:latin typeface="Cambria" panose="02040503050406030204" pitchFamily="18" charset="0"/>
              </a:rPr>
              <a:t>1) Initial contact and ensure you protect their self-esteem </a:t>
            </a:r>
            <a:r>
              <a:rPr lang="en-US" sz="2800" b="1" dirty="0">
                <a:solidFill>
                  <a:srgbClr val="C00000"/>
                </a:solidFill>
                <a:latin typeface="Cambria" panose="02040503050406030204" pitchFamily="18" charset="0"/>
              </a:rPr>
              <a:t>(Give specific examples of something to secure self-esteem, them about and its meaning to the agency, or a positive benefit to them that will </a:t>
            </a:r>
            <a:r>
              <a:rPr lang="en-US" sz="2800" b="1" u="sng" dirty="0">
                <a:solidFill>
                  <a:srgbClr val="C00000"/>
                </a:solidFill>
                <a:latin typeface="Cambria" panose="02040503050406030204" pitchFamily="18" charset="0"/>
              </a:rPr>
              <a:t>develop them</a:t>
            </a:r>
            <a:r>
              <a:rPr lang="en-US" sz="2800" b="1" dirty="0">
                <a:solidFill>
                  <a:srgbClr val="C00000"/>
                </a:solidFill>
                <a:latin typeface="Cambria" panose="02040503050406030204" pitchFamily="18" charset="0"/>
              </a:rPr>
              <a:t>) </a:t>
            </a:r>
            <a:r>
              <a:rPr lang="en-US" sz="2800" b="1" dirty="0">
                <a:solidFill>
                  <a:srgbClr val="FF0000"/>
                </a:solidFill>
                <a:latin typeface="Cambria" panose="02040503050406030204" pitchFamily="18" charset="0"/>
              </a:rPr>
              <a:t>*LMX Huge with Sandwich </a:t>
            </a:r>
            <a:r>
              <a:rPr lang="en-US" sz="2800" b="1" dirty="0" err="1">
                <a:solidFill>
                  <a:srgbClr val="FF0000"/>
                </a:solidFill>
                <a:latin typeface="Cambria" panose="02040503050406030204" pitchFamily="18" charset="0"/>
              </a:rPr>
              <a:t>varible</a:t>
            </a:r>
            <a:endParaRPr lang="en-US" sz="2800" b="1" dirty="0">
              <a:solidFill>
                <a:srgbClr val="FF0000"/>
              </a:solidFill>
              <a:latin typeface="Cambria" panose="02040503050406030204" pitchFamily="18" charset="0"/>
            </a:endParaRPr>
          </a:p>
          <a:p>
            <a:pPr marL="0" indent="0">
              <a:buNone/>
              <a:defRPr/>
            </a:pPr>
            <a:r>
              <a:rPr lang="en-US" sz="2800" b="1" dirty="0">
                <a:latin typeface="Cambria" panose="02040503050406030204" pitchFamily="18" charset="0"/>
              </a:rPr>
              <a:t>2) Share the responsibility with the problem </a:t>
            </a:r>
            <a:r>
              <a:rPr lang="en-US" sz="2800" b="1" dirty="0">
                <a:solidFill>
                  <a:srgbClr val="C00000"/>
                </a:solidFill>
                <a:latin typeface="Cambria" panose="02040503050406030204" pitchFamily="18" charset="0"/>
              </a:rPr>
              <a:t>(we have a problem)</a:t>
            </a:r>
          </a:p>
          <a:p>
            <a:pPr marL="0" indent="0">
              <a:buNone/>
              <a:defRPr/>
            </a:pPr>
            <a:r>
              <a:rPr lang="en-US" sz="2800" b="1" dirty="0">
                <a:latin typeface="Cambria" panose="02040503050406030204" pitchFamily="18" charset="0"/>
              </a:rPr>
              <a:t>3) Define the problem issues </a:t>
            </a:r>
            <a:r>
              <a:rPr lang="en-US" sz="2800" b="1" dirty="0">
                <a:solidFill>
                  <a:srgbClr val="C00000"/>
                </a:solidFill>
                <a:latin typeface="Cambria" panose="02040503050406030204" pitchFamily="18" charset="0"/>
              </a:rPr>
              <a:t>(Describe the specific observable behavior captured in your EEI’s)</a:t>
            </a:r>
          </a:p>
          <a:p>
            <a:pPr marL="0" indent="0">
              <a:buNone/>
              <a:defRPr/>
            </a:pPr>
            <a:r>
              <a:rPr lang="en-US" sz="2800" b="1" dirty="0">
                <a:latin typeface="Cambria" panose="02040503050406030204" pitchFamily="18" charset="0"/>
              </a:rPr>
              <a:t>4) Encourage them to talk </a:t>
            </a:r>
            <a:r>
              <a:rPr lang="en-US" sz="2800" b="1" dirty="0">
                <a:solidFill>
                  <a:srgbClr val="C00000"/>
                </a:solidFill>
                <a:latin typeface="Cambria" panose="02040503050406030204" pitchFamily="18" charset="0"/>
              </a:rPr>
              <a:t>(Give them voice and let them ask questions)</a:t>
            </a:r>
          </a:p>
          <a:p>
            <a:pPr marL="0" indent="0">
              <a:buNone/>
              <a:defRPr/>
            </a:pPr>
            <a:endParaRPr lang="en-US" dirty="0">
              <a:latin typeface="Cambria" panose="02040503050406030204" pitchFamily="18" charset="0"/>
            </a:endParaRP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718</a:t>
            </a:fld>
            <a:endParaRPr lang="en-US" dirty="0">
              <a:solidFill>
                <a:prstClr val="black">
                  <a:tint val="75000"/>
                </a:prstClr>
              </a:solidFill>
            </a:endParaRPr>
          </a:p>
        </p:txBody>
      </p:sp>
    </p:spTree>
    <p:extLst>
      <p:ext uri="{BB962C8B-B14F-4D97-AF65-F5344CB8AC3E}">
        <p14:creationId xmlns:p14="http://schemas.microsoft.com/office/powerpoint/2010/main" val="1506501728"/>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261E9-A6F0-4916-8D11-292D7557DDCA}"/>
              </a:ext>
            </a:extLst>
          </p:cNvPr>
          <p:cNvSpPr>
            <a:spLocks noGrp="1"/>
          </p:cNvSpPr>
          <p:nvPr>
            <p:ph type="title"/>
          </p:nvPr>
        </p:nvSpPr>
        <p:spPr>
          <a:xfrm>
            <a:off x="457200" y="274638"/>
            <a:ext cx="8229600" cy="5635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6C4D2115-7D57-4B2D-A171-FEE3E57FE6D2}"/>
              </a:ext>
            </a:extLst>
          </p:cNvPr>
          <p:cNvSpPr>
            <a:spLocks noGrp="1"/>
          </p:cNvSpPr>
          <p:nvPr>
            <p:ph idx="1"/>
          </p:nvPr>
        </p:nvSpPr>
        <p:spPr>
          <a:xfrm>
            <a:off x="457200" y="990600"/>
            <a:ext cx="8229600" cy="5730874"/>
          </a:xfrm>
        </p:spPr>
        <p:txBody>
          <a:bodyPr>
            <a:normAutofit/>
          </a:bodyPr>
          <a:lstStyle/>
          <a:p>
            <a:pPr marL="0" indent="0">
              <a:buNone/>
              <a:defRPr/>
            </a:pPr>
            <a:r>
              <a:rPr lang="en-US" b="1" dirty="0">
                <a:latin typeface="Cambria" panose="02040503050406030204" pitchFamily="18" charset="0"/>
              </a:rPr>
              <a:t>5</a:t>
            </a:r>
            <a:r>
              <a:rPr lang="en-US" b="1" dirty="0">
                <a:latin typeface="Cambria" panose="02040503050406030204" pitchFamily="18" charset="0"/>
                <a:ea typeface="Cambria" panose="02040503050406030204" pitchFamily="18" charset="0"/>
              </a:rPr>
              <a:t>) </a:t>
            </a:r>
            <a:r>
              <a:rPr lang="en-US" sz="2800" b="1" dirty="0">
                <a:latin typeface="Cambria" panose="02040503050406030204" pitchFamily="18" charset="0"/>
                <a:ea typeface="Cambria" panose="02040503050406030204" pitchFamily="18" charset="0"/>
              </a:rPr>
              <a:t>Aggressive non-verbal attention and listening </a:t>
            </a:r>
            <a:r>
              <a:rPr lang="en-US" sz="2800" b="1" dirty="0">
                <a:solidFill>
                  <a:srgbClr val="C00000"/>
                </a:solidFill>
                <a:latin typeface="Cambria" panose="02040503050406030204" pitchFamily="18" charset="0"/>
                <a:ea typeface="Cambria" panose="02040503050406030204" pitchFamily="18" charset="0"/>
              </a:rPr>
              <a:t>(Clear your mind of other thoughts, filters, and distractions and attempt to understand “Objectively” what is being said)</a:t>
            </a:r>
          </a:p>
          <a:p>
            <a:pPr marL="0" indent="0">
              <a:buNone/>
              <a:defRPr/>
            </a:pPr>
            <a:r>
              <a:rPr lang="en-US" sz="2800" b="1" dirty="0">
                <a:latin typeface="Cambria" panose="02040503050406030204" pitchFamily="18" charset="0"/>
              </a:rPr>
              <a:t>6) Ask probing “un-accusatory” questions </a:t>
            </a:r>
            <a:r>
              <a:rPr lang="en-US" sz="2800" b="1" dirty="0">
                <a:solidFill>
                  <a:srgbClr val="C00000"/>
                </a:solidFill>
                <a:latin typeface="Cambria" panose="02040503050406030204" pitchFamily="18" charset="0"/>
              </a:rPr>
              <a:t>(for specific clarification in issues)</a:t>
            </a:r>
          </a:p>
          <a:p>
            <a:pPr marL="514350" indent="-514350">
              <a:buFont typeface="+mj-lt"/>
              <a:buAutoNum type="arabicParenR" startAt="7"/>
              <a:defRPr/>
            </a:pPr>
            <a:r>
              <a:rPr lang="en-US" sz="2800" b="1" dirty="0">
                <a:latin typeface="Cambria" panose="02040503050406030204" pitchFamily="18" charset="0"/>
              </a:rPr>
              <a:t>Focus on the behavior </a:t>
            </a:r>
            <a:r>
              <a:rPr lang="en-US" sz="2800" b="1" dirty="0">
                <a:solidFill>
                  <a:srgbClr val="C00000"/>
                </a:solidFill>
                <a:latin typeface="Cambria" panose="02040503050406030204" pitchFamily="18" charset="0"/>
              </a:rPr>
              <a:t>(NOT THE PERSON)</a:t>
            </a:r>
          </a:p>
          <a:p>
            <a:pPr marL="514350" indent="-514350">
              <a:buFont typeface="+mj-lt"/>
              <a:buAutoNum type="arabicParenR" startAt="7"/>
              <a:defRPr/>
            </a:pPr>
            <a:r>
              <a:rPr lang="en-US" sz="2800" b="1" dirty="0">
                <a:latin typeface="Cambria" panose="02040503050406030204" pitchFamily="18" charset="0"/>
              </a:rPr>
              <a:t>Identify, define and agree upon problems </a:t>
            </a:r>
            <a:r>
              <a:rPr lang="en-US" sz="2800" b="1" dirty="0">
                <a:solidFill>
                  <a:srgbClr val="C00000"/>
                </a:solidFill>
                <a:latin typeface="Cambria" panose="02040503050406030204" pitchFamily="18" charset="0"/>
              </a:rPr>
              <a:t>(Capture the issues and in specific terms “</a:t>
            </a:r>
            <a:r>
              <a:rPr lang="en-US" sz="2800" b="1" dirty="0" err="1">
                <a:solidFill>
                  <a:srgbClr val="C00000"/>
                </a:solidFill>
                <a:latin typeface="Cambria" panose="02040503050406030204" pitchFamily="18" charset="0"/>
              </a:rPr>
              <a:t>EEI’s”described</a:t>
            </a:r>
            <a:r>
              <a:rPr lang="en-US" sz="2800" b="1" dirty="0">
                <a:solidFill>
                  <a:srgbClr val="C00000"/>
                </a:solidFill>
                <a:latin typeface="Cambria" panose="02040503050406030204" pitchFamily="18" charset="0"/>
              </a:rPr>
              <a:t> how the behavior adversely impacts the organization/employee)</a:t>
            </a:r>
          </a:p>
          <a:p>
            <a:pPr marL="0" indent="0">
              <a:buNone/>
              <a:defRPr/>
            </a:pPr>
            <a:endParaRPr lang="en-US" sz="2800" b="1" dirty="0">
              <a:latin typeface="Cambria" panose="02040503050406030204" pitchFamily="18" charset="0"/>
            </a:endParaRPr>
          </a:p>
          <a:p>
            <a:endParaRPr lang="en-US" dirty="0"/>
          </a:p>
        </p:txBody>
      </p:sp>
      <p:sp>
        <p:nvSpPr>
          <p:cNvPr id="4" name="Slide Number Placeholder 3">
            <a:extLst>
              <a:ext uri="{FF2B5EF4-FFF2-40B4-BE49-F238E27FC236}">
                <a16:creationId xmlns:a16="http://schemas.microsoft.com/office/drawing/2014/main" id="{3907685E-FE6A-48AD-BF8E-18E2C6F3C1B4}"/>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719</a:t>
            </a:fld>
            <a:endParaRPr lang="en-US">
              <a:solidFill>
                <a:prstClr val="black">
                  <a:tint val="75000"/>
                </a:prstClr>
              </a:solidFill>
            </a:endParaRPr>
          </a:p>
        </p:txBody>
      </p:sp>
    </p:spTree>
    <p:extLst>
      <p:ext uri="{BB962C8B-B14F-4D97-AF65-F5344CB8AC3E}">
        <p14:creationId xmlns:p14="http://schemas.microsoft.com/office/powerpoint/2010/main" val="17927470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defRPr/>
            </a:pPr>
            <a:r>
              <a:rPr lang="en-US" u="sng" dirty="0">
                <a:solidFill>
                  <a:srgbClr val="C00000"/>
                </a:solidFill>
                <a:latin typeface="Georgia" pitchFamily="18" charset="0"/>
              </a:rPr>
              <a:t>The Cost of Leadership</a:t>
            </a:r>
          </a:p>
        </p:txBody>
      </p:sp>
      <p:sp>
        <p:nvSpPr>
          <p:cNvPr id="4" name="Isosceles Triangle 3"/>
          <p:cNvSpPr/>
          <p:nvPr/>
        </p:nvSpPr>
        <p:spPr>
          <a:xfrm>
            <a:off x="1676400" y="1219200"/>
            <a:ext cx="2209800" cy="220980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Isosceles Triangle 4"/>
          <p:cNvSpPr/>
          <p:nvPr/>
        </p:nvSpPr>
        <p:spPr>
          <a:xfrm rot="10800000">
            <a:off x="4953000" y="1219200"/>
            <a:ext cx="2209800" cy="220980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Down Arrow 5"/>
          <p:cNvSpPr/>
          <p:nvPr/>
        </p:nvSpPr>
        <p:spPr>
          <a:xfrm rot="10800000">
            <a:off x="3886200" y="1066800"/>
            <a:ext cx="914400" cy="2362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7894" name="TextBox 6"/>
          <p:cNvSpPr txBox="1">
            <a:spLocks noChangeArrowheads="1"/>
          </p:cNvSpPr>
          <p:nvPr/>
        </p:nvSpPr>
        <p:spPr bwMode="auto">
          <a:xfrm>
            <a:off x="2057400" y="2967038"/>
            <a:ext cx="1447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a:spcBef>
                <a:spcPct val="0"/>
              </a:spcBef>
              <a:buClrTx/>
              <a:buSzTx/>
              <a:buFontTx/>
              <a:buNone/>
            </a:pPr>
            <a:r>
              <a:rPr lang="en-US" altLang="en-US" sz="2400">
                <a:solidFill>
                  <a:prstClr val="white"/>
                </a:solidFill>
                <a:latin typeface="Georgia" pitchFamily="18" charset="0"/>
              </a:rPr>
              <a:t>Rights</a:t>
            </a:r>
          </a:p>
        </p:txBody>
      </p:sp>
      <p:sp>
        <p:nvSpPr>
          <p:cNvPr id="37895" name="TextBox 7"/>
          <p:cNvSpPr txBox="1">
            <a:spLocks noChangeArrowheads="1"/>
          </p:cNvSpPr>
          <p:nvPr/>
        </p:nvSpPr>
        <p:spPr bwMode="auto">
          <a:xfrm>
            <a:off x="5105400" y="1306513"/>
            <a:ext cx="190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a:spcBef>
                <a:spcPct val="0"/>
              </a:spcBef>
              <a:buClrTx/>
              <a:buSzTx/>
              <a:buFontTx/>
              <a:buNone/>
            </a:pPr>
            <a:r>
              <a:rPr lang="en-US" altLang="en-US" sz="1800">
                <a:solidFill>
                  <a:prstClr val="white"/>
                </a:solidFill>
                <a:latin typeface="Georgia" pitchFamily="18" charset="0"/>
              </a:rPr>
              <a:t>Responsibilities</a:t>
            </a:r>
          </a:p>
        </p:txBody>
      </p:sp>
      <p:sp>
        <p:nvSpPr>
          <p:cNvPr id="37896" name="TextBox 8"/>
          <p:cNvSpPr txBox="1">
            <a:spLocks noChangeArrowheads="1"/>
          </p:cNvSpPr>
          <p:nvPr/>
        </p:nvSpPr>
        <p:spPr bwMode="auto">
          <a:xfrm rot="-5400000">
            <a:off x="3343275" y="2047875"/>
            <a:ext cx="205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r>
              <a:rPr lang="en-US" altLang="en-US" sz="2000">
                <a:solidFill>
                  <a:prstClr val="white"/>
                </a:solidFill>
                <a:latin typeface="Georgia" pitchFamily="18" charset="0"/>
              </a:rPr>
              <a:t>Leadership</a:t>
            </a:r>
          </a:p>
        </p:txBody>
      </p:sp>
      <p:sp>
        <p:nvSpPr>
          <p:cNvPr id="37897" name="TextBox 9"/>
          <p:cNvSpPr txBox="1">
            <a:spLocks noChangeArrowheads="1"/>
          </p:cNvSpPr>
          <p:nvPr/>
        </p:nvSpPr>
        <p:spPr bwMode="auto">
          <a:xfrm>
            <a:off x="6629400" y="2209800"/>
            <a:ext cx="2286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a:spcBef>
                <a:spcPct val="0"/>
              </a:spcBef>
              <a:buClrTx/>
              <a:buSzTx/>
              <a:buFontTx/>
              <a:buNone/>
            </a:pPr>
            <a:r>
              <a:rPr lang="en-US" altLang="en-US" sz="1800">
                <a:solidFill>
                  <a:prstClr val="black"/>
                </a:solidFill>
                <a:latin typeface="Georgia" pitchFamily="18" charset="0"/>
              </a:rPr>
              <a:t>*John Maxwell</a:t>
            </a:r>
          </a:p>
          <a:p>
            <a:pPr algn="ctr">
              <a:spcBef>
                <a:spcPct val="0"/>
              </a:spcBef>
              <a:buClrTx/>
              <a:buSzTx/>
              <a:buFontTx/>
              <a:buNone/>
            </a:pPr>
            <a:r>
              <a:rPr lang="en-US" altLang="en-US" sz="1800">
                <a:solidFill>
                  <a:prstClr val="black"/>
                </a:solidFill>
                <a:latin typeface="Georgia" pitchFamily="18" charset="0"/>
              </a:rPr>
              <a:t>21 Irrefutable Laws of Leadership</a:t>
            </a:r>
          </a:p>
        </p:txBody>
      </p:sp>
      <p:sp>
        <p:nvSpPr>
          <p:cNvPr id="37898" name="TextBox 10"/>
          <p:cNvSpPr txBox="1">
            <a:spLocks noChangeArrowheads="1"/>
          </p:cNvSpPr>
          <p:nvPr/>
        </p:nvSpPr>
        <p:spPr bwMode="auto">
          <a:xfrm>
            <a:off x="1305847" y="3473246"/>
            <a:ext cx="6553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a:spcBef>
                <a:spcPct val="0"/>
              </a:spcBef>
              <a:buClrTx/>
              <a:buSzTx/>
              <a:buFontTx/>
              <a:buNone/>
            </a:pPr>
            <a:r>
              <a:rPr lang="en-US" altLang="en-US" dirty="0">
                <a:solidFill>
                  <a:prstClr val="black"/>
                </a:solidFill>
                <a:latin typeface="Georgia" pitchFamily="18" charset="0"/>
              </a:rPr>
              <a:t>As you rise in leadership, responsibilities increase, </a:t>
            </a:r>
            <a:br>
              <a:rPr lang="en-US" altLang="en-US" dirty="0">
                <a:solidFill>
                  <a:prstClr val="black"/>
                </a:solidFill>
                <a:latin typeface="Georgia" pitchFamily="18" charset="0"/>
              </a:rPr>
            </a:br>
            <a:r>
              <a:rPr lang="en-US" altLang="en-US" dirty="0">
                <a:solidFill>
                  <a:prstClr val="black"/>
                </a:solidFill>
                <a:latin typeface="Georgia" pitchFamily="18" charset="0"/>
              </a:rPr>
              <a:t>and rights decrease.</a:t>
            </a:r>
            <a:endParaRPr lang="en-US" altLang="en-US" sz="800" dirty="0">
              <a:solidFill>
                <a:prstClr val="black"/>
              </a:solidFill>
              <a:latin typeface="Georgia" pitchFamily="18" charset="0"/>
            </a:endParaRPr>
          </a:p>
          <a:p>
            <a:pPr algn="ctr">
              <a:spcBef>
                <a:spcPct val="0"/>
              </a:spcBef>
              <a:buClrTx/>
              <a:buSzTx/>
              <a:buFontTx/>
              <a:buNone/>
            </a:pPr>
            <a:endParaRPr lang="en-US" altLang="en-US" dirty="0">
              <a:solidFill>
                <a:prstClr val="black"/>
              </a:solidFill>
              <a:latin typeface="Georgia" pitchFamily="18" charset="0"/>
            </a:endParaRPr>
          </a:p>
          <a:p>
            <a:pPr algn="ctr">
              <a:spcBef>
                <a:spcPct val="0"/>
              </a:spcBef>
              <a:buClrTx/>
              <a:buSzTx/>
              <a:buFontTx/>
              <a:buNone/>
            </a:pPr>
            <a:r>
              <a:rPr lang="en-US" altLang="en-US" i="1" dirty="0">
                <a:solidFill>
                  <a:srgbClr val="C00000"/>
                </a:solidFill>
                <a:latin typeface="Georgia" pitchFamily="18" charset="0"/>
              </a:rPr>
              <a:t>“You lose the right to </a:t>
            </a:r>
            <a:br>
              <a:rPr lang="en-US" altLang="en-US" i="1" dirty="0">
                <a:solidFill>
                  <a:srgbClr val="C00000"/>
                </a:solidFill>
                <a:latin typeface="Georgia" pitchFamily="18" charset="0"/>
              </a:rPr>
            </a:br>
            <a:r>
              <a:rPr lang="en-US" altLang="en-US" i="1" dirty="0">
                <a:solidFill>
                  <a:srgbClr val="C00000"/>
                </a:solidFill>
                <a:latin typeface="Georgia" pitchFamily="18" charset="0"/>
              </a:rPr>
              <a:t>put yourself first.”</a:t>
            </a:r>
          </a:p>
        </p:txBody>
      </p:sp>
      <p:sp>
        <p:nvSpPr>
          <p:cNvPr id="3" name="Slide Number Placeholder 2"/>
          <p:cNvSpPr>
            <a:spLocks noGrp="1"/>
          </p:cNvSpPr>
          <p:nvPr>
            <p:ph type="sldNum" sz="quarter" idx="12"/>
          </p:nvPr>
        </p:nvSpPr>
        <p:spPr/>
        <p:txBody>
          <a:bodyPr/>
          <a:lstStyle/>
          <a:p>
            <a:fld id="{8A8D1F8B-566B-49F2-865B-EEF93E92EFE1}" type="slidenum">
              <a:rPr lang="en-US" smtClean="0">
                <a:solidFill>
                  <a:prstClr val="black">
                    <a:tint val="75000"/>
                  </a:prstClr>
                </a:solidFill>
              </a:rPr>
              <a:pPr/>
              <a:t>72</a:t>
            </a:fld>
            <a:endParaRPr lang="en-US">
              <a:solidFill>
                <a:prstClr val="black">
                  <a:tint val="75000"/>
                </a:prstClr>
              </a:solidFill>
            </a:endParaRPr>
          </a:p>
        </p:txBody>
      </p:sp>
    </p:spTree>
    <p:extLst>
      <p:ext uri="{BB962C8B-B14F-4D97-AF65-F5344CB8AC3E}">
        <p14:creationId xmlns:p14="http://schemas.microsoft.com/office/powerpoint/2010/main" val="1319332078"/>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324600"/>
          </a:xfrm>
        </p:spPr>
        <p:txBody>
          <a:bodyPr>
            <a:noAutofit/>
          </a:bodyPr>
          <a:lstStyle/>
          <a:p>
            <a:pPr marL="0" indent="0">
              <a:buNone/>
              <a:defRPr/>
            </a:pPr>
            <a:r>
              <a:rPr lang="en-US" b="1" dirty="0">
                <a:latin typeface="Cambria" panose="02040503050406030204" pitchFamily="18" charset="0"/>
              </a:rPr>
              <a:t>9</a:t>
            </a:r>
            <a:r>
              <a:rPr lang="en-US" sz="2800" b="1" dirty="0">
                <a:latin typeface="Cambria" panose="02040503050406030204" pitchFamily="18" charset="0"/>
              </a:rPr>
              <a:t>) Solicit their solutions </a:t>
            </a:r>
            <a:r>
              <a:rPr lang="en-US" sz="2800" b="1" dirty="0">
                <a:solidFill>
                  <a:srgbClr val="C00000"/>
                </a:solidFill>
                <a:latin typeface="Cambria" panose="02040503050406030204" pitchFamily="18" charset="0"/>
              </a:rPr>
              <a:t>(Give them an opportunity to outline how to fix things)</a:t>
            </a:r>
          </a:p>
          <a:p>
            <a:pPr marL="0" indent="0">
              <a:buNone/>
              <a:defRPr/>
            </a:pPr>
            <a:r>
              <a:rPr lang="en-US" sz="2800" b="1" dirty="0">
                <a:latin typeface="Cambria" panose="02040503050406030204" pitchFamily="18" charset="0"/>
              </a:rPr>
              <a:t>10)  Have them assist in expectations development </a:t>
            </a:r>
            <a:r>
              <a:rPr lang="en-US" sz="2800" b="1" dirty="0">
                <a:solidFill>
                  <a:srgbClr val="C00000"/>
                </a:solidFill>
                <a:latin typeface="Cambria" panose="02040503050406030204" pitchFamily="18" charset="0"/>
              </a:rPr>
              <a:t>(consider their path to common goals)</a:t>
            </a:r>
            <a:endParaRPr lang="en-US" sz="2800" dirty="0">
              <a:solidFill>
                <a:srgbClr val="C00000"/>
              </a:solidFill>
              <a:latin typeface="Cambria" panose="02040503050406030204" pitchFamily="18" charset="0"/>
            </a:endParaRPr>
          </a:p>
          <a:p>
            <a:pPr marL="0" indent="0">
              <a:buNone/>
              <a:defRPr/>
            </a:pPr>
            <a:r>
              <a:rPr lang="en-US" sz="2800" b="1" dirty="0">
                <a:latin typeface="Cambria" panose="02040503050406030204" pitchFamily="18" charset="0"/>
              </a:rPr>
              <a:t>11) Agree on expectations and outline why they are important to the agency and to them</a:t>
            </a:r>
            <a:r>
              <a:rPr lang="en-US" sz="2800" b="1" dirty="0">
                <a:solidFill>
                  <a:srgbClr val="C00000"/>
                </a:solidFill>
                <a:latin typeface="Cambria" panose="02040503050406030204" pitchFamily="18" charset="0"/>
              </a:rPr>
              <a:t> (</a:t>
            </a:r>
            <a:r>
              <a:rPr lang="en-US" sz="2800" b="1" u="sng" dirty="0">
                <a:solidFill>
                  <a:srgbClr val="C00000"/>
                </a:solidFill>
                <a:latin typeface="Cambria" panose="02040503050406030204" pitchFamily="18" charset="0"/>
              </a:rPr>
              <a:t>Lock them into their plan to meet your goals)</a:t>
            </a:r>
          </a:p>
          <a:p>
            <a:pPr marL="0" indent="0">
              <a:buNone/>
              <a:defRPr/>
            </a:pPr>
            <a:r>
              <a:rPr lang="en-US" sz="2800" b="1" dirty="0">
                <a:latin typeface="Cambria" panose="02040503050406030204" pitchFamily="18" charset="0"/>
              </a:rPr>
              <a:t>12) Assign a follow up meeting </a:t>
            </a:r>
            <a:r>
              <a:rPr lang="en-US" sz="2800" b="1" dirty="0">
                <a:solidFill>
                  <a:srgbClr val="C00000"/>
                </a:solidFill>
                <a:latin typeface="Cambria" panose="02040503050406030204" pitchFamily="18" charset="0"/>
              </a:rPr>
              <a:t>(Put the responsibility on THEIR shoulders…NOT YOURS, project positive expectations) </a:t>
            </a:r>
            <a:r>
              <a:rPr lang="en-US" sz="2800" b="1" dirty="0">
                <a:latin typeface="Cambria" panose="02040503050406030204" pitchFamily="18" charset="0"/>
              </a:rPr>
              <a:t>end</a:t>
            </a:r>
            <a:r>
              <a:rPr lang="en-US" sz="2800" b="1" dirty="0">
                <a:solidFill>
                  <a:srgbClr val="C00000"/>
                </a:solidFill>
                <a:latin typeface="Cambria" panose="02040503050406030204" pitchFamily="18" charset="0"/>
              </a:rPr>
              <a:t> </a:t>
            </a:r>
            <a:r>
              <a:rPr lang="en-US" sz="2800" b="1" dirty="0">
                <a:latin typeface="Cambria" panose="02040503050406030204" pitchFamily="18" charset="0"/>
              </a:rPr>
              <a:t>as an optimist</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720</a:t>
            </a:fld>
            <a:endParaRPr lang="en-US">
              <a:solidFill>
                <a:prstClr val="black">
                  <a:tint val="75000"/>
                </a:prstClr>
              </a:solidFill>
            </a:endParaRPr>
          </a:p>
        </p:txBody>
      </p:sp>
    </p:spTree>
    <p:extLst>
      <p:ext uri="{BB962C8B-B14F-4D97-AF65-F5344CB8AC3E}">
        <p14:creationId xmlns:p14="http://schemas.microsoft.com/office/powerpoint/2010/main" val="3520621678"/>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B03FD-323C-4751-88B6-2CCDC8226256}"/>
              </a:ext>
            </a:extLst>
          </p:cNvPr>
          <p:cNvSpPr>
            <a:spLocks noGrp="1"/>
          </p:cNvSpPr>
          <p:nvPr>
            <p:ph type="title"/>
          </p:nvPr>
        </p:nvSpPr>
        <p:spPr>
          <a:xfrm>
            <a:off x="0" y="0"/>
            <a:ext cx="9067800" cy="1417638"/>
          </a:xfrm>
        </p:spPr>
        <p:txBody>
          <a:bodyPr>
            <a:normAutofit/>
          </a:bodyPr>
          <a:lstStyle/>
          <a:p>
            <a:r>
              <a:rPr lang="en-US" sz="4000" b="1" dirty="0"/>
              <a:t>Communication Through Documentation</a:t>
            </a:r>
            <a:br>
              <a:rPr lang="en-US" dirty="0"/>
            </a:br>
            <a:r>
              <a:rPr lang="en-US" sz="2700" dirty="0"/>
              <a:t>Adams, (2015)</a:t>
            </a:r>
          </a:p>
        </p:txBody>
      </p:sp>
      <p:sp>
        <p:nvSpPr>
          <p:cNvPr id="3" name="Content Placeholder 2">
            <a:extLst>
              <a:ext uri="{FF2B5EF4-FFF2-40B4-BE49-F238E27FC236}">
                <a16:creationId xmlns:a16="http://schemas.microsoft.com/office/drawing/2014/main" id="{9FF2FD81-6834-49E6-8F09-4307EFBFEB0A}"/>
              </a:ext>
            </a:extLst>
          </p:cNvPr>
          <p:cNvSpPr>
            <a:spLocks noGrp="1"/>
          </p:cNvSpPr>
          <p:nvPr>
            <p:ph idx="1"/>
          </p:nvPr>
        </p:nvSpPr>
        <p:spPr>
          <a:xfrm>
            <a:off x="457200" y="1417639"/>
            <a:ext cx="8229600" cy="5303836"/>
          </a:xfrm>
        </p:spPr>
        <p:txBody>
          <a:bodyPr>
            <a:normAutofit fontScale="92500"/>
          </a:bodyPr>
          <a:lstStyle/>
          <a:p>
            <a:pPr>
              <a:buFont typeface="Wingdings" panose="05000000000000000000" pitchFamily="2" charset="2"/>
              <a:buChar char="§"/>
            </a:pPr>
            <a:r>
              <a:rPr lang="en-US" sz="3000" dirty="0"/>
              <a:t>Business writing is about clarity and persuasion</a:t>
            </a:r>
          </a:p>
          <a:p>
            <a:pPr>
              <a:buFont typeface="Wingdings" panose="05000000000000000000" pitchFamily="2" charset="2"/>
              <a:buChar char="§"/>
            </a:pPr>
            <a:r>
              <a:rPr lang="en-US" sz="3000" dirty="0"/>
              <a:t>The main technique is keeping things simple. Simple writing is persuasive</a:t>
            </a:r>
          </a:p>
          <a:p>
            <a:pPr>
              <a:buFont typeface="Wingdings" panose="05000000000000000000" pitchFamily="2" charset="2"/>
              <a:buChar char="§"/>
            </a:pPr>
            <a:r>
              <a:rPr lang="en-US" sz="3000" dirty="0"/>
              <a:t>Simple means getting rid of extra words</a:t>
            </a:r>
          </a:p>
          <a:p>
            <a:pPr>
              <a:buFont typeface="Wingdings" panose="05000000000000000000" pitchFamily="2" charset="2"/>
              <a:buChar char="§"/>
            </a:pPr>
            <a:r>
              <a:rPr lang="en-US" sz="3000" dirty="0"/>
              <a:t>Write short sentences</a:t>
            </a:r>
          </a:p>
          <a:p>
            <a:pPr>
              <a:buFont typeface="Wingdings" panose="05000000000000000000" pitchFamily="2" charset="2"/>
              <a:buChar char="§"/>
            </a:pPr>
            <a:r>
              <a:rPr lang="en-US" sz="3000" dirty="0"/>
              <a:t>Avoid putting multiple thoughts in one sentence</a:t>
            </a:r>
          </a:p>
          <a:p>
            <a:pPr>
              <a:buFont typeface="Wingdings" panose="05000000000000000000" pitchFamily="2" charset="2"/>
              <a:buChar char="§"/>
            </a:pPr>
            <a:r>
              <a:rPr lang="en-US" sz="3000" dirty="0"/>
              <a:t>Be descriptive and specific </a:t>
            </a:r>
          </a:p>
          <a:p>
            <a:pPr>
              <a:buFont typeface="Wingdings" panose="05000000000000000000" pitchFamily="2" charset="2"/>
              <a:buChar char="§"/>
            </a:pPr>
            <a:r>
              <a:rPr lang="en-US" sz="3000" dirty="0"/>
              <a:t>Support conclusions with facts and circumstances</a:t>
            </a:r>
          </a:p>
          <a:p>
            <a:pPr marL="0" indent="0" algn="ctr">
              <a:buNone/>
            </a:pPr>
            <a:r>
              <a:rPr lang="en-US" b="1" dirty="0">
                <a:solidFill>
                  <a:srgbClr val="C00000"/>
                </a:solidFill>
              </a:rPr>
              <a:t>[Proofread for proper grammar, accurate spelling and do not use slang terms or police jargon]</a:t>
            </a: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B8D4AC25-7A03-4C35-A489-CB982848D19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721</a:t>
            </a:fld>
            <a:endParaRPr lang="en-US">
              <a:solidFill>
                <a:prstClr val="black">
                  <a:tint val="75000"/>
                </a:prstClr>
              </a:solidFill>
            </a:endParaRPr>
          </a:p>
        </p:txBody>
      </p:sp>
    </p:spTree>
    <p:extLst>
      <p:ext uri="{BB962C8B-B14F-4D97-AF65-F5344CB8AC3E}">
        <p14:creationId xmlns:p14="http://schemas.microsoft.com/office/powerpoint/2010/main" val="3858220941"/>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body" idx="1"/>
          </p:nvPr>
        </p:nvSpPr>
        <p:spPr>
          <a:xfrm>
            <a:off x="304800" y="228599"/>
            <a:ext cx="8610600" cy="6492875"/>
          </a:xfrm>
        </p:spPr>
        <p:txBody>
          <a:bodyPr/>
          <a:lstStyle/>
          <a:p>
            <a:pPr algn="ctr" eaLnBrk="1" hangingPunct="1">
              <a:buFont typeface="Wingdings" pitchFamily="2" charset="2"/>
              <a:buNone/>
              <a:defRPr/>
            </a:pPr>
            <a:r>
              <a:rPr lang="en-US" sz="3800" b="1" dirty="0"/>
              <a:t>People need to feel they are important and what they say, write, or do is valuable to you/organization…</a:t>
            </a:r>
            <a:endParaRPr lang="en-US" sz="3800" dirty="0"/>
          </a:p>
          <a:p>
            <a:pPr algn="ctr" eaLnBrk="1" hangingPunct="1">
              <a:buFont typeface="Wingdings" pitchFamily="2" charset="2"/>
              <a:buNone/>
              <a:defRPr/>
            </a:pPr>
            <a:r>
              <a:rPr lang="en-US" sz="3800" i="1" dirty="0"/>
              <a:t>21</a:t>
            </a:r>
            <a:r>
              <a:rPr lang="en-US" sz="3800" i="1" baseline="30000" dirty="0"/>
              <a:t>st</a:t>
            </a:r>
            <a:r>
              <a:rPr lang="en-US" sz="3800" i="1" dirty="0"/>
              <a:t> century technologies can undermine this situation…</a:t>
            </a:r>
          </a:p>
          <a:p>
            <a:pPr marL="0" indent="0">
              <a:buNone/>
            </a:pPr>
            <a:r>
              <a:rPr lang="en-US" i="1" dirty="0"/>
              <a:t>Take advantage of the utility of the technologies, </a:t>
            </a:r>
            <a:r>
              <a:rPr lang="en-US" i="1" dirty="0">
                <a:solidFill>
                  <a:srgbClr val="C00000"/>
                </a:solidFill>
              </a:rPr>
              <a:t>but depend upon personal contact, evaluation and analysis in a human relational context</a:t>
            </a:r>
          </a:p>
          <a:p>
            <a:pPr marL="0" indent="0">
              <a:buNone/>
            </a:pPr>
            <a:r>
              <a:rPr lang="en-US" b="1" i="1" dirty="0"/>
              <a:t>STRIVE TO DRIVE YOUR COMMUNICATIONS AS A “RELATIONAL ENGINEER.”</a:t>
            </a:r>
          </a:p>
          <a:p>
            <a:pPr algn="ctr" eaLnBrk="1" hangingPunct="1">
              <a:buFont typeface="Wingdings" pitchFamily="2" charset="2"/>
              <a:buNone/>
              <a:defRPr/>
            </a:pPr>
            <a:endParaRPr lang="en-US" sz="2800" i="1" dirty="0"/>
          </a:p>
          <a:p>
            <a:pPr algn="ctr" eaLnBrk="1" hangingPunct="1">
              <a:buFont typeface="Wingdings" pitchFamily="2" charset="2"/>
              <a:buNone/>
              <a:defRPr/>
            </a:pPr>
            <a:endParaRPr lang="en-US" sz="2800" i="1"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722</a:t>
            </a:fld>
            <a:endParaRPr lang="en-US">
              <a:solidFill>
                <a:prstClr val="black">
                  <a:tint val="75000"/>
                </a:prstClr>
              </a:solidFill>
            </a:endParaRPr>
          </a:p>
        </p:txBody>
      </p:sp>
    </p:spTree>
    <p:extLst>
      <p:ext uri="{BB962C8B-B14F-4D97-AF65-F5344CB8AC3E}">
        <p14:creationId xmlns:p14="http://schemas.microsoft.com/office/powerpoint/2010/main" val="3240112786"/>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rrowheads="1"/>
          </p:cNvSpPr>
          <p:nvPr>
            <p:ph type="title"/>
          </p:nvPr>
        </p:nvSpPr>
        <p:spPr>
          <a:xfrm>
            <a:off x="0" y="0"/>
            <a:ext cx="9144000" cy="838200"/>
          </a:xfrm>
        </p:spPr>
        <p:txBody>
          <a:bodyPr>
            <a:normAutofit fontScale="90000"/>
          </a:bodyPr>
          <a:lstStyle/>
          <a:p>
            <a:pPr eaLnBrk="1" hangingPunct="1">
              <a:defRPr/>
            </a:pPr>
            <a:r>
              <a:rPr lang="en-US" b="1" u="sng" dirty="0"/>
              <a:t>Cell Phones and E-mail Communications</a:t>
            </a:r>
            <a:endParaRPr lang="en-US" i="1" dirty="0"/>
          </a:p>
        </p:txBody>
      </p:sp>
      <p:sp>
        <p:nvSpPr>
          <p:cNvPr id="180227" name="Rectangle 3"/>
          <p:cNvSpPr>
            <a:spLocks noGrp="1" noChangeArrowheads="1"/>
          </p:cNvSpPr>
          <p:nvPr>
            <p:ph type="body" idx="1"/>
          </p:nvPr>
        </p:nvSpPr>
        <p:spPr>
          <a:xfrm>
            <a:off x="76200" y="838200"/>
            <a:ext cx="8915400" cy="6324600"/>
          </a:xfrm>
        </p:spPr>
        <p:txBody>
          <a:bodyPr>
            <a:noAutofit/>
          </a:bodyPr>
          <a:lstStyle/>
          <a:p>
            <a:pPr eaLnBrk="1" hangingPunct="1">
              <a:defRPr/>
            </a:pPr>
            <a:r>
              <a:rPr lang="en-US" sz="2800" dirty="0"/>
              <a:t>Incoming cell calls should never divert attention from interpersonal scenarios </a:t>
            </a:r>
          </a:p>
          <a:p>
            <a:pPr eaLnBrk="1" hangingPunct="1">
              <a:defRPr/>
            </a:pPr>
            <a:r>
              <a:rPr lang="en-US" sz="2800" dirty="0"/>
              <a:t>Put the phone away at the desk or table and be present </a:t>
            </a:r>
          </a:p>
          <a:p>
            <a:pPr eaLnBrk="1" hangingPunct="1">
              <a:defRPr/>
            </a:pPr>
            <a:r>
              <a:rPr lang="en-US" sz="2800" dirty="0"/>
              <a:t>E-mails should not be “lighting bolts” or “flaming arrows” with unreasonable suspense times unless they are required or because of their origin are compelled to be.</a:t>
            </a:r>
          </a:p>
          <a:p>
            <a:pPr eaLnBrk="1" hangingPunct="1">
              <a:defRPr/>
            </a:pPr>
            <a:r>
              <a:rPr lang="en-US" sz="2800" dirty="0"/>
              <a:t>Don’t rely totally on e-mail in an office. People require personal attention and opportunities to offer feedback.</a:t>
            </a:r>
          </a:p>
          <a:p>
            <a:pPr eaLnBrk="1" hangingPunct="1">
              <a:defRPr/>
            </a:pPr>
            <a:r>
              <a:rPr lang="en-US" sz="2800" dirty="0"/>
              <a:t>You can’t see non-verbal behaviors through E-mail</a:t>
            </a:r>
          </a:p>
          <a:p>
            <a:pPr eaLnBrk="1" hangingPunct="1">
              <a:defRPr/>
            </a:pPr>
            <a:r>
              <a:rPr lang="en-US" sz="2800" dirty="0"/>
              <a:t>E-mail is great for broad information updates and providing details and facts regarding operations to everyone</a:t>
            </a:r>
          </a:p>
          <a:p>
            <a:pPr marL="0" indent="0" eaLnBrk="1" hangingPunct="1">
              <a:buNone/>
              <a:defRPr/>
            </a:pPr>
            <a:r>
              <a:rPr lang="en-US" sz="2800" dirty="0"/>
              <a:t>    </a:t>
            </a:r>
          </a:p>
          <a:p>
            <a:pPr marL="0" indent="0" eaLnBrk="1" hangingPunct="1">
              <a:buNone/>
              <a:defRPr/>
            </a:pPr>
            <a:r>
              <a:rPr lang="en-US" sz="2800" dirty="0"/>
              <a:t> </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723</a:t>
            </a:fld>
            <a:endParaRPr lang="en-US">
              <a:solidFill>
                <a:prstClr val="black">
                  <a:tint val="75000"/>
                </a:prstClr>
              </a:solidFill>
            </a:endParaRPr>
          </a:p>
        </p:txBody>
      </p:sp>
    </p:spTree>
    <p:extLst>
      <p:ext uri="{BB962C8B-B14F-4D97-AF65-F5344CB8AC3E}">
        <p14:creationId xmlns:p14="http://schemas.microsoft.com/office/powerpoint/2010/main" val="266449426"/>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067800" cy="685800"/>
          </a:xfrm>
        </p:spPr>
        <p:txBody>
          <a:bodyPr>
            <a:normAutofit fontScale="90000"/>
          </a:bodyPr>
          <a:lstStyle/>
          <a:p>
            <a:pPr>
              <a:defRPr/>
            </a:pPr>
            <a:r>
              <a:rPr lang="en-US" sz="4000" b="1" dirty="0">
                <a:effectLst>
                  <a:outerShdw blurRad="38100" dist="38100" dir="2700000" algn="tl">
                    <a:srgbClr val="000000">
                      <a:alpha val="43137"/>
                    </a:srgbClr>
                  </a:outerShdw>
                </a:effectLst>
              </a:rPr>
              <a:t>The Supervisors Communications Checklist</a:t>
            </a:r>
            <a:br>
              <a:rPr lang="en-US" b="1" dirty="0">
                <a:effectLst>
                  <a:outerShdw blurRad="38100" dist="38100" dir="2700000" algn="tl">
                    <a:srgbClr val="000000">
                      <a:alpha val="43137"/>
                    </a:srgbClr>
                  </a:outerShdw>
                </a:effectLst>
              </a:rPr>
            </a:br>
            <a:r>
              <a:rPr lang="en-US" sz="2700" dirty="0">
                <a:effectLst>
                  <a:outerShdw blurRad="38100" dist="38100" dir="2700000" algn="tl">
                    <a:srgbClr val="000000">
                      <a:alpha val="43137"/>
                    </a:srgbClr>
                  </a:outerShdw>
                </a:effectLst>
              </a:rPr>
              <a:t>Rabin, (1988)</a:t>
            </a:r>
            <a:br>
              <a:rPr lang="en-US" sz="2700" dirty="0">
                <a:effectLst>
                  <a:outerShdw blurRad="38100" dist="38100" dir="2700000" algn="tl">
                    <a:srgbClr val="000000">
                      <a:alpha val="43137"/>
                    </a:srgbClr>
                  </a:outerShdw>
                </a:effectLst>
              </a:rPr>
            </a:br>
            <a:endParaRPr lang="en-US" sz="27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2400" y="1447800"/>
            <a:ext cx="8915400" cy="5273674"/>
          </a:xfrm>
        </p:spPr>
        <p:txBody>
          <a:bodyPr>
            <a:normAutofit fontScale="92500" lnSpcReduction="20000"/>
          </a:bodyPr>
          <a:lstStyle/>
          <a:p>
            <a:pPr marL="514350" indent="-514350">
              <a:buFont typeface="Wingdings" pitchFamily="2" charset="2"/>
              <a:buAutoNum type="arabicPeriod"/>
              <a:defRPr/>
            </a:pPr>
            <a:r>
              <a:rPr lang="en-US" sz="3000" dirty="0"/>
              <a:t>Do I assume that if an idea is clear to me, it will be clear to the receiver?</a:t>
            </a:r>
          </a:p>
          <a:p>
            <a:pPr marL="514350" indent="-514350">
              <a:buFont typeface="Wingdings" pitchFamily="2" charset="2"/>
              <a:buAutoNum type="arabicPeriod"/>
              <a:defRPr/>
            </a:pPr>
            <a:r>
              <a:rPr lang="en-US" sz="3000" dirty="0"/>
              <a:t>Do I make it comfortable for others to tell me what’s really on their mind—or do I encourage them to tell me only what I like to hear?</a:t>
            </a:r>
          </a:p>
          <a:p>
            <a:pPr marL="514350" indent="-514350">
              <a:buFont typeface="Wingdings" pitchFamily="2" charset="2"/>
              <a:buAutoNum type="arabicPeriod"/>
              <a:defRPr/>
            </a:pPr>
            <a:r>
              <a:rPr lang="en-US" sz="3000" dirty="0"/>
              <a:t>Do I check my understanding of what another person has told me before I Reply?</a:t>
            </a:r>
          </a:p>
          <a:p>
            <a:pPr marL="514350" indent="-514350">
              <a:buFont typeface="Wingdings" pitchFamily="2" charset="2"/>
              <a:buAutoNum type="arabicPeriod"/>
              <a:defRPr/>
            </a:pPr>
            <a:r>
              <a:rPr lang="en-US" sz="3000" dirty="0"/>
              <a:t>Am I tolerant of other people’s feelings, realizing that their feelings, which may be different from mine, affect their communication?</a:t>
            </a:r>
          </a:p>
          <a:p>
            <a:pPr marL="514350" indent="-514350">
              <a:buAutoNum type="arabicPeriod" startAt="5"/>
              <a:defRPr/>
            </a:pPr>
            <a:r>
              <a:rPr lang="en-US" sz="3000" dirty="0"/>
              <a:t>Do I really try to listen from the sender’s point of  </a:t>
            </a:r>
          </a:p>
          <a:p>
            <a:pPr marL="0" indent="0">
              <a:buNone/>
              <a:defRPr/>
            </a:pPr>
            <a:r>
              <a:rPr lang="en-US" sz="3000" dirty="0"/>
              <a:t>      view before evaluating  the message from my point    </a:t>
            </a:r>
          </a:p>
          <a:p>
            <a:pPr marL="0" indent="0">
              <a:buNone/>
              <a:defRPr/>
            </a:pPr>
            <a:r>
              <a:rPr lang="en-US" sz="3000" dirty="0"/>
              <a:t>      of view?</a:t>
            </a:r>
          </a:p>
          <a:p>
            <a:pPr marL="0" indent="0">
              <a:buNone/>
              <a:defRPr/>
            </a:pPr>
            <a:endParaRPr lang="en-US" sz="2800" dirty="0"/>
          </a:p>
          <a:p>
            <a:pPr marL="514350" indent="-514350">
              <a:buFont typeface="Wingdings" pitchFamily="2" charset="2"/>
              <a:buAutoNum type="arabicPeriod"/>
              <a:defRPr/>
            </a:pPr>
            <a:endParaRPr lang="en-US" sz="2800"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724</a:t>
            </a:fld>
            <a:endParaRPr lang="en-US">
              <a:solidFill>
                <a:prstClr val="black">
                  <a:tint val="75000"/>
                </a:prstClr>
              </a:solidFill>
            </a:endParaRPr>
          </a:p>
        </p:txBody>
      </p:sp>
    </p:spTree>
    <p:extLst>
      <p:ext uri="{BB962C8B-B14F-4D97-AF65-F5344CB8AC3E}">
        <p14:creationId xmlns:p14="http://schemas.microsoft.com/office/powerpoint/2010/main" val="882962760"/>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799"/>
            <a:ext cx="8229600" cy="6416675"/>
          </a:xfrm>
        </p:spPr>
        <p:txBody>
          <a:bodyPr>
            <a:normAutofit lnSpcReduction="10000"/>
          </a:bodyPr>
          <a:lstStyle/>
          <a:p>
            <a:pPr>
              <a:buFont typeface="Wingdings" pitchFamily="2" charset="2"/>
              <a:buNone/>
              <a:defRPr/>
            </a:pPr>
            <a:r>
              <a:rPr lang="en-US" sz="2800" dirty="0"/>
              <a:t>6. Do I make a conscious effort to build feedback possibility into all communication, since even at its best communication is an imperfect process?</a:t>
            </a:r>
          </a:p>
          <a:p>
            <a:pPr>
              <a:buFont typeface="Wingdings" pitchFamily="2" charset="2"/>
              <a:buNone/>
              <a:defRPr/>
            </a:pPr>
            <a:r>
              <a:rPr lang="en-US" sz="2800" dirty="0"/>
              <a:t>7. Have I communicated the “why” of this communication so that the communication makes sense to the receiver?</a:t>
            </a:r>
          </a:p>
          <a:p>
            <a:pPr>
              <a:buFont typeface="Wingdings" pitchFamily="2" charset="2"/>
              <a:buNone/>
              <a:defRPr/>
            </a:pPr>
            <a:r>
              <a:rPr lang="en-US" sz="2800" dirty="0"/>
              <a:t>8. Have I made an effort to relate this information or communication so that the receiver sees how it relates to himself, his job, or his organization?</a:t>
            </a:r>
          </a:p>
          <a:p>
            <a:pPr>
              <a:buFont typeface="Wingdings" pitchFamily="2" charset="2"/>
              <a:buNone/>
              <a:defRPr/>
            </a:pPr>
            <a:r>
              <a:rPr lang="en-US" sz="2800" dirty="0"/>
              <a:t>9. Do I understand that people do not misunderstand because of perversity or contrariness directed to me, but because they are human beings?</a:t>
            </a:r>
          </a:p>
          <a:p>
            <a:pPr>
              <a:buNone/>
              <a:defRPr/>
            </a:pPr>
            <a:r>
              <a:rPr lang="en-US" sz="2800" dirty="0"/>
              <a:t>10. Do I really understand that the first barrier any communication has to bore through is “Why should I read, or listen to, this communication?</a:t>
            </a:r>
          </a:p>
          <a:p>
            <a:pPr>
              <a:buFont typeface="Wingdings" pitchFamily="2" charset="2"/>
              <a:buNone/>
              <a:defRPr/>
            </a:pPr>
            <a:endParaRPr lang="en-US" sz="2800" dirty="0"/>
          </a:p>
          <a:p>
            <a:pPr>
              <a:buFont typeface="Wingdings" pitchFamily="2" charset="2"/>
              <a:buNone/>
              <a:defRPr/>
            </a:pPr>
            <a:endParaRPr lang="en-US" sz="2800"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725</a:t>
            </a:fld>
            <a:endParaRPr lang="en-US">
              <a:solidFill>
                <a:prstClr val="black">
                  <a:tint val="75000"/>
                </a:prstClr>
              </a:solidFill>
            </a:endParaRPr>
          </a:p>
        </p:txBody>
      </p:sp>
    </p:spTree>
    <p:extLst>
      <p:ext uri="{BB962C8B-B14F-4D97-AF65-F5344CB8AC3E}">
        <p14:creationId xmlns:p14="http://schemas.microsoft.com/office/powerpoint/2010/main" val="2749520377"/>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838200" y="304800"/>
            <a:ext cx="7772400" cy="1371600"/>
          </a:xfrm>
        </p:spPr>
        <p:txBody>
          <a:bodyPr>
            <a:normAutofit/>
          </a:bodyPr>
          <a:lstStyle/>
          <a:p>
            <a:pPr eaLnBrk="1" hangingPunct="1">
              <a:defRPr/>
            </a:pPr>
            <a:r>
              <a:rPr lang="en-US" b="1" dirty="0"/>
              <a:t>Burden of Management</a:t>
            </a:r>
          </a:p>
        </p:txBody>
      </p:sp>
      <p:pic>
        <p:nvPicPr>
          <p:cNvPr id="9218" name="Picture 2" descr="http://www.talentmgt.com/ext/resources/images/l/-lSo2Es1hea4/TfD4rNeLAjI/AAAAAAAATZI/22qHMHgLJNk/s800/09ccd0e4.jpg?14254484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447800"/>
            <a:ext cx="74676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344341"/>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b="1" dirty="0"/>
              <a:t>Three Important Trends</a:t>
            </a:r>
            <a:br>
              <a:rPr lang="en-US" b="1" dirty="0"/>
            </a:br>
            <a:r>
              <a:rPr lang="en-US" sz="3100" dirty="0"/>
              <a:t>Dr. Peter Drucker</a:t>
            </a:r>
          </a:p>
        </p:txBody>
      </p:sp>
      <p:sp>
        <p:nvSpPr>
          <p:cNvPr id="3" name="Content Placeholder 2"/>
          <p:cNvSpPr>
            <a:spLocks noGrp="1"/>
          </p:cNvSpPr>
          <p:nvPr>
            <p:ph idx="1"/>
          </p:nvPr>
        </p:nvSpPr>
        <p:spPr>
          <a:xfrm>
            <a:off x="457200" y="1219200"/>
            <a:ext cx="8229600" cy="5486400"/>
          </a:xfrm>
        </p:spPr>
        <p:txBody>
          <a:bodyPr>
            <a:normAutofit fontScale="92500"/>
          </a:bodyPr>
          <a:lstStyle/>
          <a:p>
            <a:pPr lvl="0">
              <a:buFont typeface="Wingdings" panose="05000000000000000000" pitchFamily="2" charset="2"/>
              <a:buChar char="§"/>
            </a:pPr>
            <a:r>
              <a:rPr lang="en-US" sz="2800" dirty="0"/>
              <a:t>Leadership will become increasing more simulative and collaborative rather than directive</a:t>
            </a:r>
          </a:p>
          <a:p>
            <a:pPr lvl="0">
              <a:buFont typeface="Wingdings" panose="05000000000000000000" pitchFamily="2" charset="2"/>
              <a:buChar char="§"/>
            </a:pPr>
            <a:r>
              <a:rPr lang="en-US" sz="2800" dirty="0"/>
              <a:t>The concern will be with the relationship of the leader in their respective organizational environment</a:t>
            </a:r>
          </a:p>
          <a:p>
            <a:pPr lvl="0">
              <a:buFont typeface="Wingdings" panose="05000000000000000000" pitchFamily="2" charset="2"/>
              <a:buChar char="§"/>
            </a:pPr>
            <a:r>
              <a:rPr lang="en-US" sz="2800" dirty="0"/>
              <a:t>Bureaucracies will be profoundly affected by contemporary turbulence and must adapt to become effective </a:t>
            </a:r>
          </a:p>
          <a:p>
            <a:pPr marL="0" indent="0">
              <a:buNone/>
            </a:pPr>
            <a:r>
              <a:rPr lang="en-US" sz="2800" b="1" dirty="0">
                <a:solidFill>
                  <a:srgbClr val="C00000"/>
                </a:solidFill>
              </a:rPr>
              <a:t>-------------------------------------------------------------------------------</a:t>
            </a:r>
          </a:p>
          <a:p>
            <a:pPr marL="0" indent="0">
              <a:buNone/>
            </a:pPr>
            <a:r>
              <a:rPr lang="en-US" sz="2800" b="1" dirty="0"/>
              <a:t>Henry Mintzberg says, </a:t>
            </a:r>
            <a:r>
              <a:rPr lang="en-US" sz="2800" dirty="0"/>
              <a:t>“Management is neither a science nor a profession. It's a practice. And the practice fundamentally doesn't change. What changes is the content [and context]* of what you're dealing with.”</a:t>
            </a:r>
          </a:p>
          <a:p>
            <a:pPr marL="0" lvl="0" indent="0">
              <a:buNone/>
            </a:pPr>
            <a:endParaRPr lang="en-US" sz="2800" dirty="0"/>
          </a:p>
          <a:p>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727</a:t>
            </a:fld>
            <a:endParaRPr lang="en-US">
              <a:solidFill>
                <a:prstClr val="black">
                  <a:tint val="75000"/>
                </a:prstClr>
              </a:solidFill>
            </a:endParaRPr>
          </a:p>
        </p:txBody>
      </p:sp>
    </p:spTree>
    <p:extLst>
      <p:ext uri="{BB962C8B-B14F-4D97-AF65-F5344CB8AC3E}">
        <p14:creationId xmlns:p14="http://schemas.microsoft.com/office/powerpoint/2010/main" val="3966402497"/>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3C5C-187D-44B3-7B4F-D03E3281E3C7}"/>
              </a:ext>
            </a:extLst>
          </p:cNvPr>
          <p:cNvSpPr>
            <a:spLocks noGrp="1"/>
          </p:cNvSpPr>
          <p:nvPr>
            <p:ph type="title"/>
          </p:nvPr>
        </p:nvSpPr>
        <p:spPr/>
        <p:txBody>
          <a:bodyPr>
            <a:normAutofit fontScale="90000"/>
          </a:bodyPr>
          <a:lstStyle/>
          <a:p>
            <a:pPr algn="ctr"/>
            <a:r>
              <a:rPr lang="en-US" sz="4000" b="1" i="0" dirty="0">
                <a:solidFill>
                  <a:srgbClr val="202122"/>
                </a:solidFill>
                <a:effectLst/>
                <a:latin typeface="+mn-lt"/>
              </a:rPr>
              <a:t>The Four I’s of Transformational Leadership</a:t>
            </a:r>
            <a:br>
              <a:rPr lang="en-US" sz="4000" b="1" i="0" dirty="0">
                <a:solidFill>
                  <a:srgbClr val="202122"/>
                </a:solidFill>
                <a:effectLst/>
                <a:latin typeface="+mn-lt"/>
              </a:rPr>
            </a:br>
            <a:r>
              <a:rPr lang="en-US" sz="2700" b="0" i="0" dirty="0">
                <a:solidFill>
                  <a:srgbClr val="202122"/>
                </a:solidFill>
                <a:effectLst/>
                <a:latin typeface="+mn-lt"/>
              </a:rPr>
              <a:t>Bass and Bernard, (1999)</a:t>
            </a:r>
            <a:endParaRPr lang="en-US" sz="2700" dirty="0">
              <a:latin typeface="+mn-lt"/>
            </a:endParaRPr>
          </a:p>
        </p:txBody>
      </p:sp>
      <p:sp>
        <p:nvSpPr>
          <p:cNvPr id="3" name="Content Placeholder 2">
            <a:extLst>
              <a:ext uri="{FF2B5EF4-FFF2-40B4-BE49-F238E27FC236}">
                <a16:creationId xmlns:a16="http://schemas.microsoft.com/office/drawing/2014/main" id="{F5EBA6B9-BA8E-9395-4F95-EF3893908C5D}"/>
              </a:ext>
            </a:extLst>
          </p:cNvPr>
          <p:cNvSpPr>
            <a:spLocks noGrp="1"/>
          </p:cNvSpPr>
          <p:nvPr>
            <p:ph idx="1"/>
          </p:nvPr>
        </p:nvSpPr>
        <p:spPr>
          <a:xfrm>
            <a:off x="628650" y="2179673"/>
            <a:ext cx="7886700" cy="3997289"/>
          </a:xfrm>
        </p:spPr>
        <p:txBody>
          <a:bodyPr>
            <a:normAutofit lnSpcReduction="10000"/>
          </a:bodyPr>
          <a:lstStyle/>
          <a:p>
            <a:pPr>
              <a:buFont typeface="Wingdings" panose="05000000000000000000" pitchFamily="2" charset="2"/>
              <a:buChar char="§"/>
            </a:pPr>
            <a:r>
              <a:rPr lang="en-US" b="1" dirty="0"/>
              <a:t>Individualized consideration </a:t>
            </a:r>
            <a:r>
              <a:rPr lang="en-US" dirty="0"/>
              <a:t>(employees should be treated as individuals)</a:t>
            </a:r>
          </a:p>
          <a:p>
            <a:pPr>
              <a:buFont typeface="Wingdings" panose="05000000000000000000" pitchFamily="2" charset="2"/>
              <a:buChar char="§"/>
            </a:pPr>
            <a:r>
              <a:rPr lang="en-US" b="1" dirty="0"/>
              <a:t>Idealized influence </a:t>
            </a:r>
            <a:r>
              <a:rPr lang="en-US" dirty="0"/>
              <a:t>(being a good role model and a leader with strong values)</a:t>
            </a:r>
          </a:p>
          <a:p>
            <a:pPr>
              <a:buFont typeface="Wingdings" panose="05000000000000000000" pitchFamily="2" charset="2"/>
              <a:buChar char="§"/>
            </a:pPr>
            <a:r>
              <a:rPr lang="en-US" b="1" dirty="0"/>
              <a:t>Inspirational motivation </a:t>
            </a:r>
            <a:r>
              <a:rPr lang="en-US" dirty="0"/>
              <a:t>(communicating a positive vision)</a:t>
            </a:r>
          </a:p>
          <a:p>
            <a:pPr>
              <a:buFont typeface="Wingdings" panose="05000000000000000000" pitchFamily="2" charset="2"/>
              <a:buChar char="§"/>
            </a:pPr>
            <a:r>
              <a:rPr lang="en-US" b="1" dirty="0"/>
              <a:t>Intellectual stimulation </a:t>
            </a:r>
            <a:r>
              <a:rPr lang="en-US" dirty="0"/>
              <a:t>(encouraging others to think for themselves)</a:t>
            </a:r>
          </a:p>
        </p:txBody>
      </p:sp>
    </p:spTree>
    <p:extLst>
      <p:ext uri="{BB962C8B-B14F-4D97-AF65-F5344CB8AC3E}">
        <p14:creationId xmlns:p14="http://schemas.microsoft.com/office/powerpoint/2010/main" val="3854033769"/>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29203-0447-45A0-A3DD-153D418B4CE0}"/>
              </a:ext>
            </a:extLst>
          </p:cNvPr>
          <p:cNvSpPr>
            <a:spLocks noGrp="1"/>
          </p:cNvSpPr>
          <p:nvPr>
            <p:ph type="title"/>
          </p:nvPr>
        </p:nvSpPr>
        <p:spPr>
          <a:xfrm>
            <a:off x="457200" y="274638"/>
            <a:ext cx="8229600" cy="1935162"/>
          </a:xfrm>
        </p:spPr>
        <p:txBody>
          <a:bodyPr>
            <a:normAutofit fontScale="90000"/>
          </a:bodyPr>
          <a:lstStyle/>
          <a:p>
            <a:r>
              <a:rPr lang="en-US" b="1" dirty="0"/>
              <a:t>You Must Manage in a Proactive Fashion and Manner, with a Proactive Mindset </a:t>
            </a:r>
          </a:p>
        </p:txBody>
      </p:sp>
      <p:sp>
        <p:nvSpPr>
          <p:cNvPr id="3" name="Content Placeholder 2">
            <a:extLst>
              <a:ext uri="{FF2B5EF4-FFF2-40B4-BE49-F238E27FC236}">
                <a16:creationId xmlns:a16="http://schemas.microsoft.com/office/drawing/2014/main" id="{10BE3718-A8C0-48B8-A71C-A0865671BA06}"/>
              </a:ext>
            </a:extLst>
          </p:cNvPr>
          <p:cNvSpPr>
            <a:spLocks noGrp="1"/>
          </p:cNvSpPr>
          <p:nvPr>
            <p:ph idx="1"/>
          </p:nvPr>
        </p:nvSpPr>
        <p:spPr>
          <a:xfrm>
            <a:off x="457200" y="2514600"/>
            <a:ext cx="8229600" cy="3611563"/>
          </a:xfrm>
        </p:spPr>
        <p:txBody>
          <a:bodyPr/>
          <a:lstStyle/>
          <a:p>
            <a:pPr marL="0" indent="0">
              <a:buNone/>
            </a:pPr>
            <a:r>
              <a:rPr lang="en-US" sz="4400" dirty="0"/>
              <a:t>The contemporary public safety’s organization worst enemy is:</a:t>
            </a:r>
          </a:p>
          <a:p>
            <a:pPr marL="0" indent="0" algn="ctr">
              <a:buNone/>
            </a:pPr>
            <a:r>
              <a:rPr lang="en-US" sz="4800" b="1" i="1" dirty="0">
                <a:solidFill>
                  <a:srgbClr val="C00000"/>
                </a:solidFill>
              </a:rPr>
              <a:t>Complacency and the lack of Communication</a:t>
            </a:r>
          </a:p>
        </p:txBody>
      </p:sp>
      <p:sp>
        <p:nvSpPr>
          <p:cNvPr id="4" name="Slide Number Placeholder 3">
            <a:extLst>
              <a:ext uri="{FF2B5EF4-FFF2-40B4-BE49-F238E27FC236}">
                <a16:creationId xmlns:a16="http://schemas.microsoft.com/office/drawing/2014/main" id="{1A816B56-7A1B-4D68-B565-AA711ACDB22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729</a:t>
            </a:fld>
            <a:endParaRPr lang="en-US">
              <a:solidFill>
                <a:prstClr val="black">
                  <a:tint val="75000"/>
                </a:prstClr>
              </a:solidFill>
            </a:endParaRPr>
          </a:p>
        </p:txBody>
      </p:sp>
    </p:spTree>
    <p:extLst>
      <p:ext uri="{BB962C8B-B14F-4D97-AF65-F5344CB8AC3E}">
        <p14:creationId xmlns:p14="http://schemas.microsoft.com/office/powerpoint/2010/main" val="34210520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p:cNvGraphicFramePr>
            <a:graphicFrameLocks noGrp="1"/>
          </p:cNvGraphicFramePr>
          <p:nvPr>
            <p:ph type="tbl" idx="1"/>
          </p:nvPr>
        </p:nvGraphicFramePr>
        <p:xfrm>
          <a:off x="304800" y="533401"/>
          <a:ext cx="8534400" cy="5105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200400" y="1600200"/>
            <a:ext cx="3505200" cy="1938992"/>
          </a:xfrm>
          <a:prstGeom prst="rect">
            <a:avLst/>
          </a:prstGeom>
          <a:noFill/>
        </p:spPr>
        <p:txBody>
          <a:bodyPr wrap="square" rtlCol="0">
            <a:spAutoFit/>
          </a:bodyPr>
          <a:lstStyle/>
          <a:p>
            <a:r>
              <a:rPr lang="en-US" sz="2800" b="1" dirty="0">
                <a:solidFill>
                  <a:srgbClr val="FF0000"/>
                </a:solidFill>
              </a:rPr>
              <a:t>         </a:t>
            </a:r>
            <a:r>
              <a:rPr lang="en-US" sz="3200" b="1" dirty="0">
                <a:solidFill>
                  <a:srgbClr val="C00000"/>
                </a:solidFill>
              </a:rPr>
              <a:t>YOUR</a:t>
            </a:r>
          </a:p>
          <a:p>
            <a:r>
              <a:rPr lang="en-US" sz="4400" b="1" dirty="0">
                <a:solidFill>
                  <a:srgbClr val="C00000"/>
                </a:solidFill>
              </a:rPr>
              <a:t>INTEGRITY</a:t>
            </a:r>
          </a:p>
          <a:p>
            <a:endParaRPr lang="en-US" sz="4400" b="1" dirty="0">
              <a:solidFill>
                <a:srgbClr val="C00000"/>
              </a:solidFill>
            </a:endParaRPr>
          </a:p>
        </p:txBody>
      </p:sp>
      <p:sp>
        <p:nvSpPr>
          <p:cNvPr id="2" name="Slide Number Placeholder 1"/>
          <p:cNvSpPr>
            <a:spLocks noGrp="1"/>
          </p:cNvSpPr>
          <p:nvPr>
            <p:ph type="sldNum" sz="quarter" idx="12"/>
          </p:nvPr>
        </p:nvSpPr>
        <p:spPr/>
        <p:txBody>
          <a:bodyPr/>
          <a:lstStyle/>
          <a:p>
            <a:pPr>
              <a:defRPr/>
            </a:pPr>
            <a:fld id="{D039F742-2731-42F7-98DA-E83D75F07EC7}" type="slidenum">
              <a:rPr lang="en-US" smtClean="0"/>
              <a:pPr>
                <a:defRPr/>
              </a:pPr>
              <a:t>73</a:t>
            </a:fld>
            <a:endParaRPr lang="en-US"/>
          </a:p>
        </p:txBody>
      </p:sp>
      <p:sp>
        <p:nvSpPr>
          <p:cNvPr id="3" name="TextBox 2">
            <a:extLst>
              <a:ext uri="{FF2B5EF4-FFF2-40B4-BE49-F238E27FC236}">
                <a16:creationId xmlns:a16="http://schemas.microsoft.com/office/drawing/2014/main" id="{A4B0EF11-BBB0-412D-98A4-F6C2CED2B787}"/>
              </a:ext>
            </a:extLst>
          </p:cNvPr>
          <p:cNvSpPr txBox="1"/>
          <p:nvPr/>
        </p:nvSpPr>
        <p:spPr>
          <a:xfrm>
            <a:off x="152400" y="5791200"/>
            <a:ext cx="8686800" cy="646331"/>
          </a:xfrm>
          <a:prstGeom prst="rect">
            <a:avLst/>
          </a:prstGeom>
          <a:noFill/>
        </p:spPr>
        <p:txBody>
          <a:bodyPr wrap="square" rtlCol="0">
            <a:spAutoFit/>
          </a:bodyPr>
          <a:lstStyle/>
          <a:p>
            <a:pPr algn="ctr"/>
            <a:r>
              <a:rPr lang="en-US" sz="3600" b="1" i="1" u="sng" dirty="0"/>
              <a:t>Role modeling is critically important</a:t>
            </a:r>
          </a:p>
        </p:txBody>
      </p:sp>
    </p:spTree>
    <p:extLst>
      <p:ext uri="{BB962C8B-B14F-4D97-AF65-F5344CB8AC3E}">
        <p14:creationId xmlns:p14="http://schemas.microsoft.com/office/powerpoint/2010/main" val="3939532473"/>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2023B-453E-42D3-ACB8-5F969B7A8685}"/>
              </a:ext>
            </a:extLst>
          </p:cNvPr>
          <p:cNvSpPr>
            <a:spLocks noGrp="1"/>
          </p:cNvSpPr>
          <p:nvPr>
            <p:ph type="title"/>
          </p:nvPr>
        </p:nvSpPr>
        <p:spPr/>
        <p:txBody>
          <a:bodyPr/>
          <a:lstStyle/>
          <a:p>
            <a:r>
              <a:rPr lang="en-US" b="1" dirty="0"/>
              <a:t>Your People are watching to see</a:t>
            </a:r>
          </a:p>
        </p:txBody>
      </p:sp>
      <p:sp>
        <p:nvSpPr>
          <p:cNvPr id="3" name="Content Placeholder 2">
            <a:extLst>
              <a:ext uri="{FF2B5EF4-FFF2-40B4-BE49-F238E27FC236}">
                <a16:creationId xmlns:a16="http://schemas.microsoft.com/office/drawing/2014/main" id="{A82033E6-C82C-42FA-812F-4732BF852764}"/>
              </a:ext>
            </a:extLst>
          </p:cNvPr>
          <p:cNvSpPr>
            <a:spLocks noGrp="1"/>
          </p:cNvSpPr>
          <p:nvPr>
            <p:ph idx="1"/>
          </p:nvPr>
        </p:nvSpPr>
        <p:spPr/>
        <p:txBody>
          <a:bodyPr/>
          <a:lstStyle/>
          <a:p>
            <a:pPr>
              <a:buFont typeface="Wingdings" panose="05000000000000000000" pitchFamily="2" charset="2"/>
              <a:buChar char="§"/>
            </a:pPr>
            <a:r>
              <a:rPr lang="en-US" dirty="0"/>
              <a:t>Purpose and meaning with passion for the job and position</a:t>
            </a:r>
          </a:p>
          <a:p>
            <a:pPr>
              <a:buFont typeface="Wingdings" panose="05000000000000000000" pitchFamily="2" charset="2"/>
              <a:buChar char="§"/>
            </a:pPr>
            <a:r>
              <a:rPr lang="en-US" dirty="0"/>
              <a:t>Ownership</a:t>
            </a:r>
          </a:p>
          <a:p>
            <a:pPr>
              <a:buFont typeface="Wingdings" panose="05000000000000000000" pitchFamily="2" charset="2"/>
              <a:buChar char="§"/>
            </a:pPr>
            <a:r>
              <a:rPr lang="en-US" dirty="0"/>
              <a:t>Competence, confidence, and character </a:t>
            </a:r>
          </a:p>
          <a:p>
            <a:pPr>
              <a:buFont typeface="Wingdings" panose="05000000000000000000" pitchFamily="2" charset="2"/>
              <a:buChar char="§"/>
            </a:pPr>
            <a:r>
              <a:rPr lang="en-US" dirty="0"/>
              <a:t>Fairness and adaptability</a:t>
            </a:r>
          </a:p>
          <a:p>
            <a:pPr>
              <a:buFont typeface="Wingdings" panose="05000000000000000000" pitchFamily="2" charset="2"/>
              <a:buChar char="§"/>
            </a:pPr>
            <a:r>
              <a:rPr lang="en-US" dirty="0"/>
              <a:t>Performance and accountability </a:t>
            </a:r>
          </a:p>
        </p:txBody>
      </p:sp>
      <p:sp>
        <p:nvSpPr>
          <p:cNvPr id="4" name="Slide Number Placeholder 3">
            <a:extLst>
              <a:ext uri="{FF2B5EF4-FFF2-40B4-BE49-F238E27FC236}">
                <a16:creationId xmlns:a16="http://schemas.microsoft.com/office/drawing/2014/main" id="{DFE40EA7-8631-40BE-970C-B27A5873FB6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730</a:t>
            </a:fld>
            <a:endParaRPr lang="en-US">
              <a:solidFill>
                <a:prstClr val="black">
                  <a:tint val="75000"/>
                </a:prstClr>
              </a:solidFill>
            </a:endParaRPr>
          </a:p>
        </p:txBody>
      </p:sp>
    </p:spTree>
    <p:extLst>
      <p:ext uri="{BB962C8B-B14F-4D97-AF65-F5344CB8AC3E}">
        <p14:creationId xmlns:p14="http://schemas.microsoft.com/office/powerpoint/2010/main" val="2458013259"/>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76200"/>
          </a:xfrm>
        </p:spPr>
        <p:txBody>
          <a:bodyPr>
            <a:normAutofit fontScale="90000"/>
          </a:bodyPr>
          <a:lstStyle/>
          <a:p>
            <a:endParaRPr lang="en-US" sz="3600" b="1" dirty="0"/>
          </a:p>
        </p:txBody>
      </p:sp>
      <p:sp>
        <p:nvSpPr>
          <p:cNvPr id="3" name="Content Placeholder 2"/>
          <p:cNvSpPr>
            <a:spLocks noGrp="1"/>
          </p:cNvSpPr>
          <p:nvPr>
            <p:ph idx="1"/>
          </p:nvPr>
        </p:nvSpPr>
        <p:spPr>
          <a:xfrm>
            <a:off x="533400" y="304800"/>
            <a:ext cx="8229600" cy="6324600"/>
          </a:xfrm>
        </p:spPr>
        <p:txBody>
          <a:bodyPr>
            <a:normAutofit/>
          </a:bodyPr>
          <a:lstStyle/>
          <a:p>
            <a:pPr>
              <a:buFont typeface="Wingdings" pitchFamily="2" charset="2"/>
              <a:buChar char="§"/>
            </a:pPr>
            <a:r>
              <a:rPr lang="en-US" b="1" dirty="0"/>
              <a:t>Managing</a:t>
            </a:r>
            <a:r>
              <a:rPr lang="en-US" dirty="0"/>
              <a:t> is a relational, reflexive and ethical activity. </a:t>
            </a:r>
          </a:p>
          <a:p>
            <a:pPr>
              <a:buFont typeface="Wingdings" pitchFamily="2" charset="2"/>
              <a:buChar char="§"/>
            </a:pPr>
            <a:r>
              <a:rPr lang="en-US" dirty="0"/>
              <a:t>It is not just something one does</a:t>
            </a:r>
          </a:p>
          <a:p>
            <a:pPr>
              <a:buFont typeface="Wingdings" pitchFamily="2" charset="2"/>
              <a:buChar char="§"/>
            </a:pPr>
            <a:r>
              <a:rPr lang="en-US" b="1" dirty="0">
                <a:solidFill>
                  <a:srgbClr val="C00000"/>
                </a:solidFill>
              </a:rPr>
              <a:t>It is more crucially who one is and how we relate to others                        </a:t>
            </a:r>
            <a:r>
              <a:rPr lang="en-US" b="1" dirty="0"/>
              <a:t> -- </a:t>
            </a:r>
            <a:r>
              <a:rPr lang="en-US" sz="2400" dirty="0"/>
              <a:t>Cunliffe, A. (2014)</a:t>
            </a:r>
          </a:p>
          <a:p>
            <a:pPr marL="0" indent="0">
              <a:buNone/>
            </a:pPr>
            <a:endParaRPr lang="en-US" sz="2400" dirty="0"/>
          </a:p>
          <a:p>
            <a:pPr>
              <a:buFont typeface="Wingdings" pitchFamily="2" charset="2"/>
              <a:buChar char="§"/>
            </a:pPr>
            <a:r>
              <a:rPr lang="en-US" b="1" dirty="0"/>
              <a:t>Differences of trait and talent are like blood types: </a:t>
            </a:r>
            <a:r>
              <a:rPr lang="en-US" dirty="0"/>
              <a:t>They cut across the superficial variations of race, sex, and age and capture each person’s uniqueness.  -- </a:t>
            </a:r>
            <a:r>
              <a:rPr lang="en-US" sz="2400" dirty="0"/>
              <a:t>Buckingham, M.(2005)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31135" cy="1371600"/>
          </a:xfrm>
        </p:spPr>
        <p:txBody>
          <a:bodyPr>
            <a:normAutofit/>
          </a:bodyPr>
          <a:lstStyle/>
          <a:p>
            <a:r>
              <a:rPr lang="en-US" sz="3600" b="1" dirty="0"/>
              <a:t>What do great managers do?</a:t>
            </a:r>
            <a:br>
              <a:rPr lang="en-US" sz="3600" b="1" dirty="0"/>
            </a:br>
            <a:r>
              <a:rPr lang="en-US" sz="3200" dirty="0"/>
              <a:t> </a:t>
            </a:r>
            <a:r>
              <a:rPr lang="en-US" sz="2400" dirty="0"/>
              <a:t>Buckingham, M.(2005)</a:t>
            </a:r>
          </a:p>
        </p:txBody>
      </p:sp>
      <p:sp>
        <p:nvSpPr>
          <p:cNvPr id="3" name="Content Placeholder 2"/>
          <p:cNvSpPr>
            <a:spLocks noGrp="1"/>
          </p:cNvSpPr>
          <p:nvPr>
            <p:ph idx="1"/>
          </p:nvPr>
        </p:nvSpPr>
        <p:spPr>
          <a:xfrm>
            <a:off x="457200" y="1371600"/>
            <a:ext cx="8229600" cy="5486400"/>
          </a:xfrm>
        </p:spPr>
        <p:txBody>
          <a:bodyPr>
            <a:normAutofit lnSpcReduction="10000"/>
          </a:bodyPr>
          <a:lstStyle/>
          <a:p>
            <a:pPr>
              <a:buFont typeface="Wingdings" panose="05000000000000000000" pitchFamily="2" charset="2"/>
              <a:buChar char="§"/>
            </a:pPr>
            <a:r>
              <a:rPr lang="en-US" sz="2800" dirty="0"/>
              <a:t>They discover what is unique about each person and then capitalize on it</a:t>
            </a:r>
          </a:p>
          <a:p>
            <a:pPr>
              <a:buFont typeface="Wingdings" panose="05000000000000000000" pitchFamily="2" charset="2"/>
              <a:buChar char="§"/>
            </a:pPr>
            <a:r>
              <a:rPr lang="en-US" sz="2800" b="1" dirty="0">
                <a:solidFill>
                  <a:srgbClr val="C00000"/>
                </a:solidFill>
              </a:rPr>
              <a:t>Average managers play checkers, while great managers play chess</a:t>
            </a:r>
          </a:p>
          <a:p>
            <a:pPr>
              <a:buFont typeface="Wingdings" panose="05000000000000000000" pitchFamily="2" charset="2"/>
              <a:buChar char="§"/>
            </a:pPr>
            <a:r>
              <a:rPr lang="en-US" sz="2800" dirty="0"/>
              <a:t>The difference? In checkers, all the pieces are uniform and move in the same way; they are interchangeable</a:t>
            </a:r>
          </a:p>
          <a:p>
            <a:pPr>
              <a:buFont typeface="Wingdings" panose="05000000000000000000" pitchFamily="2" charset="2"/>
              <a:buChar char="§"/>
            </a:pPr>
            <a:r>
              <a:rPr lang="en-US" sz="2800" dirty="0"/>
              <a:t>You need to plan and coordinate their movements, certainly, but they all move at the same pace, on parallel paths</a:t>
            </a:r>
          </a:p>
          <a:p>
            <a:pPr>
              <a:buFont typeface="Wingdings" panose="05000000000000000000" pitchFamily="2" charset="2"/>
              <a:buChar char="§"/>
            </a:pPr>
            <a:r>
              <a:rPr lang="en-US" sz="2800" dirty="0"/>
              <a:t>In chess, each type of piece moves in a different way, and you can’t play if you don’t know how each piece moves. </a:t>
            </a:r>
          </a:p>
          <a:p>
            <a:pPr marL="0" indent="0">
              <a:buNone/>
            </a:pPr>
            <a:endParaRPr lang="en-US" sz="2800" dirty="0"/>
          </a:p>
          <a:p>
            <a:pPr>
              <a:buFont typeface="Wingdings" panose="05000000000000000000" pitchFamily="2" charset="2"/>
              <a:buChar char="§"/>
            </a:pPr>
            <a:endParaRPr lang="en-US" sz="2800" dirty="0"/>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8FD18-B29D-4E2B-BAB2-F50476441410}"/>
              </a:ext>
            </a:extLst>
          </p:cNvPr>
          <p:cNvSpPr>
            <a:spLocks noGrp="1"/>
          </p:cNvSpPr>
          <p:nvPr>
            <p:ph type="title"/>
          </p:nvPr>
        </p:nvSpPr>
        <p:spPr>
          <a:xfrm>
            <a:off x="457200" y="274638"/>
            <a:ext cx="8229600" cy="1063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7BC48622-EF94-496F-B5DF-0B55971E3941}"/>
              </a:ext>
            </a:extLst>
          </p:cNvPr>
          <p:cNvSpPr>
            <a:spLocks noGrp="1"/>
          </p:cNvSpPr>
          <p:nvPr>
            <p:ph idx="1"/>
          </p:nvPr>
        </p:nvSpPr>
        <p:spPr>
          <a:xfrm>
            <a:off x="152400" y="974724"/>
            <a:ext cx="8763000" cy="5608638"/>
          </a:xfrm>
        </p:spPr>
        <p:txBody>
          <a:bodyPr>
            <a:normAutofit/>
          </a:bodyPr>
          <a:lstStyle/>
          <a:p>
            <a:pPr>
              <a:buFont typeface="Wingdings" panose="05000000000000000000" pitchFamily="2" charset="2"/>
              <a:buChar char="§"/>
            </a:pPr>
            <a:r>
              <a:rPr lang="en-US" sz="2800" dirty="0"/>
              <a:t>More important, you won’t win if you don’t think carefully about how you move the pieces</a:t>
            </a:r>
          </a:p>
          <a:p>
            <a:pPr>
              <a:buFont typeface="Wingdings" panose="05000000000000000000" pitchFamily="2" charset="2"/>
              <a:buChar char="§"/>
            </a:pPr>
            <a:r>
              <a:rPr lang="en-US" sz="2800" dirty="0"/>
              <a:t>Great leaders and managers know and value the unique abilities and even the eccentricities of their employees, and they learn how best to integrate them into a coordinated plan of attack.</a:t>
            </a:r>
          </a:p>
          <a:p>
            <a:pPr>
              <a:buFont typeface="Wingdings" panose="05000000000000000000" pitchFamily="2" charset="2"/>
              <a:buChar char="§"/>
            </a:pPr>
            <a:r>
              <a:rPr lang="en-US" sz="2800" dirty="0"/>
              <a:t>Leaders succeed when they can cut through differences of race, sex, age, nationality, and personality and, using stories and celebrating heroes, tap into those very few needs we all share.</a:t>
            </a:r>
          </a:p>
          <a:p>
            <a:pPr>
              <a:buFont typeface="Wingdings" panose="05000000000000000000" pitchFamily="2" charset="2"/>
              <a:buChar char="§"/>
            </a:pPr>
            <a:endParaRPr lang="en-US" sz="2800" dirty="0"/>
          </a:p>
          <a:p>
            <a:pPr marL="0" indent="0">
              <a:buNone/>
            </a:pPr>
            <a:endParaRPr lang="en-US" sz="3000" dirty="0"/>
          </a:p>
          <a:p>
            <a:endParaRPr lang="en-US" dirty="0"/>
          </a:p>
        </p:txBody>
      </p:sp>
      <p:sp>
        <p:nvSpPr>
          <p:cNvPr id="4" name="Slide Number Placeholder 3">
            <a:extLst>
              <a:ext uri="{FF2B5EF4-FFF2-40B4-BE49-F238E27FC236}">
                <a16:creationId xmlns:a16="http://schemas.microsoft.com/office/drawing/2014/main" id="{CAF28368-B217-4388-B9CC-08A9170BFD94}"/>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733</a:t>
            </a:fld>
            <a:endParaRPr lang="en-US">
              <a:solidFill>
                <a:prstClr val="black">
                  <a:tint val="75000"/>
                </a:prstClr>
              </a:solidFill>
            </a:endParaRPr>
          </a:p>
        </p:txBody>
      </p:sp>
    </p:spTree>
    <p:extLst>
      <p:ext uri="{BB962C8B-B14F-4D97-AF65-F5344CB8AC3E}">
        <p14:creationId xmlns:p14="http://schemas.microsoft.com/office/powerpoint/2010/main" val="2831382266"/>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EE1C-39A6-47F8-B310-8BFB6AD77105}"/>
              </a:ext>
            </a:extLst>
          </p:cNvPr>
          <p:cNvSpPr>
            <a:spLocks noGrp="1"/>
          </p:cNvSpPr>
          <p:nvPr>
            <p:ph type="title"/>
          </p:nvPr>
        </p:nvSpPr>
        <p:spPr/>
        <p:txBody>
          <a:bodyPr>
            <a:normAutofit/>
          </a:bodyPr>
          <a:lstStyle/>
          <a:p>
            <a:r>
              <a:rPr lang="en-US" sz="3600" b="1" dirty="0"/>
              <a:t>You must know your people</a:t>
            </a:r>
          </a:p>
        </p:txBody>
      </p:sp>
      <p:sp>
        <p:nvSpPr>
          <p:cNvPr id="3" name="Content Placeholder 2">
            <a:extLst>
              <a:ext uri="{FF2B5EF4-FFF2-40B4-BE49-F238E27FC236}">
                <a16:creationId xmlns:a16="http://schemas.microsoft.com/office/drawing/2014/main" id="{F294FFD4-5D6B-4BB5-A127-409C768E8F4E}"/>
              </a:ext>
            </a:extLst>
          </p:cNvPr>
          <p:cNvSpPr>
            <a:spLocks noGrp="1"/>
          </p:cNvSpPr>
          <p:nvPr>
            <p:ph idx="1"/>
          </p:nvPr>
        </p:nvSpPr>
        <p:spPr/>
        <p:txBody>
          <a:bodyPr/>
          <a:lstStyle/>
          <a:p>
            <a:pPr>
              <a:buFont typeface="Wingdings" panose="05000000000000000000" pitchFamily="2" charset="2"/>
              <a:buChar char="§"/>
            </a:pPr>
            <a:r>
              <a:rPr lang="en-US" dirty="0"/>
              <a:t>What are his or her strengths</a:t>
            </a:r>
          </a:p>
          <a:p>
            <a:pPr>
              <a:buFont typeface="Wingdings" panose="05000000000000000000" pitchFamily="2" charset="2"/>
              <a:buChar char="§"/>
            </a:pPr>
            <a:r>
              <a:rPr lang="en-US" dirty="0"/>
              <a:t> What are the triggers that activate those strengths</a:t>
            </a:r>
          </a:p>
          <a:p>
            <a:pPr>
              <a:buFont typeface="Wingdings" panose="05000000000000000000" pitchFamily="2" charset="2"/>
              <a:buChar char="§"/>
            </a:pPr>
            <a:r>
              <a:rPr lang="en-US" dirty="0"/>
              <a:t>What is her or his learning style [and interest]</a:t>
            </a: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E77752C8-CB60-4FC4-AB72-A632EA5B4A2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734</a:t>
            </a:fld>
            <a:endParaRPr lang="en-US">
              <a:solidFill>
                <a:prstClr val="black">
                  <a:tint val="75000"/>
                </a:prstClr>
              </a:solidFill>
            </a:endParaRPr>
          </a:p>
        </p:txBody>
      </p:sp>
    </p:spTree>
    <p:extLst>
      <p:ext uri="{BB962C8B-B14F-4D97-AF65-F5344CB8AC3E}">
        <p14:creationId xmlns:p14="http://schemas.microsoft.com/office/powerpoint/2010/main" val="2529371365"/>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type="body" idx="1"/>
          </p:nvPr>
        </p:nvSpPr>
        <p:spPr>
          <a:xfrm>
            <a:off x="457200" y="136525"/>
            <a:ext cx="8229600" cy="6584950"/>
          </a:xfrm>
        </p:spPr>
        <p:txBody>
          <a:bodyPr>
            <a:normAutofit fontScale="92500" lnSpcReduction="10000"/>
          </a:bodyPr>
          <a:lstStyle/>
          <a:p>
            <a:pPr algn="ctr" eaLnBrk="1" hangingPunct="1">
              <a:buFont typeface="Wingdings" pitchFamily="2" charset="2"/>
              <a:buNone/>
              <a:defRPr/>
            </a:pPr>
            <a:r>
              <a:rPr lang="en-US" sz="4200" b="1" i="1" dirty="0"/>
              <a:t>Management is a balance depending on the person and the situation </a:t>
            </a:r>
          </a:p>
          <a:p>
            <a:pPr algn="ctr">
              <a:buNone/>
              <a:defRPr/>
            </a:pPr>
            <a:r>
              <a:rPr lang="en-US" sz="4200" i="1" dirty="0"/>
              <a:t>I like this quote from John Wesley</a:t>
            </a:r>
          </a:p>
          <a:p>
            <a:pPr algn="ctr" eaLnBrk="1" hangingPunct="1">
              <a:buFont typeface="Wingdings" pitchFamily="2" charset="2"/>
              <a:buNone/>
              <a:defRPr/>
            </a:pPr>
            <a:endParaRPr lang="en-US" sz="4200" i="1" dirty="0"/>
          </a:p>
          <a:p>
            <a:pPr algn="ctr" eaLnBrk="1" hangingPunct="1">
              <a:buFont typeface="Wingdings" pitchFamily="2" charset="2"/>
              <a:buNone/>
              <a:defRPr/>
            </a:pPr>
            <a:r>
              <a:rPr lang="en-US" sz="4200" i="1" dirty="0"/>
              <a:t>First, do no harm. </a:t>
            </a:r>
          </a:p>
          <a:p>
            <a:pPr algn="ctr" eaLnBrk="1" hangingPunct="1">
              <a:buFont typeface="Wingdings" pitchFamily="2" charset="2"/>
              <a:buNone/>
              <a:defRPr/>
            </a:pPr>
            <a:r>
              <a:rPr lang="en-US" sz="4200" i="1" dirty="0"/>
              <a:t>Second, do good things. </a:t>
            </a:r>
          </a:p>
          <a:p>
            <a:pPr algn="ctr" eaLnBrk="1" hangingPunct="1">
              <a:buFont typeface="Wingdings" pitchFamily="2" charset="2"/>
              <a:buNone/>
              <a:defRPr/>
            </a:pPr>
            <a:r>
              <a:rPr lang="en-US" sz="4200" i="1" dirty="0"/>
              <a:t>Third, attend to the</a:t>
            </a:r>
          </a:p>
          <a:p>
            <a:pPr algn="ctr" eaLnBrk="1" hangingPunct="1">
              <a:buFont typeface="Wingdings" pitchFamily="2" charset="2"/>
              <a:buNone/>
              <a:defRPr/>
            </a:pPr>
            <a:r>
              <a:rPr lang="en-US" sz="4200" i="1" dirty="0"/>
              <a:t>Good Lords Work</a:t>
            </a:r>
          </a:p>
          <a:p>
            <a:pPr algn="ctr" eaLnBrk="1" hangingPunct="1">
              <a:buFont typeface="Wingdings" pitchFamily="2" charset="2"/>
              <a:buNone/>
              <a:defRPr/>
            </a:pPr>
            <a:endParaRPr lang="en-US" sz="4200" i="1" dirty="0">
              <a:solidFill>
                <a:schemeClr val="hlink"/>
              </a:solidFill>
            </a:endParaRPr>
          </a:p>
          <a:p>
            <a:pPr algn="ctr" eaLnBrk="1" hangingPunct="1">
              <a:buFont typeface="Wingdings" pitchFamily="2" charset="2"/>
              <a:buNone/>
              <a:defRPr/>
            </a:pPr>
            <a:r>
              <a:rPr lang="en-US" sz="4200" dirty="0"/>
              <a:t>-</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735</a:t>
            </a:fld>
            <a:endParaRPr lang="en-US">
              <a:solidFill>
                <a:prstClr val="black">
                  <a:tint val="75000"/>
                </a:prstClr>
              </a:solidFill>
            </a:endParaRPr>
          </a:p>
        </p:txBody>
      </p:sp>
    </p:spTree>
    <p:extLst>
      <p:ext uri="{BB962C8B-B14F-4D97-AF65-F5344CB8AC3E}">
        <p14:creationId xmlns:p14="http://schemas.microsoft.com/office/powerpoint/2010/main" val="2375801390"/>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F5A1-E717-493F-BDE2-5BE02FD83A68}"/>
              </a:ext>
            </a:extLst>
          </p:cNvPr>
          <p:cNvSpPr>
            <a:spLocks noGrp="1"/>
          </p:cNvSpPr>
          <p:nvPr>
            <p:ph type="title"/>
          </p:nvPr>
        </p:nvSpPr>
        <p:spPr>
          <a:xfrm>
            <a:off x="0" y="274638"/>
            <a:ext cx="9144000" cy="1858962"/>
          </a:xfrm>
        </p:spPr>
        <p:txBody>
          <a:bodyPr>
            <a:normAutofit fontScale="90000"/>
          </a:bodyPr>
          <a:lstStyle/>
          <a:p>
            <a:r>
              <a:rPr lang="en-US" dirty="0"/>
              <a:t> </a:t>
            </a:r>
            <a:r>
              <a:rPr lang="en-US" sz="4000" b="1" dirty="0"/>
              <a:t>How employees view their supervisors is the primary determinant of their overall satisfaction</a:t>
            </a:r>
            <a:br>
              <a:rPr lang="en-US" sz="4000" b="1" dirty="0"/>
            </a:br>
            <a:r>
              <a:rPr lang="en-US" sz="2700" dirty="0"/>
              <a:t>Hogan and Kaiser, (2005)</a:t>
            </a:r>
          </a:p>
        </p:txBody>
      </p:sp>
      <p:sp>
        <p:nvSpPr>
          <p:cNvPr id="3" name="Content Placeholder 2">
            <a:extLst>
              <a:ext uri="{FF2B5EF4-FFF2-40B4-BE49-F238E27FC236}">
                <a16:creationId xmlns:a16="http://schemas.microsoft.com/office/drawing/2014/main" id="{5614DFC6-672F-4B62-A375-26F7522D7A2A}"/>
              </a:ext>
            </a:extLst>
          </p:cNvPr>
          <p:cNvSpPr>
            <a:spLocks noGrp="1"/>
          </p:cNvSpPr>
          <p:nvPr>
            <p:ph idx="1"/>
          </p:nvPr>
        </p:nvSpPr>
        <p:spPr>
          <a:xfrm>
            <a:off x="457200" y="2438400"/>
            <a:ext cx="8229600" cy="4283075"/>
          </a:xfrm>
        </p:spPr>
        <p:txBody>
          <a:bodyPr/>
          <a:lstStyle/>
          <a:p>
            <a:pPr>
              <a:buFont typeface="Wingdings" panose="05000000000000000000" pitchFamily="2" charset="2"/>
              <a:buChar char="§"/>
            </a:pPr>
            <a:r>
              <a:rPr lang="en-US" b="1" dirty="0">
                <a:solidFill>
                  <a:srgbClr val="C00000"/>
                </a:solidFill>
              </a:rPr>
              <a:t>Personality predicts leadership style </a:t>
            </a:r>
            <a:r>
              <a:rPr lang="en-US" dirty="0"/>
              <a:t>(who we are determines how we lead)</a:t>
            </a:r>
          </a:p>
          <a:p>
            <a:pPr>
              <a:buFont typeface="Wingdings" panose="05000000000000000000" pitchFamily="2" charset="2"/>
              <a:buChar char="§"/>
            </a:pPr>
            <a:r>
              <a:rPr lang="en-US" dirty="0"/>
              <a:t>Leadership style predicts employee attitudes and team functioning</a:t>
            </a:r>
          </a:p>
          <a:p>
            <a:pPr>
              <a:buFont typeface="Wingdings" panose="05000000000000000000" pitchFamily="2" charset="2"/>
              <a:buChar char="§"/>
            </a:pPr>
            <a:r>
              <a:rPr lang="en-US" dirty="0"/>
              <a:t>Attitudes and team functioning predict organizational performance. </a:t>
            </a:r>
          </a:p>
        </p:txBody>
      </p:sp>
      <p:sp>
        <p:nvSpPr>
          <p:cNvPr id="4" name="Slide Number Placeholder 3">
            <a:extLst>
              <a:ext uri="{FF2B5EF4-FFF2-40B4-BE49-F238E27FC236}">
                <a16:creationId xmlns:a16="http://schemas.microsoft.com/office/drawing/2014/main" id="{EA571221-50BD-4785-A72B-1FF6108D82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7808842"/>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050B2-F3FD-405E-8F71-3E02EB7FAEC5}"/>
              </a:ext>
            </a:extLst>
          </p:cNvPr>
          <p:cNvSpPr>
            <a:spLocks noGrp="1"/>
          </p:cNvSpPr>
          <p:nvPr>
            <p:ph type="title"/>
          </p:nvPr>
        </p:nvSpPr>
        <p:spPr>
          <a:xfrm>
            <a:off x="0" y="420690"/>
            <a:ext cx="9144000" cy="929758"/>
          </a:xfrm>
        </p:spPr>
        <p:txBody>
          <a:bodyPr>
            <a:noAutofit/>
          </a:bodyPr>
          <a:lstStyle/>
          <a:p>
            <a:r>
              <a:rPr lang="en-US" sz="3200" b="1" dirty="0"/>
              <a:t>How leader personality affects organizational performance.</a:t>
            </a:r>
            <a:br>
              <a:rPr lang="en-US" sz="3200" b="1" dirty="0"/>
            </a:br>
            <a:r>
              <a:rPr lang="en-US" sz="2400" dirty="0"/>
              <a:t>Hogan and Kaiser, (2005)</a:t>
            </a:r>
            <a:br>
              <a:rPr lang="en-US" sz="2400" dirty="0"/>
            </a:br>
            <a:endParaRPr lang="en-US" sz="2400" dirty="0"/>
          </a:p>
        </p:txBody>
      </p:sp>
      <p:sp>
        <p:nvSpPr>
          <p:cNvPr id="3" name="Content Placeholder 2">
            <a:extLst>
              <a:ext uri="{FF2B5EF4-FFF2-40B4-BE49-F238E27FC236}">
                <a16:creationId xmlns:a16="http://schemas.microsoft.com/office/drawing/2014/main" id="{F1B7EADE-0F70-45C0-B940-508D054E535D}"/>
              </a:ext>
            </a:extLst>
          </p:cNvPr>
          <p:cNvSpPr>
            <a:spLocks noGrp="1"/>
          </p:cNvSpPr>
          <p:nvPr>
            <p:ph idx="1"/>
          </p:nvPr>
        </p:nvSpPr>
        <p:spPr>
          <a:xfrm>
            <a:off x="-76200" y="1600200"/>
            <a:ext cx="9220200" cy="4953000"/>
          </a:xfrm>
        </p:spPr>
        <p:txBody>
          <a:bodyPr/>
          <a:lstStyle/>
          <a:p>
            <a:endParaRPr lang="en-US" dirty="0"/>
          </a:p>
        </p:txBody>
      </p:sp>
      <p:sp>
        <p:nvSpPr>
          <p:cNvPr id="4" name="Slide Number Placeholder 3">
            <a:extLst>
              <a:ext uri="{FF2B5EF4-FFF2-40B4-BE49-F238E27FC236}">
                <a16:creationId xmlns:a16="http://schemas.microsoft.com/office/drawing/2014/main" id="{CE706307-5FA0-4452-9D8A-87BC5624F79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737</a:t>
            </a:fld>
            <a:endParaRPr lang="en-US">
              <a:solidFill>
                <a:prstClr val="black">
                  <a:tint val="75000"/>
                </a:prstClr>
              </a:solidFill>
            </a:endParaRPr>
          </a:p>
        </p:txBody>
      </p:sp>
      <p:sp>
        <p:nvSpPr>
          <p:cNvPr id="5" name="Oval 4">
            <a:extLst>
              <a:ext uri="{FF2B5EF4-FFF2-40B4-BE49-F238E27FC236}">
                <a16:creationId xmlns:a16="http://schemas.microsoft.com/office/drawing/2014/main" id="{A3E2B797-9026-48CF-AE15-C96952211D05}"/>
              </a:ext>
            </a:extLst>
          </p:cNvPr>
          <p:cNvSpPr/>
          <p:nvPr/>
        </p:nvSpPr>
        <p:spPr>
          <a:xfrm>
            <a:off x="0" y="3048000"/>
            <a:ext cx="2286000" cy="1371600"/>
          </a:xfrm>
          <a:prstGeom prst="ellipse">
            <a:avLst/>
          </a:prstGeom>
          <a:solidFill>
            <a:schemeClr val="bg2"/>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Leader</a:t>
            </a:r>
          </a:p>
          <a:p>
            <a:pPr algn="ctr"/>
            <a:r>
              <a:rPr lang="en-US" sz="2400" b="1" dirty="0">
                <a:solidFill>
                  <a:srgbClr val="C00000"/>
                </a:solidFill>
              </a:rPr>
              <a:t>Personality</a:t>
            </a:r>
          </a:p>
        </p:txBody>
      </p:sp>
      <p:sp>
        <p:nvSpPr>
          <p:cNvPr id="6" name="Oval 5">
            <a:extLst>
              <a:ext uri="{FF2B5EF4-FFF2-40B4-BE49-F238E27FC236}">
                <a16:creationId xmlns:a16="http://schemas.microsoft.com/office/drawing/2014/main" id="{77BFF10B-6DE7-4783-ABE8-E57EC5063B2E}"/>
              </a:ext>
            </a:extLst>
          </p:cNvPr>
          <p:cNvSpPr/>
          <p:nvPr/>
        </p:nvSpPr>
        <p:spPr>
          <a:xfrm>
            <a:off x="2819400" y="3048000"/>
            <a:ext cx="2438400" cy="1371600"/>
          </a:xfrm>
          <a:prstGeom prst="ellipse">
            <a:avLst/>
          </a:prstGeom>
          <a:solidFill>
            <a:schemeClr val="bg2"/>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Leadership</a:t>
            </a:r>
          </a:p>
          <a:p>
            <a:pPr algn="ctr"/>
            <a:r>
              <a:rPr lang="en-US" sz="2400" b="1" dirty="0">
                <a:solidFill>
                  <a:srgbClr val="C00000"/>
                </a:solidFill>
              </a:rPr>
              <a:t>Style</a:t>
            </a:r>
          </a:p>
        </p:txBody>
      </p:sp>
      <p:sp>
        <p:nvSpPr>
          <p:cNvPr id="7" name="Oval 6">
            <a:extLst>
              <a:ext uri="{FF2B5EF4-FFF2-40B4-BE49-F238E27FC236}">
                <a16:creationId xmlns:a16="http://schemas.microsoft.com/office/drawing/2014/main" id="{2AE77473-8CE6-4EF7-85FF-4FB284FABD53}"/>
              </a:ext>
            </a:extLst>
          </p:cNvPr>
          <p:cNvSpPr/>
          <p:nvPr/>
        </p:nvSpPr>
        <p:spPr>
          <a:xfrm>
            <a:off x="4419600" y="1684338"/>
            <a:ext cx="2743200" cy="1143000"/>
          </a:xfrm>
          <a:prstGeom prst="ellipse">
            <a:avLst/>
          </a:prstGeom>
          <a:solidFill>
            <a:schemeClr val="bg2"/>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Employee</a:t>
            </a:r>
          </a:p>
          <a:p>
            <a:pPr algn="ctr"/>
            <a:r>
              <a:rPr lang="en-US" sz="2400" b="1" dirty="0">
                <a:solidFill>
                  <a:srgbClr val="C00000"/>
                </a:solidFill>
              </a:rPr>
              <a:t>Attitude</a:t>
            </a:r>
          </a:p>
        </p:txBody>
      </p:sp>
      <p:sp>
        <p:nvSpPr>
          <p:cNvPr id="8" name="Oval 7">
            <a:extLst>
              <a:ext uri="{FF2B5EF4-FFF2-40B4-BE49-F238E27FC236}">
                <a16:creationId xmlns:a16="http://schemas.microsoft.com/office/drawing/2014/main" id="{7B71B53C-74B7-4247-A4E9-ADCBD5C75901}"/>
              </a:ext>
            </a:extLst>
          </p:cNvPr>
          <p:cNvSpPr/>
          <p:nvPr/>
        </p:nvSpPr>
        <p:spPr>
          <a:xfrm>
            <a:off x="4608342" y="4661029"/>
            <a:ext cx="2880359" cy="1371600"/>
          </a:xfrm>
          <a:prstGeom prst="ellipse">
            <a:avLst/>
          </a:prstGeom>
          <a:solidFill>
            <a:schemeClr val="bg2"/>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Team</a:t>
            </a:r>
          </a:p>
          <a:p>
            <a:pPr algn="ctr"/>
            <a:r>
              <a:rPr lang="en-US" sz="2400" b="1" dirty="0">
                <a:solidFill>
                  <a:srgbClr val="C00000"/>
                </a:solidFill>
              </a:rPr>
              <a:t>Functioning</a:t>
            </a:r>
          </a:p>
        </p:txBody>
      </p:sp>
      <p:sp>
        <p:nvSpPr>
          <p:cNvPr id="9" name="Oval 8">
            <a:extLst>
              <a:ext uri="{FF2B5EF4-FFF2-40B4-BE49-F238E27FC236}">
                <a16:creationId xmlns:a16="http://schemas.microsoft.com/office/drawing/2014/main" id="{36FD4AF7-F558-4A69-A49A-C6D8CBBA5175}"/>
              </a:ext>
            </a:extLst>
          </p:cNvPr>
          <p:cNvSpPr/>
          <p:nvPr/>
        </p:nvSpPr>
        <p:spPr>
          <a:xfrm>
            <a:off x="6096000" y="2667000"/>
            <a:ext cx="3048000" cy="1775299"/>
          </a:xfrm>
          <a:prstGeom prst="ellipse">
            <a:avLst/>
          </a:prstGeom>
          <a:solidFill>
            <a:schemeClr val="bg2"/>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Organizational</a:t>
            </a:r>
          </a:p>
          <a:p>
            <a:pPr algn="ctr"/>
            <a:r>
              <a:rPr lang="en-US" sz="2400" b="1" dirty="0">
                <a:solidFill>
                  <a:srgbClr val="C00000"/>
                </a:solidFill>
              </a:rPr>
              <a:t>Performance</a:t>
            </a:r>
          </a:p>
        </p:txBody>
      </p:sp>
      <p:sp>
        <p:nvSpPr>
          <p:cNvPr id="10" name="Arrow: Right 9">
            <a:extLst>
              <a:ext uri="{FF2B5EF4-FFF2-40B4-BE49-F238E27FC236}">
                <a16:creationId xmlns:a16="http://schemas.microsoft.com/office/drawing/2014/main" id="{F39E9E35-77B7-4788-9CB4-209B88940587}"/>
              </a:ext>
            </a:extLst>
          </p:cNvPr>
          <p:cNvSpPr/>
          <p:nvPr/>
        </p:nvSpPr>
        <p:spPr>
          <a:xfrm>
            <a:off x="2400300" y="3491484"/>
            <a:ext cx="304800" cy="484632"/>
          </a:xfrm>
          <a:prstGeom prst="rightArrow">
            <a:avLst>
              <a:gd name="adj1" fmla="val 44194"/>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B9E69FBA-FE17-4292-81FE-122248DDCA55}"/>
              </a:ext>
            </a:extLst>
          </p:cNvPr>
          <p:cNvCxnSpPr>
            <a:cxnSpLocks/>
          </p:cNvCxnSpPr>
          <p:nvPr/>
        </p:nvCxnSpPr>
        <p:spPr>
          <a:xfrm flipV="1">
            <a:off x="4240531" y="2436813"/>
            <a:ext cx="875419" cy="64341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CE10F4B-22DB-48E6-8DA4-EEFBCD8A5627}"/>
              </a:ext>
            </a:extLst>
          </p:cNvPr>
          <p:cNvCxnSpPr/>
          <p:nvPr/>
        </p:nvCxnSpPr>
        <p:spPr>
          <a:xfrm flipH="1">
            <a:off x="4572000" y="2743200"/>
            <a:ext cx="363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1A5FED0-3F62-4AD8-AAC5-D8800D751A36}"/>
              </a:ext>
            </a:extLst>
          </p:cNvPr>
          <p:cNvCxnSpPr>
            <a:cxnSpLocks/>
          </p:cNvCxnSpPr>
          <p:nvPr/>
        </p:nvCxnSpPr>
        <p:spPr>
          <a:xfrm>
            <a:off x="4572000" y="4343873"/>
            <a:ext cx="1087901" cy="65722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3FF3FA1-410B-4197-AF96-B6FBDFC9EFA5}"/>
              </a:ext>
            </a:extLst>
          </p:cNvPr>
          <p:cNvCxnSpPr>
            <a:cxnSpLocks/>
          </p:cNvCxnSpPr>
          <p:nvPr/>
        </p:nvCxnSpPr>
        <p:spPr>
          <a:xfrm>
            <a:off x="6678931" y="2436813"/>
            <a:ext cx="662938" cy="75838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BEAA5C6-9E45-4B06-9062-6B63D715639F}"/>
              </a:ext>
            </a:extLst>
          </p:cNvPr>
          <p:cNvCxnSpPr>
            <a:cxnSpLocks/>
          </p:cNvCxnSpPr>
          <p:nvPr/>
        </p:nvCxnSpPr>
        <p:spPr>
          <a:xfrm flipV="1">
            <a:off x="6263641" y="3995642"/>
            <a:ext cx="899159" cy="88115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43571"/>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1D3B-59B6-4E40-8C1B-C58145F04AC3}"/>
              </a:ext>
            </a:extLst>
          </p:cNvPr>
          <p:cNvSpPr>
            <a:spLocks noGrp="1"/>
          </p:cNvSpPr>
          <p:nvPr>
            <p:ph type="title"/>
          </p:nvPr>
        </p:nvSpPr>
        <p:spPr>
          <a:xfrm>
            <a:off x="457200" y="136525"/>
            <a:ext cx="8229600" cy="1096962"/>
          </a:xfrm>
        </p:spPr>
        <p:txBody>
          <a:bodyPr>
            <a:normAutofit fontScale="90000"/>
          </a:bodyPr>
          <a:lstStyle/>
          <a:p>
            <a:r>
              <a:rPr lang="en-US" b="1" dirty="0"/>
              <a:t>Organizational Effectiveness</a:t>
            </a:r>
            <a:br>
              <a:rPr lang="en-US" b="1" dirty="0"/>
            </a:br>
            <a:r>
              <a:rPr lang="en-US" sz="2700" dirty="0"/>
              <a:t>Hogan and Kaiser, (2005)</a:t>
            </a:r>
            <a:endParaRPr lang="en-US" sz="2700" b="1" dirty="0"/>
          </a:p>
        </p:txBody>
      </p:sp>
      <p:sp>
        <p:nvSpPr>
          <p:cNvPr id="3" name="Content Placeholder 2">
            <a:extLst>
              <a:ext uri="{FF2B5EF4-FFF2-40B4-BE49-F238E27FC236}">
                <a16:creationId xmlns:a16="http://schemas.microsoft.com/office/drawing/2014/main" id="{35126F15-62C9-4CDB-8FF2-5790C13CD08B}"/>
              </a:ext>
            </a:extLst>
          </p:cNvPr>
          <p:cNvSpPr>
            <a:spLocks noGrp="1"/>
          </p:cNvSpPr>
          <p:nvPr>
            <p:ph idx="1"/>
          </p:nvPr>
        </p:nvSpPr>
        <p:spPr>
          <a:xfrm>
            <a:off x="457200" y="1676400"/>
            <a:ext cx="8229600" cy="4906962"/>
          </a:xfrm>
        </p:spPr>
        <p:txBody>
          <a:bodyPr>
            <a:normAutofit/>
          </a:bodyPr>
          <a:lstStyle/>
          <a:p>
            <a:pPr>
              <a:buFont typeface="Wingdings" panose="05000000000000000000" pitchFamily="2" charset="2"/>
              <a:buChar char="§"/>
            </a:pPr>
            <a:r>
              <a:rPr lang="en-US" sz="2800" b="1" dirty="0"/>
              <a:t>The ﬁrst component of organizational</a:t>
            </a:r>
            <a:r>
              <a:rPr lang="en-US" sz="2800" dirty="0"/>
              <a:t> </a:t>
            </a:r>
            <a:r>
              <a:rPr lang="en-US" sz="2800" b="1" dirty="0"/>
              <a:t>effectiveness is talented personnel: </a:t>
            </a:r>
            <a:r>
              <a:rPr lang="en-US" sz="2800" dirty="0"/>
              <a:t>Talented personnel are identiﬁed through good selection methods and recruited through good leadership</a:t>
            </a:r>
          </a:p>
          <a:p>
            <a:pPr>
              <a:buFont typeface="Wingdings" panose="05000000000000000000" pitchFamily="2" charset="2"/>
              <a:buChar char="§"/>
            </a:pPr>
            <a:r>
              <a:rPr lang="en-US" sz="2800" b="1" dirty="0"/>
              <a:t>The second component of organizational effectiveness is motivated personnel: </a:t>
            </a:r>
            <a:r>
              <a:rPr lang="en-US" sz="2800" dirty="0"/>
              <a:t>people who are willing to perform to the limits of their ability. The level of motivation in a team or organization is directly related to the performance of management</a:t>
            </a:r>
          </a:p>
        </p:txBody>
      </p:sp>
      <p:sp>
        <p:nvSpPr>
          <p:cNvPr id="4" name="Slide Number Placeholder 3">
            <a:extLst>
              <a:ext uri="{FF2B5EF4-FFF2-40B4-BE49-F238E27FC236}">
                <a16:creationId xmlns:a16="http://schemas.microsoft.com/office/drawing/2014/main" id="{304F6259-80C3-41C1-A98C-7ED2001E5FC7}"/>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738</a:t>
            </a:fld>
            <a:endParaRPr lang="en-US">
              <a:solidFill>
                <a:prstClr val="black">
                  <a:tint val="75000"/>
                </a:prstClr>
              </a:solidFill>
            </a:endParaRPr>
          </a:p>
        </p:txBody>
      </p:sp>
    </p:spTree>
    <p:extLst>
      <p:ext uri="{BB962C8B-B14F-4D97-AF65-F5344CB8AC3E}">
        <p14:creationId xmlns:p14="http://schemas.microsoft.com/office/powerpoint/2010/main" val="2837841902"/>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64F07-B99E-4A73-96B5-E6DC90E313DF}"/>
              </a:ext>
            </a:extLst>
          </p:cNvPr>
          <p:cNvSpPr>
            <a:spLocks noGrp="1"/>
          </p:cNvSpPr>
          <p:nvPr>
            <p:ph type="title"/>
          </p:nvPr>
        </p:nvSpPr>
        <p:spPr>
          <a:xfrm flipV="1">
            <a:off x="457200" y="1"/>
            <a:ext cx="8229600" cy="136524"/>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35404515-06F7-430E-940C-FB8605F7E7F4}"/>
              </a:ext>
            </a:extLst>
          </p:cNvPr>
          <p:cNvSpPr>
            <a:spLocks noGrp="1"/>
          </p:cNvSpPr>
          <p:nvPr>
            <p:ph idx="1"/>
          </p:nvPr>
        </p:nvSpPr>
        <p:spPr>
          <a:xfrm>
            <a:off x="431409" y="304799"/>
            <a:ext cx="8229600" cy="6416675"/>
          </a:xfrm>
        </p:spPr>
        <p:txBody>
          <a:bodyPr>
            <a:normAutofit/>
          </a:bodyPr>
          <a:lstStyle/>
          <a:p>
            <a:pPr>
              <a:buFont typeface="Wingdings" panose="05000000000000000000" pitchFamily="2" charset="2"/>
              <a:buChar char="§"/>
            </a:pPr>
            <a:r>
              <a:rPr lang="en-US" sz="2800" b="1" dirty="0">
                <a:solidFill>
                  <a:srgbClr val="C00000"/>
                </a:solidFill>
              </a:rPr>
              <a:t>The third component of organizational effectiveness is a talented management </a:t>
            </a:r>
          </a:p>
          <a:p>
            <a:pPr>
              <a:buFont typeface="Wingdings" panose="05000000000000000000" pitchFamily="2" charset="2"/>
              <a:buChar char="§"/>
            </a:pPr>
            <a:r>
              <a:rPr lang="en-US" sz="2800" b="1" dirty="0"/>
              <a:t>The fourth component is an effective strategy: </a:t>
            </a:r>
            <a:r>
              <a:rPr lang="en-US" sz="2800" dirty="0"/>
              <a:t>This is where many organizations have problems. An effective strategy depends on systematic research and a deep knowledge of industry trends. </a:t>
            </a:r>
          </a:p>
          <a:p>
            <a:pPr>
              <a:buFont typeface="Wingdings" panose="05000000000000000000" pitchFamily="2" charset="2"/>
              <a:buChar char="§"/>
            </a:pPr>
            <a:r>
              <a:rPr lang="en-US" sz="2800" dirty="0"/>
              <a:t>The ﬁnal component of organizational effectiveness is a set of monitoring systems that will allow senior leadership to keep track of the talent level of the staff, the motivational level of the staff, the performance of the management group, and the effectiveness of the business strategy</a:t>
            </a:r>
          </a:p>
          <a:p>
            <a:pPr>
              <a:buFont typeface="Wingdings" panose="05000000000000000000" pitchFamily="2" charset="2"/>
              <a:buChar char="§"/>
            </a:pPr>
            <a:r>
              <a:rPr lang="en-US" sz="2800" b="1" dirty="0">
                <a:solidFill>
                  <a:srgbClr val="C00000"/>
                </a:solidFill>
              </a:rPr>
              <a:t>It is the responsibility of the senior leadership in an organization to put these ﬁve components in place. </a:t>
            </a:r>
          </a:p>
          <a:p>
            <a:pPr marL="0" indent="0">
              <a:buNone/>
            </a:pPr>
            <a:endParaRPr lang="en-US" sz="2800" dirty="0"/>
          </a:p>
        </p:txBody>
      </p:sp>
      <p:sp>
        <p:nvSpPr>
          <p:cNvPr id="4" name="Slide Number Placeholder 3">
            <a:extLst>
              <a:ext uri="{FF2B5EF4-FFF2-40B4-BE49-F238E27FC236}">
                <a16:creationId xmlns:a16="http://schemas.microsoft.com/office/drawing/2014/main" id="{C49FC0F7-ED69-4342-8CAA-F2F68F2F582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739</a:t>
            </a:fld>
            <a:endParaRPr lang="en-US">
              <a:solidFill>
                <a:prstClr val="black">
                  <a:tint val="75000"/>
                </a:prstClr>
              </a:solidFill>
            </a:endParaRPr>
          </a:p>
        </p:txBody>
      </p:sp>
    </p:spTree>
    <p:extLst>
      <p:ext uri="{BB962C8B-B14F-4D97-AF65-F5344CB8AC3E}">
        <p14:creationId xmlns:p14="http://schemas.microsoft.com/office/powerpoint/2010/main" val="21692732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01E8D-8530-4890-B388-32B75808B4CF}"/>
              </a:ext>
            </a:extLst>
          </p:cNvPr>
          <p:cNvSpPr>
            <a:spLocks noGrp="1"/>
          </p:cNvSpPr>
          <p:nvPr>
            <p:ph type="title"/>
          </p:nvPr>
        </p:nvSpPr>
        <p:spPr>
          <a:xfrm>
            <a:off x="457200" y="0"/>
            <a:ext cx="8229600" cy="1752600"/>
          </a:xfrm>
        </p:spPr>
        <p:txBody>
          <a:bodyPr>
            <a:normAutofit fontScale="90000"/>
          </a:bodyPr>
          <a:lstStyle/>
          <a:p>
            <a:r>
              <a:rPr lang="en-US" sz="3600" b="1" dirty="0"/>
              <a:t>Embedding leader character into HR practices to achieve sustained excellence</a:t>
            </a:r>
            <a:br>
              <a:rPr lang="en-US" sz="1800" dirty="0"/>
            </a:br>
            <a:r>
              <a:rPr lang="en-US" sz="2700" dirty="0" err="1"/>
              <a:t>Seijts</a:t>
            </a:r>
            <a:r>
              <a:rPr lang="en-US" sz="2700" dirty="0"/>
              <a:t>, </a:t>
            </a:r>
            <a:r>
              <a:rPr lang="en-US" sz="2700" dirty="0" err="1"/>
              <a:t>Crossan</a:t>
            </a:r>
            <a:r>
              <a:rPr lang="en-US" sz="2700" dirty="0"/>
              <a:t> &amp; Carleton, (2017)</a:t>
            </a:r>
            <a:br>
              <a:rPr lang="en-US" sz="2700" dirty="0"/>
            </a:br>
            <a:endParaRPr lang="en-US" sz="2700" b="1" i="1" dirty="0"/>
          </a:p>
        </p:txBody>
      </p:sp>
      <p:sp>
        <p:nvSpPr>
          <p:cNvPr id="3" name="Content Placeholder 2">
            <a:extLst>
              <a:ext uri="{FF2B5EF4-FFF2-40B4-BE49-F238E27FC236}">
                <a16:creationId xmlns:a16="http://schemas.microsoft.com/office/drawing/2014/main" id="{1EDFC611-C3F0-4139-AACA-98D242C1D7A0}"/>
              </a:ext>
            </a:extLst>
          </p:cNvPr>
          <p:cNvSpPr>
            <a:spLocks noGrp="1"/>
          </p:cNvSpPr>
          <p:nvPr>
            <p:ph idx="1"/>
          </p:nvPr>
        </p:nvSpPr>
        <p:spPr>
          <a:xfrm>
            <a:off x="457200" y="1600200"/>
            <a:ext cx="8229600" cy="5257800"/>
          </a:xfrm>
        </p:spPr>
        <p:txBody>
          <a:bodyPr>
            <a:normAutofit/>
          </a:bodyPr>
          <a:lstStyle/>
          <a:p>
            <a:pPr>
              <a:buFont typeface="Wingdings" panose="05000000000000000000" pitchFamily="2" charset="2"/>
              <a:buChar char="§"/>
            </a:pPr>
            <a:r>
              <a:rPr lang="en-US" sz="2800" b="1" dirty="0">
                <a:solidFill>
                  <a:srgbClr val="C00000"/>
                </a:solidFill>
              </a:rPr>
              <a:t>Four aspects of character — integrity, responsibility, forgiveness and compassion</a:t>
            </a:r>
          </a:p>
          <a:p>
            <a:pPr>
              <a:buFont typeface="Wingdings" panose="05000000000000000000" pitchFamily="2" charset="2"/>
              <a:buChar char="§"/>
            </a:pPr>
            <a:r>
              <a:rPr lang="en-US" sz="2800" dirty="0"/>
              <a:t>Character is a combination of virtues, personality traits and values that enable excellence</a:t>
            </a:r>
          </a:p>
          <a:p>
            <a:pPr>
              <a:buFont typeface="Wingdings" panose="05000000000000000000" pitchFamily="2" charset="2"/>
              <a:buChar char="§"/>
            </a:pPr>
            <a:r>
              <a:rPr lang="en-US" sz="2800" dirty="0"/>
              <a:t>Virtues refer to situationally-appropriate behaviors that are widely seen as representative of good leadership</a:t>
            </a:r>
          </a:p>
          <a:p>
            <a:pPr>
              <a:buFont typeface="Wingdings" panose="05000000000000000000" pitchFamily="2" charset="2"/>
              <a:buChar char="§"/>
            </a:pPr>
            <a:r>
              <a:rPr lang="en-US" sz="2800" dirty="0"/>
              <a:t>Virtues encompass personality traits such as resiliency and openness</a:t>
            </a:r>
          </a:p>
          <a:p>
            <a:pPr>
              <a:buFont typeface="Wingdings" panose="05000000000000000000" pitchFamily="2" charset="2"/>
              <a:buChar char="§"/>
            </a:pPr>
            <a:r>
              <a:rPr lang="en-US" sz="2800" dirty="0"/>
              <a:t>Virtues can also be seen in an individual’s values, such as behaving equitably</a:t>
            </a:r>
          </a:p>
        </p:txBody>
      </p:sp>
      <p:sp>
        <p:nvSpPr>
          <p:cNvPr id="4" name="Slide Number Placeholder 3">
            <a:extLst>
              <a:ext uri="{FF2B5EF4-FFF2-40B4-BE49-F238E27FC236}">
                <a16:creationId xmlns:a16="http://schemas.microsoft.com/office/drawing/2014/main" id="{1CB698DE-513A-4B2D-99A8-64BD7F7678D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74</a:t>
            </a:fld>
            <a:endParaRPr lang="en-US">
              <a:solidFill>
                <a:prstClr val="black">
                  <a:tint val="75000"/>
                </a:prstClr>
              </a:solidFill>
            </a:endParaRPr>
          </a:p>
        </p:txBody>
      </p:sp>
    </p:spTree>
    <p:extLst>
      <p:ext uri="{BB962C8B-B14F-4D97-AF65-F5344CB8AC3E}">
        <p14:creationId xmlns:p14="http://schemas.microsoft.com/office/powerpoint/2010/main" val="1936634169"/>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C53CC-BF37-4EE8-B125-77A24C5A342B}"/>
              </a:ext>
            </a:extLst>
          </p:cNvPr>
          <p:cNvSpPr>
            <a:spLocks noGrp="1"/>
          </p:cNvSpPr>
          <p:nvPr>
            <p:ph type="title"/>
          </p:nvPr>
        </p:nvSpPr>
        <p:spPr>
          <a:xfrm>
            <a:off x="457200" y="274638"/>
            <a:ext cx="8229600" cy="1477962"/>
          </a:xfrm>
        </p:spPr>
        <p:txBody>
          <a:bodyPr>
            <a:noAutofit/>
          </a:bodyPr>
          <a:lstStyle/>
          <a:p>
            <a:r>
              <a:rPr lang="en-US" sz="3600" b="1" u="sng" dirty="0"/>
              <a:t>Execution </a:t>
            </a:r>
            <a:r>
              <a:rPr lang="en-US" sz="3600" b="1" dirty="0"/>
              <a:t>of responsibilities require a integration and process of coordinated and functioning interactions between: </a:t>
            </a:r>
          </a:p>
        </p:txBody>
      </p:sp>
      <p:sp>
        <p:nvSpPr>
          <p:cNvPr id="3" name="Content Placeholder 2">
            <a:extLst>
              <a:ext uri="{FF2B5EF4-FFF2-40B4-BE49-F238E27FC236}">
                <a16:creationId xmlns:a16="http://schemas.microsoft.com/office/drawing/2014/main" id="{3CC5F663-61C4-4FC5-9DB7-EDA702887007}"/>
              </a:ext>
            </a:extLst>
          </p:cNvPr>
          <p:cNvSpPr>
            <a:spLocks noGrp="1"/>
          </p:cNvSpPr>
          <p:nvPr>
            <p:ph idx="1"/>
          </p:nvPr>
        </p:nvSpPr>
        <p:spPr>
          <a:xfrm>
            <a:off x="457200" y="2209800"/>
            <a:ext cx="8229600" cy="4648200"/>
          </a:xfrm>
        </p:spPr>
        <p:txBody>
          <a:bodyPr>
            <a:normAutofit/>
          </a:bodyPr>
          <a:lstStyle/>
          <a:p>
            <a:pPr>
              <a:buFont typeface="Wingdings" panose="05000000000000000000" pitchFamily="2" charset="2"/>
              <a:buChar char="§"/>
            </a:pPr>
            <a:r>
              <a:rPr lang="en-US" sz="2800" b="1" dirty="0"/>
              <a:t>Strategy</a:t>
            </a:r>
            <a:r>
              <a:rPr lang="en-US" sz="2800" dirty="0"/>
              <a:t> (seeing, identifying, developing, planning, mission, goals and objectives)</a:t>
            </a:r>
          </a:p>
          <a:p>
            <a:pPr>
              <a:buFont typeface="Wingdings" panose="05000000000000000000" pitchFamily="2" charset="2"/>
              <a:buChar char="§"/>
            </a:pPr>
            <a:r>
              <a:rPr lang="en-US" sz="2800" b="1" dirty="0"/>
              <a:t>People </a:t>
            </a:r>
            <a:r>
              <a:rPr lang="en-US" sz="2800" dirty="0"/>
              <a:t>(character, competency and confidence)</a:t>
            </a:r>
            <a:endParaRPr lang="en-US" sz="2800" b="1" dirty="0"/>
          </a:p>
          <a:p>
            <a:pPr>
              <a:buFont typeface="Wingdings" panose="05000000000000000000" pitchFamily="2" charset="2"/>
              <a:buChar char="§"/>
            </a:pPr>
            <a:r>
              <a:rPr lang="en-US" sz="2800" b="1" dirty="0"/>
              <a:t>Operations </a:t>
            </a:r>
            <a:r>
              <a:rPr lang="en-US" sz="2800" dirty="0"/>
              <a:t>(proper practice within the context of the environmental and circumstantial reality that achieves the best result)  </a:t>
            </a:r>
            <a:endParaRPr lang="en-US" sz="2800" b="1" dirty="0"/>
          </a:p>
        </p:txBody>
      </p:sp>
      <p:sp>
        <p:nvSpPr>
          <p:cNvPr id="4" name="Slide Number Placeholder 3">
            <a:extLst>
              <a:ext uri="{FF2B5EF4-FFF2-40B4-BE49-F238E27FC236}">
                <a16:creationId xmlns:a16="http://schemas.microsoft.com/office/drawing/2014/main" id="{CD7B784C-CCBB-47F3-8960-C3E06F7162B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740</a:t>
            </a:fld>
            <a:endParaRPr lang="en-US">
              <a:solidFill>
                <a:prstClr val="black">
                  <a:tint val="75000"/>
                </a:prstClr>
              </a:solidFill>
            </a:endParaRPr>
          </a:p>
        </p:txBody>
      </p:sp>
    </p:spTree>
    <p:extLst>
      <p:ext uri="{BB962C8B-B14F-4D97-AF65-F5344CB8AC3E}">
        <p14:creationId xmlns:p14="http://schemas.microsoft.com/office/powerpoint/2010/main" val="3163777316"/>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AB0A2-9DD3-4CF6-8A6F-90B8BCCA7787}"/>
              </a:ext>
            </a:extLst>
          </p:cNvPr>
          <p:cNvSpPr>
            <a:spLocks noGrp="1"/>
          </p:cNvSpPr>
          <p:nvPr>
            <p:ph type="title"/>
          </p:nvPr>
        </p:nvSpPr>
        <p:spPr>
          <a:xfrm>
            <a:off x="381000" y="533400"/>
            <a:ext cx="8686800" cy="1447800"/>
          </a:xfrm>
        </p:spPr>
        <p:txBody>
          <a:bodyPr>
            <a:normAutofit fontScale="90000"/>
          </a:bodyPr>
          <a:lstStyle/>
          <a:p>
            <a:r>
              <a:rPr lang="en-US" sz="3600" b="1" dirty="0"/>
              <a:t>MANAGEMENT SCIENCE</a:t>
            </a:r>
            <a:br>
              <a:rPr lang="en-US" sz="2700" b="1" dirty="0"/>
            </a:br>
            <a:r>
              <a:rPr lang="en-US" sz="2700" b="1" dirty="0"/>
              <a:t> Vol. 18, No. 2, October 1971 </a:t>
            </a:r>
            <a:br>
              <a:rPr lang="en-US" sz="1600" b="1" dirty="0"/>
            </a:br>
            <a:r>
              <a:rPr lang="en-US" sz="2700" b="1" dirty="0"/>
              <a:t>MANAGERIAL WORK: ANALYSIS FROM OBSERVATION</a:t>
            </a:r>
            <a:r>
              <a:rPr lang="en-US" sz="2700" dirty="0"/>
              <a:t> </a:t>
            </a:r>
            <a:br>
              <a:rPr lang="en-US" sz="1600" dirty="0"/>
            </a:br>
            <a:r>
              <a:rPr lang="en-US" sz="2700" b="1" dirty="0"/>
              <a:t>Ten roles of Managers</a:t>
            </a:r>
            <a:br>
              <a:rPr lang="en-US" sz="1600" dirty="0"/>
            </a:br>
            <a:r>
              <a:rPr lang="en-US" sz="2700" dirty="0"/>
              <a:t>HENRY MINTZBERG</a:t>
            </a:r>
            <a:br>
              <a:rPr lang="en-US" sz="2700" b="1" dirty="0"/>
            </a:br>
            <a:endParaRPr lang="en-US" sz="2700" b="1" dirty="0"/>
          </a:p>
        </p:txBody>
      </p:sp>
      <p:sp>
        <p:nvSpPr>
          <p:cNvPr id="3" name="Content Placeholder 2">
            <a:extLst>
              <a:ext uri="{FF2B5EF4-FFF2-40B4-BE49-F238E27FC236}">
                <a16:creationId xmlns:a16="http://schemas.microsoft.com/office/drawing/2014/main" id="{727D87AE-A532-450C-9D3B-9DC8A186BA2D}"/>
              </a:ext>
            </a:extLst>
          </p:cNvPr>
          <p:cNvSpPr>
            <a:spLocks noGrp="1"/>
          </p:cNvSpPr>
          <p:nvPr>
            <p:ph idx="1"/>
          </p:nvPr>
        </p:nvSpPr>
        <p:spPr>
          <a:xfrm>
            <a:off x="457200" y="2286000"/>
            <a:ext cx="8229600" cy="4191000"/>
          </a:xfrm>
        </p:spPr>
        <p:txBody>
          <a:bodyPr>
            <a:normAutofit/>
          </a:bodyPr>
          <a:lstStyle/>
          <a:p>
            <a:pPr>
              <a:buFont typeface="Wingdings" panose="05000000000000000000" pitchFamily="2" charset="2"/>
              <a:buChar char="§"/>
            </a:pPr>
            <a:r>
              <a:rPr lang="en-US" sz="2800" dirty="0"/>
              <a:t>Three roles-labelled </a:t>
            </a:r>
            <a:r>
              <a:rPr lang="en-US" sz="2800" b="1" dirty="0"/>
              <a:t>figurehead, liaison, and leader</a:t>
            </a:r>
            <a:r>
              <a:rPr lang="en-US" sz="2800" dirty="0"/>
              <a:t>-deal with behavior that is essentially </a:t>
            </a:r>
            <a:r>
              <a:rPr lang="en-US" sz="2800" b="1" dirty="0">
                <a:solidFill>
                  <a:srgbClr val="C00000"/>
                </a:solidFill>
              </a:rPr>
              <a:t>interpersonal</a:t>
            </a:r>
            <a:r>
              <a:rPr lang="en-US" sz="2800" dirty="0"/>
              <a:t> in nature.</a:t>
            </a:r>
          </a:p>
          <a:p>
            <a:pPr>
              <a:buFont typeface="Wingdings" panose="05000000000000000000" pitchFamily="2" charset="2"/>
              <a:buChar char="§"/>
            </a:pPr>
            <a:r>
              <a:rPr lang="en-US" sz="2800" dirty="0"/>
              <a:t>Three others</a:t>
            </a:r>
            <a:r>
              <a:rPr lang="en-US" sz="2800" b="1" dirty="0"/>
              <a:t>-nerve center, disseminator, and spokesman</a:t>
            </a:r>
            <a:r>
              <a:rPr lang="en-US" sz="2800" dirty="0"/>
              <a:t>-deal with </a:t>
            </a:r>
            <a:r>
              <a:rPr lang="en-US" sz="2800" b="1" dirty="0">
                <a:solidFill>
                  <a:srgbClr val="C00000"/>
                </a:solidFill>
              </a:rPr>
              <a:t>information-processing</a:t>
            </a:r>
            <a:r>
              <a:rPr lang="en-US" sz="2800" dirty="0"/>
              <a:t> activities performed by the manager</a:t>
            </a:r>
          </a:p>
          <a:p>
            <a:pPr>
              <a:buFont typeface="Wingdings" panose="05000000000000000000" pitchFamily="2" charset="2"/>
              <a:buChar char="§"/>
            </a:pPr>
            <a:r>
              <a:rPr lang="en-US" sz="2800" dirty="0"/>
              <a:t>And the remaining four, </a:t>
            </a:r>
            <a:r>
              <a:rPr lang="en-US" sz="2800" b="1" dirty="0"/>
              <a:t>entrepreneur, disturbance handler, resource allocator, and negotiator</a:t>
            </a:r>
            <a:r>
              <a:rPr lang="en-US" sz="2800" dirty="0"/>
              <a:t>-cover the </a:t>
            </a:r>
            <a:r>
              <a:rPr lang="en-US" sz="2800" b="1" dirty="0">
                <a:solidFill>
                  <a:srgbClr val="C00000"/>
                </a:solidFill>
              </a:rPr>
              <a:t>decision- making </a:t>
            </a:r>
            <a:r>
              <a:rPr lang="en-US" sz="2800" dirty="0"/>
              <a:t>activities of the manager.</a:t>
            </a:r>
          </a:p>
        </p:txBody>
      </p:sp>
      <p:sp>
        <p:nvSpPr>
          <p:cNvPr id="4" name="Slide Number Placeholder 3">
            <a:extLst>
              <a:ext uri="{FF2B5EF4-FFF2-40B4-BE49-F238E27FC236}">
                <a16:creationId xmlns:a16="http://schemas.microsoft.com/office/drawing/2014/main" id="{68A1ACA8-FE03-4392-BEEF-7C75FFCB730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741</a:t>
            </a:fld>
            <a:endParaRPr lang="en-US">
              <a:solidFill>
                <a:prstClr val="black">
                  <a:tint val="75000"/>
                </a:prstClr>
              </a:solidFill>
            </a:endParaRPr>
          </a:p>
        </p:txBody>
      </p:sp>
    </p:spTree>
    <p:extLst>
      <p:ext uri="{BB962C8B-B14F-4D97-AF65-F5344CB8AC3E}">
        <p14:creationId xmlns:p14="http://schemas.microsoft.com/office/powerpoint/2010/main" val="3084442630"/>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C25B7-26C6-4FF8-B104-266100AE13C5}"/>
              </a:ext>
            </a:extLst>
          </p:cNvPr>
          <p:cNvSpPr>
            <a:spLocks noGrp="1"/>
          </p:cNvSpPr>
          <p:nvPr>
            <p:ph type="title"/>
          </p:nvPr>
        </p:nvSpPr>
        <p:spPr>
          <a:xfrm>
            <a:off x="0" y="473074"/>
            <a:ext cx="9144000" cy="365126"/>
          </a:xfrm>
        </p:spPr>
        <p:txBody>
          <a:bodyPr>
            <a:normAutofit fontScale="90000"/>
          </a:bodyPr>
          <a:lstStyle/>
          <a:p>
            <a:r>
              <a:rPr lang="en-US" sz="3600" b="1" dirty="0"/>
              <a:t>A REALISTIC MANAGEMENT PERSPECTIVE</a:t>
            </a:r>
            <a:br>
              <a:rPr lang="en-US" dirty="0"/>
            </a:br>
            <a:endParaRPr lang="en-US" dirty="0"/>
          </a:p>
        </p:txBody>
      </p:sp>
      <p:sp>
        <p:nvSpPr>
          <p:cNvPr id="3" name="Content Placeholder 2">
            <a:extLst>
              <a:ext uri="{FF2B5EF4-FFF2-40B4-BE49-F238E27FC236}">
                <a16:creationId xmlns:a16="http://schemas.microsoft.com/office/drawing/2014/main" id="{2ED75E8A-D4A8-40F4-A7C4-7B9398E9F301}"/>
              </a:ext>
            </a:extLst>
          </p:cNvPr>
          <p:cNvSpPr>
            <a:spLocks noGrp="1"/>
          </p:cNvSpPr>
          <p:nvPr>
            <p:ph idx="1"/>
          </p:nvPr>
        </p:nvSpPr>
        <p:spPr>
          <a:xfrm>
            <a:off x="457200" y="838199"/>
            <a:ext cx="8229600" cy="6019801"/>
          </a:xfrm>
        </p:spPr>
        <p:txBody>
          <a:bodyPr>
            <a:normAutofit fontScale="85000" lnSpcReduction="10000"/>
          </a:bodyPr>
          <a:lstStyle/>
          <a:p>
            <a:pPr>
              <a:buFont typeface="Wingdings" panose="05000000000000000000" pitchFamily="2" charset="2"/>
              <a:buChar char="§"/>
            </a:pPr>
            <a:r>
              <a:rPr lang="en-US" dirty="0"/>
              <a:t>Command Staffs and Commanders will often interpret what you “need” with what you “want” differently</a:t>
            </a:r>
          </a:p>
          <a:p>
            <a:pPr>
              <a:buFont typeface="Wingdings" panose="05000000000000000000" pitchFamily="2" charset="2"/>
              <a:buChar char="§"/>
            </a:pPr>
            <a:r>
              <a:rPr lang="en-US" dirty="0"/>
              <a:t>Often, Command Staff view the issue from a more global perspective, while Commanders are more specific to their situation (Battlefield vs. Theater)</a:t>
            </a:r>
          </a:p>
          <a:p>
            <a:pPr>
              <a:buFont typeface="Wingdings" panose="05000000000000000000" pitchFamily="2" charset="2"/>
              <a:buChar char="§"/>
            </a:pPr>
            <a:r>
              <a:rPr lang="en-US" dirty="0"/>
              <a:t>Only in rare situations will the commander have the benefit of all the resources he or she wants to accomplish the mission</a:t>
            </a:r>
          </a:p>
          <a:p>
            <a:pPr>
              <a:buFont typeface="Wingdings" panose="05000000000000000000" pitchFamily="2" charset="2"/>
              <a:buChar char="§"/>
            </a:pPr>
            <a:r>
              <a:rPr lang="en-US" dirty="0"/>
              <a:t>The operational realities of Command require extraordinary leadership up and down and sideways in the organization</a:t>
            </a:r>
          </a:p>
          <a:p>
            <a:pPr>
              <a:buFont typeface="Wingdings" panose="05000000000000000000" pitchFamily="2" charset="2"/>
              <a:buChar char="§"/>
            </a:pPr>
            <a:r>
              <a:rPr lang="en-US" dirty="0"/>
              <a:t>More often than not, commanders are expected to do more with less.” </a:t>
            </a:r>
            <a:r>
              <a:rPr lang="en-US" b="1" dirty="0">
                <a:solidFill>
                  <a:srgbClr val="C00000"/>
                </a:solidFill>
              </a:rPr>
              <a:t>(This is a reality everywhere in our craft)</a:t>
            </a:r>
            <a:r>
              <a:rPr lang="en-US" b="1" dirty="0"/>
              <a:t> Learn to do the absolute very best you can with what you’ve got.”</a:t>
            </a: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DB59336-997E-444F-A132-4E6FB50A528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742</a:t>
            </a:fld>
            <a:endParaRPr lang="en-US">
              <a:solidFill>
                <a:prstClr val="black">
                  <a:tint val="75000"/>
                </a:prstClr>
              </a:solidFill>
            </a:endParaRPr>
          </a:p>
        </p:txBody>
      </p:sp>
    </p:spTree>
    <p:extLst>
      <p:ext uri="{BB962C8B-B14F-4D97-AF65-F5344CB8AC3E}">
        <p14:creationId xmlns:p14="http://schemas.microsoft.com/office/powerpoint/2010/main" val="3958008791"/>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CFA71-46FD-4288-98F0-B4732B2A884B}"/>
              </a:ext>
            </a:extLst>
          </p:cNvPr>
          <p:cNvSpPr>
            <a:spLocks noGrp="1"/>
          </p:cNvSpPr>
          <p:nvPr>
            <p:ph type="title"/>
          </p:nvPr>
        </p:nvSpPr>
        <p:spPr>
          <a:xfrm>
            <a:off x="457200" y="0"/>
            <a:ext cx="8229600" cy="1143000"/>
          </a:xfrm>
        </p:spPr>
        <p:txBody>
          <a:bodyPr>
            <a:normAutofit fontScale="90000"/>
          </a:bodyPr>
          <a:lstStyle/>
          <a:p>
            <a:br>
              <a:rPr lang="en-US" sz="3600" b="1" dirty="0"/>
            </a:br>
            <a:r>
              <a:rPr lang="en-US" b="1" dirty="0">
                <a:solidFill>
                  <a:srgbClr val="C00000"/>
                </a:solidFill>
              </a:rPr>
              <a:t>Two leadership Orientations</a:t>
            </a:r>
            <a:br>
              <a:rPr lang="en-US" sz="3600" b="1" dirty="0"/>
            </a:br>
            <a:r>
              <a:rPr lang="en-US" sz="3600" dirty="0"/>
              <a:t>Ohio State Studies 50’s</a:t>
            </a:r>
          </a:p>
        </p:txBody>
      </p:sp>
      <p:sp>
        <p:nvSpPr>
          <p:cNvPr id="3" name="Content Placeholder 2">
            <a:extLst>
              <a:ext uri="{FF2B5EF4-FFF2-40B4-BE49-F238E27FC236}">
                <a16:creationId xmlns:a16="http://schemas.microsoft.com/office/drawing/2014/main" id="{D1F97FAF-8992-4184-A0C6-B70B7B62CF98}"/>
              </a:ext>
            </a:extLst>
          </p:cNvPr>
          <p:cNvSpPr>
            <a:spLocks noGrp="1"/>
          </p:cNvSpPr>
          <p:nvPr>
            <p:ph idx="1"/>
          </p:nvPr>
        </p:nvSpPr>
        <p:spPr>
          <a:xfrm>
            <a:off x="457200" y="1600200"/>
            <a:ext cx="8229600" cy="5029200"/>
          </a:xfrm>
        </p:spPr>
        <p:txBody>
          <a:bodyPr>
            <a:normAutofit lnSpcReduction="10000"/>
          </a:bodyPr>
          <a:lstStyle/>
          <a:p>
            <a:pPr marL="0" indent="0">
              <a:buNone/>
            </a:pPr>
            <a:r>
              <a:rPr lang="en-US" b="1" dirty="0">
                <a:solidFill>
                  <a:srgbClr val="C00000"/>
                </a:solidFill>
              </a:rPr>
              <a:t>Worker-centered leadership: </a:t>
            </a:r>
            <a:r>
              <a:rPr lang="en-US" i="1" dirty="0"/>
              <a:t>a socioemotional orientation…</a:t>
            </a:r>
          </a:p>
          <a:p>
            <a:pPr>
              <a:buFont typeface="Wingdings" panose="05000000000000000000" pitchFamily="2" charset="2"/>
              <a:buChar char="§"/>
            </a:pPr>
            <a:r>
              <a:rPr lang="en-US" sz="3000" dirty="0"/>
              <a:t>Concern for morale and relationships among members. </a:t>
            </a:r>
          </a:p>
          <a:p>
            <a:pPr>
              <a:buFont typeface="Wingdings" panose="05000000000000000000" pitchFamily="2" charset="2"/>
              <a:buChar char="§"/>
            </a:pPr>
            <a:r>
              <a:rPr lang="en-US" sz="3000" dirty="0"/>
              <a:t>Expresses consideration for followers’ feelings, opinions and ideas, and tries to maintain an amiable working environment. </a:t>
            </a:r>
          </a:p>
          <a:p>
            <a:pPr>
              <a:buFont typeface="Wingdings" panose="05000000000000000000" pitchFamily="2" charset="2"/>
              <a:buChar char="§"/>
            </a:pPr>
            <a:r>
              <a:rPr lang="en-US" sz="3000" dirty="0"/>
              <a:t>Nurtures genial relationships between workers. </a:t>
            </a:r>
          </a:p>
          <a:p>
            <a:pPr>
              <a:buFont typeface="Wingdings" panose="05000000000000000000" pitchFamily="2" charset="2"/>
              <a:buChar char="§"/>
            </a:pPr>
            <a:r>
              <a:rPr lang="en-US" sz="3000" dirty="0"/>
              <a:t>Fosters the growth of trust between the leader and the followers.</a:t>
            </a:r>
          </a:p>
        </p:txBody>
      </p:sp>
      <p:sp>
        <p:nvSpPr>
          <p:cNvPr id="4" name="Slide Number Placeholder 3">
            <a:extLst>
              <a:ext uri="{FF2B5EF4-FFF2-40B4-BE49-F238E27FC236}">
                <a16:creationId xmlns:a16="http://schemas.microsoft.com/office/drawing/2014/main" id="{3B9CA93C-3C7D-4D1F-913E-4CE858CD244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743</a:t>
            </a:fld>
            <a:endParaRPr lang="en-US">
              <a:solidFill>
                <a:prstClr val="black">
                  <a:tint val="75000"/>
                </a:prstClr>
              </a:solidFill>
            </a:endParaRPr>
          </a:p>
        </p:txBody>
      </p:sp>
    </p:spTree>
    <p:extLst>
      <p:ext uri="{BB962C8B-B14F-4D97-AF65-F5344CB8AC3E}">
        <p14:creationId xmlns:p14="http://schemas.microsoft.com/office/powerpoint/2010/main" val="4056209625"/>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7301-0445-40AB-B93B-979DD734F9BA}"/>
              </a:ext>
            </a:extLst>
          </p:cNvPr>
          <p:cNvSpPr>
            <a:spLocks noGrp="1"/>
          </p:cNvSpPr>
          <p:nvPr>
            <p:ph type="title"/>
          </p:nvPr>
        </p:nvSpPr>
        <p:spPr>
          <a:xfrm>
            <a:off x="457200" y="274638"/>
            <a:ext cx="8229600" cy="1063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8AF8B9EE-C0DB-40AD-B4E4-5E963173B8F7}"/>
              </a:ext>
            </a:extLst>
          </p:cNvPr>
          <p:cNvSpPr>
            <a:spLocks noGrp="1"/>
          </p:cNvSpPr>
          <p:nvPr>
            <p:ph idx="1"/>
          </p:nvPr>
        </p:nvSpPr>
        <p:spPr>
          <a:xfrm>
            <a:off x="457200" y="762000"/>
            <a:ext cx="8229600" cy="5959475"/>
          </a:xfrm>
        </p:spPr>
        <p:txBody>
          <a:bodyPr>
            <a:normAutofit/>
          </a:bodyPr>
          <a:lstStyle/>
          <a:p>
            <a:pPr marL="0" indent="0">
              <a:buNone/>
            </a:pPr>
            <a:r>
              <a:rPr lang="en-US" b="1" dirty="0">
                <a:solidFill>
                  <a:srgbClr val="C00000"/>
                </a:solidFill>
              </a:rPr>
              <a:t>Task-centered leadership: </a:t>
            </a:r>
            <a:r>
              <a:rPr lang="en-US" dirty="0"/>
              <a:t>Organizing work relationships and clearly defining the leader’s and subordinates’ roles. The emphasis is upon establishing good communication and effective ways of completing tasks:</a:t>
            </a:r>
          </a:p>
          <a:p>
            <a:pPr>
              <a:buFont typeface="Wingdings" panose="05000000000000000000" pitchFamily="2" charset="2"/>
              <a:buChar char="§"/>
            </a:pPr>
            <a:r>
              <a:rPr lang="en-US" sz="2800" dirty="0"/>
              <a:t>Having subordinates following rules and procedures</a:t>
            </a:r>
          </a:p>
          <a:p>
            <a:pPr>
              <a:buFont typeface="Wingdings" panose="05000000000000000000" pitchFamily="2" charset="2"/>
              <a:buChar char="§"/>
            </a:pPr>
            <a:r>
              <a:rPr lang="en-US" sz="2800" dirty="0"/>
              <a:t>Created structure in any task-related behaviors involved in the initiation of action</a:t>
            </a:r>
          </a:p>
          <a:p>
            <a:pPr>
              <a:buFont typeface="Wingdings" panose="05000000000000000000" pitchFamily="2" charset="2"/>
              <a:buChar char="§"/>
            </a:pPr>
            <a:r>
              <a:rPr lang="en-US" sz="2800" dirty="0"/>
              <a:t>The organization and assignment of duties, and the determination of clear-cut standards of performance. </a:t>
            </a:r>
          </a:p>
        </p:txBody>
      </p:sp>
      <p:sp>
        <p:nvSpPr>
          <p:cNvPr id="4" name="Slide Number Placeholder 3">
            <a:extLst>
              <a:ext uri="{FF2B5EF4-FFF2-40B4-BE49-F238E27FC236}">
                <a16:creationId xmlns:a16="http://schemas.microsoft.com/office/drawing/2014/main" id="{1B1D615D-AFA5-436D-9A5A-12A2FABE666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744</a:t>
            </a:fld>
            <a:endParaRPr lang="en-US">
              <a:solidFill>
                <a:prstClr val="black">
                  <a:tint val="75000"/>
                </a:prstClr>
              </a:solidFill>
            </a:endParaRPr>
          </a:p>
        </p:txBody>
      </p:sp>
    </p:spTree>
    <p:extLst>
      <p:ext uri="{BB962C8B-B14F-4D97-AF65-F5344CB8AC3E}">
        <p14:creationId xmlns:p14="http://schemas.microsoft.com/office/powerpoint/2010/main" val="3427895922"/>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E0649-DD7B-4C48-BDB8-758E047E43F8}"/>
              </a:ext>
            </a:extLst>
          </p:cNvPr>
          <p:cNvSpPr>
            <a:spLocks noGrp="1"/>
          </p:cNvSpPr>
          <p:nvPr>
            <p:ph type="title"/>
          </p:nvPr>
        </p:nvSpPr>
        <p:spPr>
          <a:xfrm>
            <a:off x="0" y="0"/>
            <a:ext cx="9144000" cy="914400"/>
          </a:xfrm>
        </p:spPr>
        <p:txBody>
          <a:bodyPr>
            <a:normAutofit fontScale="90000"/>
          </a:bodyPr>
          <a:lstStyle/>
          <a:p>
            <a:r>
              <a:rPr lang="en-US" b="1" dirty="0"/>
              <a:t>Three major types of leadership theory</a:t>
            </a:r>
          </a:p>
        </p:txBody>
      </p:sp>
      <p:sp>
        <p:nvSpPr>
          <p:cNvPr id="3" name="Content Placeholder 2">
            <a:extLst>
              <a:ext uri="{FF2B5EF4-FFF2-40B4-BE49-F238E27FC236}">
                <a16:creationId xmlns:a16="http://schemas.microsoft.com/office/drawing/2014/main" id="{AB26DE41-764C-4D9C-BC1A-BE2EFA1CED8A}"/>
              </a:ext>
            </a:extLst>
          </p:cNvPr>
          <p:cNvSpPr>
            <a:spLocks noGrp="1"/>
          </p:cNvSpPr>
          <p:nvPr>
            <p:ph idx="1"/>
          </p:nvPr>
        </p:nvSpPr>
        <p:spPr>
          <a:xfrm>
            <a:off x="457200" y="1447800"/>
            <a:ext cx="8229600" cy="5273675"/>
          </a:xfrm>
        </p:spPr>
        <p:txBody>
          <a:bodyPr>
            <a:normAutofit/>
          </a:bodyPr>
          <a:lstStyle/>
          <a:p>
            <a:pPr>
              <a:buFont typeface="Wingdings" panose="05000000000000000000" pitchFamily="2" charset="2"/>
              <a:buChar char="§"/>
            </a:pPr>
            <a:r>
              <a:rPr lang="en-US" sz="2800" b="1" dirty="0"/>
              <a:t>Transactional leadership </a:t>
            </a:r>
            <a:r>
              <a:rPr lang="en-US" sz="2800" dirty="0"/>
              <a:t>depends on the administration of rewards by a leader to influence a follower</a:t>
            </a:r>
          </a:p>
          <a:p>
            <a:pPr>
              <a:buFont typeface="Wingdings" panose="05000000000000000000" pitchFamily="2" charset="2"/>
              <a:buChar char="§"/>
            </a:pPr>
            <a:r>
              <a:rPr lang="en-US" sz="2800" b="1" dirty="0"/>
              <a:t>Transformational leadership </a:t>
            </a:r>
            <a:r>
              <a:rPr lang="en-US" sz="2800" dirty="0"/>
              <a:t>entails inspiration, and the transformation of a follower’s motivational state</a:t>
            </a:r>
          </a:p>
          <a:p>
            <a:pPr>
              <a:buFont typeface="Wingdings" panose="05000000000000000000" pitchFamily="2" charset="2"/>
              <a:buChar char="§"/>
            </a:pPr>
            <a:r>
              <a:rPr lang="en-US" sz="2800" b="1" dirty="0"/>
              <a:t>Contingency or situational leadership </a:t>
            </a:r>
            <a:r>
              <a:rPr lang="en-US" sz="2800" dirty="0"/>
              <a:t>deal with the notion that different circumstances call for different types of leadership</a:t>
            </a:r>
          </a:p>
          <a:p>
            <a:pPr marL="0" indent="0" algn="ctr">
              <a:buNone/>
            </a:pPr>
            <a:r>
              <a:rPr lang="en-US" b="1" dirty="0">
                <a:solidFill>
                  <a:srgbClr val="C00000"/>
                </a:solidFill>
              </a:rPr>
              <a:t>Effective leadership requires both transactional power and transformational influence</a:t>
            </a: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CD9AB0C8-3354-4D61-B49D-DF11D1F84D1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745</a:t>
            </a:fld>
            <a:endParaRPr lang="en-US">
              <a:solidFill>
                <a:prstClr val="black">
                  <a:tint val="75000"/>
                </a:prstClr>
              </a:solidFill>
            </a:endParaRPr>
          </a:p>
        </p:txBody>
      </p:sp>
    </p:spTree>
    <p:extLst>
      <p:ext uri="{BB962C8B-B14F-4D97-AF65-F5344CB8AC3E}">
        <p14:creationId xmlns:p14="http://schemas.microsoft.com/office/powerpoint/2010/main" val="2412672737"/>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1D9D-3831-4B5D-BE45-4C11C140732D}"/>
              </a:ext>
            </a:extLst>
          </p:cNvPr>
          <p:cNvSpPr>
            <a:spLocks noGrp="1"/>
          </p:cNvSpPr>
          <p:nvPr>
            <p:ph type="title"/>
          </p:nvPr>
        </p:nvSpPr>
        <p:spPr>
          <a:xfrm>
            <a:off x="457200" y="0"/>
            <a:ext cx="8229600" cy="731835"/>
          </a:xfrm>
        </p:spPr>
        <p:txBody>
          <a:bodyPr>
            <a:normAutofit/>
          </a:bodyPr>
          <a:lstStyle/>
          <a:p>
            <a:r>
              <a:rPr lang="en-US" sz="3600" b="1" i="1" dirty="0">
                <a:solidFill>
                  <a:srgbClr val="C00000"/>
                </a:solidFill>
              </a:rPr>
              <a:t>The applications exist on a continuum </a:t>
            </a:r>
          </a:p>
        </p:txBody>
      </p:sp>
      <p:sp>
        <p:nvSpPr>
          <p:cNvPr id="3" name="Content Placeholder 2">
            <a:extLst>
              <a:ext uri="{FF2B5EF4-FFF2-40B4-BE49-F238E27FC236}">
                <a16:creationId xmlns:a16="http://schemas.microsoft.com/office/drawing/2014/main" id="{4FA77258-DEDF-4716-893B-98E3A27727B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E48A2BD-81CF-4A52-82F9-CF388AC1E67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746</a:t>
            </a:fld>
            <a:endParaRPr lang="en-US">
              <a:solidFill>
                <a:prstClr val="black">
                  <a:tint val="75000"/>
                </a:prstClr>
              </a:solidFill>
            </a:endParaRPr>
          </a:p>
        </p:txBody>
      </p:sp>
      <p:pic>
        <p:nvPicPr>
          <p:cNvPr id="6" name="Picture 5">
            <a:extLst>
              <a:ext uri="{FF2B5EF4-FFF2-40B4-BE49-F238E27FC236}">
                <a16:creationId xmlns:a16="http://schemas.microsoft.com/office/drawing/2014/main" id="{11C5EC78-06CB-4AC9-B9B8-08B9836EC435}"/>
              </a:ext>
            </a:extLst>
          </p:cNvPr>
          <p:cNvPicPr>
            <a:picLocks noChangeAspect="1"/>
          </p:cNvPicPr>
          <p:nvPr/>
        </p:nvPicPr>
        <p:blipFill>
          <a:blip r:embed="rId2"/>
          <a:stretch>
            <a:fillRect/>
          </a:stretch>
        </p:blipFill>
        <p:spPr>
          <a:xfrm>
            <a:off x="152400" y="731836"/>
            <a:ext cx="8839200" cy="5624513"/>
          </a:xfrm>
          <a:prstGeom prst="rect">
            <a:avLst/>
          </a:prstGeom>
        </p:spPr>
      </p:pic>
      <p:sp>
        <p:nvSpPr>
          <p:cNvPr id="7" name="TextBox 6">
            <a:extLst>
              <a:ext uri="{FF2B5EF4-FFF2-40B4-BE49-F238E27FC236}">
                <a16:creationId xmlns:a16="http://schemas.microsoft.com/office/drawing/2014/main" id="{4BBFFCC6-B7FE-4181-A756-8E319AD937B2}"/>
              </a:ext>
            </a:extLst>
          </p:cNvPr>
          <p:cNvSpPr txBox="1"/>
          <p:nvPr/>
        </p:nvSpPr>
        <p:spPr>
          <a:xfrm>
            <a:off x="0" y="6308726"/>
            <a:ext cx="9144000" cy="584775"/>
          </a:xfrm>
          <a:prstGeom prst="rect">
            <a:avLst/>
          </a:prstGeom>
          <a:noFill/>
        </p:spPr>
        <p:txBody>
          <a:bodyPr wrap="square" rtlCol="0">
            <a:spAutoFit/>
          </a:bodyPr>
          <a:lstStyle/>
          <a:p>
            <a:r>
              <a:rPr lang="en-US" sz="1600" b="1" dirty="0"/>
              <a:t>https://3x5leadership.com/2017/09/18/which-leadership-is-most-effective-analyzing-transformational-servant-leadership/</a:t>
            </a:r>
          </a:p>
        </p:txBody>
      </p:sp>
    </p:spTree>
    <p:extLst>
      <p:ext uri="{BB962C8B-B14F-4D97-AF65-F5344CB8AC3E}">
        <p14:creationId xmlns:p14="http://schemas.microsoft.com/office/powerpoint/2010/main" val="1154140515"/>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C051F-3131-41C2-A6AC-8B1A6F3A889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6E842B7-DCFA-4825-8111-F22E4F045935}"/>
              </a:ext>
            </a:extLst>
          </p:cNvPr>
          <p:cNvPicPr>
            <a:picLocks noGrp="1" noChangeAspect="1"/>
          </p:cNvPicPr>
          <p:nvPr>
            <p:ph idx="1"/>
          </p:nvPr>
        </p:nvPicPr>
        <p:blipFill>
          <a:blip r:embed="rId2"/>
          <a:stretch>
            <a:fillRect/>
          </a:stretch>
        </p:blipFill>
        <p:spPr>
          <a:xfrm>
            <a:off x="0" y="0"/>
            <a:ext cx="9143999" cy="6583362"/>
          </a:xfrm>
          <a:prstGeom prst="rect">
            <a:avLst/>
          </a:prstGeom>
        </p:spPr>
      </p:pic>
      <p:sp>
        <p:nvSpPr>
          <p:cNvPr id="4" name="Slide Number Placeholder 3">
            <a:extLst>
              <a:ext uri="{FF2B5EF4-FFF2-40B4-BE49-F238E27FC236}">
                <a16:creationId xmlns:a16="http://schemas.microsoft.com/office/drawing/2014/main" id="{4BCA9A30-B8A4-46DA-8F31-11FFBCD0490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747</a:t>
            </a:fld>
            <a:endParaRPr lang="en-US">
              <a:solidFill>
                <a:prstClr val="black">
                  <a:tint val="75000"/>
                </a:prstClr>
              </a:solidFill>
            </a:endParaRPr>
          </a:p>
        </p:txBody>
      </p:sp>
      <p:sp>
        <p:nvSpPr>
          <p:cNvPr id="7" name="TextBox 6">
            <a:extLst>
              <a:ext uri="{FF2B5EF4-FFF2-40B4-BE49-F238E27FC236}">
                <a16:creationId xmlns:a16="http://schemas.microsoft.com/office/drawing/2014/main" id="{1118E733-3992-44C0-8A23-3FEB7DDB18D1}"/>
              </a:ext>
            </a:extLst>
          </p:cNvPr>
          <p:cNvSpPr txBox="1"/>
          <p:nvPr/>
        </p:nvSpPr>
        <p:spPr>
          <a:xfrm>
            <a:off x="228600" y="6583362"/>
            <a:ext cx="8763000" cy="369332"/>
          </a:xfrm>
          <a:prstGeom prst="rect">
            <a:avLst/>
          </a:prstGeom>
          <a:noFill/>
        </p:spPr>
        <p:txBody>
          <a:bodyPr wrap="square" rtlCol="0">
            <a:spAutoFit/>
          </a:bodyPr>
          <a:lstStyle/>
          <a:p>
            <a:r>
              <a:rPr lang="en-US" b="1"/>
              <a:t>Leadership: Theory and Practice, 7</a:t>
            </a:r>
            <a:r>
              <a:rPr lang="en-US" b="1" baseline="30000"/>
              <a:t>th</a:t>
            </a:r>
            <a:r>
              <a:rPr lang="en-US" b="1"/>
              <a:t> edition, Sage publishing, Peter G. Northhouse (2016)</a:t>
            </a:r>
            <a:endParaRPr lang="en-US" dirty="0"/>
          </a:p>
        </p:txBody>
      </p:sp>
    </p:spTree>
    <p:extLst>
      <p:ext uri="{BB962C8B-B14F-4D97-AF65-F5344CB8AC3E}">
        <p14:creationId xmlns:p14="http://schemas.microsoft.com/office/powerpoint/2010/main" val="531427213"/>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Situational Leadership Model</a:t>
            </a:r>
          </a:p>
        </p:txBody>
      </p:sp>
      <p:sp>
        <p:nvSpPr>
          <p:cNvPr id="3" name="Content Placeholder 2"/>
          <p:cNvSpPr>
            <a:spLocks noGrp="1"/>
          </p:cNvSpPr>
          <p:nvPr>
            <p:ph idx="1"/>
          </p:nvPr>
        </p:nvSpPr>
        <p:spPr/>
        <p:txBody>
          <a:bodyPr/>
          <a:lstStyle/>
          <a:p>
            <a:endParaRPr lang="en-US" dirty="0"/>
          </a:p>
        </p:txBody>
      </p:sp>
      <p:pic>
        <p:nvPicPr>
          <p:cNvPr id="20482" name="Picture 2" descr="Image result for situational leadership"/>
          <p:cNvPicPr>
            <a:picLocks noChangeAspect="1" noChangeArrowheads="1"/>
          </p:cNvPicPr>
          <p:nvPr/>
        </p:nvPicPr>
        <p:blipFill>
          <a:blip r:embed="rId2" cstate="print"/>
          <a:srcRect/>
          <a:stretch>
            <a:fillRect/>
          </a:stretch>
        </p:blipFill>
        <p:spPr bwMode="auto">
          <a:xfrm>
            <a:off x="1143000" y="1616075"/>
            <a:ext cx="6858000" cy="4510088"/>
          </a:xfrm>
          <a:prstGeom prst="rect">
            <a:avLst/>
          </a:prstGeom>
          <a:noFill/>
        </p:spPr>
      </p:pic>
      <p:sp>
        <p:nvSpPr>
          <p:cNvPr id="5" name="TextBox 4"/>
          <p:cNvSpPr txBox="1"/>
          <p:nvPr/>
        </p:nvSpPr>
        <p:spPr>
          <a:xfrm>
            <a:off x="533400" y="6324600"/>
            <a:ext cx="8153400" cy="276999"/>
          </a:xfrm>
          <a:prstGeom prst="rect">
            <a:avLst/>
          </a:prstGeom>
          <a:noFill/>
        </p:spPr>
        <p:txBody>
          <a:bodyPr wrap="square" rtlCol="0">
            <a:spAutoFit/>
          </a:bodyPr>
          <a:lstStyle/>
          <a:p>
            <a:pPr algn="ctr"/>
            <a:r>
              <a:rPr lang="en-US" sz="1200" b="1" dirty="0"/>
              <a:t>http://www.free-management-ebooks.com/faqld/leadership-06.htm</a:t>
            </a:r>
          </a:p>
        </p:txBody>
      </p:sp>
    </p:spTree>
    <p:extLst>
      <p:ext uri="{BB962C8B-B14F-4D97-AF65-F5344CB8AC3E}">
        <p14:creationId xmlns:p14="http://schemas.microsoft.com/office/powerpoint/2010/main" val="5732320"/>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8E1C2-EF6F-42E7-BD1F-63FCE9D923F7}"/>
              </a:ext>
            </a:extLst>
          </p:cNvPr>
          <p:cNvSpPr>
            <a:spLocks noGrp="1"/>
          </p:cNvSpPr>
          <p:nvPr>
            <p:ph type="title"/>
          </p:nvPr>
        </p:nvSpPr>
        <p:spPr>
          <a:xfrm>
            <a:off x="457200" y="274637"/>
            <a:ext cx="8229600" cy="1249363"/>
          </a:xfrm>
        </p:spPr>
        <p:txBody>
          <a:bodyPr>
            <a:normAutofit/>
          </a:bodyPr>
          <a:lstStyle/>
          <a:p>
            <a:r>
              <a:rPr lang="en-US" b="1" dirty="0"/>
              <a:t>Transactional</a:t>
            </a:r>
          </a:p>
        </p:txBody>
      </p:sp>
      <p:sp>
        <p:nvSpPr>
          <p:cNvPr id="3" name="Content Placeholder 2">
            <a:extLst>
              <a:ext uri="{FF2B5EF4-FFF2-40B4-BE49-F238E27FC236}">
                <a16:creationId xmlns:a16="http://schemas.microsoft.com/office/drawing/2014/main" id="{59EB565F-A701-4E00-9173-9E4E05D444B2}"/>
              </a:ext>
            </a:extLst>
          </p:cNvPr>
          <p:cNvSpPr>
            <a:spLocks noGrp="1"/>
          </p:cNvSpPr>
          <p:nvPr>
            <p:ph idx="1"/>
          </p:nvPr>
        </p:nvSpPr>
        <p:spPr>
          <a:xfrm>
            <a:off x="457200" y="1981200"/>
            <a:ext cx="8229600" cy="4144963"/>
          </a:xfrm>
        </p:spPr>
        <p:txBody>
          <a:bodyPr>
            <a:normAutofit/>
          </a:bodyPr>
          <a:lstStyle/>
          <a:p>
            <a:pPr>
              <a:buFont typeface="Wingdings" panose="05000000000000000000" pitchFamily="2" charset="2"/>
              <a:buChar char="§"/>
            </a:pPr>
            <a:r>
              <a:rPr lang="en-US" dirty="0"/>
              <a:t>Transactional leadership involves exchanges between leaders and followers designed to provide benefits to both</a:t>
            </a:r>
          </a:p>
          <a:p>
            <a:pPr>
              <a:buFont typeface="Wingdings" panose="05000000000000000000" pitchFamily="2" charset="2"/>
              <a:buChar char="§"/>
            </a:pPr>
            <a:r>
              <a:rPr lang="en-US" dirty="0"/>
              <a:t>Leaders influence followers through contingent rewards and negative feedback or corrective coaching</a:t>
            </a:r>
          </a:p>
          <a:p>
            <a:endParaRPr lang="en-US" dirty="0"/>
          </a:p>
        </p:txBody>
      </p:sp>
      <p:sp>
        <p:nvSpPr>
          <p:cNvPr id="4" name="Slide Number Placeholder 3">
            <a:extLst>
              <a:ext uri="{FF2B5EF4-FFF2-40B4-BE49-F238E27FC236}">
                <a16:creationId xmlns:a16="http://schemas.microsoft.com/office/drawing/2014/main" id="{8957AF34-AD9D-41AE-B697-0A1A61F39BD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749</a:t>
            </a:fld>
            <a:endParaRPr lang="en-US">
              <a:solidFill>
                <a:prstClr val="black">
                  <a:tint val="75000"/>
                </a:prstClr>
              </a:solidFill>
            </a:endParaRPr>
          </a:p>
        </p:txBody>
      </p:sp>
    </p:spTree>
    <p:extLst>
      <p:ext uri="{BB962C8B-B14F-4D97-AF65-F5344CB8AC3E}">
        <p14:creationId xmlns:p14="http://schemas.microsoft.com/office/powerpoint/2010/main" val="20552531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26646-D7FB-4C40-B1C2-99C8295C5286}"/>
              </a:ext>
            </a:extLst>
          </p:cNvPr>
          <p:cNvSpPr>
            <a:spLocks noGrp="1"/>
          </p:cNvSpPr>
          <p:nvPr>
            <p:ph type="title"/>
          </p:nvPr>
        </p:nvSpPr>
        <p:spPr>
          <a:xfrm>
            <a:off x="457200" y="274638"/>
            <a:ext cx="8229600" cy="1063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F59376D2-B685-4C7C-BE26-50E0B7BDC077}"/>
              </a:ext>
            </a:extLst>
          </p:cNvPr>
          <p:cNvSpPr>
            <a:spLocks noGrp="1"/>
          </p:cNvSpPr>
          <p:nvPr>
            <p:ph idx="1"/>
          </p:nvPr>
        </p:nvSpPr>
        <p:spPr>
          <a:xfrm>
            <a:off x="457200" y="1263649"/>
            <a:ext cx="8229600" cy="4862514"/>
          </a:xfrm>
        </p:spPr>
        <p:txBody>
          <a:bodyPr>
            <a:normAutofit/>
          </a:bodyPr>
          <a:lstStyle/>
          <a:p>
            <a:pPr>
              <a:buFont typeface="Wingdings" panose="05000000000000000000" pitchFamily="2" charset="2"/>
              <a:buChar char="§"/>
            </a:pPr>
            <a:r>
              <a:rPr lang="en-US" sz="2800" b="1" dirty="0">
                <a:solidFill>
                  <a:srgbClr val="C00000"/>
                </a:solidFill>
              </a:rPr>
              <a:t>We contend that organizations need to pay as much attention to leader character as they do to competencies</a:t>
            </a:r>
          </a:p>
          <a:p>
            <a:pPr>
              <a:buFont typeface="Wingdings" panose="05000000000000000000" pitchFamily="2" charset="2"/>
              <a:buChar char="§"/>
            </a:pPr>
            <a:r>
              <a:rPr lang="en-US" sz="2800" dirty="0"/>
              <a:t>This is because a shortfall in one of the pillars of good leadership — </a:t>
            </a:r>
            <a:r>
              <a:rPr lang="en-US" sz="2800" b="1" dirty="0">
                <a:solidFill>
                  <a:srgbClr val="C00000"/>
                </a:solidFill>
              </a:rPr>
              <a:t>competencies, character and commitment </a:t>
            </a:r>
            <a:r>
              <a:rPr lang="en-US" sz="2800" dirty="0"/>
              <a:t>— will undermine the other pillars and, ultimately, lead to performance problems for leaders, their organizations and related stakeholders</a:t>
            </a:r>
          </a:p>
        </p:txBody>
      </p:sp>
      <p:sp>
        <p:nvSpPr>
          <p:cNvPr id="4" name="Slide Number Placeholder 3">
            <a:extLst>
              <a:ext uri="{FF2B5EF4-FFF2-40B4-BE49-F238E27FC236}">
                <a16:creationId xmlns:a16="http://schemas.microsoft.com/office/drawing/2014/main" id="{6C932B62-0230-431B-B5AA-0B7DB0C10F2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75</a:t>
            </a:fld>
            <a:endParaRPr lang="en-US">
              <a:solidFill>
                <a:prstClr val="black">
                  <a:tint val="75000"/>
                </a:prstClr>
              </a:solidFill>
            </a:endParaRPr>
          </a:p>
        </p:txBody>
      </p:sp>
    </p:spTree>
    <p:extLst>
      <p:ext uri="{BB962C8B-B14F-4D97-AF65-F5344CB8AC3E}">
        <p14:creationId xmlns:p14="http://schemas.microsoft.com/office/powerpoint/2010/main" val="672047031"/>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DA4B9-AA27-40AA-90FF-F5D549E2DCB6}"/>
              </a:ext>
            </a:extLst>
          </p:cNvPr>
          <p:cNvSpPr>
            <a:spLocks noGrp="1"/>
          </p:cNvSpPr>
          <p:nvPr>
            <p:ph type="title"/>
          </p:nvPr>
        </p:nvSpPr>
        <p:spPr/>
        <p:txBody>
          <a:bodyPr/>
          <a:lstStyle/>
          <a:p>
            <a:r>
              <a:rPr lang="en-US" b="1" dirty="0"/>
              <a:t>Transactional Focus</a:t>
            </a:r>
          </a:p>
        </p:txBody>
      </p:sp>
      <p:sp>
        <p:nvSpPr>
          <p:cNvPr id="3" name="Content Placeholder 2">
            <a:extLst>
              <a:ext uri="{FF2B5EF4-FFF2-40B4-BE49-F238E27FC236}">
                <a16:creationId xmlns:a16="http://schemas.microsoft.com/office/drawing/2014/main" id="{B5A91CE5-F395-4A77-9421-4DA2155D3D96}"/>
              </a:ext>
            </a:extLst>
          </p:cNvPr>
          <p:cNvSpPr>
            <a:spLocks noGrp="1"/>
          </p:cNvSpPr>
          <p:nvPr>
            <p:ph idx="1"/>
          </p:nvPr>
        </p:nvSpPr>
        <p:spPr/>
        <p:txBody>
          <a:bodyPr/>
          <a:lstStyle/>
          <a:p>
            <a:pPr>
              <a:buFont typeface="Wingdings" panose="05000000000000000000" pitchFamily="2" charset="2"/>
              <a:buChar char="§"/>
            </a:pPr>
            <a:r>
              <a:rPr lang="en-US" dirty="0"/>
              <a:t>Transactional leadership, also known as managerial leadership, tends to focus on supervision, organization and the leader driving performance</a:t>
            </a:r>
          </a:p>
          <a:p>
            <a:pPr>
              <a:buFont typeface="Wingdings" panose="05000000000000000000" pitchFamily="2" charset="2"/>
              <a:buChar char="§"/>
            </a:pPr>
            <a:r>
              <a:rPr lang="en-US" dirty="0"/>
              <a:t>This a style of leadership that usually promotes compliance through both rewards and punishments</a:t>
            </a:r>
          </a:p>
        </p:txBody>
      </p:sp>
      <p:sp>
        <p:nvSpPr>
          <p:cNvPr id="4" name="Slide Number Placeholder 3">
            <a:extLst>
              <a:ext uri="{FF2B5EF4-FFF2-40B4-BE49-F238E27FC236}">
                <a16:creationId xmlns:a16="http://schemas.microsoft.com/office/drawing/2014/main" id="{1C142B72-F035-4595-84AD-F57DD752BC6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750</a:t>
            </a:fld>
            <a:endParaRPr lang="en-US">
              <a:solidFill>
                <a:prstClr val="black">
                  <a:tint val="75000"/>
                </a:prstClr>
              </a:solidFill>
            </a:endParaRPr>
          </a:p>
        </p:txBody>
      </p:sp>
    </p:spTree>
    <p:extLst>
      <p:ext uri="{BB962C8B-B14F-4D97-AF65-F5344CB8AC3E}">
        <p14:creationId xmlns:p14="http://schemas.microsoft.com/office/powerpoint/2010/main" val="886184323"/>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864" y="-228600"/>
            <a:ext cx="8229600" cy="1417638"/>
          </a:xfrm>
        </p:spPr>
        <p:txBody>
          <a:bodyPr/>
          <a:lstStyle/>
          <a:p>
            <a:r>
              <a:rPr lang="en-US" b="1" dirty="0"/>
              <a:t>The Transactional Leader </a:t>
            </a:r>
          </a:p>
        </p:txBody>
      </p:sp>
      <p:sp>
        <p:nvSpPr>
          <p:cNvPr id="3" name="Content Placeholder 2"/>
          <p:cNvSpPr>
            <a:spLocks noGrp="1"/>
          </p:cNvSpPr>
          <p:nvPr>
            <p:ph idx="1"/>
          </p:nvPr>
        </p:nvSpPr>
        <p:spPr>
          <a:xfrm>
            <a:off x="457200" y="990600"/>
            <a:ext cx="8229600" cy="6248400"/>
          </a:xfrm>
        </p:spPr>
        <p:txBody>
          <a:bodyPr>
            <a:normAutofit lnSpcReduction="10000"/>
          </a:bodyPr>
          <a:lstStyle/>
          <a:p>
            <a:pPr>
              <a:buFont typeface="Wingdings" panose="05000000000000000000" pitchFamily="2" charset="2"/>
              <a:buChar char="§"/>
            </a:pPr>
            <a:r>
              <a:rPr lang="en-US" dirty="0"/>
              <a:t>One who rewards or disciplines based upon the subordinate’s performance. The transactional leader places emphasis upon direction and task results, work requirements and standards, and subordinate compliance and performance. </a:t>
            </a:r>
          </a:p>
          <a:p>
            <a:pPr>
              <a:buFont typeface="Wingdings" panose="05000000000000000000" pitchFamily="2" charset="2"/>
              <a:buChar char="§"/>
            </a:pPr>
            <a:r>
              <a:rPr lang="en-US" dirty="0"/>
              <a:t>Transactional leaders believe </a:t>
            </a:r>
            <a:r>
              <a:rPr lang="en-US" dirty="0">
                <a:solidFill>
                  <a:srgbClr val="C00000"/>
                </a:solidFill>
              </a:rPr>
              <a:t>in rewards and punishments as a means to influence subordinate’s conduct, behavior, and performance within the job.</a:t>
            </a:r>
          </a:p>
          <a:p>
            <a:pPr>
              <a:buFont typeface="Wingdings" panose="05000000000000000000" pitchFamily="2" charset="2"/>
              <a:buChar char="§"/>
            </a:pPr>
            <a:r>
              <a:rPr lang="en-US" dirty="0"/>
              <a:t>Management by exception is often used</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8B066ADC-31A4-49AA-B538-ED4099DED12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751</a:t>
            </a:fld>
            <a:endParaRPr lang="en-US">
              <a:solidFill>
                <a:prstClr val="black">
                  <a:tint val="75000"/>
                </a:prstClr>
              </a:solidFill>
            </a:endParaRPr>
          </a:p>
        </p:txBody>
      </p:sp>
    </p:spTree>
    <p:extLst>
      <p:ext uri="{BB962C8B-B14F-4D97-AF65-F5344CB8AC3E}">
        <p14:creationId xmlns:p14="http://schemas.microsoft.com/office/powerpoint/2010/main" val="817873283"/>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2057400"/>
          </a:xfrm>
        </p:spPr>
        <p:txBody>
          <a:bodyPr>
            <a:normAutofit fontScale="90000"/>
          </a:bodyPr>
          <a:lstStyle/>
          <a:p>
            <a:r>
              <a:rPr lang="en-US" sz="4000" b="1" dirty="0"/>
              <a:t>Management by exception</a:t>
            </a:r>
            <a:br>
              <a:rPr lang="en-US" b="1" dirty="0"/>
            </a:br>
            <a:r>
              <a:rPr lang="en-US" sz="3200" i="1" dirty="0"/>
              <a:t>Falls into 3 categories with 2 types</a:t>
            </a:r>
            <a:br>
              <a:rPr lang="en-US" sz="3200" b="1" dirty="0"/>
            </a:br>
            <a:r>
              <a:rPr lang="en-US" sz="3200" u="sng" dirty="0"/>
              <a:t>Autocratic</a:t>
            </a:r>
            <a:r>
              <a:rPr lang="en-US" sz="3200" dirty="0"/>
              <a:t> (Directive), </a:t>
            </a:r>
            <a:r>
              <a:rPr lang="en-US" sz="3200" u="sng" dirty="0"/>
              <a:t>maintaining the status quo </a:t>
            </a:r>
            <a:r>
              <a:rPr lang="en-US" sz="3200" dirty="0"/>
              <a:t>and </a:t>
            </a:r>
            <a:r>
              <a:rPr lang="en-US" sz="3200" u="sng" dirty="0"/>
              <a:t>overregulation</a:t>
            </a:r>
          </a:p>
        </p:txBody>
      </p:sp>
      <p:sp>
        <p:nvSpPr>
          <p:cNvPr id="5" name="Text Placeholder 4"/>
          <p:cNvSpPr>
            <a:spLocks noGrp="1"/>
          </p:cNvSpPr>
          <p:nvPr>
            <p:ph type="body" idx="1"/>
          </p:nvPr>
        </p:nvSpPr>
        <p:spPr>
          <a:xfrm>
            <a:off x="457200" y="1828800"/>
            <a:ext cx="4040188" cy="914400"/>
          </a:xfrm>
        </p:spPr>
        <p:txBody>
          <a:bodyPr>
            <a:noAutofit/>
          </a:bodyPr>
          <a:lstStyle/>
          <a:p>
            <a:r>
              <a:rPr lang="en-US" sz="3600" u="sng" dirty="0">
                <a:solidFill>
                  <a:srgbClr val="C00000"/>
                </a:solidFill>
              </a:rPr>
              <a:t>Active</a:t>
            </a:r>
          </a:p>
        </p:txBody>
      </p:sp>
      <p:sp>
        <p:nvSpPr>
          <p:cNvPr id="6" name="Content Placeholder 5"/>
          <p:cNvSpPr>
            <a:spLocks noGrp="1"/>
          </p:cNvSpPr>
          <p:nvPr>
            <p:ph sz="half" idx="2"/>
          </p:nvPr>
        </p:nvSpPr>
        <p:spPr>
          <a:xfrm>
            <a:off x="457200" y="2743200"/>
            <a:ext cx="4040188" cy="3382962"/>
          </a:xfrm>
        </p:spPr>
        <p:txBody>
          <a:bodyPr>
            <a:noAutofit/>
          </a:bodyPr>
          <a:lstStyle/>
          <a:p>
            <a:pPr marL="0" indent="0">
              <a:buNone/>
            </a:pPr>
            <a:r>
              <a:rPr lang="en-US" sz="3200" b="1" i="1" dirty="0"/>
              <a:t>Leader watches and follows closely, then makes corrective actions for</a:t>
            </a:r>
          </a:p>
          <a:p>
            <a:pPr>
              <a:buFont typeface="Wingdings" panose="05000000000000000000" pitchFamily="2" charset="2"/>
              <a:buChar char="v"/>
            </a:pPr>
            <a:r>
              <a:rPr lang="en-US" sz="3200" dirty="0"/>
              <a:t>Mistakes</a:t>
            </a:r>
          </a:p>
          <a:p>
            <a:pPr>
              <a:buFont typeface="Wingdings" panose="05000000000000000000" pitchFamily="2" charset="2"/>
              <a:buChar char="v"/>
            </a:pPr>
            <a:r>
              <a:rPr lang="en-US" sz="3200" dirty="0"/>
              <a:t>Errors</a:t>
            </a:r>
          </a:p>
          <a:p>
            <a:pPr>
              <a:buFont typeface="Wingdings" panose="05000000000000000000" pitchFamily="2" charset="2"/>
              <a:buChar char="v"/>
            </a:pPr>
            <a:r>
              <a:rPr lang="en-US" sz="3200" dirty="0"/>
              <a:t>Job Performance</a:t>
            </a:r>
          </a:p>
        </p:txBody>
      </p:sp>
      <p:sp>
        <p:nvSpPr>
          <p:cNvPr id="7" name="Text Placeholder 6"/>
          <p:cNvSpPr>
            <a:spLocks noGrp="1"/>
          </p:cNvSpPr>
          <p:nvPr>
            <p:ph type="body" sz="quarter" idx="3"/>
          </p:nvPr>
        </p:nvSpPr>
        <p:spPr>
          <a:xfrm>
            <a:off x="4648200" y="1828800"/>
            <a:ext cx="4041775" cy="914400"/>
          </a:xfrm>
        </p:spPr>
        <p:txBody>
          <a:bodyPr>
            <a:noAutofit/>
          </a:bodyPr>
          <a:lstStyle/>
          <a:p>
            <a:r>
              <a:rPr lang="en-US" sz="3600" u="sng" dirty="0">
                <a:solidFill>
                  <a:srgbClr val="C00000"/>
                </a:solidFill>
              </a:rPr>
              <a:t>Passive</a:t>
            </a:r>
          </a:p>
        </p:txBody>
      </p:sp>
      <p:sp>
        <p:nvSpPr>
          <p:cNvPr id="8" name="Content Placeholder 7"/>
          <p:cNvSpPr>
            <a:spLocks noGrp="1"/>
          </p:cNvSpPr>
          <p:nvPr>
            <p:ph sz="quarter" idx="4"/>
          </p:nvPr>
        </p:nvSpPr>
        <p:spPr>
          <a:xfrm>
            <a:off x="4648200" y="2743200"/>
            <a:ext cx="4041775" cy="3886200"/>
          </a:xfrm>
        </p:spPr>
        <p:txBody>
          <a:bodyPr>
            <a:normAutofit/>
          </a:bodyPr>
          <a:lstStyle/>
          <a:p>
            <a:pPr marL="0" indent="0">
              <a:buNone/>
            </a:pPr>
            <a:r>
              <a:rPr lang="en-US" sz="3200" b="1" i="1" dirty="0"/>
              <a:t>Leader intervenes only </a:t>
            </a:r>
            <a:r>
              <a:rPr lang="en-US" sz="3200" b="1" i="1" u="sng" dirty="0"/>
              <a:t>after</a:t>
            </a:r>
            <a:r>
              <a:rPr lang="en-US" sz="3200" b="1" i="1" dirty="0"/>
              <a:t> standards have not been met or problems arisen</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752</a:t>
            </a:fld>
            <a:endParaRPr lang="en-US">
              <a:solidFill>
                <a:prstClr val="black">
                  <a:tint val="75000"/>
                </a:prstClr>
              </a:solidFill>
            </a:endParaRPr>
          </a:p>
        </p:txBody>
      </p:sp>
    </p:spTree>
    <p:extLst>
      <p:ext uri="{BB962C8B-B14F-4D97-AF65-F5344CB8AC3E}">
        <p14:creationId xmlns:p14="http://schemas.microsoft.com/office/powerpoint/2010/main" val="4004548165"/>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74820-FB06-4972-8524-A276E8CC665F}"/>
              </a:ext>
            </a:extLst>
          </p:cNvPr>
          <p:cNvSpPr>
            <a:spLocks noGrp="1"/>
          </p:cNvSpPr>
          <p:nvPr>
            <p:ph type="title"/>
          </p:nvPr>
        </p:nvSpPr>
        <p:spPr/>
        <p:txBody>
          <a:bodyPr/>
          <a:lstStyle/>
          <a:p>
            <a:r>
              <a:rPr lang="en-US" b="1" dirty="0"/>
              <a:t>Transformational</a:t>
            </a:r>
          </a:p>
        </p:txBody>
      </p:sp>
      <p:sp>
        <p:nvSpPr>
          <p:cNvPr id="3" name="Content Placeholder 2">
            <a:extLst>
              <a:ext uri="{FF2B5EF4-FFF2-40B4-BE49-F238E27FC236}">
                <a16:creationId xmlns:a16="http://schemas.microsoft.com/office/drawing/2014/main" id="{C261C90D-6CF4-4A2E-A2CA-201420E789F5}"/>
              </a:ext>
            </a:extLst>
          </p:cNvPr>
          <p:cNvSpPr>
            <a:spLocks noGrp="1"/>
          </p:cNvSpPr>
          <p:nvPr>
            <p:ph idx="1"/>
          </p:nvPr>
        </p:nvSpPr>
        <p:spPr/>
        <p:txBody>
          <a:bodyPr>
            <a:normAutofit fontScale="92500" lnSpcReduction="10000"/>
          </a:bodyPr>
          <a:lstStyle/>
          <a:p>
            <a:pPr>
              <a:buFont typeface="Wingdings" panose="05000000000000000000" pitchFamily="2" charset="2"/>
              <a:buChar char="§"/>
            </a:pPr>
            <a:r>
              <a:rPr lang="en-US" dirty="0"/>
              <a:t>Employ idealized influence, inspirational motivation, intellectual stimulation, and individualized consideration</a:t>
            </a:r>
          </a:p>
          <a:p>
            <a:pPr>
              <a:buFont typeface="Wingdings" panose="05000000000000000000" pitchFamily="2" charset="2"/>
              <a:buChar char="§"/>
            </a:pPr>
            <a:r>
              <a:rPr lang="en-US" dirty="0"/>
              <a:t>The transformational leader exhibits each of these four components to varying degrees in order to bring about desired organizational outcomes through their followers</a:t>
            </a:r>
          </a:p>
          <a:p>
            <a:pPr>
              <a:buFont typeface="Wingdings" panose="05000000000000000000" pitchFamily="2" charset="2"/>
              <a:buChar char="§"/>
            </a:pPr>
            <a:r>
              <a:rPr lang="en-US" dirty="0"/>
              <a:t>Transformational leaders share a vision, inspire followers, mentor, coach, respect individuals, foster creativity, and act with integrity</a:t>
            </a:r>
          </a:p>
        </p:txBody>
      </p:sp>
      <p:sp>
        <p:nvSpPr>
          <p:cNvPr id="4" name="Slide Number Placeholder 3">
            <a:extLst>
              <a:ext uri="{FF2B5EF4-FFF2-40B4-BE49-F238E27FC236}">
                <a16:creationId xmlns:a16="http://schemas.microsoft.com/office/drawing/2014/main" id="{AAABFFB8-7708-48D9-8F08-20393C6B289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753</a:t>
            </a:fld>
            <a:endParaRPr lang="en-US">
              <a:solidFill>
                <a:prstClr val="black">
                  <a:tint val="75000"/>
                </a:prstClr>
              </a:solidFill>
            </a:endParaRPr>
          </a:p>
        </p:txBody>
      </p:sp>
    </p:spTree>
    <p:extLst>
      <p:ext uri="{BB962C8B-B14F-4D97-AF65-F5344CB8AC3E}">
        <p14:creationId xmlns:p14="http://schemas.microsoft.com/office/powerpoint/2010/main" val="2118851604"/>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4FE68-35D7-4206-844A-49993B35FC9B}"/>
              </a:ext>
            </a:extLst>
          </p:cNvPr>
          <p:cNvSpPr>
            <a:spLocks noGrp="1"/>
          </p:cNvSpPr>
          <p:nvPr>
            <p:ph type="title"/>
          </p:nvPr>
        </p:nvSpPr>
        <p:spPr/>
        <p:txBody>
          <a:bodyPr/>
          <a:lstStyle/>
          <a:p>
            <a:r>
              <a:rPr lang="en-US" b="1" dirty="0"/>
              <a:t>Transformational Focus</a:t>
            </a:r>
          </a:p>
        </p:txBody>
      </p:sp>
      <p:sp>
        <p:nvSpPr>
          <p:cNvPr id="3" name="Content Placeholder 2">
            <a:extLst>
              <a:ext uri="{FF2B5EF4-FFF2-40B4-BE49-F238E27FC236}">
                <a16:creationId xmlns:a16="http://schemas.microsoft.com/office/drawing/2014/main" id="{077EA793-C79A-49D4-B8A8-341DA7158774}"/>
              </a:ext>
            </a:extLst>
          </p:cNvPr>
          <p:cNvSpPr>
            <a:spLocks noGrp="1"/>
          </p:cNvSpPr>
          <p:nvPr>
            <p:ph idx="1"/>
          </p:nvPr>
        </p:nvSpPr>
        <p:spPr/>
        <p:txBody>
          <a:bodyPr>
            <a:normAutofit fontScale="92500"/>
          </a:bodyPr>
          <a:lstStyle/>
          <a:p>
            <a:pPr>
              <a:buFont typeface="Wingdings" panose="05000000000000000000" pitchFamily="2" charset="2"/>
              <a:buChar char="§"/>
            </a:pPr>
            <a:r>
              <a:rPr lang="en-US" dirty="0"/>
              <a:t>Transformational leadership is where a leader works with people across the organization and with external stakeholders to help identify what change is needed, creating a vision to guide change and creating commitment to the organization, its values and any changes needed</a:t>
            </a:r>
          </a:p>
          <a:p>
            <a:pPr>
              <a:buFont typeface="Wingdings" panose="05000000000000000000" pitchFamily="2" charset="2"/>
              <a:buChar char="§"/>
            </a:pPr>
            <a:r>
              <a:rPr lang="en-US" dirty="0"/>
              <a:t>It is more of a facilitative style of leadership that aims to build trust, involvement and commitment to the aims of the organization.</a:t>
            </a:r>
          </a:p>
        </p:txBody>
      </p:sp>
      <p:sp>
        <p:nvSpPr>
          <p:cNvPr id="4" name="Slide Number Placeholder 3">
            <a:extLst>
              <a:ext uri="{FF2B5EF4-FFF2-40B4-BE49-F238E27FC236}">
                <a16:creationId xmlns:a16="http://schemas.microsoft.com/office/drawing/2014/main" id="{A3ADE1FA-A192-47FD-B441-9B7168F0673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754</a:t>
            </a:fld>
            <a:endParaRPr lang="en-US">
              <a:solidFill>
                <a:prstClr val="black">
                  <a:tint val="75000"/>
                </a:prstClr>
              </a:solidFill>
            </a:endParaRPr>
          </a:p>
        </p:txBody>
      </p:sp>
    </p:spTree>
    <p:extLst>
      <p:ext uri="{BB962C8B-B14F-4D97-AF65-F5344CB8AC3E}">
        <p14:creationId xmlns:p14="http://schemas.microsoft.com/office/powerpoint/2010/main" val="212363913"/>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25D1-E1E6-4C2C-B9D4-46A40BAC4740}"/>
              </a:ext>
            </a:extLst>
          </p:cNvPr>
          <p:cNvSpPr>
            <a:spLocks noGrp="1"/>
          </p:cNvSpPr>
          <p:nvPr>
            <p:ph type="title"/>
          </p:nvPr>
        </p:nvSpPr>
        <p:spPr>
          <a:xfrm>
            <a:off x="457200" y="0"/>
            <a:ext cx="8229600" cy="990600"/>
          </a:xfrm>
        </p:spPr>
        <p:txBody>
          <a:bodyPr>
            <a:normAutofit fontScale="90000"/>
          </a:bodyPr>
          <a:lstStyle/>
          <a:p>
            <a:r>
              <a:rPr lang="en-US" b="1" dirty="0"/>
              <a:t>Transformational Leadership</a:t>
            </a:r>
            <a:br>
              <a:rPr lang="en-US" dirty="0"/>
            </a:br>
            <a:r>
              <a:rPr lang="en-US" sz="2700" dirty="0"/>
              <a:t>Bass, Avolio, and Colleagues</a:t>
            </a:r>
          </a:p>
        </p:txBody>
      </p:sp>
      <p:sp>
        <p:nvSpPr>
          <p:cNvPr id="3" name="Content Placeholder 2">
            <a:extLst>
              <a:ext uri="{FF2B5EF4-FFF2-40B4-BE49-F238E27FC236}">
                <a16:creationId xmlns:a16="http://schemas.microsoft.com/office/drawing/2014/main" id="{CA577DEF-610C-43A8-9196-B2060941D30B}"/>
              </a:ext>
            </a:extLst>
          </p:cNvPr>
          <p:cNvSpPr>
            <a:spLocks noGrp="1"/>
          </p:cNvSpPr>
          <p:nvPr>
            <p:ph idx="1"/>
          </p:nvPr>
        </p:nvSpPr>
        <p:spPr>
          <a:xfrm>
            <a:off x="457200" y="990600"/>
            <a:ext cx="8229600" cy="6096000"/>
          </a:xfrm>
        </p:spPr>
        <p:txBody>
          <a:bodyPr>
            <a:normAutofit fontScale="85000" lnSpcReduction="10000"/>
          </a:bodyPr>
          <a:lstStyle/>
          <a:p>
            <a:pPr>
              <a:buFont typeface="Wingdings" panose="05000000000000000000" pitchFamily="2" charset="2"/>
              <a:buChar char="§"/>
            </a:pPr>
            <a:r>
              <a:rPr lang="en-US" b="1" dirty="0">
                <a:solidFill>
                  <a:srgbClr val="C00000"/>
                </a:solidFill>
              </a:rPr>
              <a:t>Idealized influence, </a:t>
            </a:r>
            <a:r>
              <a:rPr lang="en-US" dirty="0"/>
              <a:t>refers both to the characteristics that followers attribute to the leader, as well as behavior the leader engages in related to being a role model and doing the right thing. A leader with strong values</a:t>
            </a:r>
          </a:p>
          <a:p>
            <a:pPr>
              <a:buFont typeface="Wingdings" panose="05000000000000000000" pitchFamily="2" charset="2"/>
              <a:buChar char="§"/>
            </a:pPr>
            <a:r>
              <a:rPr lang="en-US" b="1" dirty="0">
                <a:solidFill>
                  <a:srgbClr val="C00000"/>
                </a:solidFill>
              </a:rPr>
              <a:t>Inspirational motivation, </a:t>
            </a:r>
            <a:r>
              <a:rPr lang="en-US" dirty="0"/>
              <a:t>relates to broadly communicating a positive vision and holding high expectations</a:t>
            </a:r>
          </a:p>
          <a:p>
            <a:pPr>
              <a:buFont typeface="Wingdings" panose="05000000000000000000" pitchFamily="2" charset="2"/>
              <a:buChar char="§"/>
            </a:pPr>
            <a:r>
              <a:rPr lang="en-US" b="1" dirty="0">
                <a:solidFill>
                  <a:srgbClr val="C00000"/>
                </a:solidFill>
              </a:rPr>
              <a:t>Intellectual stimulation, </a:t>
            </a:r>
            <a:r>
              <a:rPr lang="en-US" dirty="0"/>
              <a:t>involves being open to new ways of accomplishing tasks and encouraging others to be creative in their thinking. </a:t>
            </a:r>
          </a:p>
          <a:p>
            <a:pPr>
              <a:buFont typeface="Wingdings" panose="05000000000000000000" pitchFamily="2" charset="2"/>
              <a:buChar char="§"/>
            </a:pPr>
            <a:r>
              <a:rPr lang="en-US" b="1" dirty="0">
                <a:solidFill>
                  <a:srgbClr val="C00000"/>
                </a:solidFill>
              </a:rPr>
              <a:t>Individual consideration,</a:t>
            </a:r>
            <a:r>
              <a:rPr lang="en-US" dirty="0">
                <a:solidFill>
                  <a:srgbClr val="C00000"/>
                </a:solidFill>
              </a:rPr>
              <a:t> </a:t>
            </a:r>
            <a:r>
              <a:rPr lang="en-US" dirty="0"/>
              <a:t>focuses on a leader who treats employees as individuals, spends time coaching and developing their skills, cares, and is compassionate.</a:t>
            </a:r>
          </a:p>
        </p:txBody>
      </p:sp>
      <p:sp>
        <p:nvSpPr>
          <p:cNvPr id="4" name="Slide Number Placeholder 3">
            <a:extLst>
              <a:ext uri="{FF2B5EF4-FFF2-40B4-BE49-F238E27FC236}">
                <a16:creationId xmlns:a16="http://schemas.microsoft.com/office/drawing/2014/main" id="{BC883A7B-46FB-4F25-BEC1-260C7456286F}"/>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755</a:t>
            </a:fld>
            <a:endParaRPr lang="en-US">
              <a:solidFill>
                <a:prstClr val="black">
                  <a:tint val="75000"/>
                </a:prstClr>
              </a:solidFill>
            </a:endParaRPr>
          </a:p>
        </p:txBody>
      </p:sp>
    </p:spTree>
    <p:extLst>
      <p:ext uri="{BB962C8B-B14F-4D97-AF65-F5344CB8AC3E}">
        <p14:creationId xmlns:p14="http://schemas.microsoft.com/office/powerpoint/2010/main" val="726114370"/>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32601-6706-4AEB-B18F-D03A762CE8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5E5BFE6-062A-431E-9F6C-712476B5A53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72F6DE4-EDC9-4B30-8B6F-14F3BCCD3F1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756</a:t>
            </a:fld>
            <a:endParaRPr lang="en-US">
              <a:solidFill>
                <a:prstClr val="black">
                  <a:tint val="75000"/>
                </a:prstClr>
              </a:solidFill>
            </a:endParaRPr>
          </a:p>
        </p:txBody>
      </p:sp>
      <p:pic>
        <p:nvPicPr>
          <p:cNvPr id="5" name="Picture 4">
            <a:extLst>
              <a:ext uri="{FF2B5EF4-FFF2-40B4-BE49-F238E27FC236}">
                <a16:creationId xmlns:a16="http://schemas.microsoft.com/office/drawing/2014/main" id="{FEB11D0D-AFF4-431B-9C59-A06D43BE8249}"/>
              </a:ext>
            </a:extLst>
          </p:cNvPr>
          <p:cNvPicPr>
            <a:picLocks noChangeAspect="1"/>
          </p:cNvPicPr>
          <p:nvPr/>
        </p:nvPicPr>
        <p:blipFill>
          <a:blip r:embed="rId2"/>
          <a:stretch>
            <a:fillRect/>
          </a:stretch>
        </p:blipFill>
        <p:spPr>
          <a:xfrm>
            <a:off x="0" y="136525"/>
            <a:ext cx="9144000" cy="6584950"/>
          </a:xfrm>
          <a:prstGeom prst="rect">
            <a:avLst/>
          </a:prstGeom>
        </p:spPr>
      </p:pic>
    </p:spTree>
    <p:extLst>
      <p:ext uri="{BB962C8B-B14F-4D97-AF65-F5344CB8AC3E}">
        <p14:creationId xmlns:p14="http://schemas.microsoft.com/office/powerpoint/2010/main" val="4243107798"/>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153F1-BCC8-48BE-97AF-DBAA5B36F2E5}"/>
              </a:ext>
            </a:extLst>
          </p:cNvPr>
          <p:cNvSpPr>
            <a:spLocks noGrp="1"/>
          </p:cNvSpPr>
          <p:nvPr>
            <p:ph type="title"/>
          </p:nvPr>
        </p:nvSpPr>
        <p:spPr>
          <a:xfrm>
            <a:off x="304800" y="113836"/>
            <a:ext cx="8229600" cy="4571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80C325A8-B4A7-486F-8C70-0A76B2207B10}"/>
              </a:ext>
            </a:extLst>
          </p:cNvPr>
          <p:cNvSpPr>
            <a:spLocks noGrp="1"/>
          </p:cNvSpPr>
          <p:nvPr>
            <p:ph idx="1"/>
          </p:nvPr>
        </p:nvSpPr>
        <p:spPr>
          <a:xfrm>
            <a:off x="0" y="250996"/>
            <a:ext cx="9067800" cy="5875168"/>
          </a:xfrm>
        </p:spPr>
        <p:txBody>
          <a:bodyPr/>
          <a:lstStyle/>
          <a:p>
            <a:endParaRPr lang="en-US" dirty="0"/>
          </a:p>
        </p:txBody>
      </p:sp>
      <p:sp>
        <p:nvSpPr>
          <p:cNvPr id="4" name="Slide Number Placeholder 3">
            <a:extLst>
              <a:ext uri="{FF2B5EF4-FFF2-40B4-BE49-F238E27FC236}">
                <a16:creationId xmlns:a16="http://schemas.microsoft.com/office/drawing/2014/main" id="{E802E798-560B-4646-8CBE-5AF126F2DF4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757</a:t>
            </a:fld>
            <a:endParaRPr lang="en-US">
              <a:solidFill>
                <a:prstClr val="black">
                  <a:tint val="75000"/>
                </a:prstClr>
              </a:solidFill>
            </a:endParaRPr>
          </a:p>
        </p:txBody>
      </p:sp>
      <p:sp>
        <p:nvSpPr>
          <p:cNvPr id="5" name="Rectangle 4">
            <a:extLst>
              <a:ext uri="{FF2B5EF4-FFF2-40B4-BE49-F238E27FC236}">
                <a16:creationId xmlns:a16="http://schemas.microsoft.com/office/drawing/2014/main" id="{CD70D637-2A28-4B3B-A215-54A65E76160A}"/>
              </a:ext>
            </a:extLst>
          </p:cNvPr>
          <p:cNvSpPr/>
          <p:nvPr/>
        </p:nvSpPr>
        <p:spPr>
          <a:xfrm>
            <a:off x="99646" y="990600"/>
            <a:ext cx="2033954" cy="914400"/>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Transactional</a:t>
            </a:r>
          </a:p>
          <a:p>
            <a:pPr algn="ctr"/>
            <a:r>
              <a:rPr lang="en-US" sz="2000" b="1" dirty="0">
                <a:solidFill>
                  <a:srgbClr val="C00000"/>
                </a:solidFill>
              </a:rPr>
              <a:t>Behaviors</a:t>
            </a:r>
          </a:p>
        </p:txBody>
      </p:sp>
      <p:sp>
        <p:nvSpPr>
          <p:cNvPr id="6" name="Rectangle 5">
            <a:extLst>
              <a:ext uri="{FF2B5EF4-FFF2-40B4-BE49-F238E27FC236}">
                <a16:creationId xmlns:a16="http://schemas.microsoft.com/office/drawing/2014/main" id="{25568D39-1C41-4089-ABB6-1DA781B3A372}"/>
              </a:ext>
            </a:extLst>
          </p:cNvPr>
          <p:cNvSpPr/>
          <p:nvPr/>
        </p:nvSpPr>
        <p:spPr>
          <a:xfrm>
            <a:off x="99646" y="3810000"/>
            <a:ext cx="2033954" cy="914400"/>
          </a:xfrm>
          <a:prstGeom prst="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Transformational</a:t>
            </a:r>
          </a:p>
          <a:p>
            <a:pPr algn="ctr"/>
            <a:r>
              <a:rPr lang="en-US" sz="2000" b="1" dirty="0">
                <a:solidFill>
                  <a:srgbClr val="C00000"/>
                </a:solidFill>
              </a:rPr>
              <a:t>Behaviors</a:t>
            </a:r>
          </a:p>
        </p:txBody>
      </p:sp>
      <p:cxnSp>
        <p:nvCxnSpPr>
          <p:cNvPr id="8" name="Straight Connector 7">
            <a:extLst>
              <a:ext uri="{FF2B5EF4-FFF2-40B4-BE49-F238E27FC236}">
                <a16:creationId xmlns:a16="http://schemas.microsoft.com/office/drawing/2014/main" id="{F6EB9822-83B8-4396-9A33-2FC6B96BC772}"/>
              </a:ext>
            </a:extLst>
          </p:cNvPr>
          <p:cNvCxnSpPr>
            <a:cxnSpLocks/>
          </p:cNvCxnSpPr>
          <p:nvPr/>
        </p:nvCxnSpPr>
        <p:spPr>
          <a:xfrm>
            <a:off x="2172286" y="250996"/>
            <a:ext cx="0" cy="23398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C76FFF-ECF6-4079-801F-CF3D8209E5F5}"/>
              </a:ext>
            </a:extLst>
          </p:cNvPr>
          <p:cNvCxnSpPr>
            <a:cxnSpLocks/>
          </p:cNvCxnSpPr>
          <p:nvPr/>
        </p:nvCxnSpPr>
        <p:spPr>
          <a:xfrm flipH="1">
            <a:off x="2133600" y="2895600"/>
            <a:ext cx="7418" cy="323056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69FD455-ABDD-4025-BE85-2F4B48500E2F}"/>
              </a:ext>
            </a:extLst>
          </p:cNvPr>
          <p:cNvSpPr/>
          <p:nvPr/>
        </p:nvSpPr>
        <p:spPr>
          <a:xfrm>
            <a:off x="2514600" y="250996"/>
            <a:ext cx="2057400" cy="914400"/>
          </a:xfrm>
          <a:prstGeom prst="rect">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Contingent</a:t>
            </a:r>
          </a:p>
          <a:p>
            <a:pPr algn="ctr"/>
            <a:r>
              <a:rPr lang="en-US" sz="2000" b="1" dirty="0">
                <a:solidFill>
                  <a:schemeClr val="tx1"/>
                </a:solidFill>
              </a:rPr>
              <a:t>Reward</a:t>
            </a:r>
          </a:p>
        </p:txBody>
      </p:sp>
      <p:sp>
        <p:nvSpPr>
          <p:cNvPr id="13" name="Rectangle 12">
            <a:extLst>
              <a:ext uri="{FF2B5EF4-FFF2-40B4-BE49-F238E27FC236}">
                <a16:creationId xmlns:a16="http://schemas.microsoft.com/office/drawing/2014/main" id="{F2415415-D2A6-4B7C-9144-7D7BE5555983}"/>
              </a:ext>
            </a:extLst>
          </p:cNvPr>
          <p:cNvSpPr/>
          <p:nvPr/>
        </p:nvSpPr>
        <p:spPr>
          <a:xfrm>
            <a:off x="2514600" y="1495865"/>
            <a:ext cx="2057400" cy="914400"/>
          </a:xfrm>
          <a:prstGeom prst="rect">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Passive or Active</a:t>
            </a:r>
          </a:p>
          <a:p>
            <a:pPr algn="ctr"/>
            <a:r>
              <a:rPr lang="en-US" sz="2000" b="1" dirty="0">
                <a:solidFill>
                  <a:schemeClr val="tx1"/>
                </a:solidFill>
              </a:rPr>
              <a:t>Management by</a:t>
            </a:r>
          </a:p>
          <a:p>
            <a:pPr algn="ctr"/>
            <a:r>
              <a:rPr lang="en-US" sz="2000" b="1" dirty="0">
                <a:solidFill>
                  <a:schemeClr val="tx1"/>
                </a:solidFill>
              </a:rPr>
              <a:t>Exception</a:t>
            </a:r>
          </a:p>
        </p:txBody>
      </p:sp>
      <p:sp>
        <p:nvSpPr>
          <p:cNvPr id="14" name="Arrow: Right 13">
            <a:extLst>
              <a:ext uri="{FF2B5EF4-FFF2-40B4-BE49-F238E27FC236}">
                <a16:creationId xmlns:a16="http://schemas.microsoft.com/office/drawing/2014/main" id="{8FC8A7A7-C9ED-44A0-965F-45CAD79B5E52}"/>
              </a:ext>
            </a:extLst>
          </p:cNvPr>
          <p:cNvSpPr/>
          <p:nvPr/>
        </p:nvSpPr>
        <p:spPr>
          <a:xfrm>
            <a:off x="5164835" y="609600"/>
            <a:ext cx="3521957" cy="1800665"/>
          </a:xfrm>
          <a:prstGeom prst="rightArrow">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0045F50-AADC-467E-B14E-EEF1501E5A4D}"/>
              </a:ext>
            </a:extLst>
          </p:cNvPr>
          <p:cNvSpPr txBox="1"/>
          <p:nvPr/>
        </p:nvSpPr>
        <p:spPr>
          <a:xfrm>
            <a:off x="5334001" y="1165396"/>
            <a:ext cx="2895598" cy="707886"/>
          </a:xfrm>
          <a:prstGeom prst="rect">
            <a:avLst/>
          </a:prstGeom>
          <a:noFill/>
        </p:spPr>
        <p:txBody>
          <a:bodyPr wrap="square" rtlCol="0">
            <a:spAutoFit/>
          </a:bodyPr>
          <a:lstStyle/>
          <a:p>
            <a:r>
              <a:rPr lang="en-US" sz="2000" b="1" dirty="0"/>
              <a:t>Expected Effort and Expected Performance</a:t>
            </a:r>
          </a:p>
        </p:txBody>
      </p:sp>
      <p:sp>
        <p:nvSpPr>
          <p:cNvPr id="16" name="Oval 15">
            <a:extLst>
              <a:ext uri="{FF2B5EF4-FFF2-40B4-BE49-F238E27FC236}">
                <a16:creationId xmlns:a16="http://schemas.microsoft.com/office/drawing/2014/main" id="{D740AE08-AFB4-4430-A91A-80B2201AD17B}"/>
              </a:ext>
            </a:extLst>
          </p:cNvPr>
          <p:cNvSpPr/>
          <p:nvPr/>
        </p:nvSpPr>
        <p:spPr>
          <a:xfrm>
            <a:off x="2514597" y="2895600"/>
            <a:ext cx="2650233" cy="914400"/>
          </a:xfrm>
          <a:prstGeom prst="ellipse">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Idealized Influence </a:t>
            </a:r>
          </a:p>
        </p:txBody>
      </p:sp>
      <p:sp>
        <p:nvSpPr>
          <p:cNvPr id="17" name="Oval 16">
            <a:extLst>
              <a:ext uri="{FF2B5EF4-FFF2-40B4-BE49-F238E27FC236}">
                <a16:creationId xmlns:a16="http://schemas.microsoft.com/office/drawing/2014/main" id="{367B097F-518F-4A9E-AAC7-291ED667EB8C}"/>
              </a:ext>
            </a:extLst>
          </p:cNvPr>
          <p:cNvSpPr/>
          <p:nvPr/>
        </p:nvSpPr>
        <p:spPr>
          <a:xfrm>
            <a:off x="2514598" y="4557871"/>
            <a:ext cx="2650233" cy="914400"/>
          </a:xfrm>
          <a:prstGeom prst="ellipse">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Intellectual</a:t>
            </a:r>
          </a:p>
          <a:p>
            <a:pPr algn="ctr"/>
            <a:r>
              <a:rPr lang="en-US" sz="2400" b="1" dirty="0">
                <a:solidFill>
                  <a:schemeClr val="tx1"/>
                </a:solidFill>
              </a:rPr>
              <a:t>Stimulation</a:t>
            </a:r>
          </a:p>
        </p:txBody>
      </p:sp>
      <p:sp>
        <p:nvSpPr>
          <p:cNvPr id="18" name="Oval 17">
            <a:extLst>
              <a:ext uri="{FF2B5EF4-FFF2-40B4-BE49-F238E27FC236}">
                <a16:creationId xmlns:a16="http://schemas.microsoft.com/office/drawing/2014/main" id="{3012EDAD-EC87-41BD-8A1B-808101DC240D}"/>
              </a:ext>
            </a:extLst>
          </p:cNvPr>
          <p:cNvSpPr/>
          <p:nvPr/>
        </p:nvSpPr>
        <p:spPr>
          <a:xfrm>
            <a:off x="2474152" y="3746380"/>
            <a:ext cx="2650233" cy="914400"/>
          </a:xfrm>
          <a:prstGeom prst="ellipse">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Inspirational</a:t>
            </a:r>
          </a:p>
          <a:p>
            <a:pPr algn="ctr"/>
            <a:r>
              <a:rPr lang="en-US" sz="2400" b="1" dirty="0">
                <a:solidFill>
                  <a:schemeClr val="tx1"/>
                </a:solidFill>
              </a:rPr>
              <a:t>Motivation</a:t>
            </a:r>
          </a:p>
        </p:txBody>
      </p:sp>
      <p:sp>
        <p:nvSpPr>
          <p:cNvPr id="19" name="Oval 18">
            <a:extLst>
              <a:ext uri="{FF2B5EF4-FFF2-40B4-BE49-F238E27FC236}">
                <a16:creationId xmlns:a16="http://schemas.microsoft.com/office/drawing/2014/main" id="{50BE6DF9-4962-4D2B-9EFD-298EA6577969}"/>
              </a:ext>
            </a:extLst>
          </p:cNvPr>
          <p:cNvSpPr/>
          <p:nvPr/>
        </p:nvSpPr>
        <p:spPr>
          <a:xfrm>
            <a:off x="2362203" y="5380516"/>
            <a:ext cx="2749106" cy="914400"/>
          </a:xfrm>
          <a:prstGeom prst="ellipse">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Individual</a:t>
            </a:r>
          </a:p>
          <a:p>
            <a:pPr algn="ctr"/>
            <a:r>
              <a:rPr lang="en-US" sz="2400" b="1" dirty="0">
                <a:solidFill>
                  <a:schemeClr val="tx1"/>
                </a:solidFill>
              </a:rPr>
              <a:t>Consideration</a:t>
            </a:r>
          </a:p>
        </p:txBody>
      </p:sp>
      <p:sp>
        <p:nvSpPr>
          <p:cNvPr id="20" name="Arrow: Right 19">
            <a:extLst>
              <a:ext uri="{FF2B5EF4-FFF2-40B4-BE49-F238E27FC236}">
                <a16:creationId xmlns:a16="http://schemas.microsoft.com/office/drawing/2014/main" id="{0D73CF27-6504-40DB-9921-874B385EF64E}"/>
              </a:ext>
            </a:extLst>
          </p:cNvPr>
          <p:cNvSpPr/>
          <p:nvPr/>
        </p:nvSpPr>
        <p:spPr>
          <a:xfrm>
            <a:off x="5453619" y="3097298"/>
            <a:ext cx="3233173" cy="2595306"/>
          </a:xfrm>
          <a:prstGeom prst="rightArrow">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Increased Motivation , Effort, and Performance</a:t>
            </a:r>
          </a:p>
          <a:p>
            <a:pPr algn="ctr"/>
            <a:r>
              <a:rPr lang="en-US" sz="2000" b="1" dirty="0">
                <a:solidFill>
                  <a:schemeClr val="tx1"/>
                </a:solidFill>
              </a:rPr>
              <a:t>Beyond Expectations</a:t>
            </a:r>
          </a:p>
        </p:txBody>
      </p:sp>
      <p:sp>
        <p:nvSpPr>
          <p:cNvPr id="23" name="TextBox 22">
            <a:extLst>
              <a:ext uri="{FF2B5EF4-FFF2-40B4-BE49-F238E27FC236}">
                <a16:creationId xmlns:a16="http://schemas.microsoft.com/office/drawing/2014/main" id="{4FB2708A-6D71-4A46-BC63-C50CE65B7543}"/>
              </a:ext>
            </a:extLst>
          </p:cNvPr>
          <p:cNvSpPr txBox="1"/>
          <p:nvPr/>
        </p:nvSpPr>
        <p:spPr>
          <a:xfrm>
            <a:off x="7418" y="6390984"/>
            <a:ext cx="3465145" cy="369332"/>
          </a:xfrm>
          <a:prstGeom prst="rect">
            <a:avLst/>
          </a:prstGeom>
          <a:noFill/>
        </p:spPr>
        <p:txBody>
          <a:bodyPr wrap="square" rtlCol="0">
            <a:spAutoFit/>
          </a:bodyPr>
          <a:lstStyle/>
          <a:p>
            <a:r>
              <a:rPr lang="en-US" dirty="0"/>
              <a:t>Adapted from Dugan, (2017)</a:t>
            </a:r>
          </a:p>
        </p:txBody>
      </p:sp>
    </p:spTree>
    <p:extLst>
      <p:ext uri="{BB962C8B-B14F-4D97-AF65-F5344CB8AC3E}">
        <p14:creationId xmlns:p14="http://schemas.microsoft.com/office/powerpoint/2010/main" val="2255761496"/>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27CECA-AE4B-4E39-BD5F-515EA4DC94E8}"/>
              </a:ext>
            </a:extLst>
          </p:cNvPr>
          <p:cNvSpPr>
            <a:spLocks noGrp="1"/>
          </p:cNvSpPr>
          <p:nvPr>
            <p:ph idx="1"/>
          </p:nvPr>
        </p:nvSpPr>
        <p:spPr>
          <a:xfrm>
            <a:off x="457200" y="2041524"/>
            <a:ext cx="8229600" cy="4587875"/>
          </a:xfrm>
        </p:spPr>
        <p:txBody>
          <a:bodyPr>
            <a:normAutofit/>
          </a:bodyPr>
          <a:lstStyle/>
          <a:p>
            <a:pPr>
              <a:buFont typeface="Wingdings" panose="05000000000000000000" pitchFamily="2" charset="2"/>
              <a:buChar char="§"/>
            </a:pPr>
            <a:r>
              <a:rPr lang="en-US" sz="2800" b="1" dirty="0"/>
              <a:t>Transactional leadership </a:t>
            </a:r>
            <a:r>
              <a:rPr lang="en-US" sz="2800" dirty="0"/>
              <a:t>tend to promote transactional learning or learning to do what the leadership or management wants rather than learning what the organization needs to move forward and adapt to external changes</a:t>
            </a:r>
          </a:p>
          <a:p>
            <a:pPr>
              <a:buFont typeface="Wingdings" panose="05000000000000000000" pitchFamily="2" charset="2"/>
              <a:buChar char="§"/>
            </a:pPr>
            <a:r>
              <a:rPr lang="en-US" sz="2800" b="1" dirty="0"/>
              <a:t>Transformational leadership </a:t>
            </a:r>
            <a:r>
              <a:rPr lang="en-US" sz="2800" dirty="0"/>
              <a:t>however tends to develop a more change orientated learning approach where people are significantly more likely to engage in experimentation and change and performance orientated learning</a:t>
            </a:r>
          </a:p>
        </p:txBody>
      </p:sp>
      <p:sp>
        <p:nvSpPr>
          <p:cNvPr id="4" name="Slide Number Placeholder 3">
            <a:extLst>
              <a:ext uri="{FF2B5EF4-FFF2-40B4-BE49-F238E27FC236}">
                <a16:creationId xmlns:a16="http://schemas.microsoft.com/office/drawing/2014/main" id="{DBCC7683-A4D5-4E6C-A7FA-641CCB02CD9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758</a:t>
            </a:fld>
            <a:endParaRPr lang="en-US">
              <a:solidFill>
                <a:prstClr val="black">
                  <a:tint val="75000"/>
                </a:prstClr>
              </a:solidFill>
            </a:endParaRPr>
          </a:p>
        </p:txBody>
      </p:sp>
      <p:sp>
        <p:nvSpPr>
          <p:cNvPr id="6" name="Title 5">
            <a:extLst>
              <a:ext uri="{FF2B5EF4-FFF2-40B4-BE49-F238E27FC236}">
                <a16:creationId xmlns:a16="http://schemas.microsoft.com/office/drawing/2014/main" id="{29DD1880-A8B7-4819-81CA-3A9263B5C791}"/>
              </a:ext>
            </a:extLst>
          </p:cNvPr>
          <p:cNvSpPr>
            <a:spLocks noGrp="1"/>
          </p:cNvSpPr>
          <p:nvPr>
            <p:ph type="title"/>
          </p:nvPr>
        </p:nvSpPr>
        <p:spPr>
          <a:xfrm>
            <a:off x="0" y="-228600"/>
            <a:ext cx="9067800" cy="2178048"/>
          </a:xfrm>
        </p:spPr>
        <p:txBody>
          <a:bodyPr>
            <a:noAutofit/>
          </a:bodyPr>
          <a:lstStyle/>
          <a:p>
            <a:r>
              <a:rPr lang="en-US" sz="3600" b="1" dirty="0"/>
              <a:t> How transformational and transactional leadership affects organizational learning</a:t>
            </a:r>
            <a:br>
              <a:rPr lang="en-US" sz="3600" b="1" dirty="0"/>
            </a:br>
            <a:r>
              <a:rPr lang="en-US" sz="2400" dirty="0"/>
              <a:t>Zhen Shao, </a:t>
            </a:r>
            <a:r>
              <a:rPr lang="en-US" sz="2400" dirty="0" err="1"/>
              <a:t>Yuqiang</a:t>
            </a:r>
            <a:r>
              <a:rPr lang="en-US" sz="2400" dirty="0"/>
              <a:t> Feng, Qing Hu, (2017)</a:t>
            </a:r>
            <a:endParaRPr lang="en-US" sz="2400" b="1" dirty="0"/>
          </a:p>
        </p:txBody>
      </p:sp>
    </p:spTree>
    <p:extLst>
      <p:ext uri="{BB962C8B-B14F-4D97-AF65-F5344CB8AC3E}">
        <p14:creationId xmlns:p14="http://schemas.microsoft.com/office/powerpoint/2010/main" val="3279004199"/>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457200"/>
            <a:ext cx="6172200" cy="685800"/>
          </a:xfrm>
        </p:spPr>
        <p:txBody>
          <a:bodyPr>
            <a:normAutofit fontScale="90000"/>
          </a:bodyPr>
          <a:lstStyle/>
          <a:p>
            <a:pPr algn="ctr"/>
            <a:r>
              <a:rPr lang="en-US" b="1" dirty="0">
                <a:latin typeface="+mn-lt"/>
              </a:rPr>
              <a:t>The Relationship Spectrum</a:t>
            </a:r>
          </a:p>
        </p:txBody>
      </p:sp>
      <p:sp>
        <p:nvSpPr>
          <p:cNvPr id="5" name="Text Placeholder 4"/>
          <p:cNvSpPr>
            <a:spLocks noGrp="1"/>
          </p:cNvSpPr>
          <p:nvPr>
            <p:ph type="body" idx="1"/>
          </p:nvPr>
        </p:nvSpPr>
        <p:spPr>
          <a:xfrm>
            <a:off x="228600" y="1428752"/>
            <a:ext cx="4287441" cy="628650"/>
          </a:xfrm>
        </p:spPr>
        <p:txBody>
          <a:bodyPr>
            <a:noAutofit/>
          </a:bodyPr>
          <a:lstStyle/>
          <a:p>
            <a:r>
              <a:rPr lang="en-US" sz="3200" dirty="0">
                <a:solidFill>
                  <a:srgbClr val="C00000"/>
                </a:solidFill>
              </a:rPr>
              <a:t>      Transactional</a:t>
            </a:r>
          </a:p>
        </p:txBody>
      </p:sp>
      <p:sp>
        <p:nvSpPr>
          <p:cNvPr id="3" name="Content Placeholder 2"/>
          <p:cNvSpPr>
            <a:spLocks noGrp="1"/>
          </p:cNvSpPr>
          <p:nvPr>
            <p:ph sz="half" idx="2"/>
          </p:nvPr>
        </p:nvSpPr>
        <p:spPr>
          <a:xfrm>
            <a:off x="228600" y="2209800"/>
            <a:ext cx="4287441" cy="4419600"/>
          </a:xfrm>
        </p:spPr>
        <p:txBody>
          <a:bodyPr>
            <a:normAutofit fontScale="92500" lnSpcReduction="10000"/>
          </a:bodyPr>
          <a:lstStyle/>
          <a:p>
            <a:r>
              <a:rPr lang="en-US" dirty="0"/>
              <a:t>One party decides</a:t>
            </a:r>
          </a:p>
          <a:p>
            <a:r>
              <a:rPr lang="en-US" dirty="0"/>
              <a:t>One party provides resource</a:t>
            </a:r>
          </a:p>
          <a:p>
            <a:r>
              <a:rPr lang="en-US" dirty="0"/>
              <a:t>Inflexible expectations or contract decided at the beginning</a:t>
            </a:r>
          </a:p>
          <a:p>
            <a:r>
              <a:rPr lang="en-US" dirty="0"/>
              <a:t>Limited interest or buy-in by followers</a:t>
            </a:r>
          </a:p>
          <a:p>
            <a:r>
              <a:rPr lang="en-US" dirty="0"/>
              <a:t>Transparency not necessary</a:t>
            </a:r>
          </a:p>
          <a:p>
            <a:r>
              <a:rPr lang="en-US" dirty="0"/>
              <a:t>Risk and reward individually mitigated</a:t>
            </a:r>
          </a:p>
          <a:p>
            <a:r>
              <a:rPr lang="en-US" dirty="0"/>
              <a:t>Relationship must fulfill obligation/equity not needed</a:t>
            </a:r>
          </a:p>
          <a:p>
            <a:endParaRPr lang="en-US" dirty="0"/>
          </a:p>
          <a:p>
            <a:endParaRPr lang="en-US" dirty="0"/>
          </a:p>
          <a:p>
            <a:endParaRPr lang="en-US" dirty="0"/>
          </a:p>
          <a:p>
            <a:endParaRPr lang="en-US" dirty="0"/>
          </a:p>
          <a:p>
            <a:pPr marL="0" indent="0">
              <a:buNone/>
            </a:pPr>
            <a:endParaRPr lang="en-US" dirty="0"/>
          </a:p>
          <a:p>
            <a:pPr marL="0" indent="0">
              <a:buNone/>
            </a:pPr>
            <a:endParaRPr lang="en-US" dirty="0"/>
          </a:p>
        </p:txBody>
      </p:sp>
      <p:sp>
        <p:nvSpPr>
          <p:cNvPr id="6" name="Text Placeholder 5"/>
          <p:cNvSpPr>
            <a:spLocks noGrp="1"/>
          </p:cNvSpPr>
          <p:nvPr>
            <p:ph type="body" sz="quarter" idx="3"/>
          </p:nvPr>
        </p:nvSpPr>
        <p:spPr>
          <a:xfrm>
            <a:off x="4623621" y="1428750"/>
            <a:ext cx="4060030" cy="628650"/>
          </a:xfrm>
        </p:spPr>
        <p:txBody>
          <a:bodyPr>
            <a:noAutofit/>
          </a:bodyPr>
          <a:lstStyle/>
          <a:p>
            <a:r>
              <a:rPr lang="en-US" sz="3200" dirty="0">
                <a:solidFill>
                  <a:srgbClr val="C00000"/>
                </a:solidFill>
              </a:rPr>
              <a:t>   Transformational</a:t>
            </a:r>
          </a:p>
        </p:txBody>
      </p:sp>
      <p:sp>
        <p:nvSpPr>
          <p:cNvPr id="7" name="Content Placeholder 6"/>
          <p:cNvSpPr>
            <a:spLocks noGrp="1"/>
          </p:cNvSpPr>
          <p:nvPr>
            <p:ph sz="quarter" idx="4"/>
          </p:nvPr>
        </p:nvSpPr>
        <p:spPr>
          <a:xfrm>
            <a:off x="4626770" y="2209800"/>
            <a:ext cx="4060030" cy="4419600"/>
          </a:xfrm>
        </p:spPr>
        <p:txBody>
          <a:bodyPr>
            <a:normAutofit fontScale="92500" lnSpcReduction="10000"/>
          </a:bodyPr>
          <a:lstStyle/>
          <a:p>
            <a:r>
              <a:rPr lang="en-US" dirty="0"/>
              <a:t>Participative decision</a:t>
            </a:r>
          </a:p>
          <a:p>
            <a:r>
              <a:rPr lang="en-US" dirty="0"/>
              <a:t>Followers bring a range of resources and competencies</a:t>
            </a:r>
          </a:p>
          <a:p>
            <a:r>
              <a:rPr lang="en-US" dirty="0"/>
              <a:t>On-going discussions and adaptation to changing events</a:t>
            </a:r>
          </a:p>
          <a:p>
            <a:r>
              <a:rPr lang="en-US" dirty="0"/>
              <a:t>Purpose and buy-in by followers</a:t>
            </a:r>
          </a:p>
          <a:p>
            <a:r>
              <a:rPr lang="en-US" dirty="0"/>
              <a:t>Transparency is essential</a:t>
            </a:r>
          </a:p>
          <a:p>
            <a:r>
              <a:rPr lang="en-US" dirty="0"/>
              <a:t>Risk and reward shared</a:t>
            </a:r>
          </a:p>
          <a:p>
            <a:r>
              <a:rPr lang="en-US" dirty="0"/>
              <a:t>Equity is core to vision</a:t>
            </a:r>
          </a:p>
          <a:p>
            <a:endParaRPr lang="en-US" dirty="0"/>
          </a:p>
          <a:p>
            <a:endParaRPr lang="en-US" dirty="0"/>
          </a:p>
          <a:p>
            <a:endParaRPr lang="en-US" dirty="0"/>
          </a:p>
          <a:p>
            <a:endParaRPr lang="en-US" dirty="0"/>
          </a:p>
          <a:p>
            <a:endParaRPr lang="en-US" dirty="0"/>
          </a:p>
        </p:txBody>
      </p:sp>
      <p:sp>
        <p:nvSpPr>
          <p:cNvPr id="4" name="Left-Right Arrow 3"/>
          <p:cNvSpPr/>
          <p:nvPr/>
        </p:nvSpPr>
        <p:spPr>
          <a:xfrm>
            <a:off x="685800" y="1143001"/>
            <a:ext cx="7543800" cy="285750"/>
          </a:xfrm>
          <a:prstGeom prst="lef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Slide Number Placeholder 7"/>
          <p:cNvSpPr>
            <a:spLocks noGrp="1"/>
          </p:cNvSpPr>
          <p:nvPr>
            <p:ph type="sldNum" sz="quarter" idx="12"/>
          </p:nvPr>
        </p:nvSpPr>
        <p:spPr/>
        <p:txBody>
          <a:bodyPr/>
          <a:lstStyle/>
          <a:p>
            <a:fld id="{8A8D1F8B-566B-49F2-865B-EEF93E92EFE1}" type="slidenum">
              <a:rPr lang="en-US" smtClean="0">
                <a:solidFill>
                  <a:prstClr val="black">
                    <a:tint val="75000"/>
                  </a:prstClr>
                </a:solidFill>
              </a:rPr>
              <a:pPr/>
              <a:t>759</a:t>
            </a:fld>
            <a:endParaRPr lang="en-US">
              <a:solidFill>
                <a:prstClr val="black">
                  <a:tint val="75000"/>
                </a:prstClr>
              </a:solidFill>
            </a:endParaRPr>
          </a:p>
        </p:txBody>
      </p:sp>
    </p:spTree>
    <p:extLst>
      <p:ext uri="{BB962C8B-B14F-4D97-AF65-F5344CB8AC3E}">
        <p14:creationId xmlns:p14="http://schemas.microsoft.com/office/powerpoint/2010/main" val="22925895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49225-09C6-0701-7E46-4657FFD4839C}"/>
              </a:ext>
            </a:extLst>
          </p:cNvPr>
          <p:cNvSpPr>
            <a:spLocks noGrp="1"/>
          </p:cNvSpPr>
          <p:nvPr>
            <p:ph type="title"/>
          </p:nvPr>
        </p:nvSpPr>
        <p:spPr>
          <a:xfrm>
            <a:off x="457200" y="0"/>
            <a:ext cx="8229600" cy="1447800"/>
          </a:xfrm>
        </p:spPr>
        <p:txBody>
          <a:bodyPr>
            <a:normAutofit fontScale="90000"/>
          </a:bodyPr>
          <a:lstStyle/>
          <a:p>
            <a:br>
              <a:rPr lang="en-US" sz="2000" dirty="0"/>
            </a:br>
            <a:r>
              <a:rPr lang="en-US" b="1" dirty="0"/>
              <a:t>Relational power </a:t>
            </a:r>
            <a:br>
              <a:rPr lang="en-US" sz="2000" dirty="0"/>
            </a:br>
            <a:r>
              <a:rPr lang="en-US" sz="2700" dirty="0"/>
              <a:t>Soga, et al. MIT Sloan, (2022)</a:t>
            </a:r>
          </a:p>
        </p:txBody>
      </p:sp>
      <p:sp>
        <p:nvSpPr>
          <p:cNvPr id="3" name="Content Placeholder 2">
            <a:extLst>
              <a:ext uri="{FF2B5EF4-FFF2-40B4-BE49-F238E27FC236}">
                <a16:creationId xmlns:a16="http://schemas.microsoft.com/office/drawing/2014/main" id="{82948F7E-8A67-CD13-D777-7F1501D9C4C7}"/>
              </a:ext>
            </a:extLst>
          </p:cNvPr>
          <p:cNvSpPr>
            <a:spLocks noGrp="1"/>
          </p:cNvSpPr>
          <p:nvPr>
            <p:ph idx="1"/>
          </p:nvPr>
        </p:nvSpPr>
        <p:spPr>
          <a:xfrm>
            <a:off x="457200" y="1676400"/>
            <a:ext cx="8229600" cy="4449763"/>
          </a:xfrm>
        </p:spPr>
        <p:txBody>
          <a:bodyPr>
            <a:normAutofit/>
          </a:bodyPr>
          <a:lstStyle/>
          <a:p>
            <a:pPr>
              <a:buFont typeface="Wingdings" panose="05000000000000000000" pitchFamily="2" charset="2"/>
              <a:buChar char="§"/>
            </a:pPr>
            <a:r>
              <a:rPr lang="en-US" sz="2800" b="0" i="0" dirty="0">
                <a:solidFill>
                  <a:srgbClr val="000000"/>
                </a:solidFill>
                <a:effectLst/>
                <a:latin typeface="Calibri" panose="020F0502020204030204" pitchFamily="34" charset="0"/>
                <a:cs typeface="Calibri" panose="020F0502020204030204" pitchFamily="34" charset="0"/>
              </a:rPr>
              <a:t>Relational power differs from hierarchical power, which is derived from the formal position that a manager holds, and the authority embedded in that position</a:t>
            </a:r>
          </a:p>
          <a:p>
            <a:pPr>
              <a:buFont typeface="Wingdings" panose="05000000000000000000" pitchFamily="2" charset="2"/>
              <a:buChar char="§"/>
            </a:pPr>
            <a:r>
              <a:rPr lang="en-US" sz="2800" b="0" i="0" dirty="0">
                <a:solidFill>
                  <a:srgbClr val="000000"/>
                </a:solidFill>
                <a:effectLst/>
                <a:latin typeface="Calibri" panose="020F0502020204030204" pitchFamily="34" charset="0"/>
                <a:cs typeface="Calibri" panose="020F0502020204030204" pitchFamily="34" charset="0"/>
              </a:rPr>
              <a:t>Relational power is derived from the ability of a [leader] to wield influence on others without necessarily being in a formal hierarchical role</a:t>
            </a:r>
          </a:p>
          <a:p>
            <a:pPr marL="0" indent="0">
              <a:buNone/>
            </a:pPr>
            <a:endParaRPr lang="en-US" sz="2800" dirty="0"/>
          </a:p>
        </p:txBody>
      </p:sp>
      <p:sp>
        <p:nvSpPr>
          <p:cNvPr id="4" name="Slide Number Placeholder 3">
            <a:extLst>
              <a:ext uri="{FF2B5EF4-FFF2-40B4-BE49-F238E27FC236}">
                <a16:creationId xmlns:a16="http://schemas.microsoft.com/office/drawing/2014/main" id="{E8FCDC03-C8CA-3431-693A-400479DE7A7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76</a:t>
            </a:fld>
            <a:endParaRPr lang="en-US">
              <a:solidFill>
                <a:prstClr val="black">
                  <a:tint val="75000"/>
                </a:prstClr>
              </a:solidFill>
            </a:endParaRPr>
          </a:p>
        </p:txBody>
      </p:sp>
    </p:spTree>
    <p:extLst>
      <p:ext uri="{BB962C8B-B14F-4D97-AF65-F5344CB8AC3E}">
        <p14:creationId xmlns:p14="http://schemas.microsoft.com/office/powerpoint/2010/main" val="83462229"/>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C04236-0067-454F-9E8F-924BE6522AAF}"/>
              </a:ext>
            </a:extLst>
          </p:cNvPr>
          <p:cNvSpPr>
            <a:spLocks noGrp="1"/>
          </p:cNvSpPr>
          <p:nvPr>
            <p:ph type="title"/>
          </p:nvPr>
        </p:nvSpPr>
        <p:spPr>
          <a:xfrm>
            <a:off x="457200" y="0"/>
            <a:ext cx="8229600" cy="1417638"/>
          </a:xfrm>
        </p:spPr>
        <p:txBody>
          <a:bodyPr>
            <a:normAutofit fontScale="90000"/>
          </a:bodyPr>
          <a:lstStyle/>
          <a:p>
            <a:r>
              <a:rPr lang="en-US" b="1" dirty="0"/>
              <a:t>Perspective on Safety and Compliance</a:t>
            </a:r>
          </a:p>
        </p:txBody>
      </p:sp>
      <p:sp>
        <p:nvSpPr>
          <p:cNvPr id="6" name="Text Placeholder 5">
            <a:extLst>
              <a:ext uri="{FF2B5EF4-FFF2-40B4-BE49-F238E27FC236}">
                <a16:creationId xmlns:a16="http://schemas.microsoft.com/office/drawing/2014/main" id="{BE1CA320-9D2F-450E-A621-6D9E41B2189A}"/>
              </a:ext>
            </a:extLst>
          </p:cNvPr>
          <p:cNvSpPr>
            <a:spLocks noGrp="1"/>
          </p:cNvSpPr>
          <p:nvPr>
            <p:ph type="body" idx="1"/>
          </p:nvPr>
        </p:nvSpPr>
        <p:spPr>
          <a:xfrm>
            <a:off x="457200" y="1066801"/>
            <a:ext cx="4040188" cy="685800"/>
          </a:xfrm>
        </p:spPr>
        <p:txBody>
          <a:bodyPr>
            <a:noAutofit/>
          </a:bodyPr>
          <a:lstStyle/>
          <a:p>
            <a:r>
              <a:rPr lang="en-US" sz="3600" dirty="0"/>
              <a:t>       </a:t>
            </a:r>
            <a:r>
              <a:rPr lang="en-US" sz="3600" dirty="0">
                <a:solidFill>
                  <a:srgbClr val="C00000"/>
                </a:solidFill>
              </a:rPr>
              <a:t>Transformational</a:t>
            </a:r>
          </a:p>
        </p:txBody>
      </p:sp>
      <p:sp>
        <p:nvSpPr>
          <p:cNvPr id="7" name="Content Placeholder 6">
            <a:extLst>
              <a:ext uri="{FF2B5EF4-FFF2-40B4-BE49-F238E27FC236}">
                <a16:creationId xmlns:a16="http://schemas.microsoft.com/office/drawing/2014/main" id="{BD2769B5-DD72-49A3-A1A4-B24A19757A96}"/>
              </a:ext>
            </a:extLst>
          </p:cNvPr>
          <p:cNvSpPr>
            <a:spLocks noGrp="1"/>
          </p:cNvSpPr>
          <p:nvPr>
            <p:ph sz="half" idx="2"/>
          </p:nvPr>
        </p:nvSpPr>
        <p:spPr>
          <a:xfrm>
            <a:off x="457200" y="1905000"/>
            <a:ext cx="4040188" cy="4221163"/>
          </a:xfrm>
        </p:spPr>
        <p:txBody>
          <a:bodyPr>
            <a:normAutofit/>
          </a:bodyPr>
          <a:lstStyle/>
          <a:p>
            <a:r>
              <a:rPr lang="en-US" sz="2800" dirty="0"/>
              <a:t>Promotes autonomy</a:t>
            </a:r>
          </a:p>
          <a:p>
            <a:r>
              <a:rPr lang="en-US" sz="2800" dirty="0"/>
              <a:t>Promotes fluid change</a:t>
            </a:r>
          </a:p>
          <a:p>
            <a:r>
              <a:rPr lang="en-US" sz="2800" dirty="0"/>
              <a:t>Difficult to establish routine</a:t>
            </a:r>
          </a:p>
          <a:p>
            <a:r>
              <a:rPr lang="en-US" sz="2800" dirty="0"/>
              <a:t>Hard to maintain the status quo</a:t>
            </a:r>
          </a:p>
          <a:p>
            <a:r>
              <a:rPr lang="en-US" sz="2800" dirty="0"/>
              <a:t>Inspires employees to “go the extra mile”</a:t>
            </a:r>
          </a:p>
          <a:p>
            <a:endParaRPr lang="en-US" sz="2800" dirty="0"/>
          </a:p>
        </p:txBody>
      </p:sp>
      <p:sp>
        <p:nvSpPr>
          <p:cNvPr id="8" name="Text Placeholder 7">
            <a:extLst>
              <a:ext uri="{FF2B5EF4-FFF2-40B4-BE49-F238E27FC236}">
                <a16:creationId xmlns:a16="http://schemas.microsoft.com/office/drawing/2014/main" id="{28C989E4-D74E-4EA9-8D05-0F33B36DFEDE}"/>
              </a:ext>
            </a:extLst>
          </p:cNvPr>
          <p:cNvSpPr>
            <a:spLocks noGrp="1"/>
          </p:cNvSpPr>
          <p:nvPr>
            <p:ph type="body" sz="quarter" idx="3"/>
          </p:nvPr>
        </p:nvSpPr>
        <p:spPr>
          <a:xfrm>
            <a:off x="4636787" y="1031082"/>
            <a:ext cx="4041775" cy="721519"/>
          </a:xfrm>
        </p:spPr>
        <p:txBody>
          <a:bodyPr>
            <a:normAutofit/>
          </a:bodyPr>
          <a:lstStyle/>
          <a:p>
            <a:r>
              <a:rPr lang="en-US" sz="2800" dirty="0"/>
              <a:t>       </a:t>
            </a:r>
            <a:r>
              <a:rPr lang="en-US" sz="3600" dirty="0">
                <a:solidFill>
                  <a:srgbClr val="C00000"/>
                </a:solidFill>
              </a:rPr>
              <a:t>Transactional</a:t>
            </a:r>
          </a:p>
        </p:txBody>
      </p:sp>
      <p:sp>
        <p:nvSpPr>
          <p:cNvPr id="9" name="Content Placeholder 8">
            <a:extLst>
              <a:ext uri="{FF2B5EF4-FFF2-40B4-BE49-F238E27FC236}">
                <a16:creationId xmlns:a16="http://schemas.microsoft.com/office/drawing/2014/main" id="{1842145B-B42D-40DA-87E0-46B8A929BA68}"/>
              </a:ext>
            </a:extLst>
          </p:cNvPr>
          <p:cNvSpPr>
            <a:spLocks noGrp="1"/>
          </p:cNvSpPr>
          <p:nvPr>
            <p:ph sz="quarter" idx="4"/>
          </p:nvPr>
        </p:nvSpPr>
        <p:spPr>
          <a:xfrm>
            <a:off x="4645025" y="1905000"/>
            <a:ext cx="4041775" cy="4221163"/>
          </a:xfrm>
        </p:spPr>
        <p:txBody>
          <a:bodyPr>
            <a:noAutofit/>
          </a:bodyPr>
          <a:lstStyle/>
          <a:p>
            <a:r>
              <a:rPr lang="en-US" sz="2800" dirty="0"/>
              <a:t>Does not promote autonomy  </a:t>
            </a:r>
          </a:p>
          <a:p>
            <a:r>
              <a:rPr lang="en-US" sz="2800" dirty="0"/>
              <a:t>Difficult at adapting to change</a:t>
            </a:r>
          </a:p>
          <a:p>
            <a:r>
              <a:rPr lang="en-US" sz="2800" dirty="0"/>
              <a:t>Better at creating or maintaining routine</a:t>
            </a:r>
          </a:p>
          <a:p>
            <a:r>
              <a:rPr lang="en-US" sz="2800" dirty="0"/>
              <a:t>Preserving the status quo</a:t>
            </a:r>
          </a:p>
          <a:p>
            <a:r>
              <a:rPr lang="en-US" sz="2800" dirty="0"/>
              <a:t>Worse at inspiring creativity</a:t>
            </a:r>
          </a:p>
        </p:txBody>
      </p:sp>
      <p:sp>
        <p:nvSpPr>
          <p:cNvPr id="4" name="Slide Number Placeholder 3">
            <a:extLst>
              <a:ext uri="{FF2B5EF4-FFF2-40B4-BE49-F238E27FC236}">
                <a16:creationId xmlns:a16="http://schemas.microsoft.com/office/drawing/2014/main" id="{4679D950-221A-47E2-860D-9805382BA6D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760</a:t>
            </a:fld>
            <a:endParaRPr lang="en-US">
              <a:solidFill>
                <a:prstClr val="black">
                  <a:tint val="75000"/>
                </a:prstClr>
              </a:solidFill>
            </a:endParaRPr>
          </a:p>
        </p:txBody>
      </p:sp>
    </p:spTree>
    <p:extLst>
      <p:ext uri="{BB962C8B-B14F-4D97-AF65-F5344CB8AC3E}">
        <p14:creationId xmlns:p14="http://schemas.microsoft.com/office/powerpoint/2010/main" val="3974575423"/>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52600"/>
          </a:xfrm>
        </p:spPr>
        <p:txBody>
          <a:bodyPr>
            <a:normAutofit fontScale="90000"/>
          </a:bodyPr>
          <a:lstStyle/>
          <a:p>
            <a:r>
              <a:rPr lang="en-US" sz="3600" b="1" dirty="0"/>
              <a:t>Policing, Volume. 8 No. 1, Jan. 2014</a:t>
            </a:r>
            <a:br>
              <a:rPr lang="en-US" sz="2800" b="1" dirty="0"/>
            </a:br>
            <a:r>
              <a:rPr lang="en-US" sz="2800" b="1" dirty="0"/>
              <a:t>Police Culture and Transformational Leadership: Outlining the Contours of a Troubled Relationship</a:t>
            </a:r>
            <a:br>
              <a:rPr lang="en-US" sz="2800" b="1" dirty="0"/>
            </a:br>
            <a:r>
              <a:rPr lang="en-US" sz="2800" dirty="0"/>
              <a:t>by: </a:t>
            </a:r>
            <a:r>
              <a:rPr lang="en-US" sz="2400" dirty="0"/>
              <a:t>Tom Cockcroft</a:t>
            </a:r>
          </a:p>
        </p:txBody>
      </p:sp>
      <p:sp>
        <p:nvSpPr>
          <p:cNvPr id="3" name="Content Placeholder 2"/>
          <p:cNvSpPr>
            <a:spLocks noGrp="1"/>
          </p:cNvSpPr>
          <p:nvPr>
            <p:ph idx="1"/>
          </p:nvPr>
        </p:nvSpPr>
        <p:spPr>
          <a:xfrm>
            <a:off x="457200" y="1905000"/>
            <a:ext cx="8229600" cy="4800600"/>
          </a:xfrm>
        </p:spPr>
        <p:txBody>
          <a:bodyPr>
            <a:normAutofit/>
          </a:bodyPr>
          <a:lstStyle/>
          <a:p>
            <a:pPr>
              <a:buFont typeface="Wingdings" panose="05000000000000000000" pitchFamily="2" charset="2"/>
              <a:buChar char="§"/>
            </a:pPr>
            <a:r>
              <a:rPr lang="en-US" sz="2800" dirty="0"/>
              <a:t>Must consider the complexities of the cultural terrain of police organizations</a:t>
            </a:r>
          </a:p>
          <a:p>
            <a:pPr>
              <a:buFont typeface="Wingdings" panose="05000000000000000000" pitchFamily="2" charset="2"/>
              <a:buChar char="§"/>
            </a:pPr>
            <a:r>
              <a:rPr lang="en-US" sz="2800" dirty="0"/>
              <a:t>The operational context of much of police work can be considered largely “transactional” as opposed to “transformational”</a:t>
            </a:r>
          </a:p>
          <a:p>
            <a:pPr>
              <a:buFont typeface="Wingdings" panose="05000000000000000000" pitchFamily="2" charset="2"/>
              <a:buChar char="§"/>
            </a:pPr>
            <a:r>
              <a:rPr lang="en-US" sz="2800" dirty="0"/>
              <a:t>The issues with lower level police discretion</a:t>
            </a:r>
          </a:p>
          <a:p>
            <a:pPr>
              <a:buFont typeface="Wingdings" panose="05000000000000000000" pitchFamily="2" charset="2"/>
              <a:buChar char="§"/>
            </a:pPr>
            <a:r>
              <a:rPr lang="en-US" sz="2800" dirty="0"/>
              <a:t>The fundamental differences in the role and values between the private and public sector</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761</a:t>
            </a:fld>
            <a:endParaRPr lang="en-US">
              <a:solidFill>
                <a:prstClr val="black">
                  <a:tint val="75000"/>
                </a:prstClr>
              </a:solidFill>
            </a:endParaRPr>
          </a:p>
        </p:txBody>
      </p:sp>
    </p:spTree>
    <p:extLst>
      <p:ext uri="{BB962C8B-B14F-4D97-AF65-F5344CB8AC3E}">
        <p14:creationId xmlns:p14="http://schemas.microsoft.com/office/powerpoint/2010/main" val="2941047762"/>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889125"/>
          </a:xfrm>
        </p:spPr>
        <p:txBody>
          <a:bodyPr>
            <a:normAutofit/>
          </a:bodyPr>
          <a:lstStyle/>
          <a:p>
            <a:r>
              <a:rPr lang="en-US" sz="3200" b="1" dirty="0"/>
              <a:t>Policing, Volume.8 No. 1,  Jan. 2014</a:t>
            </a:r>
            <a:br>
              <a:rPr lang="en-US" sz="2400" b="1" dirty="0"/>
            </a:br>
            <a:r>
              <a:rPr lang="en-US" sz="2400" b="1" dirty="0"/>
              <a:t>Police Culture and Transformational Leadership: Outlining the Contours of a Troubled Relationship</a:t>
            </a:r>
            <a:br>
              <a:rPr lang="en-US" sz="3100" b="1" dirty="0"/>
            </a:br>
            <a:r>
              <a:rPr lang="en-US" sz="2400" dirty="0"/>
              <a:t>By: Tom Cockcroft</a:t>
            </a:r>
          </a:p>
        </p:txBody>
      </p:sp>
      <p:sp>
        <p:nvSpPr>
          <p:cNvPr id="3" name="Content Placeholder 2"/>
          <p:cNvSpPr>
            <a:spLocks noGrp="1"/>
          </p:cNvSpPr>
          <p:nvPr>
            <p:ph idx="1"/>
          </p:nvPr>
        </p:nvSpPr>
        <p:spPr>
          <a:xfrm>
            <a:off x="457200" y="1905000"/>
            <a:ext cx="8229600" cy="4800600"/>
          </a:xfrm>
        </p:spPr>
        <p:txBody>
          <a:bodyPr>
            <a:normAutofit/>
          </a:bodyPr>
          <a:lstStyle/>
          <a:p>
            <a:pPr>
              <a:buFont typeface="Wingdings" panose="05000000000000000000" pitchFamily="2" charset="2"/>
              <a:buChar char="§"/>
            </a:pPr>
            <a:r>
              <a:rPr lang="en-US" sz="2800" b="1" dirty="0">
                <a:solidFill>
                  <a:srgbClr val="C00000"/>
                </a:solidFill>
              </a:rPr>
              <a:t>Models that synthesize transformational and transactional styles might be a way of overcoming criticisms founded upon both the simplicity of two-fold classifications and the need for clarification of the relationship between the two models</a:t>
            </a:r>
          </a:p>
          <a:p>
            <a:pPr>
              <a:buFont typeface="Wingdings" panose="05000000000000000000" pitchFamily="2" charset="2"/>
              <a:buChar char="§"/>
            </a:pPr>
            <a:r>
              <a:rPr lang="en-US" sz="2800" dirty="0"/>
              <a:t>Policing covers a wide range of roles within an increasingly complex organizational environment</a:t>
            </a:r>
          </a:p>
          <a:p>
            <a:pPr>
              <a:buFont typeface="Wingdings" panose="05000000000000000000" pitchFamily="2" charset="2"/>
              <a:buChar char="§"/>
            </a:pPr>
            <a:r>
              <a:rPr lang="en-US" sz="2800" dirty="0"/>
              <a:t>It is unlikely that one form of leadership will be appropriate for every set of organizational relationships</a:t>
            </a:r>
          </a:p>
          <a:p>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762</a:t>
            </a:fld>
            <a:endParaRPr lang="en-US">
              <a:solidFill>
                <a:prstClr val="black">
                  <a:tint val="75000"/>
                </a:prstClr>
              </a:solidFill>
            </a:endParaRPr>
          </a:p>
        </p:txBody>
      </p:sp>
    </p:spTree>
    <p:extLst>
      <p:ext uri="{BB962C8B-B14F-4D97-AF65-F5344CB8AC3E}">
        <p14:creationId xmlns:p14="http://schemas.microsoft.com/office/powerpoint/2010/main" val="1058240856"/>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B82BC-07EF-4509-B2C4-AA704FB4D91D}"/>
              </a:ext>
            </a:extLst>
          </p:cNvPr>
          <p:cNvSpPr>
            <a:spLocks noGrp="1"/>
          </p:cNvSpPr>
          <p:nvPr>
            <p:ph type="title"/>
          </p:nvPr>
        </p:nvSpPr>
        <p:spPr>
          <a:xfrm>
            <a:off x="0" y="-1"/>
            <a:ext cx="9144000" cy="2454275"/>
          </a:xfrm>
        </p:spPr>
        <p:txBody>
          <a:bodyPr>
            <a:normAutofit fontScale="90000"/>
          </a:bodyPr>
          <a:lstStyle/>
          <a:p>
            <a:r>
              <a:rPr lang="en-US" sz="3600" b="1" dirty="0"/>
              <a:t>A general strategy of how a leader can best develop his or her own personal theory of leadership which best works for their unique circumstances</a:t>
            </a:r>
            <a:br>
              <a:rPr lang="en-US" sz="3600" b="1" dirty="0"/>
            </a:br>
            <a:r>
              <a:rPr lang="en-US" sz="3600" dirty="0"/>
              <a:t>Sims, Faraj and Yun, (2009)</a:t>
            </a:r>
            <a:endParaRPr lang="en-US" sz="3600" b="1" dirty="0"/>
          </a:p>
        </p:txBody>
      </p:sp>
      <p:sp>
        <p:nvSpPr>
          <p:cNvPr id="3" name="Content Placeholder 2">
            <a:extLst>
              <a:ext uri="{FF2B5EF4-FFF2-40B4-BE49-F238E27FC236}">
                <a16:creationId xmlns:a16="http://schemas.microsoft.com/office/drawing/2014/main" id="{2761DF85-CCCB-4A4E-8A4B-C8EEAB738426}"/>
              </a:ext>
            </a:extLst>
          </p:cNvPr>
          <p:cNvSpPr>
            <a:spLocks noGrp="1"/>
          </p:cNvSpPr>
          <p:nvPr>
            <p:ph idx="1"/>
          </p:nvPr>
        </p:nvSpPr>
        <p:spPr>
          <a:xfrm>
            <a:off x="457200" y="2590800"/>
            <a:ext cx="8229600" cy="4267200"/>
          </a:xfrm>
        </p:spPr>
        <p:txBody>
          <a:bodyPr/>
          <a:lstStyle/>
          <a:p>
            <a:pPr>
              <a:buFont typeface="Wingdings" panose="05000000000000000000" pitchFamily="2" charset="2"/>
              <a:buChar char="§"/>
            </a:pPr>
            <a:r>
              <a:rPr lang="en-US" dirty="0"/>
              <a:t>Defining goals for a specific situation</a:t>
            </a:r>
          </a:p>
          <a:p>
            <a:pPr>
              <a:buFont typeface="Wingdings" panose="05000000000000000000" pitchFamily="2" charset="2"/>
              <a:buChar char="§"/>
            </a:pPr>
            <a:r>
              <a:rPr lang="en-US" dirty="0"/>
              <a:t>Defining potential leadership types</a:t>
            </a:r>
          </a:p>
          <a:p>
            <a:pPr>
              <a:buFont typeface="Wingdings" panose="05000000000000000000" pitchFamily="2" charset="2"/>
              <a:buChar char="§"/>
            </a:pPr>
            <a:r>
              <a:rPr lang="en-US" dirty="0"/>
              <a:t>Identifying situational conditions</a:t>
            </a:r>
          </a:p>
          <a:p>
            <a:pPr>
              <a:buFont typeface="Wingdings" panose="05000000000000000000" pitchFamily="2" charset="2"/>
              <a:buChar char="§"/>
            </a:pPr>
            <a:r>
              <a:rPr lang="en-US" dirty="0"/>
              <a:t>Matching a leadership style to the particular situation</a:t>
            </a:r>
          </a:p>
          <a:p>
            <a:pPr>
              <a:buFont typeface="Wingdings" panose="05000000000000000000" pitchFamily="2" charset="2"/>
              <a:buChar char="§"/>
            </a:pPr>
            <a:r>
              <a:rPr lang="en-US" dirty="0"/>
              <a:t>Determining how the match between leadership style and situation will be made</a:t>
            </a:r>
          </a:p>
        </p:txBody>
      </p:sp>
      <p:sp>
        <p:nvSpPr>
          <p:cNvPr id="4" name="Slide Number Placeholder 3">
            <a:extLst>
              <a:ext uri="{FF2B5EF4-FFF2-40B4-BE49-F238E27FC236}">
                <a16:creationId xmlns:a16="http://schemas.microsoft.com/office/drawing/2014/main" id="{5135C553-B3C9-43B9-ABE9-B74EE9E91E67}"/>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763</a:t>
            </a:fld>
            <a:endParaRPr lang="en-US">
              <a:solidFill>
                <a:prstClr val="black">
                  <a:tint val="75000"/>
                </a:prstClr>
              </a:solidFill>
            </a:endParaRPr>
          </a:p>
        </p:txBody>
      </p:sp>
    </p:spTree>
    <p:extLst>
      <p:ext uri="{BB962C8B-B14F-4D97-AF65-F5344CB8AC3E}">
        <p14:creationId xmlns:p14="http://schemas.microsoft.com/office/powerpoint/2010/main" val="734223626"/>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2F3CDB-6F0D-449C-9B97-F556197725B1}"/>
              </a:ext>
            </a:extLst>
          </p:cNvPr>
          <p:cNvSpPr>
            <a:spLocks noGrp="1"/>
          </p:cNvSpPr>
          <p:nvPr>
            <p:ph type="title"/>
          </p:nvPr>
        </p:nvSpPr>
        <p:spPr/>
        <p:txBody>
          <a:bodyPr/>
          <a:lstStyle/>
          <a:p>
            <a:r>
              <a:rPr lang="en-US" b="1" dirty="0"/>
              <a:t>In Summary</a:t>
            </a:r>
          </a:p>
        </p:txBody>
      </p:sp>
      <p:sp>
        <p:nvSpPr>
          <p:cNvPr id="9" name="Content Placeholder 8">
            <a:extLst>
              <a:ext uri="{FF2B5EF4-FFF2-40B4-BE49-F238E27FC236}">
                <a16:creationId xmlns:a16="http://schemas.microsoft.com/office/drawing/2014/main" id="{9CDF23AA-0AD0-41CC-83E5-5BFB3799A844}"/>
              </a:ext>
            </a:extLst>
          </p:cNvPr>
          <p:cNvSpPr>
            <a:spLocks noGrp="1"/>
          </p:cNvSpPr>
          <p:nvPr>
            <p:ph idx="1"/>
          </p:nvPr>
        </p:nvSpPr>
        <p:spPr/>
        <p:txBody>
          <a:bodyPr/>
          <a:lstStyle/>
          <a:p>
            <a:pPr>
              <a:buFont typeface="Wingdings" panose="05000000000000000000" pitchFamily="2" charset="2"/>
              <a:buChar char="§"/>
            </a:pPr>
            <a:r>
              <a:rPr lang="en-US" dirty="0"/>
              <a:t>Transformational leaders explore new forms of learning and highlight unstable environments</a:t>
            </a:r>
          </a:p>
          <a:p>
            <a:pPr>
              <a:buFont typeface="Wingdings" panose="05000000000000000000" pitchFamily="2" charset="2"/>
              <a:buChar char="§"/>
            </a:pPr>
            <a:r>
              <a:rPr lang="en-US" dirty="0"/>
              <a:t>Transactional leaders strengthen and improve an existing practices and are excellent in stable environments.</a:t>
            </a:r>
          </a:p>
        </p:txBody>
      </p:sp>
      <p:sp>
        <p:nvSpPr>
          <p:cNvPr id="7" name="Slide Number Placeholder 6">
            <a:extLst>
              <a:ext uri="{FF2B5EF4-FFF2-40B4-BE49-F238E27FC236}">
                <a16:creationId xmlns:a16="http://schemas.microsoft.com/office/drawing/2014/main" id="{34EDF5A8-3A43-43E4-98C9-090ABD5D940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764</a:t>
            </a:fld>
            <a:endParaRPr lang="en-US">
              <a:solidFill>
                <a:prstClr val="black">
                  <a:tint val="75000"/>
                </a:prstClr>
              </a:solidFill>
            </a:endParaRPr>
          </a:p>
        </p:txBody>
      </p:sp>
    </p:spTree>
    <p:extLst>
      <p:ext uri="{BB962C8B-B14F-4D97-AF65-F5344CB8AC3E}">
        <p14:creationId xmlns:p14="http://schemas.microsoft.com/office/powerpoint/2010/main" val="495022522"/>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FC7AD-3D85-4BA9-BB2E-36E0D468DA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F6A59F-AD57-4224-8437-6D1ECB78D77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551BB9D-88D5-4167-8BC7-1A9B7905148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765</a:t>
            </a:fld>
            <a:endParaRPr lang="en-US">
              <a:solidFill>
                <a:prstClr val="black">
                  <a:tint val="75000"/>
                </a:prstClr>
              </a:solidFill>
            </a:endParaRPr>
          </a:p>
        </p:txBody>
      </p:sp>
      <p:pic>
        <p:nvPicPr>
          <p:cNvPr id="5" name="Picture 4">
            <a:extLst>
              <a:ext uri="{FF2B5EF4-FFF2-40B4-BE49-F238E27FC236}">
                <a16:creationId xmlns:a16="http://schemas.microsoft.com/office/drawing/2014/main" id="{BD91D500-62A0-455D-B465-057D92AE6353}"/>
              </a:ext>
            </a:extLst>
          </p:cNvPr>
          <p:cNvPicPr>
            <a:picLocks noChangeAspect="1"/>
          </p:cNvPicPr>
          <p:nvPr/>
        </p:nvPicPr>
        <p:blipFill>
          <a:blip r:embed="rId2"/>
          <a:stretch>
            <a:fillRect/>
          </a:stretch>
        </p:blipFill>
        <p:spPr>
          <a:xfrm>
            <a:off x="-76200" y="270828"/>
            <a:ext cx="9215620" cy="5962650"/>
          </a:xfrm>
          <a:prstGeom prst="rect">
            <a:avLst/>
          </a:prstGeom>
        </p:spPr>
      </p:pic>
      <p:sp>
        <p:nvSpPr>
          <p:cNvPr id="6" name="TextBox 5">
            <a:extLst>
              <a:ext uri="{FF2B5EF4-FFF2-40B4-BE49-F238E27FC236}">
                <a16:creationId xmlns:a16="http://schemas.microsoft.com/office/drawing/2014/main" id="{83FA41D6-B516-476C-8A28-BF9FE6F28385}"/>
              </a:ext>
            </a:extLst>
          </p:cNvPr>
          <p:cNvSpPr txBox="1"/>
          <p:nvPr/>
        </p:nvSpPr>
        <p:spPr>
          <a:xfrm>
            <a:off x="152400" y="4572000"/>
            <a:ext cx="3366453" cy="523220"/>
          </a:xfrm>
          <a:prstGeom prst="rect">
            <a:avLst/>
          </a:prstGeom>
          <a:noFill/>
        </p:spPr>
        <p:txBody>
          <a:bodyPr wrap="square" rtlCol="0">
            <a:spAutoFit/>
          </a:bodyPr>
          <a:lstStyle/>
          <a:p>
            <a:r>
              <a:rPr lang="en-US" sz="2800" b="1" dirty="0">
                <a:solidFill>
                  <a:srgbClr val="C00000"/>
                </a:solidFill>
              </a:rPr>
              <a:t>TRANSACTIONAL</a:t>
            </a:r>
          </a:p>
        </p:txBody>
      </p:sp>
      <p:sp>
        <p:nvSpPr>
          <p:cNvPr id="7" name="TextBox 6">
            <a:extLst>
              <a:ext uri="{FF2B5EF4-FFF2-40B4-BE49-F238E27FC236}">
                <a16:creationId xmlns:a16="http://schemas.microsoft.com/office/drawing/2014/main" id="{E62CB6FF-693C-40C2-AE5D-547EEB83FB0A}"/>
              </a:ext>
            </a:extLst>
          </p:cNvPr>
          <p:cNvSpPr txBox="1"/>
          <p:nvPr/>
        </p:nvSpPr>
        <p:spPr>
          <a:xfrm>
            <a:off x="5257800" y="4572000"/>
            <a:ext cx="3881620" cy="523220"/>
          </a:xfrm>
          <a:prstGeom prst="rect">
            <a:avLst/>
          </a:prstGeom>
          <a:noFill/>
        </p:spPr>
        <p:txBody>
          <a:bodyPr wrap="square" rtlCol="0">
            <a:spAutoFit/>
          </a:bodyPr>
          <a:lstStyle/>
          <a:p>
            <a:r>
              <a:rPr lang="en-US" sz="2800" b="1" dirty="0">
                <a:solidFill>
                  <a:srgbClr val="C00000"/>
                </a:solidFill>
              </a:rPr>
              <a:t>     TRANSFORMATIONAL</a:t>
            </a:r>
          </a:p>
        </p:txBody>
      </p:sp>
      <p:sp>
        <p:nvSpPr>
          <p:cNvPr id="8" name="TextBox 7">
            <a:extLst>
              <a:ext uri="{FF2B5EF4-FFF2-40B4-BE49-F238E27FC236}">
                <a16:creationId xmlns:a16="http://schemas.microsoft.com/office/drawing/2014/main" id="{31ECA459-0468-4FDA-A6A1-E38E7A2B68FE}"/>
              </a:ext>
            </a:extLst>
          </p:cNvPr>
          <p:cNvSpPr txBox="1"/>
          <p:nvPr/>
        </p:nvSpPr>
        <p:spPr>
          <a:xfrm>
            <a:off x="0" y="6233478"/>
            <a:ext cx="8991600" cy="461665"/>
          </a:xfrm>
          <a:prstGeom prst="rect">
            <a:avLst/>
          </a:prstGeom>
          <a:noFill/>
        </p:spPr>
        <p:txBody>
          <a:bodyPr wrap="square" rtlCol="0">
            <a:spAutoFit/>
          </a:bodyPr>
          <a:lstStyle/>
          <a:p>
            <a:r>
              <a:rPr lang="en-US" sz="1200" dirty="0"/>
              <a:t>www.google.com/</a:t>
            </a:r>
            <a:r>
              <a:rPr lang="en-US" sz="1200" dirty="0" err="1"/>
              <a:t>search?tbm</a:t>
            </a:r>
            <a:r>
              <a:rPr lang="en-US" sz="1200" dirty="0"/>
              <a:t>=</a:t>
            </a:r>
            <a:r>
              <a:rPr lang="en-US" sz="1200" dirty="0" err="1"/>
              <a:t>isch&amp;source</a:t>
            </a:r>
            <a:r>
              <a:rPr lang="en-US" sz="1200" dirty="0"/>
              <a:t>=</a:t>
            </a:r>
            <a:r>
              <a:rPr lang="en-US" sz="1200" dirty="0" err="1"/>
              <a:t>hp&amp;biw</a:t>
            </a:r>
            <a:r>
              <a:rPr lang="en-US" sz="1200" dirty="0"/>
              <a:t>=1280&amp;bih=588&amp;ei=BkKQWv2sFMngjwS_vpaICw&amp;q=</a:t>
            </a:r>
            <a:r>
              <a:rPr lang="en-US" sz="1200" dirty="0" err="1"/>
              <a:t>Balance&amp;oq</a:t>
            </a:r>
            <a:r>
              <a:rPr lang="en-US" sz="1200" dirty="0"/>
              <a:t>=</a:t>
            </a:r>
            <a:r>
              <a:rPr lang="en-US" sz="1200" dirty="0" err="1"/>
              <a:t>Balance&amp;gs_l</a:t>
            </a:r>
            <a:r>
              <a:rPr lang="en-US" sz="1200" dirty="0"/>
              <a:t>=img.3..0l1</a:t>
            </a:r>
          </a:p>
        </p:txBody>
      </p:sp>
      <p:sp>
        <p:nvSpPr>
          <p:cNvPr id="9" name="TextBox 8">
            <a:extLst>
              <a:ext uri="{FF2B5EF4-FFF2-40B4-BE49-F238E27FC236}">
                <a16:creationId xmlns:a16="http://schemas.microsoft.com/office/drawing/2014/main" id="{B2D2037A-CDB3-4070-AC1F-CE8FB6CBDD8C}"/>
              </a:ext>
            </a:extLst>
          </p:cNvPr>
          <p:cNvSpPr txBox="1"/>
          <p:nvPr/>
        </p:nvSpPr>
        <p:spPr>
          <a:xfrm>
            <a:off x="152400" y="461942"/>
            <a:ext cx="3264416" cy="584775"/>
          </a:xfrm>
          <a:prstGeom prst="rect">
            <a:avLst/>
          </a:prstGeom>
          <a:noFill/>
        </p:spPr>
        <p:txBody>
          <a:bodyPr wrap="square" rtlCol="0">
            <a:spAutoFit/>
          </a:bodyPr>
          <a:lstStyle/>
          <a:p>
            <a:r>
              <a:rPr lang="en-US" sz="3200" b="1" i="1" u="sng" dirty="0"/>
              <a:t>When to step in</a:t>
            </a:r>
          </a:p>
        </p:txBody>
      </p:sp>
      <p:sp>
        <p:nvSpPr>
          <p:cNvPr id="10" name="TextBox 9">
            <a:extLst>
              <a:ext uri="{FF2B5EF4-FFF2-40B4-BE49-F238E27FC236}">
                <a16:creationId xmlns:a16="http://schemas.microsoft.com/office/drawing/2014/main" id="{C3AB48EA-C324-4589-A088-43C6F0E511EE}"/>
              </a:ext>
            </a:extLst>
          </p:cNvPr>
          <p:cNvSpPr txBox="1"/>
          <p:nvPr/>
        </p:nvSpPr>
        <p:spPr>
          <a:xfrm>
            <a:off x="5727186" y="624522"/>
            <a:ext cx="4180587" cy="584775"/>
          </a:xfrm>
          <a:prstGeom prst="rect">
            <a:avLst/>
          </a:prstGeom>
          <a:noFill/>
        </p:spPr>
        <p:txBody>
          <a:bodyPr wrap="square" rtlCol="0">
            <a:spAutoFit/>
          </a:bodyPr>
          <a:lstStyle/>
          <a:p>
            <a:r>
              <a:rPr lang="en-US" sz="3200" b="1" i="1" u="sng" dirty="0"/>
              <a:t>When to step back</a:t>
            </a:r>
          </a:p>
        </p:txBody>
      </p:sp>
    </p:spTree>
    <p:extLst>
      <p:ext uri="{BB962C8B-B14F-4D97-AF65-F5344CB8AC3E}">
        <p14:creationId xmlns:p14="http://schemas.microsoft.com/office/powerpoint/2010/main" val="3884072120"/>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40D8-81F7-4B24-BF85-AD6392915528}"/>
              </a:ext>
            </a:extLst>
          </p:cNvPr>
          <p:cNvSpPr>
            <a:spLocks noGrp="1"/>
          </p:cNvSpPr>
          <p:nvPr>
            <p:ph type="title"/>
          </p:nvPr>
        </p:nvSpPr>
        <p:spPr/>
        <p:txBody>
          <a:bodyPr/>
          <a:lstStyle/>
          <a:p>
            <a:r>
              <a:rPr lang="en-US" b="1" dirty="0"/>
              <a:t>Situational</a:t>
            </a:r>
          </a:p>
        </p:txBody>
      </p:sp>
      <p:sp>
        <p:nvSpPr>
          <p:cNvPr id="3" name="Content Placeholder 2">
            <a:extLst>
              <a:ext uri="{FF2B5EF4-FFF2-40B4-BE49-F238E27FC236}">
                <a16:creationId xmlns:a16="http://schemas.microsoft.com/office/drawing/2014/main" id="{30C9205D-BE37-4754-A5EC-F92EF8103113}"/>
              </a:ext>
            </a:extLst>
          </p:cNvPr>
          <p:cNvSpPr>
            <a:spLocks noGrp="1"/>
          </p:cNvSpPr>
          <p:nvPr>
            <p:ph idx="1"/>
          </p:nvPr>
        </p:nvSpPr>
        <p:spPr/>
        <p:txBody>
          <a:bodyPr/>
          <a:lstStyle/>
          <a:p>
            <a:pPr>
              <a:buFont typeface="Wingdings" panose="05000000000000000000" pitchFamily="2" charset="2"/>
              <a:buChar char="§"/>
            </a:pPr>
            <a:r>
              <a:rPr lang="en-US" dirty="0"/>
              <a:t>Situational leadership emphasized leadership behaviors along a continuum between task-orientation in relation-orientation</a:t>
            </a:r>
          </a:p>
          <a:p>
            <a:pPr>
              <a:buFont typeface="Wingdings" panose="05000000000000000000" pitchFamily="2" charset="2"/>
              <a:buChar char="§"/>
            </a:pPr>
            <a:r>
              <a:rPr lang="en-US" dirty="0"/>
              <a:t>Situational leadership also emphasized the level of maturity, or readiness of the followers as a contingency or context that leaders need to account for in order to establish the correct fit between the leader and follower </a:t>
            </a:r>
          </a:p>
        </p:txBody>
      </p:sp>
      <p:sp>
        <p:nvSpPr>
          <p:cNvPr id="4" name="Slide Number Placeholder 3">
            <a:extLst>
              <a:ext uri="{FF2B5EF4-FFF2-40B4-BE49-F238E27FC236}">
                <a16:creationId xmlns:a16="http://schemas.microsoft.com/office/drawing/2014/main" id="{0E603C0E-B64F-4E20-8628-A1F53EDFB1C7}"/>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766</a:t>
            </a:fld>
            <a:endParaRPr lang="en-US">
              <a:solidFill>
                <a:prstClr val="black">
                  <a:tint val="75000"/>
                </a:prstClr>
              </a:solidFill>
            </a:endParaRPr>
          </a:p>
        </p:txBody>
      </p:sp>
    </p:spTree>
    <p:extLst>
      <p:ext uri="{BB962C8B-B14F-4D97-AF65-F5344CB8AC3E}">
        <p14:creationId xmlns:p14="http://schemas.microsoft.com/office/powerpoint/2010/main" val="3701162817"/>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457200"/>
          </a:xfrm>
        </p:spPr>
        <p:txBody>
          <a:bodyPr>
            <a:normAutofit fontScale="90000"/>
          </a:bodyPr>
          <a:lstStyle/>
          <a:p>
            <a:r>
              <a:rPr lang="en-US" b="1" i="1" dirty="0"/>
              <a:t>Hersey-Blanchard Situational Leadership Theory</a:t>
            </a:r>
            <a:br>
              <a:rPr lang="en-US" dirty="0"/>
            </a:br>
            <a:endParaRPr lang="en-US" dirty="0"/>
          </a:p>
        </p:txBody>
      </p:sp>
      <p:sp>
        <p:nvSpPr>
          <p:cNvPr id="3" name="Content Placeholder 2"/>
          <p:cNvSpPr>
            <a:spLocks noGrp="1"/>
          </p:cNvSpPr>
          <p:nvPr>
            <p:ph idx="1"/>
          </p:nvPr>
        </p:nvSpPr>
        <p:spPr>
          <a:xfrm>
            <a:off x="457200" y="1676400"/>
            <a:ext cx="8229600" cy="5181600"/>
          </a:xfrm>
        </p:spPr>
        <p:txBody>
          <a:bodyPr>
            <a:normAutofit/>
          </a:bodyPr>
          <a:lstStyle/>
          <a:p>
            <a:pPr>
              <a:buFont typeface="Wingdings" panose="05000000000000000000" pitchFamily="2" charset="2"/>
              <a:buChar char="§"/>
            </a:pPr>
            <a:r>
              <a:rPr lang="en-US" sz="2800" dirty="0"/>
              <a:t>The theory states that instead of using just one style, successful leaders should change their leadership styles based on the maturity or development stages of the people they're leading </a:t>
            </a:r>
            <a:r>
              <a:rPr lang="en-US" sz="2800" b="1" dirty="0">
                <a:solidFill>
                  <a:srgbClr val="C00000"/>
                </a:solidFill>
              </a:rPr>
              <a:t>(Their readiness)</a:t>
            </a:r>
            <a:r>
              <a:rPr lang="en-US" sz="2800" dirty="0">
                <a:solidFill>
                  <a:schemeClr val="accent2">
                    <a:lumMod val="75000"/>
                  </a:schemeClr>
                </a:solidFill>
              </a:rPr>
              <a:t> </a:t>
            </a:r>
            <a:r>
              <a:rPr lang="en-US" sz="2800" dirty="0"/>
              <a:t>and the details of the task. </a:t>
            </a:r>
          </a:p>
          <a:p>
            <a:pPr>
              <a:buFont typeface="Wingdings" panose="05000000000000000000" pitchFamily="2" charset="2"/>
              <a:buChar char="§"/>
            </a:pPr>
            <a:r>
              <a:rPr lang="en-US" sz="2800" dirty="0"/>
              <a:t>Using this theory, leaders should be able to place more or less emphasis on the task, and more or less emphasis on the relationships with the people they're leading, depending on what's needed to get the job done successfully.</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767</a:t>
            </a:fld>
            <a:endParaRPr lang="en-US">
              <a:solidFill>
                <a:prstClr val="black">
                  <a:tint val="75000"/>
                </a:prstClr>
              </a:solidFill>
            </a:endParaRPr>
          </a:p>
        </p:txBody>
      </p:sp>
    </p:spTree>
    <p:extLst>
      <p:ext uri="{BB962C8B-B14F-4D97-AF65-F5344CB8AC3E}">
        <p14:creationId xmlns:p14="http://schemas.microsoft.com/office/powerpoint/2010/main" val="662134950"/>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6035674"/>
          </a:xfrm>
        </p:spPr>
        <p:txBody>
          <a:bodyPr>
            <a:normAutofit/>
          </a:bodyPr>
          <a:lstStyle/>
          <a:p>
            <a:pPr>
              <a:buFont typeface="Wingdings" panose="05000000000000000000" pitchFamily="2" charset="2"/>
              <a:buChar char="§"/>
            </a:pPr>
            <a:r>
              <a:rPr lang="en-US" sz="2800" dirty="0"/>
              <a:t>Under situational leadership, the leader's function is to determine the level of a follower's task and psychological maturity</a:t>
            </a:r>
          </a:p>
          <a:p>
            <a:pPr>
              <a:buFont typeface="Wingdings" panose="05000000000000000000" pitchFamily="2" charset="2"/>
              <a:buChar char="§"/>
            </a:pPr>
            <a:r>
              <a:rPr lang="en-US" sz="2800" dirty="0"/>
              <a:t> Once the leader determines a follower's overall level of maturity, readiness or developmental stage, the leader should adjust their behavior in a way that most effectively manages the follower's behavior in light of the follower's maturity</a:t>
            </a:r>
          </a:p>
          <a:p>
            <a:pPr>
              <a:buFont typeface="Wingdings" panose="05000000000000000000" pitchFamily="2" charset="2"/>
              <a:buChar char="§"/>
            </a:pPr>
            <a:r>
              <a:rPr lang="en-US" sz="2800" b="1" dirty="0">
                <a:solidFill>
                  <a:srgbClr val="C00000"/>
                </a:solidFill>
              </a:rPr>
              <a:t>More mature employees require less direction and support</a:t>
            </a:r>
          </a:p>
          <a:p>
            <a:pPr>
              <a:buFont typeface="Wingdings" panose="05000000000000000000" pitchFamily="2" charset="2"/>
              <a:buChar char="§"/>
            </a:pPr>
            <a:r>
              <a:rPr lang="en-US" sz="2800" b="1" dirty="0">
                <a:solidFill>
                  <a:srgbClr val="C00000"/>
                </a:solidFill>
              </a:rPr>
              <a:t>While employees with less maturity require more direction and support</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768</a:t>
            </a:fld>
            <a:endParaRPr lang="en-US">
              <a:solidFill>
                <a:prstClr val="black">
                  <a:tint val="75000"/>
                </a:prstClr>
              </a:solidFill>
            </a:endParaRPr>
          </a:p>
        </p:txBody>
      </p:sp>
    </p:spTree>
    <p:extLst>
      <p:ext uri="{BB962C8B-B14F-4D97-AF65-F5344CB8AC3E}">
        <p14:creationId xmlns:p14="http://schemas.microsoft.com/office/powerpoint/2010/main" val="3145304504"/>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fontScale="90000"/>
          </a:bodyPr>
          <a:lstStyle/>
          <a:p>
            <a:r>
              <a:rPr lang="en-US" b="1" dirty="0"/>
              <a:t>Leadership Styles</a:t>
            </a:r>
            <a:br>
              <a:rPr lang="en-US" b="1" dirty="0"/>
            </a:br>
            <a:r>
              <a:rPr lang="en-US" sz="2700" i="1" dirty="0"/>
              <a:t>Hersey and Blanchard</a:t>
            </a:r>
            <a:endParaRPr lang="en-US" sz="2700" b="1" i="1" dirty="0"/>
          </a:p>
        </p:txBody>
      </p:sp>
      <p:sp>
        <p:nvSpPr>
          <p:cNvPr id="3" name="Content Placeholder 2"/>
          <p:cNvSpPr>
            <a:spLocks noGrp="1"/>
          </p:cNvSpPr>
          <p:nvPr>
            <p:ph idx="1"/>
          </p:nvPr>
        </p:nvSpPr>
        <p:spPr>
          <a:xfrm>
            <a:off x="381000" y="1066800"/>
            <a:ext cx="8229600" cy="5791200"/>
          </a:xfrm>
        </p:spPr>
        <p:txBody>
          <a:bodyPr>
            <a:normAutofit/>
          </a:bodyPr>
          <a:lstStyle/>
          <a:p>
            <a:pPr fontAlgn="base"/>
            <a:r>
              <a:rPr lang="en-US" sz="2800" b="1" dirty="0"/>
              <a:t>Directing (S1)</a:t>
            </a:r>
            <a:r>
              <a:rPr lang="en-US" sz="2800" dirty="0"/>
              <a:t> – The leader provides specific direction, explains processes and decisions and closely monitors task accomplishment</a:t>
            </a:r>
          </a:p>
          <a:p>
            <a:pPr fontAlgn="base"/>
            <a:r>
              <a:rPr lang="en-US" sz="2800" b="1" dirty="0"/>
              <a:t>Coaching (S2)</a:t>
            </a:r>
            <a:r>
              <a:rPr lang="en-US" sz="2800" dirty="0"/>
              <a:t> – Continues to direct and closely monitor, solicits understanding, suggestions and supports individual processes</a:t>
            </a:r>
          </a:p>
          <a:p>
            <a:pPr fontAlgn="base"/>
            <a:r>
              <a:rPr lang="en-US" sz="2800" b="1" dirty="0"/>
              <a:t>Supporting (S3)</a:t>
            </a:r>
            <a:r>
              <a:rPr lang="en-US" sz="2800" dirty="0"/>
              <a:t> – Facilitates and supports, shares decision making responsibility</a:t>
            </a:r>
          </a:p>
          <a:p>
            <a:pPr fontAlgn="base"/>
            <a:r>
              <a:rPr lang="en-US" sz="2800" b="1" dirty="0"/>
              <a:t>Delegating (S4)</a:t>
            </a:r>
            <a:r>
              <a:rPr lang="en-US" sz="2800" dirty="0"/>
              <a:t> – Leaders pass responsibility and authority to make decisions onto the follower or group. Leader provides oversight</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769</a:t>
            </a:fld>
            <a:endParaRPr lang="en-US">
              <a:solidFill>
                <a:prstClr val="black">
                  <a:tint val="75000"/>
                </a:prstClr>
              </a:solidFill>
            </a:endParaRPr>
          </a:p>
        </p:txBody>
      </p:sp>
    </p:spTree>
    <p:extLst>
      <p:ext uri="{BB962C8B-B14F-4D97-AF65-F5344CB8AC3E}">
        <p14:creationId xmlns:p14="http://schemas.microsoft.com/office/powerpoint/2010/main" val="14285108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DB997-A6A2-465F-B852-E13199A7F82E}"/>
              </a:ext>
            </a:extLst>
          </p:cNvPr>
          <p:cNvSpPr>
            <a:spLocks noGrp="1"/>
          </p:cNvSpPr>
          <p:nvPr>
            <p:ph type="title"/>
          </p:nvPr>
        </p:nvSpPr>
        <p:spPr>
          <a:xfrm>
            <a:off x="0" y="0"/>
            <a:ext cx="9144000" cy="914400"/>
          </a:xfrm>
        </p:spPr>
        <p:txBody>
          <a:bodyPr>
            <a:normAutofit fontScale="90000"/>
          </a:bodyPr>
          <a:lstStyle/>
          <a:p>
            <a:r>
              <a:rPr lang="en-US" sz="3600" b="1" i="1" dirty="0"/>
              <a:t>Everything is built upon a “ROCC” of Trust</a:t>
            </a:r>
            <a:br>
              <a:rPr lang="en-US" sz="3200" b="1" dirty="0"/>
            </a:br>
            <a:r>
              <a:rPr lang="en-US" sz="2700" dirty="0"/>
              <a:t>Mishra &amp; Mishra, (2013)</a:t>
            </a:r>
          </a:p>
        </p:txBody>
      </p:sp>
      <p:pic>
        <p:nvPicPr>
          <p:cNvPr id="5" name="Content Placeholder 4">
            <a:extLst>
              <a:ext uri="{FF2B5EF4-FFF2-40B4-BE49-F238E27FC236}">
                <a16:creationId xmlns:a16="http://schemas.microsoft.com/office/drawing/2014/main" id="{A041F0A8-374B-4497-9C18-452C2C8CFD33}"/>
              </a:ext>
            </a:extLst>
          </p:cNvPr>
          <p:cNvPicPr>
            <a:picLocks noGrp="1" noChangeAspect="1"/>
          </p:cNvPicPr>
          <p:nvPr>
            <p:ph idx="1"/>
          </p:nvPr>
        </p:nvPicPr>
        <p:blipFill>
          <a:blip r:embed="rId2"/>
          <a:stretch>
            <a:fillRect/>
          </a:stretch>
        </p:blipFill>
        <p:spPr>
          <a:xfrm>
            <a:off x="228601" y="1066800"/>
            <a:ext cx="3428999" cy="5029200"/>
          </a:xfrm>
          <a:prstGeom prst="rect">
            <a:avLst/>
          </a:prstGeom>
        </p:spPr>
      </p:pic>
      <p:sp>
        <p:nvSpPr>
          <p:cNvPr id="4" name="Slide Number Placeholder 3">
            <a:extLst>
              <a:ext uri="{FF2B5EF4-FFF2-40B4-BE49-F238E27FC236}">
                <a16:creationId xmlns:a16="http://schemas.microsoft.com/office/drawing/2014/main" id="{A2C6ADF7-B489-4E92-9EA7-E5BB7DF8253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77</a:t>
            </a:fld>
            <a:endParaRPr lang="en-US">
              <a:solidFill>
                <a:prstClr val="black">
                  <a:tint val="75000"/>
                </a:prstClr>
              </a:solidFill>
            </a:endParaRPr>
          </a:p>
        </p:txBody>
      </p:sp>
      <p:sp>
        <p:nvSpPr>
          <p:cNvPr id="6" name="TextBox 5">
            <a:extLst>
              <a:ext uri="{FF2B5EF4-FFF2-40B4-BE49-F238E27FC236}">
                <a16:creationId xmlns:a16="http://schemas.microsoft.com/office/drawing/2014/main" id="{047A5778-6EAC-4BD9-91FE-F99BFAA2277E}"/>
              </a:ext>
            </a:extLst>
          </p:cNvPr>
          <p:cNvSpPr txBox="1"/>
          <p:nvPr/>
        </p:nvSpPr>
        <p:spPr>
          <a:xfrm>
            <a:off x="3886200" y="1277972"/>
            <a:ext cx="5029200" cy="523220"/>
          </a:xfrm>
          <a:prstGeom prst="rect">
            <a:avLst/>
          </a:prstGeom>
          <a:noFill/>
        </p:spPr>
        <p:txBody>
          <a:bodyPr wrap="square" rtlCol="0">
            <a:spAutoFit/>
          </a:bodyPr>
          <a:lstStyle/>
          <a:p>
            <a:r>
              <a:rPr lang="en-US" sz="2800" b="1" dirty="0">
                <a:solidFill>
                  <a:srgbClr val="C00000"/>
                </a:solidFill>
              </a:rPr>
              <a:t>Reliable: </a:t>
            </a:r>
            <a:r>
              <a:rPr lang="en-US" sz="2800" dirty="0"/>
              <a:t>you can be counted on</a:t>
            </a:r>
          </a:p>
        </p:txBody>
      </p:sp>
      <p:sp>
        <p:nvSpPr>
          <p:cNvPr id="7" name="TextBox 6">
            <a:extLst>
              <a:ext uri="{FF2B5EF4-FFF2-40B4-BE49-F238E27FC236}">
                <a16:creationId xmlns:a16="http://schemas.microsoft.com/office/drawing/2014/main" id="{500FE29C-C188-4CFC-AE19-B9029C9B8784}"/>
              </a:ext>
            </a:extLst>
          </p:cNvPr>
          <p:cNvSpPr txBox="1"/>
          <p:nvPr/>
        </p:nvSpPr>
        <p:spPr>
          <a:xfrm>
            <a:off x="3886200" y="1869015"/>
            <a:ext cx="5277956" cy="954107"/>
          </a:xfrm>
          <a:prstGeom prst="rect">
            <a:avLst/>
          </a:prstGeom>
          <a:noFill/>
        </p:spPr>
        <p:txBody>
          <a:bodyPr wrap="square" rtlCol="0">
            <a:spAutoFit/>
          </a:bodyPr>
          <a:lstStyle/>
          <a:p>
            <a:r>
              <a:rPr lang="en-US" sz="2800" b="1" dirty="0">
                <a:solidFill>
                  <a:srgbClr val="C00000"/>
                </a:solidFill>
              </a:rPr>
              <a:t>Openness: </a:t>
            </a:r>
            <a:r>
              <a:rPr lang="en-US" sz="2800" dirty="0"/>
              <a:t>honesty, integrity, and complete transparency</a:t>
            </a:r>
          </a:p>
        </p:txBody>
      </p:sp>
      <p:sp>
        <p:nvSpPr>
          <p:cNvPr id="8" name="TextBox 7">
            <a:extLst>
              <a:ext uri="{FF2B5EF4-FFF2-40B4-BE49-F238E27FC236}">
                <a16:creationId xmlns:a16="http://schemas.microsoft.com/office/drawing/2014/main" id="{C416A3FE-A944-4E6D-A89F-88C7F8EBA309}"/>
              </a:ext>
            </a:extLst>
          </p:cNvPr>
          <p:cNvSpPr txBox="1"/>
          <p:nvPr/>
        </p:nvSpPr>
        <p:spPr>
          <a:xfrm>
            <a:off x="3886200" y="2869289"/>
            <a:ext cx="5257800" cy="1384995"/>
          </a:xfrm>
          <a:prstGeom prst="rect">
            <a:avLst/>
          </a:prstGeom>
          <a:noFill/>
        </p:spPr>
        <p:txBody>
          <a:bodyPr wrap="square" rtlCol="0">
            <a:spAutoFit/>
          </a:bodyPr>
          <a:lstStyle/>
          <a:p>
            <a:r>
              <a:rPr lang="en-US" sz="2800" b="1" dirty="0">
                <a:solidFill>
                  <a:srgbClr val="C00000"/>
                </a:solidFill>
              </a:rPr>
              <a:t>Competence: </a:t>
            </a:r>
            <a:r>
              <a:rPr lang="en-US" sz="2800" dirty="0"/>
              <a:t>able to perform to meet or exceed the job expectations</a:t>
            </a:r>
          </a:p>
        </p:txBody>
      </p:sp>
      <p:sp>
        <p:nvSpPr>
          <p:cNvPr id="9" name="TextBox 8">
            <a:extLst>
              <a:ext uri="{FF2B5EF4-FFF2-40B4-BE49-F238E27FC236}">
                <a16:creationId xmlns:a16="http://schemas.microsoft.com/office/drawing/2014/main" id="{47438A6B-C19B-4B1B-9668-046692EBDC87}"/>
              </a:ext>
            </a:extLst>
          </p:cNvPr>
          <p:cNvSpPr txBox="1"/>
          <p:nvPr/>
        </p:nvSpPr>
        <p:spPr>
          <a:xfrm>
            <a:off x="3886200" y="4254282"/>
            <a:ext cx="5277956" cy="1815882"/>
          </a:xfrm>
          <a:prstGeom prst="rect">
            <a:avLst/>
          </a:prstGeom>
          <a:noFill/>
        </p:spPr>
        <p:txBody>
          <a:bodyPr wrap="square" rtlCol="0">
            <a:spAutoFit/>
          </a:bodyPr>
          <a:lstStyle/>
          <a:p>
            <a:r>
              <a:rPr lang="en-US" sz="2800" b="1" dirty="0">
                <a:solidFill>
                  <a:srgbClr val="C00000"/>
                </a:solidFill>
              </a:rPr>
              <a:t>Compassion: </a:t>
            </a:r>
            <a:r>
              <a:rPr lang="en-US" sz="2800" dirty="0"/>
              <a:t>genuine interest in </a:t>
            </a:r>
          </a:p>
          <a:p>
            <a:r>
              <a:rPr lang="en-US" sz="2800" dirty="0"/>
              <a:t>the needs of another and</a:t>
            </a:r>
          </a:p>
          <a:p>
            <a:r>
              <a:rPr lang="en-US" sz="2800" dirty="0"/>
              <a:t>unselfishly working to fulfill </a:t>
            </a:r>
          </a:p>
          <a:p>
            <a:r>
              <a:rPr lang="en-US" sz="2800" dirty="0"/>
              <a:t>those needs</a:t>
            </a:r>
          </a:p>
        </p:txBody>
      </p:sp>
    </p:spTree>
    <p:extLst>
      <p:ext uri="{BB962C8B-B14F-4D97-AF65-F5344CB8AC3E}">
        <p14:creationId xmlns:p14="http://schemas.microsoft.com/office/powerpoint/2010/main" val="395893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barn(inVertical)">
                                      <p:cBhvr>
                                        <p:cTn id="25" dur="500"/>
                                        <p:tgtEl>
                                          <p:spTgt spid="9">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barn(inVertical)">
                                      <p:cBhvr>
                                        <p:cTn id="28" dur="500"/>
                                        <p:tgtEl>
                                          <p:spTgt spid="9">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barn(inVertical)">
                                      <p:cBhvr>
                                        <p:cTn id="31"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715962"/>
          </a:xfrm>
        </p:spPr>
        <p:txBody>
          <a:bodyPr>
            <a:normAutofit fontScale="90000"/>
          </a:bodyPr>
          <a:lstStyle/>
          <a:p>
            <a:r>
              <a:rPr lang="en-US" b="1" dirty="0"/>
              <a:t>Follower Maturity or Development Levels</a:t>
            </a:r>
            <a:br>
              <a:rPr lang="en-US" b="1" dirty="0"/>
            </a:br>
            <a:endParaRPr lang="en-US" dirty="0"/>
          </a:p>
        </p:txBody>
      </p:sp>
      <p:sp>
        <p:nvSpPr>
          <p:cNvPr id="3" name="Content Placeholder 2"/>
          <p:cNvSpPr>
            <a:spLocks noGrp="1"/>
          </p:cNvSpPr>
          <p:nvPr>
            <p:ph idx="1"/>
          </p:nvPr>
        </p:nvSpPr>
        <p:spPr>
          <a:xfrm>
            <a:off x="457200" y="1752600"/>
            <a:ext cx="8229600" cy="4800600"/>
          </a:xfrm>
        </p:spPr>
        <p:txBody>
          <a:bodyPr>
            <a:normAutofit/>
          </a:bodyPr>
          <a:lstStyle/>
          <a:p>
            <a:pPr marL="0" indent="0">
              <a:buNone/>
            </a:pPr>
            <a:r>
              <a:rPr lang="en-US" b="1" dirty="0"/>
              <a:t>For Hersey and Blanchard the key issue in making these adjustments:</a:t>
            </a:r>
          </a:p>
          <a:p>
            <a:pPr>
              <a:buFont typeface="Wingdings" panose="05000000000000000000" pitchFamily="2" charset="2"/>
              <a:buChar char="§"/>
            </a:pPr>
            <a:r>
              <a:rPr lang="en-US" sz="2800" dirty="0"/>
              <a:t>Is follower maturity, as indicated by their readiness to perform in a given situation.  </a:t>
            </a:r>
          </a:p>
          <a:p>
            <a:pPr>
              <a:buFont typeface="Wingdings" panose="05000000000000000000" pitchFamily="2" charset="2"/>
              <a:buChar char="§"/>
            </a:pPr>
            <a:r>
              <a:rPr lang="en-US" sz="2800" b="1" dirty="0">
                <a:solidFill>
                  <a:srgbClr val="C00000"/>
                </a:solidFill>
              </a:rPr>
              <a:t>Development or Readiness, in this sense, is largely based on two major factors – follower ability and follower confidence and commitment.</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770</a:t>
            </a:fld>
            <a:endParaRPr lang="en-US">
              <a:solidFill>
                <a:prstClr val="black">
                  <a:tint val="75000"/>
                </a:prstClr>
              </a:solidFill>
            </a:endParaRPr>
          </a:p>
        </p:txBody>
      </p:sp>
    </p:spTree>
    <p:extLst>
      <p:ext uri="{BB962C8B-B14F-4D97-AF65-F5344CB8AC3E}">
        <p14:creationId xmlns:p14="http://schemas.microsoft.com/office/powerpoint/2010/main" val="956940851"/>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b="1" dirty="0"/>
              <a:t>Maturity or Development Levels</a:t>
            </a:r>
            <a:br>
              <a:rPr lang="en-US" b="1" dirty="0"/>
            </a:br>
            <a:endParaRPr lang="en-US" b="1" dirty="0"/>
          </a:p>
        </p:txBody>
      </p:sp>
      <p:sp>
        <p:nvSpPr>
          <p:cNvPr id="3" name="Content Placeholder 2"/>
          <p:cNvSpPr>
            <a:spLocks noGrp="1"/>
          </p:cNvSpPr>
          <p:nvPr>
            <p:ph idx="1"/>
          </p:nvPr>
        </p:nvSpPr>
        <p:spPr>
          <a:xfrm>
            <a:off x="457200" y="1143000"/>
            <a:ext cx="8229600" cy="5486400"/>
          </a:xfrm>
        </p:spPr>
        <p:txBody>
          <a:bodyPr>
            <a:normAutofit fontScale="92500" lnSpcReduction="20000"/>
          </a:bodyPr>
          <a:lstStyle/>
          <a:p>
            <a:pPr fontAlgn="base"/>
            <a:r>
              <a:rPr lang="en-US" sz="3000" b="1" dirty="0"/>
              <a:t>D1</a:t>
            </a:r>
            <a:r>
              <a:rPr lang="en-US" sz="3000" dirty="0"/>
              <a:t> – People at this level of maturity are at the bottom level of the scale. They lack the knowledge, skills, or confidence to work on their own, and they often need to be monitored or pushed to take the task on.</a:t>
            </a:r>
          </a:p>
          <a:p>
            <a:pPr fontAlgn="base"/>
            <a:r>
              <a:rPr lang="en-US" sz="3000" b="1" dirty="0"/>
              <a:t>D2</a:t>
            </a:r>
            <a:r>
              <a:rPr lang="en-US" sz="3000" dirty="0"/>
              <a:t> – at this level, followers might be willing to work on the task, but they still don't have the skills to complete it successfully.</a:t>
            </a:r>
          </a:p>
          <a:p>
            <a:pPr fontAlgn="base"/>
            <a:r>
              <a:rPr lang="en-US" sz="3000" b="1" dirty="0"/>
              <a:t>D3</a:t>
            </a:r>
            <a:r>
              <a:rPr lang="en-US" sz="3000" dirty="0"/>
              <a:t> – Here, followers are ready and willing to help with the task. They have more skills than the D2 group, but they're still lack confidence or motivation in their abilities.</a:t>
            </a:r>
          </a:p>
          <a:p>
            <a:pPr fontAlgn="base"/>
            <a:r>
              <a:rPr lang="en-US" sz="3000" b="1" dirty="0"/>
              <a:t>D4</a:t>
            </a:r>
            <a:r>
              <a:rPr lang="en-US" sz="3000" dirty="0"/>
              <a:t> – These followers are able to work on their own. They have high confidence and strong skills, and they're committed to the task.</a:t>
            </a:r>
          </a:p>
          <a:p>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771</a:t>
            </a:fld>
            <a:endParaRPr lang="en-US">
              <a:solidFill>
                <a:prstClr val="black">
                  <a:tint val="75000"/>
                </a:prstClr>
              </a:solidFill>
            </a:endParaRPr>
          </a:p>
        </p:txBody>
      </p:sp>
    </p:spTree>
    <p:extLst>
      <p:ext uri="{BB962C8B-B14F-4D97-AF65-F5344CB8AC3E}">
        <p14:creationId xmlns:p14="http://schemas.microsoft.com/office/powerpoint/2010/main" val="1786358517"/>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525"/>
            <a:ext cx="9144000" cy="1006475"/>
          </a:xfrm>
        </p:spPr>
        <p:txBody>
          <a:bodyPr>
            <a:normAutofit/>
          </a:bodyPr>
          <a:lstStyle/>
          <a:p>
            <a:r>
              <a:rPr lang="en-US" b="1" i="1" u="sng" dirty="0"/>
              <a:t>Golf Club Analogy (Daniel Goleman)</a:t>
            </a:r>
          </a:p>
        </p:txBody>
      </p:sp>
      <p:sp>
        <p:nvSpPr>
          <p:cNvPr id="3" name="Content Placeholder 2"/>
          <p:cNvSpPr>
            <a:spLocks noGrp="1"/>
          </p:cNvSpPr>
          <p:nvPr>
            <p:ph idx="1"/>
          </p:nvPr>
        </p:nvSpPr>
        <p:spPr>
          <a:xfrm>
            <a:off x="457200" y="1143000"/>
            <a:ext cx="8229600" cy="5578475"/>
          </a:xfrm>
        </p:spPr>
        <p:txBody>
          <a:bodyPr>
            <a:normAutofit/>
          </a:bodyPr>
          <a:lstStyle/>
          <a:p>
            <a:pPr marL="0" indent="0">
              <a:buNone/>
            </a:pPr>
            <a:r>
              <a:rPr lang="en-US" sz="3500" b="1" dirty="0"/>
              <a:t>“Leadership styles should be like the various clubs in a golf bag…you select the right club for the right shot.”</a:t>
            </a:r>
          </a:p>
          <a:p>
            <a:pPr marL="0" indent="0">
              <a:buNone/>
            </a:pPr>
            <a:endParaRPr lang="en-US" sz="3500" b="1" dirty="0"/>
          </a:p>
          <a:p>
            <a:pPr marL="0" indent="0">
              <a:buNone/>
            </a:pPr>
            <a:r>
              <a:rPr lang="en-US" b="1" dirty="0">
                <a:solidFill>
                  <a:srgbClr val="C00000"/>
                </a:solidFill>
              </a:rPr>
              <a:t>Define the specific situational elements within a particular environment, and develop guidelines of how leadership can be optimized within that environment…</a:t>
            </a:r>
          </a:p>
          <a:p>
            <a:pPr marL="0" indent="0">
              <a:buNone/>
            </a:pPr>
            <a:r>
              <a:rPr lang="en-US" b="1" dirty="0">
                <a:solidFill>
                  <a:srgbClr val="C00000"/>
                </a:solidFill>
              </a:rPr>
              <a:t>Whether you should directive or empowering, “Really does depend”   </a:t>
            </a:r>
            <a:r>
              <a:rPr lang="en-US" sz="2400" b="1" dirty="0">
                <a:solidFill>
                  <a:srgbClr val="C00000"/>
                </a:solidFill>
              </a:rPr>
              <a:t>(Sims, Faraj and Yun 2009) </a:t>
            </a:r>
          </a:p>
        </p:txBody>
      </p:sp>
      <p:sp>
        <p:nvSpPr>
          <p:cNvPr id="4" name="Slide Number Placeholder 3"/>
          <p:cNvSpPr>
            <a:spLocks noGrp="1"/>
          </p:cNvSpPr>
          <p:nvPr>
            <p:ph type="sldNum" sz="quarter" idx="12"/>
          </p:nvPr>
        </p:nvSpPr>
        <p:spPr>
          <a:xfrm>
            <a:off x="7086600" y="6019800"/>
            <a:ext cx="1905000" cy="838200"/>
          </a:xfrm>
        </p:spPr>
        <p:txBody>
          <a:bodyPr/>
          <a:lstStyle/>
          <a:p>
            <a:fld id="{8A8D1F8B-566B-49F2-865B-EEF93E92EFE1}" type="slidenum">
              <a:rPr lang="en-US" smtClean="0">
                <a:solidFill>
                  <a:prstClr val="black">
                    <a:tint val="75000"/>
                  </a:prstClr>
                </a:solidFill>
              </a:rPr>
              <a:pPr/>
              <a:t>772</a:t>
            </a:fld>
            <a:endParaRPr lang="en-US" dirty="0">
              <a:solidFill>
                <a:prstClr val="black">
                  <a:tint val="75000"/>
                </a:prstClr>
              </a:solidFill>
            </a:endParaRPr>
          </a:p>
        </p:txBody>
      </p:sp>
    </p:spTree>
    <p:extLst>
      <p:ext uri="{BB962C8B-B14F-4D97-AF65-F5344CB8AC3E}">
        <p14:creationId xmlns:p14="http://schemas.microsoft.com/office/powerpoint/2010/main" val="2393705705"/>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1F1D4-9999-4D2C-8926-989E39BE76C8}"/>
              </a:ext>
            </a:extLst>
          </p:cNvPr>
          <p:cNvSpPr>
            <a:spLocks noGrp="1"/>
          </p:cNvSpPr>
          <p:nvPr>
            <p:ph type="title"/>
          </p:nvPr>
        </p:nvSpPr>
        <p:spPr>
          <a:xfrm>
            <a:off x="0" y="0"/>
            <a:ext cx="9144000" cy="609600"/>
          </a:xfrm>
        </p:spPr>
        <p:txBody>
          <a:bodyPr>
            <a:normAutofit/>
          </a:bodyPr>
          <a:lstStyle/>
          <a:p>
            <a:r>
              <a:rPr lang="en-US" sz="3200" b="1" dirty="0"/>
              <a:t>The Research</a:t>
            </a:r>
          </a:p>
        </p:txBody>
      </p:sp>
      <p:sp>
        <p:nvSpPr>
          <p:cNvPr id="3" name="Content Placeholder 2">
            <a:extLst>
              <a:ext uri="{FF2B5EF4-FFF2-40B4-BE49-F238E27FC236}">
                <a16:creationId xmlns:a16="http://schemas.microsoft.com/office/drawing/2014/main" id="{4D01BAC5-40F5-4B1C-AA0A-02AE04333F68}"/>
              </a:ext>
            </a:extLst>
          </p:cNvPr>
          <p:cNvSpPr>
            <a:spLocks noGrp="1"/>
          </p:cNvSpPr>
          <p:nvPr>
            <p:ph idx="1"/>
          </p:nvPr>
        </p:nvSpPr>
        <p:spPr>
          <a:xfrm>
            <a:off x="457200" y="609599"/>
            <a:ext cx="8229600" cy="6111875"/>
          </a:xfrm>
        </p:spPr>
        <p:txBody>
          <a:bodyPr>
            <a:normAutofit lnSpcReduction="10000"/>
          </a:bodyPr>
          <a:lstStyle/>
          <a:p>
            <a:pPr>
              <a:buFont typeface="Wingdings" panose="05000000000000000000" pitchFamily="2" charset="2"/>
              <a:buChar char="§"/>
            </a:pPr>
            <a:r>
              <a:rPr lang="en-US" sz="2800" b="1" dirty="0"/>
              <a:t>The transformational, authentic and servant leadership styles are positively correlated with team motivation </a:t>
            </a:r>
          </a:p>
          <a:p>
            <a:pPr>
              <a:buFont typeface="Wingdings" panose="05000000000000000000" pitchFamily="2" charset="2"/>
              <a:buChar char="§"/>
            </a:pPr>
            <a:r>
              <a:rPr lang="en-US" sz="2800" b="1" dirty="0"/>
              <a:t>Whereas transactional leadership style is found to be negatively correlated</a:t>
            </a:r>
          </a:p>
          <a:p>
            <a:pPr>
              <a:buFont typeface="Wingdings" panose="05000000000000000000" pitchFamily="2" charset="2"/>
              <a:buChar char="§"/>
            </a:pPr>
            <a:r>
              <a:rPr lang="en-US" sz="2800" dirty="0"/>
              <a:t>These theories define the importance of dove tailing the burdens of self-awareness, competence, servant-hood and communication into the burden of management to ensure you understand and apply the styles required based on the person and task</a:t>
            </a:r>
          </a:p>
          <a:p>
            <a:pPr>
              <a:buFont typeface="Wingdings" panose="05000000000000000000" pitchFamily="2" charset="2"/>
              <a:buChar char="§"/>
            </a:pPr>
            <a:r>
              <a:rPr lang="en-US" sz="2800" b="1" dirty="0"/>
              <a:t>Transformational </a:t>
            </a:r>
            <a:r>
              <a:rPr lang="en-US" sz="2800" dirty="0"/>
              <a:t>(Most preferred when appropriate)</a:t>
            </a:r>
          </a:p>
          <a:p>
            <a:pPr>
              <a:buFont typeface="Wingdings" panose="05000000000000000000" pitchFamily="2" charset="2"/>
              <a:buChar char="§"/>
            </a:pPr>
            <a:r>
              <a:rPr lang="en-US" sz="2800" b="1" dirty="0"/>
              <a:t>Transactional </a:t>
            </a:r>
            <a:r>
              <a:rPr lang="en-US" sz="2800" dirty="0"/>
              <a:t>(When required and necessary) </a:t>
            </a:r>
            <a:r>
              <a:rPr lang="en-US" sz="2800" b="1" dirty="0">
                <a:solidFill>
                  <a:srgbClr val="C00000"/>
                </a:solidFill>
              </a:rPr>
              <a:t>OR  A combination of both within the context of the situation and circumstances afoot.</a:t>
            </a:r>
          </a:p>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p:txBody>
      </p:sp>
      <p:sp>
        <p:nvSpPr>
          <p:cNvPr id="4" name="Slide Number Placeholder 3">
            <a:extLst>
              <a:ext uri="{FF2B5EF4-FFF2-40B4-BE49-F238E27FC236}">
                <a16:creationId xmlns:a16="http://schemas.microsoft.com/office/drawing/2014/main" id="{694848B7-88AB-418E-A804-06110D72A2A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773</a:t>
            </a:fld>
            <a:endParaRPr lang="en-US">
              <a:solidFill>
                <a:prstClr val="black">
                  <a:tint val="75000"/>
                </a:prstClr>
              </a:solidFill>
            </a:endParaRPr>
          </a:p>
        </p:txBody>
      </p:sp>
    </p:spTree>
    <p:extLst>
      <p:ext uri="{BB962C8B-B14F-4D97-AF65-F5344CB8AC3E}">
        <p14:creationId xmlns:p14="http://schemas.microsoft.com/office/powerpoint/2010/main" val="411620020"/>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73F66-3C49-4FD6-A06C-3686DDEF54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07E413-1ED1-485D-81CE-320653376F0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F292D52-86FD-40EA-997F-27624F605D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26" name="Picture 2" descr="The Leadership Challenge Model | Leadership, Challenges, Encouragement">
            <a:extLst>
              <a:ext uri="{FF2B5EF4-FFF2-40B4-BE49-F238E27FC236}">
                <a16:creationId xmlns:a16="http://schemas.microsoft.com/office/drawing/2014/main" id="{40733276-B1DE-4AD5-A6BB-C83208AE36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214313"/>
            <a:ext cx="8667750" cy="6429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14B429C-2FB0-49BC-8AA2-250D1D758918}"/>
              </a:ext>
            </a:extLst>
          </p:cNvPr>
          <p:cNvSpPr txBox="1"/>
          <p:nvPr/>
        </p:nvSpPr>
        <p:spPr>
          <a:xfrm>
            <a:off x="5562600" y="6456918"/>
            <a:ext cx="3124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Kouzes &amp; Posner, (2017)</a:t>
            </a:r>
          </a:p>
        </p:txBody>
      </p:sp>
    </p:spTree>
    <p:extLst>
      <p:ext uri="{BB962C8B-B14F-4D97-AF65-F5344CB8AC3E}">
        <p14:creationId xmlns:p14="http://schemas.microsoft.com/office/powerpoint/2010/main" val="4099206449"/>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b="1" dirty="0"/>
              <a:t>Managing People (Key is Delegation) </a:t>
            </a:r>
          </a:p>
        </p:txBody>
      </p:sp>
      <p:sp>
        <p:nvSpPr>
          <p:cNvPr id="3" name="Content Placeholder 2"/>
          <p:cNvSpPr>
            <a:spLocks noGrp="1"/>
          </p:cNvSpPr>
          <p:nvPr>
            <p:ph idx="1"/>
          </p:nvPr>
        </p:nvSpPr>
        <p:spPr>
          <a:xfrm>
            <a:off x="457200" y="1219200"/>
            <a:ext cx="8229600" cy="5334000"/>
          </a:xfrm>
        </p:spPr>
        <p:txBody>
          <a:bodyPr>
            <a:normAutofit/>
          </a:bodyPr>
          <a:lstStyle/>
          <a:p>
            <a:pPr marL="0" indent="0" algn="ctr">
              <a:buNone/>
            </a:pPr>
            <a:r>
              <a:rPr lang="en-US" b="1" i="1" dirty="0"/>
              <a:t>FIRST ENSURE THEY HAVE THE CAPACITY</a:t>
            </a:r>
          </a:p>
          <a:p>
            <a:r>
              <a:rPr lang="en-US" sz="2800" dirty="0"/>
              <a:t>Delegate the entire task </a:t>
            </a:r>
          </a:p>
          <a:p>
            <a:r>
              <a:rPr lang="en-US" sz="2800" dirty="0"/>
              <a:t>Set clear goals and expectations</a:t>
            </a:r>
          </a:p>
          <a:p>
            <a:r>
              <a:rPr lang="en-US" sz="2800" dirty="0"/>
              <a:t>Provide context, resources, and support</a:t>
            </a:r>
          </a:p>
          <a:p>
            <a:r>
              <a:rPr lang="en-US" sz="2800" dirty="0"/>
              <a:t>Delegate responsibility and authority</a:t>
            </a:r>
          </a:p>
          <a:p>
            <a:r>
              <a:rPr lang="en-US" sz="2800" dirty="0"/>
              <a:t>Provide oversight and mentorship</a:t>
            </a:r>
          </a:p>
          <a:p>
            <a:r>
              <a:rPr lang="en-US" sz="2800" dirty="0"/>
              <a:t>Evaluate, provide feedback (Praise and developmental) and recognize performance</a:t>
            </a:r>
          </a:p>
          <a:p>
            <a:r>
              <a:rPr lang="en-US" sz="2800" dirty="0"/>
              <a:t>Ensure accountability</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775</a:t>
            </a:fld>
            <a:endParaRPr lang="en-US">
              <a:solidFill>
                <a:prstClr val="black">
                  <a:tint val="75000"/>
                </a:prstClr>
              </a:solidFill>
            </a:endParaRPr>
          </a:p>
        </p:txBody>
      </p:sp>
    </p:spTree>
    <p:extLst>
      <p:ext uri="{BB962C8B-B14F-4D97-AF65-F5344CB8AC3E}">
        <p14:creationId xmlns:p14="http://schemas.microsoft.com/office/powerpoint/2010/main" val="207347691"/>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447800"/>
          </a:xfrm>
        </p:spPr>
        <p:txBody>
          <a:bodyPr>
            <a:normAutofit fontScale="90000"/>
          </a:bodyPr>
          <a:lstStyle/>
          <a:p>
            <a:r>
              <a:rPr lang="en-US" sz="4000" b="1" dirty="0"/>
              <a:t>The Right Way to Hold People Accountable</a:t>
            </a:r>
            <a:br>
              <a:rPr lang="en-US" b="1" dirty="0"/>
            </a:br>
            <a:r>
              <a:rPr lang="en-US" sz="2700" dirty="0"/>
              <a:t>By: Peter Bregman</a:t>
            </a:r>
            <a:br>
              <a:rPr lang="en-US" sz="2700" dirty="0"/>
            </a:br>
            <a:r>
              <a:rPr lang="en-US" sz="2700" b="1" dirty="0"/>
              <a:t>Harvard Business Review</a:t>
            </a:r>
            <a:br>
              <a:rPr lang="en-US" dirty="0"/>
            </a:br>
            <a:r>
              <a:rPr lang="en-US" sz="2200" cap="all" dirty="0"/>
              <a:t>JANUARY 11, 2016</a:t>
            </a:r>
            <a:br>
              <a:rPr lang="en-US" cap="all" dirty="0"/>
            </a:br>
            <a:endParaRPr lang="en-US" sz="2000" b="1" dirty="0"/>
          </a:p>
        </p:txBody>
      </p:sp>
      <p:sp>
        <p:nvSpPr>
          <p:cNvPr id="3" name="Content Placeholder 2"/>
          <p:cNvSpPr>
            <a:spLocks noGrp="1"/>
          </p:cNvSpPr>
          <p:nvPr>
            <p:ph idx="1"/>
          </p:nvPr>
        </p:nvSpPr>
        <p:spPr>
          <a:xfrm>
            <a:off x="457200" y="1752600"/>
            <a:ext cx="8229600" cy="5105400"/>
          </a:xfrm>
        </p:spPr>
        <p:txBody>
          <a:bodyPr>
            <a:noAutofit/>
          </a:bodyPr>
          <a:lstStyle/>
          <a:p>
            <a:pPr marL="514350" indent="-514350">
              <a:buFont typeface="+mj-lt"/>
              <a:buAutoNum type="arabicPeriod"/>
            </a:pPr>
            <a:r>
              <a:rPr lang="en-US" sz="2800" dirty="0"/>
              <a:t>Provide Clear unambiguous Expectations</a:t>
            </a:r>
          </a:p>
          <a:p>
            <a:pPr marL="514350" indent="-514350">
              <a:buFont typeface="+mj-lt"/>
              <a:buAutoNum type="arabicPeriod"/>
            </a:pPr>
            <a:r>
              <a:rPr lang="en-US" sz="2800" dirty="0"/>
              <a:t>Ensure they have the Capabilities to accomplish the task</a:t>
            </a:r>
          </a:p>
          <a:p>
            <a:pPr marL="514350" indent="-514350">
              <a:buFont typeface="+mj-lt"/>
              <a:buAutoNum type="arabicPeriod"/>
            </a:pPr>
            <a:r>
              <a:rPr lang="en-US" sz="2800" dirty="0"/>
              <a:t>Ensure Objective and Accurate Evaluations on progress</a:t>
            </a:r>
          </a:p>
          <a:p>
            <a:pPr marL="514350" indent="-514350">
              <a:buFont typeface="+mj-lt"/>
              <a:buAutoNum type="arabicPeriod"/>
            </a:pPr>
            <a:r>
              <a:rPr lang="en-US" sz="2800" dirty="0"/>
              <a:t>Provide “specific” and “clear” Feedback</a:t>
            </a:r>
          </a:p>
          <a:p>
            <a:pPr marL="514350" indent="-514350">
              <a:buFont typeface="+mj-lt"/>
              <a:buAutoNum type="arabicPeriod"/>
            </a:pPr>
            <a:r>
              <a:rPr lang="en-US" sz="2800" dirty="0"/>
              <a:t>Clear consequences </a:t>
            </a:r>
          </a:p>
          <a:p>
            <a:pPr marL="0" indent="0" algn="ctr">
              <a:buNone/>
            </a:pPr>
            <a:r>
              <a:rPr lang="en-US" sz="2800" b="1" dirty="0">
                <a:solidFill>
                  <a:srgbClr val="C00000"/>
                </a:solidFill>
              </a:rPr>
              <a:t>These five work together as a system to ensure the ability to hold people accountable</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776</a:t>
            </a:fld>
            <a:endParaRPr lang="en-US">
              <a:solidFill>
                <a:prstClr val="black">
                  <a:tint val="75000"/>
                </a:prstClr>
              </a:solidFill>
            </a:endParaRPr>
          </a:p>
        </p:txBody>
      </p:sp>
    </p:spTree>
    <p:extLst>
      <p:ext uri="{BB962C8B-B14F-4D97-AF65-F5344CB8AC3E}">
        <p14:creationId xmlns:p14="http://schemas.microsoft.com/office/powerpoint/2010/main" val="1910470473"/>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30C9E-A505-4AC1-8506-49DF40416A49}"/>
              </a:ext>
            </a:extLst>
          </p:cNvPr>
          <p:cNvSpPr>
            <a:spLocks noGrp="1"/>
          </p:cNvSpPr>
          <p:nvPr>
            <p:ph type="title"/>
          </p:nvPr>
        </p:nvSpPr>
        <p:spPr/>
        <p:txBody>
          <a:bodyPr>
            <a:noAutofit/>
          </a:bodyPr>
          <a:lstStyle/>
          <a:p>
            <a:r>
              <a:rPr lang="en-US" sz="3600" b="1" dirty="0"/>
              <a:t>Delegation is Necessary for the Professional growth and development of your people</a:t>
            </a:r>
          </a:p>
        </p:txBody>
      </p:sp>
      <p:sp>
        <p:nvSpPr>
          <p:cNvPr id="3" name="Content Placeholder 2">
            <a:extLst>
              <a:ext uri="{FF2B5EF4-FFF2-40B4-BE49-F238E27FC236}">
                <a16:creationId xmlns:a16="http://schemas.microsoft.com/office/drawing/2014/main" id="{40625800-26D5-4A84-9914-B57B7E4AF0A5}"/>
              </a:ext>
            </a:extLst>
          </p:cNvPr>
          <p:cNvSpPr>
            <a:spLocks noGrp="1"/>
          </p:cNvSpPr>
          <p:nvPr>
            <p:ph idx="1"/>
          </p:nvPr>
        </p:nvSpPr>
        <p:spPr>
          <a:xfrm>
            <a:off x="457200" y="2362200"/>
            <a:ext cx="8229600" cy="4359275"/>
          </a:xfrm>
        </p:spPr>
        <p:txBody>
          <a:bodyPr>
            <a:normAutofit/>
          </a:bodyPr>
          <a:lstStyle/>
          <a:p>
            <a:pPr>
              <a:buFont typeface="Wingdings" panose="05000000000000000000" pitchFamily="2" charset="2"/>
              <a:buChar char="§"/>
            </a:pPr>
            <a:r>
              <a:rPr lang="en-US" sz="2800" dirty="0"/>
              <a:t>Fosters self-esteem</a:t>
            </a:r>
          </a:p>
          <a:p>
            <a:pPr>
              <a:buFont typeface="Wingdings" panose="05000000000000000000" pitchFamily="2" charset="2"/>
              <a:buChar char="§"/>
            </a:pPr>
            <a:r>
              <a:rPr lang="en-US" sz="2800" dirty="0"/>
              <a:t>Promotes decision making</a:t>
            </a:r>
          </a:p>
          <a:p>
            <a:pPr>
              <a:buFont typeface="Wingdings" panose="05000000000000000000" pitchFamily="2" charset="2"/>
              <a:buChar char="§"/>
            </a:pPr>
            <a:r>
              <a:rPr lang="en-US" sz="2800" dirty="0"/>
              <a:t>Builds confidence</a:t>
            </a:r>
          </a:p>
          <a:p>
            <a:pPr>
              <a:buFont typeface="Wingdings" panose="05000000000000000000" pitchFamily="2" charset="2"/>
              <a:buChar char="§"/>
            </a:pPr>
            <a:r>
              <a:rPr lang="en-US" sz="2800" dirty="0"/>
              <a:t>Develops critical thinking skills</a:t>
            </a:r>
          </a:p>
          <a:p>
            <a:pPr>
              <a:buFont typeface="Wingdings" panose="05000000000000000000" pitchFamily="2" charset="2"/>
              <a:buChar char="§"/>
            </a:pPr>
            <a:r>
              <a:rPr lang="en-US" sz="2800" dirty="0"/>
              <a:t>Creates autonomy </a:t>
            </a:r>
          </a:p>
          <a:p>
            <a:pPr>
              <a:buFont typeface="Wingdings" panose="05000000000000000000" pitchFamily="2" charset="2"/>
              <a:buChar char="§"/>
            </a:pPr>
            <a:r>
              <a:rPr lang="en-US" sz="2800" dirty="0"/>
              <a:t>Promotes responsibility and performance  through </a:t>
            </a:r>
            <a:r>
              <a:rPr lang="en-US" sz="2800" dirty="0">
                <a:solidFill>
                  <a:srgbClr val="C00000"/>
                </a:solidFill>
              </a:rPr>
              <a:t>“</a:t>
            </a:r>
            <a:r>
              <a:rPr lang="en-US" sz="2800" b="1" u="sng" dirty="0">
                <a:solidFill>
                  <a:srgbClr val="C00000"/>
                </a:solidFill>
              </a:rPr>
              <a:t>Ownership”</a:t>
            </a:r>
          </a:p>
        </p:txBody>
      </p:sp>
      <p:sp>
        <p:nvSpPr>
          <p:cNvPr id="4" name="Slide Number Placeholder 3">
            <a:extLst>
              <a:ext uri="{FF2B5EF4-FFF2-40B4-BE49-F238E27FC236}">
                <a16:creationId xmlns:a16="http://schemas.microsoft.com/office/drawing/2014/main" id="{94CEDCE8-4768-417D-911B-81750158FB9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777</a:t>
            </a:fld>
            <a:endParaRPr lang="en-US">
              <a:solidFill>
                <a:prstClr val="black">
                  <a:tint val="75000"/>
                </a:prstClr>
              </a:solidFill>
            </a:endParaRPr>
          </a:p>
        </p:txBody>
      </p:sp>
    </p:spTree>
    <p:extLst>
      <p:ext uri="{BB962C8B-B14F-4D97-AF65-F5344CB8AC3E}">
        <p14:creationId xmlns:p14="http://schemas.microsoft.com/office/powerpoint/2010/main" val="3523496414"/>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ADA30-BECB-4523-AC19-3C15921B50E0}"/>
              </a:ext>
            </a:extLst>
          </p:cNvPr>
          <p:cNvSpPr>
            <a:spLocks noGrp="1"/>
          </p:cNvSpPr>
          <p:nvPr>
            <p:ph type="title"/>
          </p:nvPr>
        </p:nvSpPr>
        <p:spPr>
          <a:xfrm>
            <a:off x="457200" y="0"/>
            <a:ext cx="8229600" cy="1752600"/>
          </a:xfrm>
        </p:spPr>
        <p:txBody>
          <a:bodyPr>
            <a:normAutofit/>
          </a:bodyPr>
          <a:lstStyle/>
          <a:p>
            <a:r>
              <a:rPr lang="en-US" sz="3600" b="1" dirty="0">
                <a:solidFill>
                  <a:srgbClr val="C00000"/>
                </a:solidFill>
              </a:rPr>
              <a:t>The Importance of Ownership</a:t>
            </a:r>
            <a:br>
              <a:rPr lang="en-US" sz="3600" dirty="0"/>
            </a:br>
            <a:r>
              <a:rPr lang="en-US" sz="2700" dirty="0"/>
              <a:t>Wheatley, (2006)</a:t>
            </a:r>
          </a:p>
        </p:txBody>
      </p:sp>
      <p:sp>
        <p:nvSpPr>
          <p:cNvPr id="3" name="Content Placeholder 2">
            <a:extLst>
              <a:ext uri="{FF2B5EF4-FFF2-40B4-BE49-F238E27FC236}">
                <a16:creationId xmlns:a16="http://schemas.microsoft.com/office/drawing/2014/main" id="{1F15B429-7FC0-4B22-8B2C-D6F013403D0F}"/>
              </a:ext>
            </a:extLst>
          </p:cNvPr>
          <p:cNvSpPr>
            <a:spLocks noGrp="1"/>
          </p:cNvSpPr>
          <p:nvPr>
            <p:ph idx="1"/>
          </p:nvPr>
        </p:nvSpPr>
        <p:spPr>
          <a:xfrm>
            <a:off x="457200" y="1752600"/>
            <a:ext cx="8229600" cy="5257800"/>
          </a:xfrm>
        </p:spPr>
        <p:txBody>
          <a:bodyPr>
            <a:normAutofit/>
          </a:bodyPr>
          <a:lstStyle/>
          <a:p>
            <a:pPr>
              <a:buFont typeface="Wingdings" panose="05000000000000000000" pitchFamily="2" charset="2"/>
              <a:buChar char="§"/>
            </a:pPr>
            <a:r>
              <a:rPr lang="en-US" sz="2800" dirty="0"/>
              <a:t>People support what they create</a:t>
            </a:r>
          </a:p>
          <a:p>
            <a:pPr>
              <a:buFont typeface="Wingdings" panose="05000000000000000000" pitchFamily="2" charset="2"/>
              <a:buChar char="§"/>
            </a:pPr>
            <a:r>
              <a:rPr lang="en-US" sz="2800" dirty="0"/>
              <a:t>Ownership describes personal commitment to the organization</a:t>
            </a:r>
          </a:p>
          <a:p>
            <a:pPr>
              <a:buFont typeface="Wingdings" panose="05000000000000000000" pitchFamily="2" charset="2"/>
              <a:buChar char="§"/>
            </a:pPr>
            <a:r>
              <a:rPr lang="en-US" sz="2800" dirty="0"/>
              <a:t>Emotional investment of employees in their work inspire them to contribute</a:t>
            </a:r>
          </a:p>
          <a:p>
            <a:pPr>
              <a:buFont typeface="Wingdings" panose="05000000000000000000" pitchFamily="2" charset="2"/>
              <a:buChar char="§"/>
            </a:pPr>
            <a:r>
              <a:rPr lang="en-US" sz="2800" dirty="0"/>
              <a:t>The best way to create psychological ownership is to have those responsible for implementation to develop the plan for themselves</a:t>
            </a:r>
          </a:p>
          <a:p>
            <a:pPr>
              <a:buFont typeface="Wingdings" panose="05000000000000000000" pitchFamily="2" charset="2"/>
              <a:buChar char="§"/>
            </a:pPr>
            <a:r>
              <a:rPr lang="en-US" sz="2800" dirty="0"/>
              <a:t>The participation process makes the plans come alive as a personal reality</a:t>
            </a:r>
          </a:p>
          <a:p>
            <a:pPr marL="0" indent="0">
              <a:buNone/>
            </a:pPr>
            <a:endParaRPr lang="en-US" dirty="0"/>
          </a:p>
          <a:p>
            <a:pPr>
              <a:buFont typeface="Wingdings" panose="05000000000000000000" pitchFamily="2" charset="2"/>
              <a:buChar char="§"/>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765CF0E7-46A1-4EB2-BFC7-167DD2210E3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778</a:t>
            </a:fld>
            <a:endParaRPr lang="en-US">
              <a:solidFill>
                <a:prstClr val="black">
                  <a:tint val="75000"/>
                </a:prstClr>
              </a:solidFill>
            </a:endParaRPr>
          </a:p>
        </p:txBody>
      </p:sp>
    </p:spTree>
    <p:extLst>
      <p:ext uri="{BB962C8B-B14F-4D97-AF65-F5344CB8AC3E}">
        <p14:creationId xmlns:p14="http://schemas.microsoft.com/office/powerpoint/2010/main" val="3653092544"/>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C025-9C6A-4F94-B404-145CE13172C8}"/>
              </a:ext>
            </a:extLst>
          </p:cNvPr>
          <p:cNvSpPr>
            <a:spLocks noGrp="1"/>
          </p:cNvSpPr>
          <p:nvPr>
            <p:ph type="title"/>
          </p:nvPr>
        </p:nvSpPr>
        <p:spPr>
          <a:xfrm>
            <a:off x="457200" y="0"/>
            <a:ext cx="8229600" cy="1417638"/>
          </a:xfrm>
        </p:spPr>
        <p:txBody>
          <a:bodyPr>
            <a:normAutofit fontScale="90000"/>
          </a:bodyPr>
          <a:lstStyle/>
          <a:p>
            <a:r>
              <a:rPr lang="en-US" b="1" dirty="0"/>
              <a:t>The Incorporation of Discretionary Thinking into Delegation  </a:t>
            </a:r>
          </a:p>
        </p:txBody>
      </p:sp>
      <p:sp>
        <p:nvSpPr>
          <p:cNvPr id="3" name="Content Placeholder 2">
            <a:extLst>
              <a:ext uri="{FF2B5EF4-FFF2-40B4-BE49-F238E27FC236}">
                <a16:creationId xmlns:a16="http://schemas.microsoft.com/office/drawing/2014/main" id="{A5EA60D1-DD90-4EF6-ABC8-95FD314D1A54}"/>
              </a:ext>
            </a:extLst>
          </p:cNvPr>
          <p:cNvSpPr>
            <a:spLocks noGrp="1"/>
          </p:cNvSpPr>
          <p:nvPr>
            <p:ph idx="1"/>
          </p:nvPr>
        </p:nvSpPr>
        <p:spPr>
          <a:xfrm>
            <a:off x="457200" y="1905000"/>
            <a:ext cx="8229600" cy="4221163"/>
          </a:xfrm>
        </p:spPr>
        <p:txBody>
          <a:bodyPr/>
          <a:lstStyle/>
          <a:p>
            <a:pPr>
              <a:buFont typeface="Wingdings" panose="05000000000000000000" pitchFamily="2" charset="2"/>
              <a:buChar char="§"/>
            </a:pPr>
            <a:r>
              <a:rPr lang="en-US" sz="2800" dirty="0"/>
              <a:t>Operating within the proper context</a:t>
            </a:r>
          </a:p>
          <a:p>
            <a:pPr>
              <a:buFont typeface="Wingdings" panose="05000000000000000000" pitchFamily="2" charset="2"/>
              <a:buChar char="§"/>
            </a:pPr>
            <a:r>
              <a:rPr lang="en-US" sz="2800" dirty="0"/>
              <a:t>Articulating the specificity of the facts known at the time</a:t>
            </a:r>
          </a:p>
          <a:p>
            <a:pPr>
              <a:buFont typeface="Wingdings" panose="05000000000000000000" pitchFamily="2" charset="2"/>
              <a:buChar char="§"/>
            </a:pPr>
            <a:r>
              <a:rPr lang="en-US" sz="2800" dirty="0"/>
              <a:t>Domain experience </a:t>
            </a:r>
          </a:p>
          <a:p>
            <a:pPr>
              <a:buFont typeface="Wingdings" panose="05000000000000000000" pitchFamily="2" charset="2"/>
              <a:buChar char="§"/>
            </a:pPr>
            <a:r>
              <a:rPr lang="en-US" sz="2800" dirty="0"/>
              <a:t>Requires consequence thinking</a:t>
            </a:r>
          </a:p>
          <a:p>
            <a:pPr>
              <a:buFont typeface="Wingdings" panose="05000000000000000000" pitchFamily="2" charset="2"/>
              <a:buChar char="§"/>
            </a:pPr>
            <a:r>
              <a:rPr lang="en-US" sz="2800" dirty="0"/>
              <a:t>Knowing when to call for advise</a:t>
            </a:r>
          </a:p>
          <a:p>
            <a:pPr marL="0" indent="0">
              <a:buNone/>
            </a:pPr>
            <a:endParaRPr lang="en-US" dirty="0"/>
          </a:p>
        </p:txBody>
      </p:sp>
      <p:sp>
        <p:nvSpPr>
          <p:cNvPr id="4" name="Slide Number Placeholder 3">
            <a:extLst>
              <a:ext uri="{FF2B5EF4-FFF2-40B4-BE49-F238E27FC236}">
                <a16:creationId xmlns:a16="http://schemas.microsoft.com/office/drawing/2014/main" id="{86B6B164-4573-4AA1-859E-08C27B05120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779</a:t>
            </a:fld>
            <a:endParaRPr lang="en-US">
              <a:solidFill>
                <a:prstClr val="black">
                  <a:tint val="75000"/>
                </a:prstClr>
              </a:solidFill>
            </a:endParaRPr>
          </a:p>
        </p:txBody>
      </p:sp>
    </p:spTree>
    <p:extLst>
      <p:ext uri="{BB962C8B-B14F-4D97-AF65-F5344CB8AC3E}">
        <p14:creationId xmlns:p14="http://schemas.microsoft.com/office/powerpoint/2010/main" val="29300193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DEEA-1108-4525-9B06-89176BE25952}"/>
              </a:ext>
            </a:extLst>
          </p:cNvPr>
          <p:cNvSpPr>
            <a:spLocks noGrp="1"/>
          </p:cNvSpPr>
          <p:nvPr>
            <p:ph type="title"/>
          </p:nvPr>
        </p:nvSpPr>
        <p:spPr>
          <a:xfrm>
            <a:off x="0" y="0"/>
            <a:ext cx="9144000" cy="1143000"/>
          </a:xfrm>
        </p:spPr>
        <p:txBody>
          <a:bodyPr>
            <a:normAutofit fontScale="90000"/>
          </a:bodyPr>
          <a:lstStyle/>
          <a:p>
            <a:r>
              <a:rPr lang="en-US" b="1" i="1" dirty="0">
                <a:solidFill>
                  <a:srgbClr val="C00000"/>
                </a:solidFill>
              </a:rPr>
              <a:t>Human beings must be seen as individuals within their own complex context</a:t>
            </a:r>
          </a:p>
        </p:txBody>
      </p:sp>
      <p:sp>
        <p:nvSpPr>
          <p:cNvPr id="3" name="Content Placeholder 2">
            <a:extLst>
              <a:ext uri="{FF2B5EF4-FFF2-40B4-BE49-F238E27FC236}">
                <a16:creationId xmlns:a16="http://schemas.microsoft.com/office/drawing/2014/main" id="{E46E9B95-0695-4B4B-B573-7507559DE521}"/>
              </a:ext>
            </a:extLst>
          </p:cNvPr>
          <p:cNvSpPr>
            <a:spLocks noGrp="1"/>
          </p:cNvSpPr>
          <p:nvPr>
            <p:ph idx="1"/>
          </p:nvPr>
        </p:nvSpPr>
        <p:spPr>
          <a:xfrm>
            <a:off x="457200" y="1371600"/>
            <a:ext cx="8229600" cy="5486400"/>
          </a:xfrm>
        </p:spPr>
        <p:txBody>
          <a:bodyPr>
            <a:normAutofit/>
          </a:bodyPr>
          <a:lstStyle/>
          <a:p>
            <a:pPr>
              <a:buFont typeface="Wingdings" panose="05000000000000000000" pitchFamily="2" charset="2"/>
              <a:buChar char="§"/>
            </a:pPr>
            <a:r>
              <a:rPr lang="en-US" sz="2800" b="1" dirty="0"/>
              <a:t>Biological considerations </a:t>
            </a:r>
            <a:r>
              <a:rPr lang="en-US" sz="2800" dirty="0"/>
              <a:t>(from hormones to health issues)</a:t>
            </a:r>
          </a:p>
          <a:p>
            <a:pPr>
              <a:buFont typeface="Wingdings" panose="05000000000000000000" pitchFamily="2" charset="2"/>
              <a:buChar char="§"/>
            </a:pPr>
            <a:r>
              <a:rPr lang="en-US" sz="2800" b="1" dirty="0"/>
              <a:t>Sensory input </a:t>
            </a:r>
            <a:r>
              <a:rPr lang="en-US" sz="2800" dirty="0"/>
              <a:t>(intuitive and rational)</a:t>
            </a:r>
          </a:p>
          <a:p>
            <a:pPr>
              <a:buFont typeface="Wingdings" panose="05000000000000000000" pitchFamily="2" charset="2"/>
              <a:buChar char="§"/>
            </a:pPr>
            <a:r>
              <a:rPr lang="en-US" sz="2800" b="1" dirty="0"/>
              <a:t>Intelligence</a:t>
            </a:r>
          </a:p>
          <a:p>
            <a:pPr>
              <a:buFont typeface="Wingdings" panose="05000000000000000000" pitchFamily="2" charset="2"/>
              <a:buChar char="§"/>
            </a:pPr>
            <a:r>
              <a:rPr lang="en-US" sz="2800" b="1" dirty="0"/>
              <a:t>Personality and character </a:t>
            </a:r>
          </a:p>
          <a:p>
            <a:pPr>
              <a:buFont typeface="Wingdings" panose="05000000000000000000" pitchFamily="2" charset="2"/>
              <a:buChar char="§"/>
            </a:pPr>
            <a:r>
              <a:rPr lang="en-US" sz="2800" b="1" dirty="0"/>
              <a:t>Emotional considerations</a:t>
            </a:r>
          </a:p>
          <a:p>
            <a:pPr>
              <a:buFont typeface="Wingdings" panose="05000000000000000000" pitchFamily="2" charset="2"/>
              <a:buChar char="§"/>
            </a:pPr>
            <a:r>
              <a:rPr lang="en-US" sz="2800" b="1" dirty="0"/>
              <a:t>Environmental cues</a:t>
            </a:r>
          </a:p>
          <a:p>
            <a:pPr>
              <a:buFont typeface="Wingdings" panose="05000000000000000000" pitchFamily="2" charset="2"/>
              <a:buChar char="§"/>
            </a:pPr>
            <a:r>
              <a:rPr lang="en-US" sz="2800" b="1" u="sng" dirty="0"/>
              <a:t>Culture cues </a:t>
            </a:r>
            <a:r>
              <a:rPr lang="en-US" sz="2800" dirty="0"/>
              <a:t>(</a:t>
            </a:r>
            <a:r>
              <a:rPr lang="en-US" sz="2800" i="1" dirty="0"/>
              <a:t>Beliefs and values</a:t>
            </a:r>
            <a:r>
              <a:rPr lang="en-US" sz="2800" dirty="0"/>
              <a:t>)</a:t>
            </a:r>
          </a:p>
          <a:p>
            <a:pPr>
              <a:buFont typeface="Wingdings" panose="05000000000000000000" pitchFamily="2" charset="2"/>
              <a:buChar char="§"/>
            </a:pPr>
            <a:r>
              <a:rPr lang="en-US" sz="2800" b="1" dirty="0"/>
              <a:t>Life experiences </a:t>
            </a:r>
            <a:r>
              <a:rPr lang="en-US" sz="2800" dirty="0"/>
              <a:t>(social and/or phycological) </a:t>
            </a:r>
          </a:p>
          <a:p>
            <a:pPr>
              <a:buFont typeface="Wingdings" panose="05000000000000000000" pitchFamily="2" charset="2"/>
              <a:buChar char="§"/>
            </a:pPr>
            <a:r>
              <a:rPr lang="en-US" sz="2800" b="1" dirty="0"/>
              <a:t>Capacity</a:t>
            </a:r>
            <a:r>
              <a:rPr lang="en-US" sz="2800" dirty="0"/>
              <a:t> (specific competencies) </a:t>
            </a:r>
            <a:r>
              <a:rPr lang="en-US" sz="2800" b="1" dirty="0"/>
              <a:t>versus Capability </a:t>
            </a:r>
            <a:r>
              <a:rPr lang="en-US" sz="2800" dirty="0"/>
              <a:t>(ability, confidence and commitment) </a:t>
            </a: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DE43D3A3-84E0-472C-9AA4-6F7F3566E242}"/>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78</a:t>
            </a:fld>
            <a:endParaRPr lang="en-US">
              <a:solidFill>
                <a:prstClr val="black">
                  <a:tint val="75000"/>
                </a:prstClr>
              </a:solidFill>
            </a:endParaRPr>
          </a:p>
        </p:txBody>
      </p:sp>
      <p:sp>
        <p:nvSpPr>
          <p:cNvPr id="5" name="TextBox 4">
            <a:extLst>
              <a:ext uri="{FF2B5EF4-FFF2-40B4-BE49-F238E27FC236}">
                <a16:creationId xmlns:a16="http://schemas.microsoft.com/office/drawing/2014/main" id="{9D6B670C-8BE8-4EBF-A1B2-9F0E3B609234}"/>
              </a:ext>
            </a:extLst>
          </p:cNvPr>
          <p:cNvSpPr txBox="1"/>
          <p:nvPr/>
        </p:nvSpPr>
        <p:spPr>
          <a:xfrm>
            <a:off x="5334000" y="3048000"/>
            <a:ext cx="3754661" cy="1200329"/>
          </a:xfrm>
          <a:prstGeom prst="rect">
            <a:avLst/>
          </a:prstGeom>
          <a:noFill/>
        </p:spPr>
        <p:txBody>
          <a:bodyPr wrap="square" rtlCol="0">
            <a:spAutoFit/>
          </a:bodyPr>
          <a:lstStyle/>
          <a:p>
            <a:r>
              <a:rPr lang="en-US" sz="2400" b="1" u="sng" dirty="0">
                <a:solidFill>
                  <a:srgbClr val="C00000"/>
                </a:solidFill>
              </a:rPr>
              <a:t>REMEMBER</a:t>
            </a:r>
          </a:p>
          <a:p>
            <a:r>
              <a:rPr lang="en-US" sz="2400" b="1" dirty="0">
                <a:solidFill>
                  <a:srgbClr val="C00000"/>
                </a:solidFill>
              </a:rPr>
              <a:t>We must Describe Behavior </a:t>
            </a:r>
            <a:r>
              <a:rPr lang="en-US" sz="2400" b="1" u="sng" dirty="0">
                <a:solidFill>
                  <a:srgbClr val="C00000"/>
                </a:solidFill>
              </a:rPr>
              <a:t>NOT</a:t>
            </a:r>
            <a:r>
              <a:rPr lang="en-US" sz="2400" b="1" dirty="0">
                <a:solidFill>
                  <a:srgbClr val="C00000"/>
                </a:solidFill>
              </a:rPr>
              <a:t> Judge the person</a:t>
            </a:r>
          </a:p>
        </p:txBody>
      </p:sp>
    </p:spTree>
    <p:extLst>
      <p:ext uri="{BB962C8B-B14F-4D97-AF65-F5344CB8AC3E}">
        <p14:creationId xmlns:p14="http://schemas.microsoft.com/office/powerpoint/2010/main" val="54970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
            <a:ext cx="8229600" cy="1643743"/>
          </a:xfrm>
        </p:spPr>
        <p:txBody>
          <a:bodyPr>
            <a:normAutofit/>
          </a:bodyPr>
          <a:lstStyle/>
          <a:p>
            <a:r>
              <a:rPr lang="en-US" sz="3600" b="1" dirty="0">
                <a:solidFill>
                  <a:srgbClr val="C00000"/>
                </a:solidFill>
              </a:rPr>
              <a:t>When you delegate to a supervisor… “DELEGATE”</a:t>
            </a:r>
          </a:p>
        </p:txBody>
      </p:sp>
      <p:sp>
        <p:nvSpPr>
          <p:cNvPr id="3" name="Content Placeholder 2"/>
          <p:cNvSpPr>
            <a:spLocks noGrp="1"/>
          </p:cNvSpPr>
          <p:nvPr>
            <p:ph idx="1"/>
          </p:nvPr>
        </p:nvSpPr>
        <p:spPr>
          <a:xfrm>
            <a:off x="457200" y="1905000"/>
            <a:ext cx="8229600" cy="4800600"/>
          </a:xfrm>
        </p:spPr>
        <p:txBody>
          <a:bodyPr>
            <a:normAutofit/>
          </a:bodyPr>
          <a:lstStyle/>
          <a:p>
            <a:r>
              <a:rPr lang="en-US" sz="2800" b="1" dirty="0">
                <a:solidFill>
                  <a:srgbClr val="C00000"/>
                </a:solidFill>
              </a:rPr>
              <a:t>Trust your supervisor </a:t>
            </a:r>
          </a:p>
          <a:p>
            <a:r>
              <a:rPr lang="en-US" sz="2800" dirty="0"/>
              <a:t>Delegate responsibility and authority, not just the task</a:t>
            </a:r>
          </a:p>
          <a:p>
            <a:r>
              <a:rPr lang="en-US" sz="2800" dirty="0"/>
              <a:t>Provide context and how such relates to other work being performed by the work unit and how such affects the agencies mission… </a:t>
            </a:r>
            <a:r>
              <a:rPr lang="en-US" sz="2800" b="1" dirty="0">
                <a:solidFill>
                  <a:srgbClr val="C00000"/>
                </a:solidFill>
              </a:rPr>
              <a:t>Remind them of the common goal toward their “Professional Growth and Development.”</a:t>
            </a:r>
          </a:p>
          <a:p>
            <a:pPr marL="0" indent="0">
              <a:buNone/>
            </a:pPr>
            <a:endParaRPr lang="en-US" sz="3500" b="1" dirty="0"/>
          </a:p>
          <a:p>
            <a:pPr marL="0" indent="0">
              <a:buNone/>
            </a:pPr>
            <a:endParaRPr lang="en-US" sz="3500" b="1" dirty="0"/>
          </a:p>
          <a:p>
            <a:pPr marL="0" indent="0">
              <a:buNone/>
            </a:pPr>
            <a:endParaRPr lang="en-US" sz="3500" b="1" dirty="0"/>
          </a:p>
          <a:p>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780</a:t>
            </a:fld>
            <a:endParaRPr lang="en-US">
              <a:solidFill>
                <a:prstClr val="black">
                  <a:tint val="75000"/>
                </a:prstClr>
              </a:solidFill>
            </a:endParaRPr>
          </a:p>
        </p:txBody>
      </p:sp>
    </p:spTree>
    <p:extLst>
      <p:ext uri="{BB962C8B-B14F-4D97-AF65-F5344CB8AC3E}">
        <p14:creationId xmlns:p14="http://schemas.microsoft.com/office/powerpoint/2010/main" val="3693463020"/>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943600"/>
          </a:xfrm>
          <a:ln>
            <a:solidFill>
              <a:schemeClr val="accent1"/>
            </a:solidFill>
          </a:ln>
        </p:spPr>
        <p:txBody>
          <a:bodyPr>
            <a:normAutofit/>
          </a:bodyPr>
          <a:lstStyle/>
          <a:p>
            <a:r>
              <a:rPr lang="en-US" sz="2800" dirty="0"/>
              <a:t>Provide clear expectations that are both motivating and realistic</a:t>
            </a:r>
          </a:p>
          <a:p>
            <a:r>
              <a:rPr lang="en-US" sz="2800" b="1" dirty="0"/>
              <a:t>Communicate any special concerns or contingency plans</a:t>
            </a:r>
          </a:p>
          <a:p>
            <a:r>
              <a:rPr lang="en-US" sz="2800" dirty="0"/>
              <a:t>Provide a means for your contact (if they need you) and additional resources if needed</a:t>
            </a:r>
          </a:p>
          <a:p>
            <a:r>
              <a:rPr lang="en-US" sz="2800" dirty="0"/>
              <a:t>Do not bother or call them back and check with them…let them run things, </a:t>
            </a:r>
            <a:r>
              <a:rPr lang="en-US" sz="2800" b="1" dirty="0">
                <a:solidFill>
                  <a:srgbClr val="C00000"/>
                </a:solidFill>
              </a:rPr>
              <a:t>LEAVE THEM ALONE AND LET THEM WORK</a:t>
            </a:r>
          </a:p>
          <a:p>
            <a:r>
              <a:rPr lang="en-US" sz="2800" dirty="0"/>
              <a:t>De-brief and evaluate when you return</a:t>
            </a:r>
          </a:p>
          <a:p>
            <a:r>
              <a:rPr lang="en-US" sz="2800" dirty="0"/>
              <a:t>Provide feedback </a:t>
            </a:r>
            <a:r>
              <a:rPr lang="en-US" sz="2800" dirty="0">
                <a:solidFill>
                  <a:srgbClr val="C00000"/>
                </a:solidFill>
              </a:rPr>
              <a:t>(Ensure you start with praise) </a:t>
            </a:r>
            <a:r>
              <a:rPr lang="en-US" sz="2800" dirty="0"/>
              <a:t>then developmental feedback</a:t>
            </a:r>
          </a:p>
          <a:p>
            <a:endParaRPr lang="en-US"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781</a:t>
            </a:fld>
            <a:endParaRPr lang="en-US">
              <a:solidFill>
                <a:prstClr val="black">
                  <a:tint val="75000"/>
                </a:prstClr>
              </a:solidFill>
            </a:endParaRPr>
          </a:p>
        </p:txBody>
      </p:sp>
    </p:spTree>
    <p:extLst>
      <p:ext uri="{BB962C8B-B14F-4D97-AF65-F5344CB8AC3E}">
        <p14:creationId xmlns:p14="http://schemas.microsoft.com/office/powerpoint/2010/main" val="2571814222"/>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16162"/>
          </a:xfrm>
        </p:spPr>
        <p:txBody>
          <a:bodyPr>
            <a:normAutofit/>
          </a:bodyPr>
          <a:lstStyle/>
          <a:p>
            <a:r>
              <a:rPr lang="en-US" sz="3600" b="1" dirty="0"/>
              <a:t>The leaders responsibility to “Pilot” the navigation through, sometime obstructionist bureaucracies</a:t>
            </a:r>
            <a:br>
              <a:rPr lang="en-US" sz="3600" b="1" dirty="0"/>
            </a:br>
            <a:endParaRPr lang="en-US" sz="3600" b="1" dirty="0"/>
          </a:p>
        </p:txBody>
      </p:sp>
      <p:sp>
        <p:nvSpPr>
          <p:cNvPr id="3" name="Content Placeholder 2"/>
          <p:cNvSpPr>
            <a:spLocks noGrp="1"/>
          </p:cNvSpPr>
          <p:nvPr>
            <p:ph idx="1"/>
          </p:nvPr>
        </p:nvSpPr>
        <p:spPr>
          <a:xfrm>
            <a:off x="457200" y="2286000"/>
            <a:ext cx="8229600" cy="4267200"/>
          </a:xfrm>
        </p:spPr>
        <p:txBody>
          <a:bodyPr>
            <a:normAutofit/>
          </a:bodyPr>
          <a:lstStyle/>
          <a:p>
            <a:pPr>
              <a:buFont typeface="Wingdings" panose="05000000000000000000" pitchFamily="2" charset="2"/>
              <a:buChar char="§"/>
            </a:pPr>
            <a:r>
              <a:rPr lang="en-US" sz="2800" dirty="0"/>
              <a:t>Prevent those with least knowledge of the situation to impede or delay, when time and initiative are critical</a:t>
            </a:r>
          </a:p>
          <a:p>
            <a:pPr>
              <a:buFont typeface="Wingdings" panose="05000000000000000000" pitchFamily="2" charset="2"/>
              <a:buChar char="§"/>
            </a:pPr>
            <a:r>
              <a:rPr lang="en-US" sz="2800" dirty="0"/>
              <a:t>Maneuver through rules, policy and directives in a proper manner </a:t>
            </a:r>
          </a:p>
          <a:p>
            <a:pPr>
              <a:buFont typeface="Wingdings" panose="05000000000000000000" pitchFamily="2" charset="2"/>
              <a:buChar char="§"/>
            </a:pPr>
            <a:r>
              <a:rPr lang="en-US" sz="2800" dirty="0"/>
              <a:t>Make contacts up the chain for them and in their behalf to make things more efficient and effective in the agency processes, systems and functions.</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782</a:t>
            </a:fld>
            <a:endParaRPr lang="en-US">
              <a:solidFill>
                <a:prstClr val="black">
                  <a:tint val="75000"/>
                </a:prstClr>
              </a:solidFill>
            </a:endParaRPr>
          </a:p>
        </p:txBody>
      </p:sp>
    </p:spTree>
    <p:extLst>
      <p:ext uri="{BB962C8B-B14F-4D97-AF65-F5344CB8AC3E}">
        <p14:creationId xmlns:p14="http://schemas.microsoft.com/office/powerpoint/2010/main" val="2504270635"/>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D06AA-59BE-44CD-A15D-BA18DAFAB72E}"/>
              </a:ext>
            </a:extLst>
          </p:cNvPr>
          <p:cNvSpPr>
            <a:spLocks noGrp="1"/>
          </p:cNvSpPr>
          <p:nvPr>
            <p:ph type="title"/>
          </p:nvPr>
        </p:nvSpPr>
        <p:spPr>
          <a:xfrm>
            <a:off x="457200" y="274638"/>
            <a:ext cx="8229600" cy="2239962"/>
          </a:xfrm>
        </p:spPr>
        <p:txBody>
          <a:bodyPr>
            <a:noAutofit/>
          </a:bodyPr>
          <a:lstStyle/>
          <a:p>
            <a:r>
              <a:rPr lang="en-US" sz="3600" b="1" dirty="0"/>
              <a:t>The nexus between relationships and decision-making regarding subordinates in your daily operations, assignments and selections</a:t>
            </a:r>
            <a:br>
              <a:rPr lang="en-US" sz="3600" b="1" dirty="0"/>
            </a:br>
            <a:endParaRPr lang="en-US" sz="3600" b="1" dirty="0"/>
          </a:p>
        </p:txBody>
      </p:sp>
      <p:sp>
        <p:nvSpPr>
          <p:cNvPr id="3" name="Content Placeholder 2">
            <a:extLst>
              <a:ext uri="{FF2B5EF4-FFF2-40B4-BE49-F238E27FC236}">
                <a16:creationId xmlns:a16="http://schemas.microsoft.com/office/drawing/2014/main" id="{3927F5F0-331C-4FFC-BFDC-0DEDA23D635D}"/>
              </a:ext>
            </a:extLst>
          </p:cNvPr>
          <p:cNvSpPr>
            <a:spLocks noGrp="1"/>
          </p:cNvSpPr>
          <p:nvPr>
            <p:ph idx="1"/>
          </p:nvPr>
        </p:nvSpPr>
        <p:spPr>
          <a:xfrm>
            <a:off x="457200" y="2286000"/>
            <a:ext cx="8229600" cy="4572000"/>
          </a:xfrm>
        </p:spPr>
        <p:txBody>
          <a:bodyPr>
            <a:normAutofit/>
          </a:bodyPr>
          <a:lstStyle/>
          <a:p>
            <a:pPr>
              <a:buFont typeface="Wingdings" panose="05000000000000000000" pitchFamily="2" charset="2"/>
              <a:buChar char="§"/>
            </a:pPr>
            <a:r>
              <a:rPr lang="en-US" sz="2800" b="1" dirty="0">
                <a:solidFill>
                  <a:srgbClr val="C00000"/>
                </a:solidFill>
              </a:rPr>
              <a:t>Perception trumps reality</a:t>
            </a:r>
          </a:p>
          <a:p>
            <a:pPr>
              <a:buFont typeface="Wingdings" panose="05000000000000000000" pitchFamily="2" charset="2"/>
              <a:buChar char="§"/>
            </a:pPr>
            <a:r>
              <a:rPr lang="en-US" sz="2800" dirty="0"/>
              <a:t>Loyalty is a great virtue and positive relationships are the driver for great achievement but, sometimes a different view and opposite opinion are very healthy and beneficial</a:t>
            </a:r>
          </a:p>
          <a:p>
            <a:pPr>
              <a:buFont typeface="Wingdings" panose="05000000000000000000" pitchFamily="2" charset="2"/>
              <a:buChar char="§"/>
            </a:pPr>
            <a:r>
              <a:rPr lang="en-US" sz="2800" dirty="0"/>
              <a:t>Objective evaluation, standards and criterion are your friend</a:t>
            </a:r>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4EB85CE6-2E18-45D2-BF3A-76EEC653373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783</a:t>
            </a:fld>
            <a:endParaRPr lang="en-US">
              <a:solidFill>
                <a:prstClr val="black">
                  <a:tint val="75000"/>
                </a:prstClr>
              </a:solidFill>
            </a:endParaRPr>
          </a:p>
        </p:txBody>
      </p:sp>
    </p:spTree>
    <p:extLst>
      <p:ext uri="{BB962C8B-B14F-4D97-AF65-F5344CB8AC3E}">
        <p14:creationId xmlns:p14="http://schemas.microsoft.com/office/powerpoint/2010/main" val="631442984"/>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324600"/>
          </a:xfrm>
        </p:spPr>
        <p:txBody>
          <a:bodyPr>
            <a:normAutofit/>
          </a:bodyPr>
          <a:lstStyle/>
          <a:p>
            <a:pPr marL="0" indent="0" algn="ctr">
              <a:buNone/>
            </a:pPr>
            <a:r>
              <a:rPr lang="en-US" sz="3600" b="1" i="1" dirty="0"/>
              <a:t>Moreover, Your Agency Depends on Your Objective Judgement</a:t>
            </a:r>
            <a:endParaRPr lang="en-US" sz="3600" i="1" dirty="0"/>
          </a:p>
          <a:p>
            <a:pPr>
              <a:buFont typeface="Wingdings" panose="05000000000000000000" pitchFamily="2" charset="2"/>
              <a:buChar char="§"/>
            </a:pPr>
            <a:endParaRPr lang="en-US" sz="2800" dirty="0"/>
          </a:p>
          <a:p>
            <a:pPr>
              <a:buFont typeface="Wingdings" panose="05000000000000000000" pitchFamily="2" charset="2"/>
              <a:buChar char="§"/>
            </a:pPr>
            <a:r>
              <a:rPr lang="en-US" sz="2800" dirty="0"/>
              <a:t>The credibility gained and reputation built by selecting the most qualified versus the most comfortable is a huge organizational motivator.  </a:t>
            </a:r>
          </a:p>
          <a:p>
            <a:pPr>
              <a:buFont typeface="Wingdings" panose="05000000000000000000" pitchFamily="2" charset="2"/>
              <a:buChar char="§"/>
            </a:pPr>
            <a:r>
              <a:rPr lang="en-US" sz="2800" dirty="0"/>
              <a:t>It is easier to produce and invest the work and effort to handle issues at the front end than to try to fix them at the rear end</a:t>
            </a:r>
          </a:p>
          <a:p>
            <a:pPr>
              <a:buFont typeface="Wingdings" panose="05000000000000000000" pitchFamily="2" charset="2"/>
              <a:buChar char="§"/>
            </a:pPr>
            <a:r>
              <a:rPr lang="en-US" sz="2800" b="1" dirty="0">
                <a:solidFill>
                  <a:srgbClr val="C00000"/>
                </a:solidFill>
              </a:rPr>
              <a:t>It is far quicker and easier to appoint or promote an individual to a position than to go through the long process to move them out</a:t>
            </a:r>
          </a:p>
          <a:p>
            <a:pPr marL="0" indent="0">
              <a:buNone/>
            </a:pPr>
            <a:endParaRPr lang="en-US" dirty="0"/>
          </a:p>
          <a:p>
            <a:pPr>
              <a:buFont typeface="Wingdings" panose="05000000000000000000" pitchFamily="2" charset="2"/>
              <a:buChar char="§"/>
            </a:pPr>
            <a:endParaRPr lang="en-US" dirty="0"/>
          </a:p>
          <a:p>
            <a:pPr marL="0" indent="0">
              <a:buNone/>
            </a:pPr>
            <a:endParaRPr lang="en-US" sz="4000"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784</a:t>
            </a:fld>
            <a:endParaRPr lang="en-US">
              <a:solidFill>
                <a:prstClr val="black">
                  <a:tint val="75000"/>
                </a:prstClr>
              </a:solidFill>
            </a:endParaRPr>
          </a:p>
        </p:txBody>
      </p:sp>
    </p:spTree>
    <p:extLst>
      <p:ext uri="{BB962C8B-B14F-4D97-AF65-F5344CB8AC3E}">
        <p14:creationId xmlns:p14="http://schemas.microsoft.com/office/powerpoint/2010/main" val="1315674123"/>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70804-A75F-4999-8B25-224A1EB234F2}"/>
              </a:ext>
            </a:extLst>
          </p:cNvPr>
          <p:cNvSpPr>
            <a:spLocks noGrp="1"/>
          </p:cNvSpPr>
          <p:nvPr>
            <p:ph type="title"/>
          </p:nvPr>
        </p:nvSpPr>
        <p:spPr>
          <a:xfrm>
            <a:off x="457200" y="304800"/>
            <a:ext cx="8229600" cy="762000"/>
          </a:xfrm>
        </p:spPr>
        <p:txBody>
          <a:bodyPr>
            <a:normAutofit/>
          </a:bodyPr>
          <a:lstStyle/>
          <a:p>
            <a:endParaRPr lang="en-US" b="1" dirty="0"/>
          </a:p>
        </p:txBody>
      </p:sp>
      <p:sp>
        <p:nvSpPr>
          <p:cNvPr id="3" name="Content Placeholder 2">
            <a:extLst>
              <a:ext uri="{FF2B5EF4-FFF2-40B4-BE49-F238E27FC236}">
                <a16:creationId xmlns:a16="http://schemas.microsoft.com/office/drawing/2014/main" id="{646A4F15-9EAF-42B0-ADAE-9EB742C72791}"/>
              </a:ext>
            </a:extLst>
          </p:cNvPr>
          <p:cNvSpPr>
            <a:spLocks noGrp="1"/>
          </p:cNvSpPr>
          <p:nvPr>
            <p:ph idx="1"/>
          </p:nvPr>
        </p:nvSpPr>
        <p:spPr>
          <a:xfrm>
            <a:off x="457200" y="1066800"/>
            <a:ext cx="8229600" cy="5791200"/>
          </a:xfrm>
        </p:spPr>
        <p:txBody>
          <a:bodyPr>
            <a:normAutofit/>
          </a:bodyPr>
          <a:lstStyle/>
          <a:p>
            <a:pPr marL="0" indent="0">
              <a:buNone/>
            </a:pPr>
            <a:r>
              <a:rPr lang="en-US" sz="2800" b="1" dirty="0">
                <a:solidFill>
                  <a:srgbClr val="C00000"/>
                </a:solidFill>
              </a:rPr>
              <a:t>Moreover, the damage they inflict while they were there and during the removal process may be devastating to your people, the agency and you.</a:t>
            </a:r>
          </a:p>
          <a:p>
            <a:pPr marL="0" indent="0">
              <a:buNone/>
            </a:pPr>
            <a:endParaRPr lang="en-US" sz="2800" b="1" dirty="0">
              <a:solidFill>
                <a:srgbClr val="C00000"/>
              </a:solidFill>
            </a:endParaRPr>
          </a:p>
          <a:p>
            <a:pPr marL="0" indent="0" algn="ctr">
              <a:buNone/>
            </a:pPr>
            <a:r>
              <a:rPr lang="en-US" sz="2800" b="1" u="sng" dirty="0"/>
              <a:t>BOTTOM LINE</a:t>
            </a:r>
          </a:p>
          <a:p>
            <a:pPr marL="0" indent="0">
              <a:buNone/>
            </a:pPr>
            <a:r>
              <a:rPr lang="en-US" sz="2800" b="1" i="1" dirty="0"/>
              <a:t>Your best officer may be your best because of similarity, liking or job performance, BUT…they may lack the necessary leadership competencies to manage other people.</a:t>
            </a:r>
          </a:p>
        </p:txBody>
      </p:sp>
      <p:sp>
        <p:nvSpPr>
          <p:cNvPr id="4" name="Slide Number Placeholder 3">
            <a:extLst>
              <a:ext uri="{FF2B5EF4-FFF2-40B4-BE49-F238E27FC236}">
                <a16:creationId xmlns:a16="http://schemas.microsoft.com/office/drawing/2014/main" id="{992BEFB5-6ACE-4166-B536-19F4AC03492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785</a:t>
            </a:fld>
            <a:endParaRPr lang="en-US">
              <a:solidFill>
                <a:prstClr val="black">
                  <a:tint val="75000"/>
                </a:prstClr>
              </a:solidFill>
            </a:endParaRPr>
          </a:p>
        </p:txBody>
      </p:sp>
    </p:spTree>
    <p:extLst>
      <p:ext uri="{BB962C8B-B14F-4D97-AF65-F5344CB8AC3E}">
        <p14:creationId xmlns:p14="http://schemas.microsoft.com/office/powerpoint/2010/main" val="921208521"/>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rrowheads="1"/>
          </p:cNvSpPr>
          <p:nvPr>
            <p:ph type="title"/>
          </p:nvPr>
        </p:nvSpPr>
        <p:spPr>
          <a:xfrm>
            <a:off x="457200" y="0"/>
            <a:ext cx="8229600" cy="1523999"/>
          </a:xfrm>
        </p:spPr>
        <p:txBody>
          <a:bodyPr>
            <a:normAutofit/>
          </a:bodyPr>
          <a:lstStyle/>
          <a:p>
            <a:pPr eaLnBrk="1" hangingPunct="1">
              <a:defRPr/>
            </a:pPr>
            <a:r>
              <a:rPr lang="en-US" sz="4000" b="1" u="sng" dirty="0"/>
              <a:t>IN MANAGEMENT</a:t>
            </a:r>
            <a:br>
              <a:rPr lang="en-US" sz="4000" b="1" dirty="0"/>
            </a:br>
            <a:r>
              <a:rPr lang="en-US" sz="4000" b="1" dirty="0"/>
              <a:t>Always be mindful of and sensitive to</a:t>
            </a:r>
          </a:p>
        </p:txBody>
      </p:sp>
      <p:sp>
        <p:nvSpPr>
          <p:cNvPr id="117763" name="Rectangle 3"/>
          <p:cNvSpPr>
            <a:spLocks noGrp="1" noChangeArrowheads="1"/>
          </p:cNvSpPr>
          <p:nvPr>
            <p:ph type="body" idx="1"/>
          </p:nvPr>
        </p:nvSpPr>
        <p:spPr>
          <a:xfrm>
            <a:off x="457200" y="1828799"/>
            <a:ext cx="8229600" cy="4892675"/>
          </a:xfrm>
        </p:spPr>
        <p:txBody>
          <a:bodyPr>
            <a:normAutofit/>
          </a:bodyPr>
          <a:lstStyle/>
          <a:p>
            <a:pPr eaLnBrk="1" hangingPunct="1">
              <a:defRPr/>
            </a:pPr>
            <a:r>
              <a:rPr lang="en-US" sz="2800" b="1" u="sng" dirty="0"/>
              <a:t>The bell</a:t>
            </a:r>
            <a:r>
              <a:rPr lang="en-US" sz="2800" dirty="0"/>
              <a:t> - any warning bells sounding</a:t>
            </a:r>
          </a:p>
          <a:p>
            <a:pPr eaLnBrk="1" hangingPunct="1">
              <a:defRPr/>
            </a:pPr>
            <a:r>
              <a:rPr lang="en-US" sz="2800" b="1" u="sng" dirty="0"/>
              <a:t>The book</a:t>
            </a:r>
            <a:r>
              <a:rPr lang="en-US" sz="2800" dirty="0"/>
              <a:t> - laws, regulations, policies, and ethics</a:t>
            </a:r>
          </a:p>
          <a:p>
            <a:pPr eaLnBrk="1" hangingPunct="1">
              <a:defRPr/>
            </a:pPr>
            <a:r>
              <a:rPr lang="en-US" sz="2800" b="1" u="sng" dirty="0"/>
              <a:t>The candle</a:t>
            </a:r>
            <a:r>
              <a:rPr lang="en-US" sz="2800" dirty="0"/>
              <a:t> - transparency “exposure to the light, public scrutiny”</a:t>
            </a:r>
          </a:p>
          <a:p>
            <a:pPr algn="ctr" eaLnBrk="1" hangingPunct="1">
              <a:buFont typeface="Wingdings" pitchFamily="2" charset="2"/>
              <a:buNone/>
              <a:defRPr/>
            </a:pPr>
            <a:r>
              <a:rPr lang="en-US" sz="2800" b="1" u="sng" dirty="0">
                <a:solidFill>
                  <a:srgbClr val="C00000"/>
                </a:solidFill>
              </a:rPr>
              <a:t>TRANSPARENCY IS ESSENTIAL IN OUR CRAFT</a:t>
            </a:r>
          </a:p>
          <a:p>
            <a:pPr algn="ctr" eaLnBrk="1" hangingPunct="1">
              <a:buFont typeface="Wingdings" pitchFamily="2" charset="2"/>
              <a:buNone/>
              <a:defRPr/>
            </a:pPr>
            <a:r>
              <a:rPr lang="en-US" sz="2800" b="1" i="1" dirty="0"/>
              <a:t>Can you defend, will you feel good about, and will you continue to feel justified?</a:t>
            </a:r>
          </a:p>
          <a:p>
            <a:pPr algn="ctr" eaLnBrk="1" hangingPunct="1">
              <a:buFont typeface="Wingdings" pitchFamily="2" charset="2"/>
              <a:buNone/>
              <a:defRPr/>
            </a:pPr>
            <a:r>
              <a:rPr lang="en-US" sz="2800" b="1" i="1" dirty="0">
                <a:solidFill>
                  <a:srgbClr val="C00000"/>
                </a:solidFill>
              </a:rPr>
              <a:t>AJC TEST</a:t>
            </a:r>
          </a:p>
          <a:p>
            <a:pPr algn="ctr" eaLnBrk="1" hangingPunct="1">
              <a:buFont typeface="Wingdings" pitchFamily="2" charset="2"/>
              <a:buNone/>
              <a:defRPr/>
            </a:pPr>
            <a:endParaRPr lang="en-US" sz="2800" b="1" i="1" dirty="0">
              <a:solidFill>
                <a:srgbClr val="C00000"/>
              </a:solidFill>
            </a:endParaRP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786</a:t>
            </a:fld>
            <a:endParaRPr lang="en-US">
              <a:solidFill>
                <a:prstClr val="black">
                  <a:tint val="75000"/>
                </a:prstClr>
              </a:solidFill>
            </a:endParaRPr>
          </a:p>
        </p:txBody>
      </p:sp>
    </p:spTree>
    <p:extLst>
      <p:ext uri="{BB962C8B-B14F-4D97-AF65-F5344CB8AC3E}">
        <p14:creationId xmlns:p14="http://schemas.microsoft.com/office/powerpoint/2010/main" val="2848472558"/>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BD175-7747-4105-ADDA-D6BDB3DD3F97}"/>
              </a:ext>
            </a:extLst>
          </p:cNvPr>
          <p:cNvSpPr>
            <a:spLocks noGrp="1"/>
          </p:cNvSpPr>
          <p:nvPr>
            <p:ph type="title"/>
          </p:nvPr>
        </p:nvSpPr>
        <p:spPr>
          <a:xfrm>
            <a:off x="0" y="136525"/>
            <a:ext cx="9144000" cy="1844675"/>
          </a:xfrm>
        </p:spPr>
        <p:txBody>
          <a:bodyPr>
            <a:noAutofit/>
          </a:bodyPr>
          <a:lstStyle/>
          <a:p>
            <a:r>
              <a:rPr lang="en-US" sz="3600" b="1" dirty="0"/>
              <a:t>Four reoccurring themes in contemporary leadership and management</a:t>
            </a:r>
            <a:br>
              <a:rPr lang="en-US" sz="3600" b="1" dirty="0"/>
            </a:br>
            <a:r>
              <a:rPr lang="en-US" sz="2800" dirty="0"/>
              <a:t>Admiral Michael Mullen USN Retired</a:t>
            </a:r>
            <a:br>
              <a:rPr lang="en-US" sz="2800" dirty="0"/>
            </a:br>
            <a:r>
              <a:rPr lang="en-US" sz="2800" dirty="0"/>
              <a:t>(Former Chairmen Joint Chiefs of Staff)</a:t>
            </a:r>
          </a:p>
        </p:txBody>
      </p:sp>
      <p:sp>
        <p:nvSpPr>
          <p:cNvPr id="3" name="Content Placeholder 2">
            <a:extLst>
              <a:ext uri="{FF2B5EF4-FFF2-40B4-BE49-F238E27FC236}">
                <a16:creationId xmlns:a16="http://schemas.microsoft.com/office/drawing/2014/main" id="{C402112F-454B-4758-9A1E-8E0DC1834DD5}"/>
              </a:ext>
            </a:extLst>
          </p:cNvPr>
          <p:cNvSpPr>
            <a:spLocks noGrp="1"/>
          </p:cNvSpPr>
          <p:nvPr>
            <p:ph idx="1"/>
          </p:nvPr>
        </p:nvSpPr>
        <p:spPr>
          <a:xfrm>
            <a:off x="457200" y="2362200"/>
            <a:ext cx="8229600" cy="4495800"/>
          </a:xfrm>
        </p:spPr>
        <p:txBody>
          <a:bodyPr>
            <a:normAutofit fontScale="92500" lnSpcReduction="10000"/>
          </a:bodyPr>
          <a:lstStyle/>
          <a:p>
            <a:pPr>
              <a:buFont typeface="Wingdings" panose="05000000000000000000" pitchFamily="2" charset="2"/>
              <a:buChar char="§"/>
            </a:pPr>
            <a:r>
              <a:rPr lang="en-US" b="1" dirty="0"/>
              <a:t>People</a:t>
            </a:r>
          </a:p>
          <a:p>
            <a:pPr>
              <a:buFont typeface="Wingdings" panose="05000000000000000000" pitchFamily="2" charset="2"/>
              <a:buChar char="§"/>
            </a:pPr>
            <a:r>
              <a:rPr lang="en-US" b="1" dirty="0"/>
              <a:t>Change</a:t>
            </a:r>
          </a:p>
          <a:p>
            <a:pPr>
              <a:buFont typeface="Wingdings" panose="05000000000000000000" pitchFamily="2" charset="2"/>
              <a:buChar char="§"/>
            </a:pPr>
            <a:r>
              <a:rPr lang="en-US" b="1" dirty="0"/>
              <a:t>Failure</a:t>
            </a:r>
          </a:p>
          <a:p>
            <a:pPr>
              <a:buFont typeface="Wingdings" panose="05000000000000000000" pitchFamily="2" charset="2"/>
              <a:buChar char="§"/>
            </a:pPr>
            <a:r>
              <a:rPr lang="en-US" b="1" dirty="0"/>
              <a:t>Accountability </a:t>
            </a:r>
          </a:p>
          <a:p>
            <a:pPr>
              <a:buFont typeface="Wingdings" panose="05000000000000000000" pitchFamily="2" charset="2"/>
              <a:buChar char="§"/>
            </a:pPr>
            <a:endParaRPr lang="en-US" b="1" dirty="0"/>
          </a:p>
          <a:p>
            <a:pPr marL="0" indent="0" algn="ctr">
              <a:buNone/>
            </a:pPr>
            <a:r>
              <a:rPr lang="en-US" b="1" i="1" dirty="0">
                <a:solidFill>
                  <a:srgbClr val="C00000"/>
                </a:solidFill>
              </a:rPr>
              <a:t>“The real challenge in contemporary leadership is an accurate knowledge and understanding of what is going on around you.”</a:t>
            </a:r>
          </a:p>
          <a:p>
            <a:pPr marL="0" indent="0" algn="ctr">
              <a:buNone/>
            </a:pPr>
            <a:r>
              <a:rPr lang="en-US" i="1" dirty="0"/>
              <a:t>  </a:t>
            </a:r>
          </a:p>
        </p:txBody>
      </p:sp>
      <p:sp>
        <p:nvSpPr>
          <p:cNvPr id="4" name="Slide Number Placeholder 3">
            <a:extLst>
              <a:ext uri="{FF2B5EF4-FFF2-40B4-BE49-F238E27FC236}">
                <a16:creationId xmlns:a16="http://schemas.microsoft.com/office/drawing/2014/main" id="{D72AA89B-113F-42AC-8E75-0D0B4A6A43B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787</a:t>
            </a:fld>
            <a:endParaRPr lang="en-US">
              <a:solidFill>
                <a:prstClr val="black">
                  <a:tint val="75000"/>
                </a:prstClr>
              </a:solidFill>
            </a:endParaRPr>
          </a:p>
        </p:txBody>
      </p:sp>
    </p:spTree>
    <p:extLst>
      <p:ext uri="{BB962C8B-B14F-4D97-AF65-F5344CB8AC3E}">
        <p14:creationId xmlns:p14="http://schemas.microsoft.com/office/powerpoint/2010/main" val="2292559937"/>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fontScale="90000"/>
          </a:bodyPr>
          <a:lstStyle/>
          <a:p>
            <a:r>
              <a:rPr lang="en-US" b="1" dirty="0"/>
              <a:t>Top 10 high liability areas</a:t>
            </a:r>
            <a:br>
              <a:rPr lang="en-US" dirty="0"/>
            </a:br>
            <a:r>
              <a:rPr lang="en-US" sz="3100" dirty="0"/>
              <a:t>Daigle Law Group</a:t>
            </a:r>
          </a:p>
        </p:txBody>
      </p:sp>
      <p:sp>
        <p:nvSpPr>
          <p:cNvPr id="3" name="Content Placeholder 2"/>
          <p:cNvSpPr>
            <a:spLocks noGrp="1"/>
          </p:cNvSpPr>
          <p:nvPr>
            <p:ph idx="1"/>
          </p:nvPr>
        </p:nvSpPr>
        <p:spPr>
          <a:xfrm>
            <a:off x="457200" y="1219200"/>
            <a:ext cx="8229600" cy="5486400"/>
          </a:xfrm>
        </p:spPr>
        <p:txBody>
          <a:bodyPr>
            <a:normAutofit lnSpcReduction="10000"/>
          </a:bodyPr>
          <a:lstStyle/>
          <a:p>
            <a:pPr marL="514350" indent="-514350">
              <a:buFont typeface="+mj-lt"/>
              <a:buAutoNum type="arabicPeriod"/>
            </a:pPr>
            <a:r>
              <a:rPr lang="en-US" dirty="0"/>
              <a:t> Use of force and force-related weapons</a:t>
            </a:r>
          </a:p>
          <a:p>
            <a:pPr marL="514350" indent="-514350">
              <a:buFont typeface="+mj-lt"/>
              <a:buAutoNum type="arabicPeriod"/>
            </a:pPr>
            <a:r>
              <a:rPr lang="en-US" dirty="0"/>
              <a:t> Pursuit and emergency vehicle operations </a:t>
            </a:r>
          </a:p>
          <a:p>
            <a:pPr marL="514350" indent="-514350">
              <a:buFont typeface="+mj-lt"/>
              <a:buAutoNum type="arabicPeriod"/>
            </a:pPr>
            <a:r>
              <a:rPr lang="en-US" dirty="0"/>
              <a:t> Accepting citizens complaints</a:t>
            </a:r>
          </a:p>
          <a:p>
            <a:pPr marL="514350" indent="-514350">
              <a:buFont typeface="+mj-lt"/>
              <a:buAutoNum type="arabicPeriod"/>
            </a:pPr>
            <a:r>
              <a:rPr lang="en-US" dirty="0"/>
              <a:t> Response to the mentally ill </a:t>
            </a:r>
          </a:p>
          <a:p>
            <a:pPr marL="514350" indent="-514350">
              <a:buFont typeface="+mj-lt"/>
              <a:buAutoNum type="arabicPeriod"/>
            </a:pPr>
            <a:r>
              <a:rPr lang="en-US" dirty="0"/>
              <a:t> Sexual and workplace harassment</a:t>
            </a:r>
          </a:p>
          <a:p>
            <a:pPr marL="514350" indent="-514350">
              <a:buFont typeface="+mj-lt"/>
              <a:buAutoNum type="arabicPeriod"/>
            </a:pPr>
            <a:r>
              <a:rPr lang="en-US" dirty="0"/>
              <a:t> Care and custody of detainees</a:t>
            </a:r>
          </a:p>
          <a:p>
            <a:pPr marL="514350" indent="-514350">
              <a:buFont typeface="+mj-lt"/>
              <a:buAutoNum type="arabicPeriod"/>
            </a:pPr>
            <a:r>
              <a:rPr lang="en-US" dirty="0"/>
              <a:t> Tactical operations deployment </a:t>
            </a:r>
          </a:p>
          <a:p>
            <a:pPr marL="514350" indent="-514350">
              <a:buFont typeface="+mj-lt"/>
              <a:buAutoNum type="arabicPeriod"/>
            </a:pPr>
            <a:r>
              <a:rPr lang="en-US" dirty="0"/>
              <a:t> Response to domestic violence </a:t>
            </a:r>
          </a:p>
          <a:p>
            <a:pPr marL="514350" indent="-514350">
              <a:buFont typeface="+mj-lt"/>
              <a:buAutoNum type="arabicPeriod"/>
            </a:pPr>
            <a:r>
              <a:rPr lang="en-US" dirty="0"/>
              <a:t> Evidence and property control</a:t>
            </a:r>
          </a:p>
          <a:p>
            <a:pPr marL="514350" indent="-514350">
              <a:buFont typeface="+mj-lt"/>
              <a:buAutoNum type="arabicPeriod"/>
            </a:pPr>
            <a:r>
              <a:rPr lang="en-US" dirty="0"/>
              <a:t> Off-duty and secondary employment </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788</a:t>
            </a:fld>
            <a:endParaRPr lang="en-US">
              <a:solidFill>
                <a:prstClr val="black">
                  <a:tint val="75000"/>
                </a:prstClr>
              </a:solidFill>
            </a:endParaRPr>
          </a:p>
        </p:txBody>
      </p:sp>
    </p:spTree>
    <p:extLst>
      <p:ext uri="{BB962C8B-B14F-4D97-AF65-F5344CB8AC3E}">
        <p14:creationId xmlns:p14="http://schemas.microsoft.com/office/powerpoint/2010/main" val="3466080664"/>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A890-AC62-4FBD-9327-762B42FE0230}"/>
              </a:ext>
            </a:extLst>
          </p:cNvPr>
          <p:cNvSpPr>
            <a:spLocks noGrp="1"/>
          </p:cNvSpPr>
          <p:nvPr>
            <p:ph type="title"/>
          </p:nvPr>
        </p:nvSpPr>
        <p:spPr>
          <a:xfrm>
            <a:off x="457200" y="136525"/>
            <a:ext cx="8229600" cy="1281113"/>
          </a:xfrm>
        </p:spPr>
        <p:txBody>
          <a:bodyPr>
            <a:normAutofit/>
          </a:bodyPr>
          <a:lstStyle/>
          <a:p>
            <a:r>
              <a:rPr lang="en-US" b="1" dirty="0"/>
              <a:t>Accountability Factors</a:t>
            </a:r>
            <a:br>
              <a:rPr lang="en-US" dirty="0"/>
            </a:br>
            <a:r>
              <a:rPr lang="en-US" sz="3100" i="1" dirty="0"/>
              <a:t>Standards, supervision and discipline</a:t>
            </a:r>
          </a:p>
        </p:txBody>
      </p:sp>
      <p:sp>
        <p:nvSpPr>
          <p:cNvPr id="3" name="Content Placeholder 2">
            <a:extLst>
              <a:ext uri="{FF2B5EF4-FFF2-40B4-BE49-F238E27FC236}">
                <a16:creationId xmlns:a16="http://schemas.microsoft.com/office/drawing/2014/main" id="{A4720495-04EE-49D5-8DBA-0A34260631C4}"/>
              </a:ext>
            </a:extLst>
          </p:cNvPr>
          <p:cNvSpPr>
            <a:spLocks noGrp="1"/>
          </p:cNvSpPr>
          <p:nvPr>
            <p:ph idx="1"/>
          </p:nvPr>
        </p:nvSpPr>
        <p:spPr>
          <a:xfrm>
            <a:off x="457200" y="1828800"/>
            <a:ext cx="8229600" cy="4297363"/>
          </a:xfrm>
        </p:spPr>
        <p:txBody>
          <a:bodyPr>
            <a:normAutofit/>
          </a:bodyPr>
          <a:lstStyle/>
          <a:p>
            <a:pPr>
              <a:buFont typeface="Wingdings" panose="05000000000000000000" pitchFamily="2" charset="2"/>
              <a:buChar char="§"/>
            </a:pPr>
            <a:r>
              <a:rPr lang="en-US" sz="2800" b="1" dirty="0"/>
              <a:t>The rule of law</a:t>
            </a:r>
            <a:endParaRPr lang="en-US" sz="2800" dirty="0"/>
          </a:p>
          <a:p>
            <a:pPr>
              <a:buFont typeface="Wingdings" panose="05000000000000000000" pitchFamily="2" charset="2"/>
              <a:buChar char="§"/>
            </a:pPr>
            <a:r>
              <a:rPr lang="en-US" sz="2800" b="1" dirty="0"/>
              <a:t>Human/civil rights</a:t>
            </a:r>
          </a:p>
          <a:p>
            <a:pPr>
              <a:buFont typeface="Wingdings" panose="05000000000000000000" pitchFamily="2" charset="2"/>
              <a:buChar char="§"/>
            </a:pPr>
            <a:r>
              <a:rPr lang="en-US" sz="2800" b="1" dirty="0"/>
              <a:t>Public service mindset </a:t>
            </a:r>
          </a:p>
          <a:p>
            <a:pPr>
              <a:buFont typeface="Wingdings" panose="05000000000000000000" pitchFamily="2" charset="2"/>
              <a:buChar char="§"/>
            </a:pPr>
            <a:r>
              <a:rPr lang="en-US" sz="2800" b="1" dirty="0"/>
              <a:t>Professional practice</a:t>
            </a:r>
          </a:p>
          <a:p>
            <a:pPr>
              <a:buFont typeface="Wingdings" panose="05000000000000000000" pitchFamily="2" charset="2"/>
              <a:buChar char="§"/>
            </a:pPr>
            <a:r>
              <a:rPr lang="en-US" sz="2800" b="1" dirty="0"/>
              <a:t>Transparency: </a:t>
            </a:r>
            <a:r>
              <a:rPr lang="en-US" sz="2800" dirty="0"/>
              <a:t>Policies, strategies, decision-making, resources and performance are open to public scrutiny and oversight</a:t>
            </a: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ED773D85-99B1-4CDF-BCE0-64444354935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789</a:t>
            </a:fld>
            <a:endParaRPr lang="en-US">
              <a:solidFill>
                <a:prstClr val="black">
                  <a:tint val="75000"/>
                </a:prstClr>
              </a:solidFill>
            </a:endParaRPr>
          </a:p>
        </p:txBody>
      </p:sp>
    </p:spTree>
    <p:extLst>
      <p:ext uri="{BB962C8B-B14F-4D97-AF65-F5344CB8AC3E}">
        <p14:creationId xmlns:p14="http://schemas.microsoft.com/office/powerpoint/2010/main" val="17007412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3A5A-6A1E-8CA6-1433-D4AA4D906D73}"/>
              </a:ext>
            </a:extLst>
          </p:cNvPr>
          <p:cNvSpPr>
            <a:spLocks noGrp="1"/>
          </p:cNvSpPr>
          <p:nvPr>
            <p:ph type="title"/>
          </p:nvPr>
        </p:nvSpPr>
        <p:spPr/>
        <p:txBody>
          <a:bodyPr/>
          <a:lstStyle/>
          <a:p>
            <a:r>
              <a:rPr lang="en-US" b="1" dirty="0"/>
              <a:t>Important Perspectives</a:t>
            </a:r>
          </a:p>
        </p:txBody>
      </p:sp>
      <p:sp>
        <p:nvSpPr>
          <p:cNvPr id="3" name="Content Placeholder 2">
            <a:extLst>
              <a:ext uri="{FF2B5EF4-FFF2-40B4-BE49-F238E27FC236}">
                <a16:creationId xmlns:a16="http://schemas.microsoft.com/office/drawing/2014/main" id="{394CF123-90EB-2215-B3FB-1704F4529ADB}"/>
              </a:ext>
            </a:extLst>
          </p:cNvPr>
          <p:cNvSpPr>
            <a:spLocks noGrp="1"/>
          </p:cNvSpPr>
          <p:nvPr>
            <p:ph idx="1"/>
          </p:nvPr>
        </p:nvSpPr>
        <p:spPr/>
        <p:txBody>
          <a:bodyPr>
            <a:normAutofit/>
          </a:bodyPr>
          <a:lstStyle/>
          <a:p>
            <a:pPr>
              <a:buFont typeface="Wingdings" panose="05000000000000000000" pitchFamily="2" charset="2"/>
              <a:buChar char="§"/>
            </a:pPr>
            <a:r>
              <a:rPr lang="en-US" sz="2800" b="1" dirty="0"/>
              <a:t>Identity: </a:t>
            </a:r>
            <a:r>
              <a:rPr lang="en-US" sz="2800" b="0" i="0" dirty="0">
                <a:effectLst/>
              </a:rPr>
              <a:t>the concept you develop about yourself that evolves over the course of your life. </a:t>
            </a:r>
            <a:endParaRPr lang="en-US" sz="2800" b="1" dirty="0"/>
          </a:p>
          <a:p>
            <a:pPr>
              <a:buFont typeface="Wingdings" panose="05000000000000000000" pitchFamily="2" charset="2"/>
              <a:buChar char="§"/>
            </a:pPr>
            <a:r>
              <a:rPr lang="en-US" sz="2800" b="1" dirty="0"/>
              <a:t>Agency: </a:t>
            </a:r>
            <a:r>
              <a:rPr lang="en-US" sz="2800" dirty="0"/>
              <a:t>the capacity, condition, or state of acting or of exerting power</a:t>
            </a:r>
          </a:p>
          <a:p>
            <a:pPr>
              <a:buFont typeface="Wingdings" panose="05000000000000000000" pitchFamily="2" charset="2"/>
              <a:buChar char="§"/>
            </a:pPr>
            <a:r>
              <a:rPr lang="en-US" sz="2800" b="1" dirty="0">
                <a:latin typeface="+mn-lt"/>
              </a:rPr>
              <a:t>Psychological Capital: </a:t>
            </a:r>
            <a:r>
              <a:rPr lang="en-US" sz="2800" dirty="0">
                <a:latin typeface="+mn-lt"/>
              </a:rPr>
              <a:t>h</a:t>
            </a:r>
            <a:r>
              <a:rPr lang="en-US" sz="2800" dirty="0"/>
              <a:t>ope, efficacy, resilience, and optimism</a:t>
            </a:r>
          </a:p>
          <a:p>
            <a:pPr>
              <a:buFont typeface="Wingdings" panose="05000000000000000000" pitchFamily="2" charset="2"/>
              <a:buChar char="§"/>
            </a:pPr>
            <a:r>
              <a:rPr lang="en-US" sz="2800" b="1" dirty="0">
                <a:latin typeface="+mn-lt"/>
              </a:rPr>
              <a:t>Psychological Ownership: </a:t>
            </a:r>
            <a:r>
              <a:rPr lang="en-US" sz="2800" dirty="0">
                <a:latin typeface="+mn-lt"/>
              </a:rPr>
              <a:t>t</a:t>
            </a:r>
            <a:r>
              <a:rPr lang="en-US" sz="2800" dirty="0"/>
              <a:t>erritoriality, ease of belonging, accountability, self-efficacy, and relational identity</a:t>
            </a:r>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F980637E-221D-7AE4-E787-57BF1AFCBD2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79</a:t>
            </a:fld>
            <a:endParaRPr lang="en-US">
              <a:solidFill>
                <a:prstClr val="black">
                  <a:tint val="75000"/>
                </a:prstClr>
              </a:solidFill>
            </a:endParaRPr>
          </a:p>
        </p:txBody>
      </p:sp>
    </p:spTree>
    <p:extLst>
      <p:ext uri="{BB962C8B-B14F-4D97-AF65-F5344CB8AC3E}">
        <p14:creationId xmlns:p14="http://schemas.microsoft.com/office/powerpoint/2010/main" val="1171186165"/>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0" y="0"/>
            <a:ext cx="9144000" cy="1219200"/>
          </a:xfrm>
        </p:spPr>
        <p:txBody>
          <a:bodyPr>
            <a:normAutofit fontScale="90000"/>
          </a:bodyPr>
          <a:lstStyle/>
          <a:p>
            <a:pPr eaLnBrk="1" hangingPunct="1">
              <a:defRPr/>
            </a:pPr>
            <a:r>
              <a:rPr lang="en-US" sz="4000" b="1" dirty="0"/>
              <a:t>Management and leadership begin with standards.</a:t>
            </a:r>
          </a:p>
        </p:txBody>
      </p:sp>
      <p:sp>
        <p:nvSpPr>
          <p:cNvPr id="73731" name="Rectangle 3"/>
          <p:cNvSpPr>
            <a:spLocks noGrp="1" noChangeArrowheads="1"/>
          </p:cNvSpPr>
          <p:nvPr>
            <p:ph type="body" idx="1"/>
          </p:nvPr>
        </p:nvSpPr>
        <p:spPr>
          <a:xfrm>
            <a:off x="457200" y="1371601"/>
            <a:ext cx="8077200" cy="5349874"/>
          </a:xfrm>
        </p:spPr>
        <p:txBody>
          <a:bodyPr>
            <a:normAutofit lnSpcReduction="10000"/>
          </a:bodyPr>
          <a:lstStyle/>
          <a:p>
            <a:pPr marL="0" indent="0">
              <a:buNone/>
              <a:defRPr/>
            </a:pPr>
            <a:r>
              <a:rPr lang="en-US" b="1" dirty="0">
                <a:solidFill>
                  <a:srgbClr val="C00000"/>
                </a:solidFill>
              </a:rPr>
              <a:t>Structured management practices refer to an organization having a set of consistent policies and operational actions in order to manage the organization and employees:</a:t>
            </a:r>
          </a:p>
          <a:p>
            <a:pPr eaLnBrk="1" hangingPunct="1">
              <a:defRPr/>
            </a:pPr>
            <a:r>
              <a:rPr lang="en-US" dirty="0"/>
              <a:t>Reasonable Span of Control</a:t>
            </a:r>
          </a:p>
          <a:p>
            <a:pPr eaLnBrk="1" hangingPunct="1">
              <a:defRPr/>
            </a:pPr>
            <a:r>
              <a:rPr lang="en-US" dirty="0"/>
              <a:t>Rules of conduct</a:t>
            </a:r>
          </a:p>
          <a:p>
            <a:pPr eaLnBrk="1" hangingPunct="1">
              <a:defRPr/>
            </a:pPr>
            <a:r>
              <a:rPr lang="en-US" dirty="0"/>
              <a:t>Objective Measures of performance</a:t>
            </a:r>
          </a:p>
          <a:p>
            <a:pPr eaLnBrk="1" hangingPunct="1">
              <a:defRPr/>
            </a:pPr>
            <a:r>
              <a:rPr lang="en-US" dirty="0"/>
              <a:t>Criterion </a:t>
            </a:r>
          </a:p>
          <a:p>
            <a:pPr eaLnBrk="1" hangingPunct="1">
              <a:defRPr/>
            </a:pPr>
            <a:r>
              <a:rPr lang="en-US" dirty="0"/>
              <a:t>Professional behavior</a:t>
            </a:r>
          </a:p>
          <a:p>
            <a:pPr eaLnBrk="1" hangingPunct="1">
              <a:defRPr/>
            </a:pPr>
            <a:r>
              <a:rPr lang="en-US" dirty="0"/>
              <a:t>Expected results</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790</a:t>
            </a:fld>
            <a:endParaRPr lang="en-US">
              <a:solidFill>
                <a:prstClr val="black">
                  <a:tint val="75000"/>
                </a:prstClr>
              </a:solidFill>
            </a:endParaRPr>
          </a:p>
        </p:txBody>
      </p:sp>
    </p:spTree>
    <p:extLst>
      <p:ext uri="{BB962C8B-B14F-4D97-AF65-F5344CB8AC3E}">
        <p14:creationId xmlns:p14="http://schemas.microsoft.com/office/powerpoint/2010/main" val="4226396394"/>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Line 2"/>
          <p:cNvSpPr>
            <a:spLocks noChangeShapeType="1"/>
          </p:cNvSpPr>
          <p:nvPr/>
        </p:nvSpPr>
        <p:spPr bwMode="auto">
          <a:xfrm>
            <a:off x="4953000" y="152400"/>
            <a:ext cx="0" cy="6629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70659" name="Line 3"/>
          <p:cNvSpPr>
            <a:spLocks noChangeShapeType="1"/>
          </p:cNvSpPr>
          <p:nvPr/>
        </p:nvSpPr>
        <p:spPr bwMode="auto">
          <a:xfrm>
            <a:off x="838200" y="3352800"/>
            <a:ext cx="822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0660" name="Text Box 4"/>
          <p:cNvSpPr txBox="1">
            <a:spLocks noChangeArrowheads="1"/>
          </p:cNvSpPr>
          <p:nvPr/>
        </p:nvSpPr>
        <p:spPr bwMode="auto">
          <a:xfrm>
            <a:off x="990600" y="304800"/>
            <a:ext cx="3962400" cy="290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a:spcBef>
                <a:spcPct val="50000"/>
              </a:spcBef>
              <a:buClrTx/>
              <a:buSzTx/>
              <a:buFontTx/>
              <a:buNone/>
            </a:pPr>
            <a:r>
              <a:rPr lang="en-US" altLang="en-US" sz="3000" b="1" u="sng" dirty="0"/>
              <a:t>Vision</a:t>
            </a:r>
            <a:br>
              <a:rPr lang="en-US" altLang="en-US" sz="2800" u="sng" dirty="0">
                <a:solidFill>
                  <a:srgbClr val="0000FF"/>
                </a:solidFill>
              </a:rPr>
            </a:br>
            <a:r>
              <a:rPr lang="en-US" altLang="en-US" sz="2800" dirty="0">
                <a:solidFill>
                  <a:srgbClr val="0000FF"/>
                </a:solidFill>
              </a:rPr>
              <a:t>                      </a:t>
            </a:r>
            <a:r>
              <a:rPr lang="en-US" altLang="en-US" sz="2800" b="1" dirty="0">
                <a:solidFill>
                  <a:srgbClr val="C00000"/>
                </a:solidFill>
                <a:latin typeface="Franklin Gothic Demi Cond" panose="020B0706030402020204" pitchFamily="34" charset="0"/>
              </a:rPr>
              <a:t>We Influence</a:t>
            </a:r>
            <a:endParaRPr lang="en-US" altLang="en-US" sz="2800" b="1" u="sng" dirty="0">
              <a:solidFill>
                <a:srgbClr val="C00000"/>
              </a:solidFill>
              <a:latin typeface="Franklin Gothic Demi Cond" panose="020B0706030402020204" pitchFamily="34" charset="0"/>
            </a:endParaRPr>
          </a:p>
          <a:p>
            <a:pPr>
              <a:spcBef>
                <a:spcPct val="0"/>
              </a:spcBef>
              <a:buClrTx/>
              <a:buSzTx/>
              <a:buFontTx/>
              <a:buChar char="•"/>
            </a:pPr>
            <a:r>
              <a:rPr lang="en-US" altLang="en-US" sz="2500" dirty="0">
                <a:solidFill>
                  <a:prstClr val="black"/>
                </a:solidFill>
              </a:rPr>
              <a:t>Define higher duty (purpose)</a:t>
            </a:r>
          </a:p>
          <a:p>
            <a:pPr>
              <a:spcBef>
                <a:spcPct val="0"/>
              </a:spcBef>
              <a:buClrTx/>
              <a:buSzTx/>
              <a:buFontTx/>
              <a:buChar char="•"/>
            </a:pPr>
            <a:r>
              <a:rPr lang="en-US" altLang="en-US" sz="2500" dirty="0">
                <a:solidFill>
                  <a:prstClr val="black"/>
                </a:solidFill>
              </a:rPr>
              <a:t>Expectations</a:t>
            </a:r>
          </a:p>
          <a:p>
            <a:pPr>
              <a:spcBef>
                <a:spcPct val="0"/>
              </a:spcBef>
              <a:buClrTx/>
              <a:buSzTx/>
              <a:buFontTx/>
              <a:buChar char="•"/>
            </a:pPr>
            <a:r>
              <a:rPr lang="en-US" altLang="en-US" sz="2500" dirty="0">
                <a:solidFill>
                  <a:prstClr val="black"/>
                </a:solidFill>
              </a:rPr>
              <a:t>Zero tolerance issues </a:t>
            </a:r>
          </a:p>
          <a:p>
            <a:pPr>
              <a:spcBef>
                <a:spcPct val="0"/>
              </a:spcBef>
              <a:buClrTx/>
              <a:buSzTx/>
              <a:buFontTx/>
              <a:buChar char="•"/>
            </a:pPr>
            <a:r>
              <a:rPr lang="en-US" altLang="en-US" sz="2500" dirty="0">
                <a:solidFill>
                  <a:prstClr val="black"/>
                </a:solidFill>
              </a:rPr>
              <a:t>Mentorship</a:t>
            </a:r>
          </a:p>
          <a:p>
            <a:pPr>
              <a:spcBef>
                <a:spcPct val="0"/>
              </a:spcBef>
              <a:buClrTx/>
              <a:buSzTx/>
              <a:buFontTx/>
              <a:buChar char="•"/>
            </a:pPr>
            <a:r>
              <a:rPr lang="en-US" altLang="en-US" sz="2500" dirty="0">
                <a:solidFill>
                  <a:prstClr val="black"/>
                </a:solidFill>
              </a:rPr>
              <a:t>Coaching</a:t>
            </a:r>
          </a:p>
        </p:txBody>
      </p:sp>
      <p:sp>
        <p:nvSpPr>
          <p:cNvPr id="70661" name="Line 5"/>
          <p:cNvSpPr>
            <a:spLocks noChangeShapeType="1"/>
          </p:cNvSpPr>
          <p:nvPr/>
        </p:nvSpPr>
        <p:spPr bwMode="auto">
          <a:xfrm>
            <a:off x="838200" y="152400"/>
            <a:ext cx="0" cy="6629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0662" name="Line 6"/>
          <p:cNvSpPr>
            <a:spLocks noChangeShapeType="1"/>
          </p:cNvSpPr>
          <p:nvPr/>
        </p:nvSpPr>
        <p:spPr bwMode="auto">
          <a:xfrm>
            <a:off x="9067800" y="152400"/>
            <a:ext cx="0" cy="6629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0663" name="Line 7"/>
          <p:cNvSpPr>
            <a:spLocks noChangeShapeType="1"/>
          </p:cNvSpPr>
          <p:nvPr/>
        </p:nvSpPr>
        <p:spPr bwMode="auto">
          <a:xfrm>
            <a:off x="838200" y="152400"/>
            <a:ext cx="822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0664" name="Line 8"/>
          <p:cNvSpPr>
            <a:spLocks noChangeShapeType="1"/>
          </p:cNvSpPr>
          <p:nvPr/>
        </p:nvSpPr>
        <p:spPr bwMode="auto">
          <a:xfrm>
            <a:off x="838200" y="6781800"/>
            <a:ext cx="822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0665" name="Text Box 9"/>
          <p:cNvSpPr txBox="1">
            <a:spLocks noChangeArrowheads="1"/>
          </p:cNvSpPr>
          <p:nvPr/>
        </p:nvSpPr>
        <p:spPr bwMode="auto">
          <a:xfrm>
            <a:off x="5562600" y="381000"/>
            <a:ext cx="3048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a:spcBef>
                <a:spcPct val="50000"/>
              </a:spcBef>
              <a:buClrTx/>
              <a:buSzTx/>
              <a:buFontTx/>
              <a:buNone/>
            </a:pPr>
            <a:r>
              <a:rPr lang="en-US" altLang="en-US" sz="3000" b="1" u="sng" dirty="0"/>
              <a:t>Empowerment</a:t>
            </a:r>
            <a:endParaRPr lang="en-US" altLang="en-US" sz="2500" b="1" dirty="0"/>
          </a:p>
        </p:txBody>
      </p:sp>
      <p:sp>
        <p:nvSpPr>
          <p:cNvPr id="70666" name="Text Box 10"/>
          <p:cNvSpPr txBox="1">
            <a:spLocks noChangeArrowheads="1"/>
          </p:cNvSpPr>
          <p:nvPr/>
        </p:nvSpPr>
        <p:spPr bwMode="auto">
          <a:xfrm>
            <a:off x="6096000" y="1219200"/>
            <a:ext cx="22860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Char char="•"/>
            </a:pPr>
            <a:r>
              <a:rPr lang="en-US" altLang="en-US" sz="2600">
                <a:solidFill>
                  <a:prstClr val="black"/>
                </a:solidFill>
              </a:rPr>
              <a:t>Trust</a:t>
            </a:r>
          </a:p>
          <a:p>
            <a:pPr>
              <a:spcBef>
                <a:spcPct val="0"/>
              </a:spcBef>
              <a:buClrTx/>
              <a:buSzTx/>
              <a:buFontTx/>
              <a:buChar char="•"/>
            </a:pPr>
            <a:r>
              <a:rPr lang="en-US" altLang="en-US" sz="2600">
                <a:solidFill>
                  <a:prstClr val="black"/>
                </a:solidFill>
              </a:rPr>
              <a:t>Ownership</a:t>
            </a:r>
          </a:p>
          <a:p>
            <a:pPr>
              <a:spcBef>
                <a:spcPct val="0"/>
              </a:spcBef>
              <a:buClrTx/>
              <a:buSzTx/>
              <a:buFontTx/>
              <a:buChar char="•"/>
            </a:pPr>
            <a:r>
              <a:rPr lang="en-US" altLang="en-US" sz="2600">
                <a:solidFill>
                  <a:prstClr val="black"/>
                </a:solidFill>
              </a:rPr>
              <a:t>Responsibility</a:t>
            </a:r>
          </a:p>
          <a:p>
            <a:pPr>
              <a:spcBef>
                <a:spcPct val="0"/>
              </a:spcBef>
              <a:buClrTx/>
              <a:buSzTx/>
              <a:buFontTx/>
              <a:buChar char="•"/>
            </a:pPr>
            <a:r>
              <a:rPr lang="en-US" altLang="en-US" sz="2600">
                <a:solidFill>
                  <a:prstClr val="black"/>
                </a:solidFill>
              </a:rPr>
              <a:t>Accountability</a:t>
            </a:r>
          </a:p>
        </p:txBody>
      </p:sp>
      <p:sp>
        <p:nvSpPr>
          <p:cNvPr id="70667" name="Text Box 11"/>
          <p:cNvSpPr txBox="1">
            <a:spLocks noChangeArrowheads="1"/>
          </p:cNvSpPr>
          <p:nvPr/>
        </p:nvSpPr>
        <p:spPr bwMode="auto">
          <a:xfrm>
            <a:off x="1066799" y="3581400"/>
            <a:ext cx="3733795"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a:spcBef>
                <a:spcPct val="50000"/>
              </a:spcBef>
              <a:buClrTx/>
              <a:buSzTx/>
              <a:buFontTx/>
              <a:buNone/>
            </a:pPr>
            <a:r>
              <a:rPr lang="en-US" altLang="en-US" sz="3000" b="1" u="sng" dirty="0"/>
              <a:t>Standards</a:t>
            </a:r>
            <a:br>
              <a:rPr lang="en-US" altLang="en-US" sz="3000" b="1" u="sng" dirty="0">
                <a:solidFill>
                  <a:srgbClr val="0000FF"/>
                </a:solidFill>
              </a:rPr>
            </a:br>
            <a:r>
              <a:rPr lang="en-US" altLang="en-US" sz="3000" b="1" dirty="0">
                <a:solidFill>
                  <a:srgbClr val="0000FF"/>
                </a:solidFill>
              </a:rPr>
              <a:t>                   </a:t>
            </a:r>
            <a:r>
              <a:rPr lang="en-US" altLang="en-US" sz="2800" dirty="0">
                <a:solidFill>
                  <a:srgbClr val="0000FF"/>
                </a:solidFill>
                <a:latin typeface="Franklin Gothic Demi Cond" panose="020B0706030402020204" pitchFamily="34" charset="0"/>
              </a:rPr>
              <a:t>We Measure</a:t>
            </a:r>
            <a:endParaRPr lang="en-US" altLang="en-US" sz="3000" b="1" u="sng" dirty="0">
              <a:solidFill>
                <a:srgbClr val="0000FF"/>
              </a:solidFill>
              <a:latin typeface="Franklin Gothic Demi Cond" panose="020B0706030402020204" pitchFamily="34" charset="0"/>
            </a:endParaRPr>
          </a:p>
          <a:p>
            <a:pPr algn="ctr">
              <a:spcBef>
                <a:spcPct val="0"/>
              </a:spcBef>
              <a:buClrTx/>
              <a:buSzTx/>
              <a:buFontTx/>
              <a:buChar char="•"/>
            </a:pPr>
            <a:r>
              <a:rPr lang="en-US" altLang="en-US" sz="2600" dirty="0">
                <a:solidFill>
                  <a:prstClr val="black"/>
                </a:solidFill>
              </a:rPr>
              <a:t>Policy &amp; Procedures</a:t>
            </a:r>
          </a:p>
          <a:p>
            <a:pPr algn="ctr">
              <a:spcBef>
                <a:spcPct val="0"/>
              </a:spcBef>
              <a:buClrTx/>
              <a:buSzTx/>
              <a:buFontTx/>
              <a:buChar char="•"/>
            </a:pPr>
            <a:r>
              <a:rPr lang="en-US" altLang="en-US" sz="2600" dirty="0">
                <a:solidFill>
                  <a:prstClr val="black"/>
                </a:solidFill>
              </a:rPr>
              <a:t>Structures, functions and processes</a:t>
            </a:r>
          </a:p>
          <a:p>
            <a:pPr algn="ctr">
              <a:spcBef>
                <a:spcPct val="0"/>
              </a:spcBef>
              <a:buClrTx/>
              <a:buSzTx/>
              <a:buFontTx/>
              <a:buChar char="•"/>
            </a:pPr>
            <a:r>
              <a:rPr lang="en-US" altLang="en-US" sz="2600" dirty="0">
                <a:solidFill>
                  <a:prstClr val="black"/>
                </a:solidFill>
              </a:rPr>
              <a:t>Conduct and behavior</a:t>
            </a:r>
          </a:p>
          <a:p>
            <a:pPr algn="ctr">
              <a:spcBef>
                <a:spcPct val="0"/>
              </a:spcBef>
              <a:buClrTx/>
              <a:buSzTx/>
              <a:buFontTx/>
              <a:buChar char="•"/>
            </a:pPr>
            <a:r>
              <a:rPr lang="en-US" altLang="en-US" sz="2600" dirty="0">
                <a:solidFill>
                  <a:prstClr val="black"/>
                </a:solidFill>
              </a:rPr>
              <a:t>Oversight</a:t>
            </a:r>
          </a:p>
        </p:txBody>
      </p:sp>
      <p:sp>
        <p:nvSpPr>
          <p:cNvPr id="70668" name="Text Box 12"/>
          <p:cNvSpPr txBox="1">
            <a:spLocks noChangeArrowheads="1"/>
          </p:cNvSpPr>
          <p:nvPr/>
        </p:nvSpPr>
        <p:spPr bwMode="auto">
          <a:xfrm>
            <a:off x="5562600" y="3581400"/>
            <a:ext cx="304800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a:spcBef>
                <a:spcPct val="50000"/>
              </a:spcBef>
              <a:buClrTx/>
              <a:buSzTx/>
              <a:buFontTx/>
              <a:buNone/>
            </a:pPr>
            <a:r>
              <a:rPr lang="en-US" altLang="en-US" sz="3000" b="1" u="sng" dirty="0"/>
              <a:t>Performance</a:t>
            </a:r>
            <a:br>
              <a:rPr lang="en-US" altLang="en-US" sz="3000" u="sng" dirty="0">
                <a:solidFill>
                  <a:srgbClr val="0000FF"/>
                </a:solidFill>
              </a:rPr>
            </a:br>
            <a:endParaRPr lang="en-US" altLang="en-US" sz="3000" u="sng" dirty="0">
              <a:solidFill>
                <a:srgbClr val="0000FF"/>
              </a:solidFill>
            </a:endParaRPr>
          </a:p>
          <a:p>
            <a:pPr>
              <a:spcBef>
                <a:spcPct val="0"/>
              </a:spcBef>
              <a:buClrTx/>
              <a:buSzTx/>
              <a:buFontTx/>
              <a:buChar char="•"/>
            </a:pPr>
            <a:r>
              <a:rPr lang="en-US" altLang="en-US" sz="2500" dirty="0">
                <a:solidFill>
                  <a:prstClr val="black"/>
                </a:solidFill>
              </a:rPr>
              <a:t>Resources applied</a:t>
            </a:r>
          </a:p>
          <a:p>
            <a:pPr>
              <a:spcBef>
                <a:spcPct val="0"/>
              </a:spcBef>
              <a:buClrTx/>
              <a:buSzTx/>
              <a:buFontTx/>
              <a:buChar char="•"/>
            </a:pPr>
            <a:r>
              <a:rPr lang="en-US" altLang="en-US" sz="2500" dirty="0">
                <a:solidFill>
                  <a:prstClr val="black"/>
                </a:solidFill>
              </a:rPr>
              <a:t>Goals and objectives</a:t>
            </a:r>
          </a:p>
          <a:p>
            <a:pPr>
              <a:spcBef>
                <a:spcPct val="0"/>
              </a:spcBef>
              <a:buClrTx/>
              <a:buSzTx/>
              <a:buFontTx/>
              <a:buChar char="•"/>
            </a:pPr>
            <a:r>
              <a:rPr lang="en-US" altLang="en-US" sz="2500" dirty="0">
                <a:solidFill>
                  <a:prstClr val="black"/>
                </a:solidFill>
              </a:rPr>
              <a:t>Efficiency and effectiveness  </a:t>
            </a:r>
          </a:p>
          <a:p>
            <a:pPr>
              <a:spcBef>
                <a:spcPct val="0"/>
              </a:spcBef>
              <a:buClrTx/>
              <a:buSzTx/>
              <a:buFontTx/>
              <a:buChar char="•"/>
            </a:pPr>
            <a:r>
              <a:rPr lang="en-US" altLang="en-US" sz="2500" dirty="0">
                <a:solidFill>
                  <a:prstClr val="black"/>
                </a:solidFill>
              </a:rPr>
              <a:t>Results </a:t>
            </a:r>
          </a:p>
        </p:txBody>
      </p:sp>
      <p:sp>
        <p:nvSpPr>
          <p:cNvPr id="70669" name="Text Box 13"/>
          <p:cNvSpPr txBox="1">
            <a:spLocks noChangeArrowheads="1"/>
          </p:cNvSpPr>
          <p:nvPr/>
        </p:nvSpPr>
        <p:spPr bwMode="auto">
          <a:xfrm>
            <a:off x="228600" y="533400"/>
            <a:ext cx="4572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r>
              <a:rPr lang="en-US" altLang="en-US" sz="2500" b="1" dirty="0">
                <a:solidFill>
                  <a:srgbClr val="C00000"/>
                </a:solidFill>
              </a:rPr>
              <a:t>L</a:t>
            </a:r>
          </a:p>
          <a:p>
            <a:pPr>
              <a:spcBef>
                <a:spcPct val="0"/>
              </a:spcBef>
              <a:buClrTx/>
              <a:buSzTx/>
              <a:buFontTx/>
              <a:buNone/>
            </a:pPr>
            <a:r>
              <a:rPr lang="en-US" altLang="en-US" sz="2500" b="1" dirty="0">
                <a:solidFill>
                  <a:srgbClr val="C00000"/>
                </a:solidFill>
              </a:rPr>
              <a:t>E</a:t>
            </a:r>
          </a:p>
          <a:p>
            <a:pPr>
              <a:spcBef>
                <a:spcPct val="0"/>
              </a:spcBef>
              <a:buClrTx/>
              <a:buSzTx/>
              <a:buFontTx/>
              <a:buNone/>
            </a:pPr>
            <a:r>
              <a:rPr lang="en-US" altLang="en-US" sz="2500" b="1" dirty="0">
                <a:solidFill>
                  <a:srgbClr val="C00000"/>
                </a:solidFill>
              </a:rPr>
              <a:t>A</a:t>
            </a:r>
          </a:p>
          <a:p>
            <a:pPr>
              <a:spcBef>
                <a:spcPct val="0"/>
              </a:spcBef>
              <a:buClrTx/>
              <a:buSzTx/>
              <a:buFontTx/>
              <a:buNone/>
            </a:pPr>
            <a:r>
              <a:rPr lang="en-US" altLang="en-US" sz="2500" b="1" dirty="0">
                <a:solidFill>
                  <a:srgbClr val="C00000"/>
                </a:solidFill>
              </a:rPr>
              <a:t>D</a:t>
            </a:r>
          </a:p>
          <a:p>
            <a:pPr>
              <a:spcBef>
                <a:spcPct val="0"/>
              </a:spcBef>
              <a:buClrTx/>
              <a:buSzTx/>
              <a:buFontTx/>
              <a:buNone/>
            </a:pPr>
            <a:r>
              <a:rPr lang="en-US" altLang="en-US" sz="2500" b="1" dirty="0">
                <a:solidFill>
                  <a:srgbClr val="C00000"/>
                </a:solidFill>
              </a:rPr>
              <a:t>E</a:t>
            </a:r>
          </a:p>
          <a:p>
            <a:pPr>
              <a:spcBef>
                <a:spcPct val="0"/>
              </a:spcBef>
              <a:buClrTx/>
              <a:buSzTx/>
              <a:buFontTx/>
              <a:buNone/>
            </a:pPr>
            <a:r>
              <a:rPr lang="en-US" altLang="en-US" sz="2500" b="1" dirty="0">
                <a:solidFill>
                  <a:srgbClr val="C00000"/>
                </a:solidFill>
              </a:rPr>
              <a:t>R</a:t>
            </a:r>
          </a:p>
        </p:txBody>
      </p:sp>
      <p:sp>
        <p:nvSpPr>
          <p:cNvPr id="70670" name="Text Box 14"/>
          <p:cNvSpPr txBox="1">
            <a:spLocks noChangeArrowheads="1"/>
          </p:cNvSpPr>
          <p:nvPr/>
        </p:nvSpPr>
        <p:spPr bwMode="auto">
          <a:xfrm>
            <a:off x="228600" y="3565525"/>
            <a:ext cx="6096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r>
              <a:rPr lang="en-US" altLang="en-US" sz="2500" b="1" dirty="0">
                <a:solidFill>
                  <a:schemeClr val="tx2"/>
                </a:solidFill>
              </a:rPr>
              <a:t>M</a:t>
            </a:r>
          </a:p>
          <a:p>
            <a:pPr>
              <a:spcBef>
                <a:spcPct val="0"/>
              </a:spcBef>
              <a:buClrTx/>
              <a:buSzTx/>
              <a:buFontTx/>
              <a:buNone/>
            </a:pPr>
            <a:r>
              <a:rPr lang="en-US" altLang="en-US" sz="2500" b="1" dirty="0">
                <a:solidFill>
                  <a:schemeClr val="tx2"/>
                </a:solidFill>
              </a:rPr>
              <a:t>A</a:t>
            </a:r>
          </a:p>
          <a:p>
            <a:pPr>
              <a:spcBef>
                <a:spcPct val="0"/>
              </a:spcBef>
              <a:buClrTx/>
              <a:buSzTx/>
              <a:buFontTx/>
              <a:buNone/>
            </a:pPr>
            <a:r>
              <a:rPr lang="en-US" altLang="en-US" sz="2500" b="1" dirty="0">
                <a:solidFill>
                  <a:schemeClr val="tx2"/>
                </a:solidFill>
              </a:rPr>
              <a:t>N</a:t>
            </a:r>
          </a:p>
          <a:p>
            <a:pPr>
              <a:spcBef>
                <a:spcPct val="0"/>
              </a:spcBef>
              <a:buClrTx/>
              <a:buSzTx/>
              <a:buFontTx/>
              <a:buNone/>
            </a:pPr>
            <a:r>
              <a:rPr lang="en-US" altLang="en-US" sz="2500" b="1" dirty="0">
                <a:solidFill>
                  <a:schemeClr val="tx2"/>
                </a:solidFill>
              </a:rPr>
              <a:t>A</a:t>
            </a:r>
          </a:p>
          <a:p>
            <a:pPr>
              <a:spcBef>
                <a:spcPct val="0"/>
              </a:spcBef>
              <a:buClrTx/>
              <a:buSzTx/>
              <a:buFontTx/>
              <a:buNone/>
            </a:pPr>
            <a:r>
              <a:rPr lang="en-US" altLang="en-US" sz="2500" b="1" dirty="0">
                <a:solidFill>
                  <a:schemeClr val="tx2"/>
                </a:solidFill>
              </a:rPr>
              <a:t>G</a:t>
            </a:r>
          </a:p>
          <a:p>
            <a:pPr>
              <a:spcBef>
                <a:spcPct val="0"/>
              </a:spcBef>
              <a:buClrTx/>
              <a:buSzTx/>
              <a:buFontTx/>
              <a:buNone/>
            </a:pPr>
            <a:r>
              <a:rPr lang="en-US" altLang="en-US" sz="2500" b="1" dirty="0">
                <a:solidFill>
                  <a:schemeClr val="tx2"/>
                </a:solidFill>
              </a:rPr>
              <a:t>E</a:t>
            </a:r>
          </a:p>
          <a:p>
            <a:pPr>
              <a:spcBef>
                <a:spcPct val="0"/>
              </a:spcBef>
              <a:buClrTx/>
              <a:buSzTx/>
              <a:buFontTx/>
              <a:buNone/>
            </a:pPr>
            <a:r>
              <a:rPr lang="en-US" altLang="en-US" sz="2500" b="1" dirty="0">
                <a:solidFill>
                  <a:schemeClr val="tx2"/>
                </a:solidFill>
              </a:rPr>
              <a:t>R</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791</a:t>
            </a:fld>
            <a:endParaRPr lang="en-US">
              <a:solidFill>
                <a:prstClr val="black">
                  <a:tint val="75000"/>
                </a:prstClr>
              </a:solidFill>
            </a:endParaRPr>
          </a:p>
        </p:txBody>
      </p:sp>
      <p:cxnSp>
        <p:nvCxnSpPr>
          <p:cNvPr id="4" name="Straight Arrow Connector 3">
            <a:extLst>
              <a:ext uri="{FF2B5EF4-FFF2-40B4-BE49-F238E27FC236}">
                <a16:creationId xmlns:a16="http://schemas.microsoft.com/office/drawing/2014/main" id="{1F4F5311-6546-4745-89C7-186D7784B8E9}"/>
              </a:ext>
            </a:extLst>
          </p:cNvPr>
          <p:cNvCxnSpPr>
            <a:cxnSpLocks/>
          </p:cNvCxnSpPr>
          <p:nvPr/>
        </p:nvCxnSpPr>
        <p:spPr>
          <a:xfrm>
            <a:off x="609600" y="1050926"/>
            <a:ext cx="2209800" cy="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3AA86FE-67BF-4103-831B-D895DE5192C9}"/>
              </a:ext>
            </a:extLst>
          </p:cNvPr>
          <p:cNvCxnSpPr>
            <a:cxnSpLocks/>
          </p:cNvCxnSpPr>
          <p:nvPr/>
        </p:nvCxnSpPr>
        <p:spPr>
          <a:xfrm flipV="1">
            <a:off x="685800" y="4343401"/>
            <a:ext cx="2133600" cy="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891213"/>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sz="3600" b="1" dirty="0"/>
              <a:t>Four main sources for management failure</a:t>
            </a:r>
          </a:p>
        </p:txBody>
      </p:sp>
      <p:sp>
        <p:nvSpPr>
          <p:cNvPr id="3" name="Content Placeholder 2"/>
          <p:cNvSpPr>
            <a:spLocks noGrp="1"/>
          </p:cNvSpPr>
          <p:nvPr>
            <p:ph idx="1"/>
          </p:nvPr>
        </p:nvSpPr>
        <p:spPr>
          <a:xfrm>
            <a:off x="457200" y="1219200"/>
            <a:ext cx="8229600" cy="5638800"/>
          </a:xfrm>
        </p:spPr>
        <p:txBody>
          <a:bodyPr>
            <a:normAutofit/>
          </a:bodyPr>
          <a:lstStyle/>
          <a:p>
            <a:pPr>
              <a:buFont typeface="Wingdings" panose="05000000000000000000" pitchFamily="2" charset="2"/>
              <a:buChar char="§"/>
            </a:pPr>
            <a:r>
              <a:rPr lang="en-US" sz="2800" b="1" dirty="0"/>
              <a:t>Not being prepared: </a:t>
            </a:r>
            <a:r>
              <a:rPr lang="en-US" sz="2800" dirty="0"/>
              <a:t>mediocracy, turning a blind eye, not dealing with it or not seeing it…Failure to sustain a “proactive” mindset.</a:t>
            </a:r>
          </a:p>
          <a:p>
            <a:pPr>
              <a:buFont typeface="Wingdings" panose="05000000000000000000" pitchFamily="2" charset="2"/>
              <a:buChar char="§"/>
            </a:pPr>
            <a:r>
              <a:rPr lang="en-US" sz="2800" b="1" dirty="0"/>
              <a:t>Arrogance: </a:t>
            </a:r>
            <a:r>
              <a:rPr lang="en-US" sz="2800" dirty="0"/>
              <a:t>close-mindedness resulting from ignorance, stupidity or ego that promotes a subjective versus objective assessment and evaluation </a:t>
            </a:r>
          </a:p>
          <a:p>
            <a:pPr>
              <a:buFont typeface="Wingdings" panose="05000000000000000000" pitchFamily="2" charset="2"/>
              <a:buChar char="§"/>
            </a:pPr>
            <a:r>
              <a:rPr lang="en-US" sz="2800" b="1" dirty="0"/>
              <a:t>Deliberate indifference: </a:t>
            </a:r>
            <a:r>
              <a:rPr lang="en-US" sz="2800" dirty="0"/>
              <a:t>the conscious or reckless disregard of the consequences of one's acts or omissions.</a:t>
            </a:r>
          </a:p>
          <a:p>
            <a:pPr>
              <a:buFont typeface="Wingdings" panose="05000000000000000000" pitchFamily="2" charset="2"/>
              <a:buChar char="§"/>
            </a:pPr>
            <a:r>
              <a:rPr lang="en-US" sz="2800" b="1" dirty="0"/>
              <a:t>Bad unit culture: </a:t>
            </a:r>
            <a:r>
              <a:rPr lang="en-US" sz="2800" dirty="0"/>
              <a:t>disregard for policy, procedure, training, poor supervision and oversight</a:t>
            </a:r>
          </a:p>
          <a:p>
            <a:pPr marL="0" indent="0">
              <a:buNone/>
            </a:pPr>
            <a:endParaRPr lang="en-US" b="1"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792</a:t>
            </a:fld>
            <a:endParaRPr lang="en-US">
              <a:solidFill>
                <a:prstClr val="black">
                  <a:tint val="75000"/>
                </a:prstClr>
              </a:solidFill>
            </a:endParaRPr>
          </a:p>
        </p:txBody>
      </p:sp>
    </p:spTree>
    <p:extLst>
      <p:ext uri="{BB962C8B-B14F-4D97-AF65-F5344CB8AC3E}">
        <p14:creationId xmlns:p14="http://schemas.microsoft.com/office/powerpoint/2010/main" val="2224233812"/>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81ED1F6-FDA4-4D57-9526-BB556315A26C}"/>
              </a:ext>
            </a:extLst>
          </p:cNvPr>
          <p:cNvSpPr>
            <a:spLocks noGrp="1"/>
          </p:cNvSpPr>
          <p:nvPr>
            <p:ph type="title"/>
          </p:nvPr>
        </p:nvSpPr>
        <p:spPr>
          <a:xfrm>
            <a:off x="0" y="0"/>
            <a:ext cx="9144000" cy="1143000"/>
          </a:xfrm>
        </p:spPr>
        <p:txBody>
          <a:bodyPr>
            <a:normAutofit/>
          </a:bodyPr>
          <a:lstStyle/>
          <a:p>
            <a:r>
              <a:rPr lang="en-US" dirty="0"/>
              <a:t> </a:t>
            </a:r>
            <a:r>
              <a:rPr lang="en-US" sz="3600" b="1" dirty="0"/>
              <a:t>Four main themes of failing Managers</a:t>
            </a:r>
          </a:p>
        </p:txBody>
      </p:sp>
      <p:sp>
        <p:nvSpPr>
          <p:cNvPr id="9" name="Content Placeholder 8">
            <a:extLst>
              <a:ext uri="{FF2B5EF4-FFF2-40B4-BE49-F238E27FC236}">
                <a16:creationId xmlns:a16="http://schemas.microsoft.com/office/drawing/2014/main" id="{6580245F-0F2A-444F-9777-77F4DC6B78AE}"/>
              </a:ext>
            </a:extLst>
          </p:cNvPr>
          <p:cNvSpPr>
            <a:spLocks noGrp="1"/>
          </p:cNvSpPr>
          <p:nvPr>
            <p:ph idx="1"/>
          </p:nvPr>
        </p:nvSpPr>
        <p:spPr/>
        <p:txBody>
          <a:bodyPr>
            <a:normAutofit fontScale="92500" lnSpcReduction="10000"/>
          </a:bodyPr>
          <a:lstStyle/>
          <a:p>
            <a:pPr>
              <a:buFont typeface="Wingdings" panose="05000000000000000000" pitchFamily="2" charset="2"/>
              <a:buChar char="§"/>
            </a:pPr>
            <a:r>
              <a:rPr lang="en-US" dirty="0"/>
              <a:t>Problems with interpersonal relationships (being insensitive, arrogant, cold, aloof, overly ambitious); </a:t>
            </a:r>
          </a:p>
          <a:p>
            <a:pPr>
              <a:buFont typeface="Wingdings" panose="05000000000000000000" pitchFamily="2" charset="2"/>
              <a:buChar char="§"/>
            </a:pPr>
            <a:r>
              <a:rPr lang="en-US" dirty="0"/>
              <a:t>Failure to meet business objectives (betraying trust, not following through, overly ambitious, `poor performance’)</a:t>
            </a:r>
          </a:p>
          <a:p>
            <a:pPr>
              <a:buFont typeface="Wingdings" panose="05000000000000000000" pitchFamily="2" charset="2"/>
              <a:buChar char="§"/>
            </a:pPr>
            <a:r>
              <a:rPr lang="en-US" dirty="0"/>
              <a:t>Inability to build a team (poor staffing, unable to build a team)</a:t>
            </a:r>
          </a:p>
          <a:p>
            <a:pPr>
              <a:buFont typeface="Wingdings" panose="05000000000000000000" pitchFamily="2" charset="2"/>
              <a:buChar char="§"/>
            </a:pPr>
            <a:r>
              <a:rPr lang="en-US" dirty="0"/>
              <a:t>Inability to adapt to a transition (not strategic, conflict with upper management)</a:t>
            </a:r>
          </a:p>
        </p:txBody>
      </p:sp>
      <p:sp>
        <p:nvSpPr>
          <p:cNvPr id="7" name="Slide Number Placeholder 6">
            <a:extLst>
              <a:ext uri="{FF2B5EF4-FFF2-40B4-BE49-F238E27FC236}">
                <a16:creationId xmlns:a16="http://schemas.microsoft.com/office/drawing/2014/main" id="{6AD52015-0C38-4245-857A-D4813CA2271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793</a:t>
            </a:fld>
            <a:endParaRPr lang="en-US">
              <a:solidFill>
                <a:prstClr val="black">
                  <a:tint val="75000"/>
                </a:prstClr>
              </a:solidFill>
            </a:endParaRPr>
          </a:p>
        </p:txBody>
      </p:sp>
    </p:spTree>
    <p:extLst>
      <p:ext uri="{BB962C8B-B14F-4D97-AF65-F5344CB8AC3E}">
        <p14:creationId xmlns:p14="http://schemas.microsoft.com/office/powerpoint/2010/main" val="1793329507"/>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01091-6933-483C-8481-C9352BFAA0BF}"/>
              </a:ext>
            </a:extLst>
          </p:cNvPr>
          <p:cNvSpPr>
            <a:spLocks noGrp="1"/>
          </p:cNvSpPr>
          <p:nvPr>
            <p:ph type="title"/>
          </p:nvPr>
        </p:nvSpPr>
        <p:spPr>
          <a:xfrm>
            <a:off x="0" y="0"/>
            <a:ext cx="9144000" cy="1143000"/>
          </a:xfrm>
        </p:spPr>
        <p:txBody>
          <a:bodyPr>
            <a:normAutofit/>
          </a:bodyPr>
          <a:lstStyle/>
          <a:p>
            <a:r>
              <a:rPr lang="en-US" sz="3200" b="1" dirty="0"/>
              <a:t>In the majority of adverse issues:</a:t>
            </a:r>
            <a:br>
              <a:rPr lang="en-US" sz="3200" b="1" dirty="0"/>
            </a:br>
            <a:r>
              <a:rPr lang="en-US" sz="3200" b="1" i="1" dirty="0">
                <a:solidFill>
                  <a:srgbClr val="C00000"/>
                </a:solidFill>
              </a:rPr>
              <a:t>“It happened because it could”</a:t>
            </a:r>
          </a:p>
        </p:txBody>
      </p:sp>
      <p:sp>
        <p:nvSpPr>
          <p:cNvPr id="3" name="Content Placeholder 2">
            <a:extLst>
              <a:ext uri="{FF2B5EF4-FFF2-40B4-BE49-F238E27FC236}">
                <a16:creationId xmlns:a16="http://schemas.microsoft.com/office/drawing/2014/main" id="{F8C16993-8D9F-4D86-A81B-B46E059FCD76}"/>
              </a:ext>
            </a:extLst>
          </p:cNvPr>
          <p:cNvSpPr>
            <a:spLocks noGrp="1"/>
          </p:cNvSpPr>
          <p:nvPr>
            <p:ph idx="1"/>
          </p:nvPr>
        </p:nvSpPr>
        <p:spPr>
          <a:xfrm>
            <a:off x="457200" y="1295400"/>
            <a:ext cx="8229600" cy="5562600"/>
          </a:xfrm>
        </p:spPr>
        <p:txBody>
          <a:bodyPr>
            <a:normAutofit fontScale="92500"/>
          </a:bodyPr>
          <a:lstStyle/>
          <a:p>
            <a:pPr marL="0" indent="0">
              <a:buNone/>
            </a:pPr>
            <a:r>
              <a:rPr lang="en-US" b="1" dirty="0"/>
              <a:t>In General: </a:t>
            </a:r>
            <a:r>
              <a:rPr lang="en-US" dirty="0"/>
              <a:t>Poor organizational culture over good </a:t>
            </a:r>
          </a:p>
          <a:p>
            <a:pPr marL="0" indent="0">
              <a:buNone/>
            </a:pPr>
            <a:r>
              <a:rPr lang="en-US" b="1" dirty="0"/>
              <a:t>In Specific:</a:t>
            </a:r>
          </a:p>
          <a:p>
            <a:pPr>
              <a:buFont typeface="Wingdings" panose="05000000000000000000" pitchFamily="2" charset="2"/>
              <a:buChar char="§"/>
            </a:pPr>
            <a:r>
              <a:rPr lang="en-US" dirty="0"/>
              <a:t>Incompetency over competency in the domain</a:t>
            </a:r>
          </a:p>
          <a:p>
            <a:pPr>
              <a:buFont typeface="Wingdings" panose="05000000000000000000" pitchFamily="2" charset="2"/>
              <a:buChar char="§"/>
            </a:pPr>
            <a:r>
              <a:rPr lang="en-US" dirty="0"/>
              <a:t>Ignorance over awareness</a:t>
            </a:r>
          </a:p>
          <a:p>
            <a:pPr>
              <a:buFont typeface="Wingdings" panose="05000000000000000000" pitchFamily="2" charset="2"/>
              <a:buChar char="§"/>
            </a:pPr>
            <a:r>
              <a:rPr lang="en-US" dirty="0"/>
              <a:t>Castle and Mote Mindset </a:t>
            </a:r>
            <a:r>
              <a:rPr lang="en-US" dirty="0">
                <a:solidFill>
                  <a:srgbClr val="C00000"/>
                </a:solidFill>
              </a:rPr>
              <a:t>(Ego in my little world)</a:t>
            </a:r>
          </a:p>
          <a:p>
            <a:pPr>
              <a:buFont typeface="Wingdings" panose="05000000000000000000" pitchFamily="2" charset="2"/>
              <a:buChar char="§"/>
            </a:pPr>
            <a:r>
              <a:rPr lang="en-US" dirty="0"/>
              <a:t>Disengagement over engagement</a:t>
            </a:r>
          </a:p>
          <a:p>
            <a:pPr>
              <a:buFont typeface="Wingdings" panose="05000000000000000000" pitchFamily="2" charset="2"/>
              <a:buChar char="§"/>
            </a:pPr>
            <a:r>
              <a:rPr lang="en-US" dirty="0"/>
              <a:t>Avoidance over collaboration</a:t>
            </a:r>
          </a:p>
          <a:p>
            <a:pPr>
              <a:buFont typeface="Wingdings" panose="05000000000000000000" pitchFamily="2" charset="2"/>
              <a:buChar char="§"/>
            </a:pPr>
            <a:r>
              <a:rPr lang="en-US" dirty="0"/>
              <a:t>No controls over the establishment of internal controls and divisions of responsibilities</a:t>
            </a:r>
          </a:p>
          <a:p>
            <a:pPr>
              <a:buFont typeface="Wingdings" panose="05000000000000000000" pitchFamily="2" charset="2"/>
              <a:buChar char="§"/>
            </a:pPr>
            <a:r>
              <a:rPr lang="en-US" b="1" dirty="0">
                <a:solidFill>
                  <a:srgbClr val="C00000"/>
                </a:solidFill>
              </a:rPr>
              <a:t>Reactive instead of Proactive</a:t>
            </a:r>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63506592-BB10-4D1E-AFEE-780BA32114A4}"/>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794</a:t>
            </a:fld>
            <a:endParaRPr lang="en-US">
              <a:solidFill>
                <a:prstClr val="black">
                  <a:tint val="75000"/>
                </a:prstClr>
              </a:solidFill>
            </a:endParaRPr>
          </a:p>
        </p:txBody>
      </p:sp>
    </p:spTree>
    <p:extLst>
      <p:ext uri="{BB962C8B-B14F-4D97-AF65-F5344CB8AC3E}">
        <p14:creationId xmlns:p14="http://schemas.microsoft.com/office/powerpoint/2010/main" val="1030426469"/>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109B-0DCF-4E05-8B50-FFBF8AA12C47}"/>
              </a:ext>
            </a:extLst>
          </p:cNvPr>
          <p:cNvSpPr>
            <a:spLocks noGrp="1"/>
          </p:cNvSpPr>
          <p:nvPr>
            <p:ph type="title"/>
          </p:nvPr>
        </p:nvSpPr>
        <p:spPr>
          <a:xfrm>
            <a:off x="457200" y="0"/>
            <a:ext cx="8229600" cy="1066800"/>
          </a:xfrm>
        </p:spPr>
        <p:txBody>
          <a:bodyPr>
            <a:noAutofit/>
          </a:bodyPr>
          <a:lstStyle/>
          <a:p>
            <a:r>
              <a:rPr lang="en-US" sz="3600" b="1" dirty="0"/>
              <a:t>Personnel Perfect Storms That Supervision Must Prevent </a:t>
            </a:r>
          </a:p>
        </p:txBody>
      </p:sp>
      <p:sp>
        <p:nvSpPr>
          <p:cNvPr id="3" name="Content Placeholder 2">
            <a:extLst>
              <a:ext uri="{FF2B5EF4-FFF2-40B4-BE49-F238E27FC236}">
                <a16:creationId xmlns:a16="http://schemas.microsoft.com/office/drawing/2014/main" id="{54E22E8C-36CD-4B54-A7A0-9B3B8F7A86F6}"/>
              </a:ext>
            </a:extLst>
          </p:cNvPr>
          <p:cNvSpPr>
            <a:spLocks noGrp="1"/>
          </p:cNvSpPr>
          <p:nvPr>
            <p:ph idx="1"/>
          </p:nvPr>
        </p:nvSpPr>
        <p:spPr>
          <a:xfrm>
            <a:off x="457200" y="1219200"/>
            <a:ext cx="8229600" cy="5638800"/>
          </a:xfrm>
        </p:spPr>
        <p:txBody>
          <a:bodyPr>
            <a:normAutofit fontScale="85000" lnSpcReduction="20000"/>
          </a:bodyPr>
          <a:lstStyle/>
          <a:p>
            <a:pPr>
              <a:buFont typeface="Wingdings" panose="05000000000000000000" pitchFamily="2" charset="2"/>
              <a:buChar char="§"/>
            </a:pPr>
            <a:r>
              <a:rPr lang="en-US" b="1" dirty="0"/>
              <a:t>Attitude </a:t>
            </a:r>
            <a:r>
              <a:rPr lang="en-US" dirty="0"/>
              <a:t>(“that </a:t>
            </a:r>
            <a:r>
              <a:rPr lang="en-US" dirty="0" err="1"/>
              <a:t>ain’t</a:t>
            </a:r>
            <a:r>
              <a:rPr lang="en-US" dirty="0"/>
              <a:t> my job” mindset)</a:t>
            </a:r>
          </a:p>
          <a:p>
            <a:pPr>
              <a:buFont typeface="Wingdings" panose="05000000000000000000" pitchFamily="2" charset="2"/>
              <a:buChar char="§"/>
            </a:pPr>
            <a:r>
              <a:rPr lang="en-US" b="1" dirty="0"/>
              <a:t>Carelessness </a:t>
            </a:r>
            <a:r>
              <a:rPr lang="en-US" dirty="0"/>
              <a:t>(dedication to other things other than their job)</a:t>
            </a:r>
          </a:p>
          <a:p>
            <a:pPr>
              <a:buFont typeface="Wingdings" panose="05000000000000000000" pitchFamily="2" charset="2"/>
              <a:buChar char="§"/>
            </a:pPr>
            <a:r>
              <a:rPr lang="en-US" b="1" dirty="0"/>
              <a:t>Shortcutting or negligence </a:t>
            </a:r>
            <a:r>
              <a:rPr lang="en-US" dirty="0"/>
              <a:t>(from not doing at all to not doing right…assumptions to poor fact finding)</a:t>
            </a:r>
            <a:endParaRPr lang="en-US" b="1" dirty="0"/>
          </a:p>
          <a:p>
            <a:pPr>
              <a:buFont typeface="Wingdings" panose="05000000000000000000" pitchFamily="2" charset="2"/>
              <a:buChar char="§"/>
            </a:pPr>
            <a:r>
              <a:rPr lang="en-US" b="1" dirty="0"/>
              <a:t>Apathy or Indifference </a:t>
            </a:r>
            <a:r>
              <a:rPr lang="en-US" dirty="0"/>
              <a:t>(lack of care, concern or interest)</a:t>
            </a:r>
          </a:p>
          <a:p>
            <a:pPr>
              <a:buFont typeface="Wingdings" panose="05000000000000000000" pitchFamily="2" charset="2"/>
              <a:buChar char="§"/>
            </a:pPr>
            <a:r>
              <a:rPr lang="en-US" b="1" dirty="0"/>
              <a:t>Cynicism </a:t>
            </a:r>
            <a:r>
              <a:rPr lang="en-US" dirty="0"/>
              <a:t>(skepticism, suspicion, distrust</a:t>
            </a:r>
            <a:r>
              <a:rPr lang="en-US" b="1" dirty="0"/>
              <a:t> </a:t>
            </a:r>
            <a:r>
              <a:rPr lang="en-US" dirty="0"/>
              <a:t>in people)</a:t>
            </a:r>
          </a:p>
          <a:p>
            <a:pPr>
              <a:buFont typeface="Wingdings" panose="05000000000000000000" pitchFamily="2" charset="2"/>
              <a:buChar char="§"/>
            </a:pPr>
            <a:r>
              <a:rPr lang="en-US" b="1" dirty="0"/>
              <a:t>Personnel Mutinies </a:t>
            </a:r>
            <a:r>
              <a:rPr lang="en-US" dirty="0"/>
              <a:t>(from micro-managers and/or closed employee feedback and poor morale)</a:t>
            </a:r>
          </a:p>
          <a:p>
            <a:pPr>
              <a:buFont typeface="Wingdings" panose="05000000000000000000" pitchFamily="2" charset="2"/>
              <a:buChar char="§"/>
            </a:pPr>
            <a:r>
              <a:rPr lang="en-US" b="1" dirty="0"/>
              <a:t>Not holding people accountable and lack of transparency</a:t>
            </a:r>
          </a:p>
          <a:p>
            <a:pPr>
              <a:buFont typeface="Wingdings" panose="05000000000000000000" pitchFamily="2" charset="2"/>
              <a:buChar char="§"/>
            </a:pPr>
            <a:r>
              <a:rPr lang="en-US" b="1" dirty="0"/>
              <a:t>Poor oversight/ no or poor documentation</a:t>
            </a:r>
          </a:p>
          <a:p>
            <a:pPr>
              <a:buFont typeface="Wingdings" panose="05000000000000000000" pitchFamily="2" charset="2"/>
              <a:buChar char="§"/>
            </a:pPr>
            <a:r>
              <a:rPr lang="en-US" b="1" dirty="0"/>
              <a:t>Illegal, unethical or unprofessional conduct</a:t>
            </a: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E181F505-F99A-43D4-B2B8-514D1752BE94}"/>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795</a:t>
            </a:fld>
            <a:endParaRPr lang="en-US">
              <a:solidFill>
                <a:prstClr val="black">
                  <a:tint val="75000"/>
                </a:prstClr>
              </a:solidFill>
            </a:endParaRPr>
          </a:p>
        </p:txBody>
      </p:sp>
    </p:spTree>
    <p:extLst>
      <p:ext uri="{BB962C8B-B14F-4D97-AF65-F5344CB8AC3E}">
        <p14:creationId xmlns:p14="http://schemas.microsoft.com/office/powerpoint/2010/main" val="1087951032"/>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a:xfrm>
            <a:off x="228600" y="990600"/>
            <a:ext cx="8686800" cy="5867400"/>
          </a:xfrm>
        </p:spPr>
        <p:txBody>
          <a:bodyPr/>
          <a:lstStyle/>
          <a:p>
            <a:pPr algn="ctr" eaLnBrk="1" hangingPunct="1">
              <a:buFont typeface="Wingdings" pitchFamily="2" charset="2"/>
              <a:buNone/>
              <a:defRPr/>
            </a:pPr>
            <a:r>
              <a:rPr lang="en-US" sz="3800" b="1" i="1" dirty="0">
                <a:solidFill>
                  <a:srgbClr val="C00000"/>
                </a:solidFill>
              </a:rPr>
              <a:t>In order for a manager to </a:t>
            </a:r>
            <a:r>
              <a:rPr lang="en-US" sz="3800" b="1" i="1" u="sng" dirty="0">
                <a:solidFill>
                  <a:srgbClr val="C00000"/>
                </a:solidFill>
              </a:rPr>
              <a:t>expect</a:t>
            </a:r>
            <a:r>
              <a:rPr lang="en-US" sz="3800" b="1" i="1" dirty="0">
                <a:solidFill>
                  <a:srgbClr val="C00000"/>
                </a:solidFill>
              </a:rPr>
              <a:t> they must </a:t>
            </a:r>
            <a:r>
              <a:rPr lang="en-US" sz="3800" b="1" i="1" u="sng" dirty="0">
                <a:solidFill>
                  <a:srgbClr val="C00000"/>
                </a:solidFill>
              </a:rPr>
              <a:t>inspect</a:t>
            </a:r>
            <a:r>
              <a:rPr lang="en-US" sz="3800" b="1" i="1" dirty="0">
                <a:solidFill>
                  <a:srgbClr val="C00000"/>
                </a:solidFill>
              </a:rPr>
              <a:t>.</a:t>
            </a:r>
          </a:p>
          <a:p>
            <a:pPr algn="ctr" eaLnBrk="1" hangingPunct="1">
              <a:buFont typeface="Wingdings" pitchFamily="2" charset="2"/>
              <a:buNone/>
              <a:defRPr/>
            </a:pPr>
            <a:r>
              <a:rPr lang="en-US" dirty="0"/>
              <a:t>“You must keep up on your business.”</a:t>
            </a:r>
          </a:p>
          <a:p>
            <a:pPr algn="ctr" eaLnBrk="1" hangingPunct="1">
              <a:buFont typeface="Wingdings" pitchFamily="2" charset="2"/>
              <a:buNone/>
              <a:defRPr/>
            </a:pPr>
            <a:endParaRPr lang="en-US" dirty="0"/>
          </a:p>
          <a:p>
            <a:pPr algn="ctr" eaLnBrk="1" hangingPunct="1">
              <a:buFont typeface="Wingdings" pitchFamily="2" charset="2"/>
              <a:buNone/>
              <a:defRPr/>
            </a:pPr>
            <a:r>
              <a:rPr lang="en-US" dirty="0"/>
              <a:t>Know about peoples conduct and behavior as it relates to issues, events, incidents and potential problems.</a:t>
            </a:r>
          </a:p>
          <a:p>
            <a:pPr algn="ctr" eaLnBrk="1" hangingPunct="1">
              <a:buFont typeface="Wingdings" pitchFamily="2" charset="2"/>
              <a:buNone/>
              <a:defRPr/>
            </a:pPr>
            <a:r>
              <a:rPr lang="en-US" b="1" u="sng" dirty="0">
                <a:solidFill>
                  <a:srgbClr val="C00000"/>
                </a:solidFill>
              </a:rPr>
              <a:t>BE A PROACTIVE MANAGER</a:t>
            </a:r>
          </a:p>
          <a:p>
            <a:pPr algn="ctr" eaLnBrk="1" hangingPunct="1">
              <a:buFont typeface="Wingdings" pitchFamily="2" charset="2"/>
              <a:buNone/>
              <a:defRPr/>
            </a:pPr>
            <a:r>
              <a:rPr lang="en-US" sz="3800" b="1" i="1" dirty="0"/>
              <a:t>Stay ahead of problems</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796</a:t>
            </a:fld>
            <a:endParaRPr lang="en-US">
              <a:solidFill>
                <a:prstClr val="black">
                  <a:tint val="75000"/>
                </a:prstClr>
              </a:solidFill>
            </a:endParaRPr>
          </a:p>
        </p:txBody>
      </p:sp>
    </p:spTree>
    <p:extLst>
      <p:ext uri="{BB962C8B-B14F-4D97-AF65-F5344CB8AC3E}">
        <p14:creationId xmlns:p14="http://schemas.microsoft.com/office/powerpoint/2010/main" val="2446966056"/>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2A47-81D2-4599-B033-A438FDC79155}"/>
              </a:ext>
            </a:extLst>
          </p:cNvPr>
          <p:cNvSpPr>
            <a:spLocks noGrp="1"/>
          </p:cNvSpPr>
          <p:nvPr>
            <p:ph type="title"/>
          </p:nvPr>
        </p:nvSpPr>
        <p:spPr>
          <a:xfrm>
            <a:off x="0" y="0"/>
            <a:ext cx="9144000" cy="806491"/>
          </a:xfrm>
        </p:spPr>
        <p:txBody>
          <a:bodyPr>
            <a:normAutofit fontScale="90000"/>
          </a:bodyPr>
          <a:lstStyle/>
          <a:p>
            <a:r>
              <a:rPr lang="en-US" sz="3200" b="1" dirty="0"/>
              <a:t>Red Tape: Its Origins, Uses, and Abuses. </a:t>
            </a:r>
            <a:br>
              <a:rPr lang="en-US" sz="3200" b="1" dirty="0"/>
            </a:br>
            <a:r>
              <a:rPr lang="en-US" sz="2400" dirty="0"/>
              <a:t>(Kaufman,1977) </a:t>
            </a:r>
          </a:p>
        </p:txBody>
      </p:sp>
      <p:sp>
        <p:nvSpPr>
          <p:cNvPr id="3" name="Content Placeholder 2">
            <a:extLst>
              <a:ext uri="{FF2B5EF4-FFF2-40B4-BE49-F238E27FC236}">
                <a16:creationId xmlns:a16="http://schemas.microsoft.com/office/drawing/2014/main" id="{1E96A501-9B7E-40EB-A8B9-41104EE67E40}"/>
              </a:ext>
            </a:extLst>
          </p:cNvPr>
          <p:cNvSpPr>
            <a:spLocks noGrp="1"/>
          </p:cNvSpPr>
          <p:nvPr>
            <p:ph idx="1"/>
          </p:nvPr>
        </p:nvSpPr>
        <p:spPr>
          <a:xfrm>
            <a:off x="0" y="1066800"/>
            <a:ext cx="9143999" cy="5791199"/>
          </a:xfrm>
        </p:spPr>
        <p:txBody>
          <a:bodyPr>
            <a:noAutofit/>
          </a:bodyPr>
          <a:lstStyle/>
          <a:p>
            <a:pPr marL="0" indent="0" algn="ctr">
              <a:buNone/>
            </a:pPr>
            <a:r>
              <a:rPr lang="en-US" sz="2800" b="1" dirty="0">
                <a:solidFill>
                  <a:srgbClr val="C00000"/>
                </a:solidFill>
              </a:rPr>
              <a:t>“one person’s ‘red tape’ may be another’s treasured safeguard” </a:t>
            </a:r>
          </a:p>
          <a:p>
            <a:pPr>
              <a:buFont typeface="Wingdings" panose="05000000000000000000" pitchFamily="2" charset="2"/>
              <a:buChar char="§"/>
            </a:pPr>
            <a:r>
              <a:rPr lang="en-US" sz="2800" dirty="0"/>
              <a:t>We as citizens are largely to blame for red tape because of the demands that we generate on government and by the accompanying need to ensure accountability</a:t>
            </a:r>
          </a:p>
          <a:p>
            <a:pPr>
              <a:buFont typeface="Wingdings" panose="05000000000000000000" pitchFamily="2" charset="2"/>
              <a:buChar char="§"/>
            </a:pPr>
            <a:r>
              <a:rPr lang="en-US" sz="2800" dirty="0"/>
              <a:t>Red tape is often the inevitable price that we pay to ensure fairness and equity in the treatment of citizens</a:t>
            </a:r>
          </a:p>
          <a:p>
            <a:pPr>
              <a:buFont typeface="Wingdings" panose="05000000000000000000" pitchFamily="2" charset="2"/>
              <a:buChar char="§"/>
            </a:pPr>
            <a:r>
              <a:rPr lang="en-US" sz="2800" dirty="0"/>
              <a:t>We should cut red tape wherever possible, trying to cut too much red tape is likely to lead to arbitrary and capricious behavior on the part of government and to abuse of the public trust</a:t>
            </a:r>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marL="0" indent="0">
              <a:buNone/>
            </a:pPr>
            <a:endParaRPr lang="en-US" sz="2800" dirty="0"/>
          </a:p>
        </p:txBody>
      </p:sp>
      <p:sp>
        <p:nvSpPr>
          <p:cNvPr id="4" name="Slide Number Placeholder 3">
            <a:extLst>
              <a:ext uri="{FF2B5EF4-FFF2-40B4-BE49-F238E27FC236}">
                <a16:creationId xmlns:a16="http://schemas.microsoft.com/office/drawing/2014/main" id="{D4D61C4C-920B-49F9-9CF7-87E241671F1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797</a:t>
            </a:fld>
            <a:endParaRPr lang="en-US">
              <a:solidFill>
                <a:prstClr val="black">
                  <a:tint val="75000"/>
                </a:prstClr>
              </a:solidFill>
            </a:endParaRPr>
          </a:p>
        </p:txBody>
      </p:sp>
    </p:spTree>
    <p:extLst>
      <p:ext uri="{BB962C8B-B14F-4D97-AF65-F5344CB8AC3E}">
        <p14:creationId xmlns:p14="http://schemas.microsoft.com/office/powerpoint/2010/main" val="2936458021"/>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DF6E4-97F9-406F-99A3-BEC37BAED5AA}"/>
              </a:ext>
            </a:extLst>
          </p:cNvPr>
          <p:cNvSpPr>
            <a:spLocks noGrp="1"/>
          </p:cNvSpPr>
          <p:nvPr>
            <p:ph type="title"/>
          </p:nvPr>
        </p:nvSpPr>
        <p:spPr>
          <a:xfrm>
            <a:off x="0" y="136525"/>
            <a:ext cx="9144000" cy="930275"/>
          </a:xfrm>
        </p:spPr>
        <p:txBody>
          <a:bodyPr>
            <a:noAutofit/>
          </a:bodyPr>
          <a:lstStyle/>
          <a:p>
            <a:r>
              <a:rPr lang="en-US" sz="3600" b="1" dirty="0"/>
              <a:t>Critical Management of Administrative Oversight</a:t>
            </a:r>
          </a:p>
        </p:txBody>
      </p:sp>
      <p:sp>
        <p:nvSpPr>
          <p:cNvPr id="3" name="Content Placeholder 2">
            <a:extLst>
              <a:ext uri="{FF2B5EF4-FFF2-40B4-BE49-F238E27FC236}">
                <a16:creationId xmlns:a16="http://schemas.microsoft.com/office/drawing/2014/main" id="{42EB23CB-B2B5-457E-A75D-67730F5EAD15}"/>
              </a:ext>
            </a:extLst>
          </p:cNvPr>
          <p:cNvSpPr>
            <a:spLocks noGrp="1"/>
          </p:cNvSpPr>
          <p:nvPr>
            <p:ph idx="1"/>
          </p:nvPr>
        </p:nvSpPr>
        <p:spPr>
          <a:xfrm>
            <a:off x="114300" y="1219200"/>
            <a:ext cx="8915400" cy="5502275"/>
          </a:xfrm>
        </p:spPr>
        <p:txBody>
          <a:bodyPr>
            <a:normAutofit fontScale="77500" lnSpcReduction="20000"/>
          </a:bodyPr>
          <a:lstStyle/>
          <a:p>
            <a:pPr>
              <a:buFont typeface="Wingdings" panose="05000000000000000000" pitchFamily="2" charset="2"/>
              <a:buChar char="§"/>
            </a:pPr>
            <a:r>
              <a:rPr lang="en-US" b="1" dirty="0"/>
              <a:t>Digital reviews </a:t>
            </a:r>
          </a:p>
          <a:p>
            <a:pPr>
              <a:buFont typeface="Courier New" panose="02070309020205020404" pitchFamily="49" charset="0"/>
              <a:buChar char="o"/>
            </a:pPr>
            <a:r>
              <a:rPr lang="en-US" dirty="0"/>
              <a:t>Operational realities of body cameras and officers in the field </a:t>
            </a:r>
          </a:p>
          <a:p>
            <a:pPr>
              <a:buFont typeface="Courier New" panose="02070309020205020404" pitchFamily="49" charset="0"/>
              <a:buChar char="o"/>
            </a:pPr>
            <a:r>
              <a:rPr lang="en-US" dirty="0"/>
              <a:t>Policy and training</a:t>
            </a:r>
          </a:p>
          <a:p>
            <a:pPr>
              <a:buFont typeface="Wingdings" panose="05000000000000000000" pitchFamily="2" charset="2"/>
              <a:buChar char="§"/>
            </a:pPr>
            <a:r>
              <a:rPr lang="en-US" b="1" dirty="0"/>
              <a:t>File reviews of reports and case files</a:t>
            </a:r>
          </a:p>
          <a:p>
            <a:pPr>
              <a:buFont typeface="Courier New" panose="02070309020205020404" pitchFamily="49" charset="0"/>
              <a:buChar char="o"/>
            </a:pPr>
            <a:r>
              <a:rPr lang="en-US" dirty="0"/>
              <a:t>Search and seizure actions</a:t>
            </a:r>
          </a:p>
          <a:p>
            <a:pPr>
              <a:buFont typeface="Courier New" panose="02070309020205020404" pitchFamily="49" charset="0"/>
              <a:buChar char="o"/>
            </a:pPr>
            <a:r>
              <a:rPr lang="en-US" dirty="0"/>
              <a:t>Procedures, fact-finding, conclusions, evidence, leads etc.</a:t>
            </a:r>
          </a:p>
          <a:p>
            <a:pPr>
              <a:buFont typeface="Courier New" panose="02070309020205020404" pitchFamily="49" charset="0"/>
              <a:buChar char="o"/>
            </a:pPr>
            <a:r>
              <a:rPr lang="en-US" dirty="0"/>
              <a:t>Chain of custody (evidence practices)</a:t>
            </a:r>
          </a:p>
          <a:p>
            <a:pPr>
              <a:buFont typeface="Courier New" panose="02070309020205020404" pitchFamily="49" charset="0"/>
              <a:buChar char="o"/>
            </a:pPr>
            <a:r>
              <a:rPr lang="en-US" dirty="0"/>
              <a:t>Statements and admissions  </a:t>
            </a:r>
          </a:p>
          <a:p>
            <a:pPr>
              <a:buFont typeface="Courier New" panose="02070309020205020404" pitchFamily="49" charset="0"/>
              <a:buChar char="o"/>
            </a:pPr>
            <a:r>
              <a:rPr lang="en-US" dirty="0"/>
              <a:t>Professional documentation </a:t>
            </a:r>
          </a:p>
          <a:p>
            <a:pPr>
              <a:buFont typeface="Courier New" panose="02070309020205020404" pitchFamily="49" charset="0"/>
              <a:buChar char="o"/>
            </a:pPr>
            <a:r>
              <a:rPr lang="en-US" dirty="0"/>
              <a:t>Open records post closure</a:t>
            </a:r>
          </a:p>
          <a:p>
            <a:pPr>
              <a:buFont typeface="Wingdings" panose="05000000000000000000" pitchFamily="2" charset="2"/>
              <a:buChar char="§"/>
            </a:pPr>
            <a:r>
              <a:rPr lang="en-US" b="1" dirty="0"/>
              <a:t>CI Files</a:t>
            </a:r>
          </a:p>
          <a:p>
            <a:pPr>
              <a:buFont typeface="Wingdings" panose="05000000000000000000" pitchFamily="2" charset="2"/>
              <a:buChar char="§"/>
            </a:pPr>
            <a:r>
              <a:rPr lang="en-US" b="1" dirty="0"/>
              <a:t>Administrative reports</a:t>
            </a:r>
          </a:p>
          <a:p>
            <a:pPr>
              <a:buFont typeface="Courier New" panose="02070309020205020404" pitchFamily="49" charset="0"/>
              <a:buChar char="o"/>
            </a:pPr>
            <a:r>
              <a:rPr lang="en-US" dirty="0"/>
              <a:t>Maintenance, equipment, purchasing, OT, petty cash etc.</a:t>
            </a:r>
          </a:p>
          <a:p>
            <a:pPr>
              <a:buFont typeface="Wingdings" panose="05000000000000000000" pitchFamily="2" charset="2"/>
              <a:buChar char="§"/>
            </a:pPr>
            <a:r>
              <a:rPr lang="en-US" b="1" dirty="0"/>
              <a:t>Evidence / property rooms </a:t>
            </a:r>
          </a:p>
          <a:p>
            <a:pPr marL="0" indent="0">
              <a:buNone/>
            </a:pPr>
            <a:endParaRPr lang="en-US" dirty="0"/>
          </a:p>
        </p:txBody>
      </p:sp>
      <p:sp>
        <p:nvSpPr>
          <p:cNvPr id="4" name="Slide Number Placeholder 3">
            <a:extLst>
              <a:ext uri="{FF2B5EF4-FFF2-40B4-BE49-F238E27FC236}">
                <a16:creationId xmlns:a16="http://schemas.microsoft.com/office/drawing/2014/main" id="{6B8250AB-73FC-47CC-8B2A-09CBDB1E8AC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798</a:t>
            </a:fld>
            <a:endParaRPr lang="en-US">
              <a:solidFill>
                <a:prstClr val="black">
                  <a:tint val="75000"/>
                </a:prstClr>
              </a:solidFill>
            </a:endParaRPr>
          </a:p>
        </p:txBody>
      </p:sp>
    </p:spTree>
    <p:extLst>
      <p:ext uri="{BB962C8B-B14F-4D97-AF65-F5344CB8AC3E}">
        <p14:creationId xmlns:p14="http://schemas.microsoft.com/office/powerpoint/2010/main" val="2132065402"/>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0377C-51B7-4940-BA78-5A061A84C762}"/>
              </a:ext>
            </a:extLst>
          </p:cNvPr>
          <p:cNvSpPr>
            <a:spLocks noGrp="1"/>
          </p:cNvSpPr>
          <p:nvPr>
            <p:ph type="title"/>
          </p:nvPr>
        </p:nvSpPr>
        <p:spPr>
          <a:xfrm>
            <a:off x="457200" y="0"/>
            <a:ext cx="8229600" cy="990600"/>
          </a:xfrm>
        </p:spPr>
        <p:txBody>
          <a:bodyPr>
            <a:normAutofit/>
          </a:bodyPr>
          <a:lstStyle/>
          <a:p>
            <a:r>
              <a:rPr lang="en-US" sz="4000" b="1" dirty="0"/>
              <a:t>Oversight Continued</a:t>
            </a:r>
          </a:p>
        </p:txBody>
      </p:sp>
      <p:sp>
        <p:nvSpPr>
          <p:cNvPr id="3" name="Content Placeholder 2">
            <a:extLst>
              <a:ext uri="{FF2B5EF4-FFF2-40B4-BE49-F238E27FC236}">
                <a16:creationId xmlns:a16="http://schemas.microsoft.com/office/drawing/2014/main" id="{7CB1642E-37C2-4EC6-860E-5F9E59F39D25}"/>
              </a:ext>
            </a:extLst>
          </p:cNvPr>
          <p:cNvSpPr>
            <a:spLocks noGrp="1"/>
          </p:cNvSpPr>
          <p:nvPr>
            <p:ph idx="1"/>
          </p:nvPr>
        </p:nvSpPr>
        <p:spPr>
          <a:xfrm>
            <a:off x="457200" y="990600"/>
            <a:ext cx="8229600" cy="5730875"/>
          </a:xfrm>
        </p:spPr>
        <p:txBody>
          <a:bodyPr>
            <a:normAutofit lnSpcReduction="10000"/>
          </a:bodyPr>
          <a:lstStyle/>
          <a:p>
            <a:pPr>
              <a:buFont typeface="Wingdings" panose="05000000000000000000" pitchFamily="2" charset="2"/>
              <a:buChar char="§"/>
            </a:pPr>
            <a:r>
              <a:rPr lang="en-US" sz="2800" dirty="0"/>
              <a:t>Monitor and regularly audit compliance for policy, procedure, practice and ethical conduct </a:t>
            </a:r>
          </a:p>
          <a:p>
            <a:pPr>
              <a:buFont typeface="Courier New" panose="02070309020205020404" pitchFamily="49" charset="0"/>
              <a:buChar char="o"/>
            </a:pPr>
            <a:r>
              <a:rPr lang="en-US" sz="2800" dirty="0"/>
              <a:t>Search warrant affidavits</a:t>
            </a:r>
          </a:p>
          <a:p>
            <a:pPr>
              <a:buFont typeface="Courier New" panose="02070309020205020404" pitchFamily="49" charset="0"/>
              <a:buChar char="o"/>
            </a:pPr>
            <a:r>
              <a:rPr lang="en-US" sz="2800" dirty="0"/>
              <a:t>Raid plans/operation plans</a:t>
            </a:r>
          </a:p>
          <a:p>
            <a:pPr>
              <a:buFont typeface="Courier New" panose="02070309020205020404" pitchFamily="49" charset="0"/>
              <a:buChar char="o"/>
            </a:pPr>
            <a:r>
              <a:rPr lang="en-US" sz="2800" dirty="0"/>
              <a:t>Videos from Body cams, traffic stops to investigatory acts (consents to interviews)</a:t>
            </a:r>
          </a:p>
          <a:p>
            <a:pPr>
              <a:buFont typeface="Courier New" panose="02070309020205020404" pitchFamily="49" charset="0"/>
              <a:buChar char="o"/>
            </a:pPr>
            <a:r>
              <a:rPr lang="en-US" sz="2800" dirty="0"/>
              <a:t>Title 3 issues</a:t>
            </a:r>
          </a:p>
          <a:p>
            <a:pPr>
              <a:buFont typeface="Wingdings" panose="05000000000000000000" pitchFamily="2" charset="2"/>
              <a:buChar char="§"/>
            </a:pPr>
            <a:r>
              <a:rPr lang="en-US" sz="2800" dirty="0"/>
              <a:t>Ensure consistent enforcement and discipline of violations</a:t>
            </a:r>
          </a:p>
          <a:p>
            <a:pPr>
              <a:buFont typeface="Wingdings" panose="05000000000000000000" pitchFamily="2" charset="2"/>
              <a:buChar char="§"/>
            </a:pPr>
            <a:r>
              <a:rPr lang="en-US" sz="2800" b="1" dirty="0">
                <a:solidFill>
                  <a:srgbClr val="C00000"/>
                </a:solidFill>
              </a:rPr>
              <a:t>Respond appropriately to incidents and take steps to prevent future incidents</a:t>
            </a:r>
          </a:p>
          <a:p>
            <a:pPr>
              <a:buFont typeface="Wingdings" panose="05000000000000000000" pitchFamily="2" charset="2"/>
              <a:buChar char="§"/>
            </a:pPr>
            <a:r>
              <a:rPr lang="en-US" sz="2800" b="1" dirty="0">
                <a:solidFill>
                  <a:srgbClr val="C00000"/>
                </a:solidFill>
              </a:rPr>
              <a:t>Promote and ensure full transparency </a:t>
            </a:r>
          </a:p>
        </p:txBody>
      </p:sp>
      <p:sp>
        <p:nvSpPr>
          <p:cNvPr id="4" name="Slide Number Placeholder 3">
            <a:extLst>
              <a:ext uri="{FF2B5EF4-FFF2-40B4-BE49-F238E27FC236}">
                <a16:creationId xmlns:a16="http://schemas.microsoft.com/office/drawing/2014/main" id="{4B17F540-A877-4EC8-883A-E8D29A76874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799</a:t>
            </a:fld>
            <a:endParaRPr lang="en-US">
              <a:solidFill>
                <a:prstClr val="black">
                  <a:tint val="75000"/>
                </a:prstClr>
              </a:solidFill>
            </a:endParaRPr>
          </a:p>
        </p:txBody>
      </p:sp>
    </p:spTree>
    <p:extLst>
      <p:ext uri="{BB962C8B-B14F-4D97-AF65-F5344CB8AC3E}">
        <p14:creationId xmlns:p14="http://schemas.microsoft.com/office/powerpoint/2010/main" val="15149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17672-E02E-487A-909D-DEA39B0DCD86}"/>
              </a:ext>
            </a:extLst>
          </p:cNvPr>
          <p:cNvSpPr>
            <a:spLocks noGrp="1"/>
          </p:cNvSpPr>
          <p:nvPr>
            <p:ph type="title"/>
          </p:nvPr>
        </p:nvSpPr>
        <p:spPr/>
        <p:txBody>
          <a:bodyPr>
            <a:normAutofit fontScale="90000"/>
          </a:bodyPr>
          <a:lstStyle/>
          <a:p>
            <a:r>
              <a:rPr lang="en-US" b="1" dirty="0"/>
              <a:t>The three (3) big requirements for a leader to shape culture</a:t>
            </a:r>
          </a:p>
        </p:txBody>
      </p:sp>
      <p:graphicFrame>
        <p:nvGraphicFramePr>
          <p:cNvPr id="5" name="Content Placeholder 4">
            <a:extLst>
              <a:ext uri="{FF2B5EF4-FFF2-40B4-BE49-F238E27FC236}">
                <a16:creationId xmlns:a16="http://schemas.microsoft.com/office/drawing/2014/main" id="{CF3C14D3-C94F-4DB0-9E03-E2B6E9AF5514}"/>
              </a:ext>
            </a:extLst>
          </p:cNvPr>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0405917-6C02-487C-B2C5-20BFC9C42DC6}"/>
              </a:ext>
            </a:extLst>
          </p:cNvPr>
          <p:cNvSpPr>
            <a:spLocks noGrp="1"/>
          </p:cNvSpPr>
          <p:nvPr>
            <p:ph type="sldNum" sz="quarter" idx="12"/>
          </p:nvPr>
        </p:nvSpPr>
        <p:spPr>
          <a:xfrm>
            <a:off x="6553200" y="6352144"/>
            <a:ext cx="2133600" cy="369331"/>
          </a:xfrm>
        </p:spPr>
        <p:txBody>
          <a:bodyPr/>
          <a:lstStyle/>
          <a:p>
            <a:fld id="{8A8D1F8B-566B-49F2-865B-EEF93E92EFE1}" type="slidenum">
              <a:rPr lang="en-US" smtClean="0">
                <a:solidFill>
                  <a:prstClr val="black">
                    <a:tint val="75000"/>
                  </a:prstClr>
                </a:solidFill>
              </a:rPr>
              <a:pPr/>
              <a:t>8</a:t>
            </a:fld>
            <a:endParaRPr lang="en-US" dirty="0">
              <a:solidFill>
                <a:prstClr val="black">
                  <a:tint val="75000"/>
                </a:prstClr>
              </a:solidFill>
            </a:endParaRPr>
          </a:p>
        </p:txBody>
      </p:sp>
    </p:spTree>
    <p:extLst>
      <p:ext uri="{BB962C8B-B14F-4D97-AF65-F5344CB8AC3E}">
        <p14:creationId xmlns:p14="http://schemas.microsoft.com/office/powerpoint/2010/main" val="25358135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71AE5-1BF0-69F0-396C-A7BBE65B567F}"/>
              </a:ext>
            </a:extLst>
          </p:cNvPr>
          <p:cNvSpPr>
            <a:spLocks noGrp="1"/>
          </p:cNvSpPr>
          <p:nvPr>
            <p:ph type="title"/>
          </p:nvPr>
        </p:nvSpPr>
        <p:spPr>
          <a:xfrm>
            <a:off x="76200" y="0"/>
            <a:ext cx="8991600" cy="1066800"/>
          </a:xfrm>
        </p:spPr>
        <p:txBody>
          <a:bodyPr>
            <a:normAutofit fontScale="90000"/>
          </a:bodyPr>
          <a:lstStyle/>
          <a:p>
            <a:r>
              <a:rPr lang="en-US" sz="3600" b="1" dirty="0">
                <a:solidFill>
                  <a:srgbClr val="FF0000"/>
                </a:solidFill>
              </a:rPr>
              <a:t>Social Identity makes leadership and organizations possible</a:t>
            </a:r>
          </a:p>
        </p:txBody>
      </p:sp>
      <p:sp>
        <p:nvSpPr>
          <p:cNvPr id="3" name="Content Placeholder 2">
            <a:extLst>
              <a:ext uri="{FF2B5EF4-FFF2-40B4-BE49-F238E27FC236}">
                <a16:creationId xmlns:a16="http://schemas.microsoft.com/office/drawing/2014/main" id="{C15936B6-B67C-611A-8C60-3750CB9FD83C}"/>
              </a:ext>
            </a:extLst>
          </p:cNvPr>
          <p:cNvSpPr>
            <a:spLocks noGrp="1"/>
          </p:cNvSpPr>
          <p:nvPr>
            <p:ph idx="1"/>
          </p:nvPr>
        </p:nvSpPr>
        <p:spPr>
          <a:xfrm>
            <a:off x="76200" y="1295400"/>
            <a:ext cx="8839200" cy="5562600"/>
          </a:xfrm>
        </p:spPr>
        <p:txBody>
          <a:bodyPr>
            <a:normAutofit/>
          </a:bodyPr>
          <a:lstStyle/>
          <a:p>
            <a:pPr marL="0" indent="0">
              <a:buNone/>
            </a:pPr>
            <a:r>
              <a:rPr lang="en-US" b="1" i="1" dirty="0"/>
              <a:t>The Sense of Shared Identity</a:t>
            </a:r>
          </a:p>
          <a:p>
            <a:pPr>
              <a:buFont typeface="Wingdings" panose="05000000000000000000" pitchFamily="2" charset="2"/>
              <a:buChar char="§"/>
            </a:pPr>
            <a:r>
              <a:rPr lang="en-US" sz="2800" dirty="0"/>
              <a:t>Mutual interest</a:t>
            </a:r>
          </a:p>
          <a:p>
            <a:pPr>
              <a:buFont typeface="Wingdings" panose="05000000000000000000" pitchFamily="2" charset="2"/>
              <a:buChar char="§"/>
            </a:pPr>
            <a:r>
              <a:rPr lang="en-US" sz="2800" dirty="0"/>
              <a:t>Trust</a:t>
            </a:r>
          </a:p>
          <a:p>
            <a:pPr>
              <a:buFont typeface="Wingdings" panose="05000000000000000000" pitchFamily="2" charset="2"/>
              <a:buChar char="§"/>
            </a:pPr>
            <a:r>
              <a:rPr lang="en-US" sz="2800" dirty="0"/>
              <a:t>Engagement</a:t>
            </a:r>
          </a:p>
          <a:p>
            <a:pPr>
              <a:buFont typeface="Wingdings" panose="05000000000000000000" pitchFamily="2" charset="2"/>
              <a:buChar char="§"/>
            </a:pPr>
            <a:r>
              <a:rPr lang="en-US" sz="2800" dirty="0"/>
              <a:t>More effective and meaningful communication</a:t>
            </a:r>
          </a:p>
          <a:p>
            <a:pPr>
              <a:buFont typeface="Wingdings" panose="05000000000000000000" pitchFamily="2" charset="2"/>
              <a:buChar char="§"/>
            </a:pPr>
            <a:r>
              <a:rPr lang="en-US" sz="2800" dirty="0"/>
              <a:t>Meaning and purpose (Feeling good about your work)</a:t>
            </a:r>
          </a:p>
          <a:p>
            <a:pPr>
              <a:buFont typeface="Wingdings" panose="05000000000000000000" pitchFamily="2" charset="2"/>
              <a:buChar char="§"/>
            </a:pPr>
            <a:r>
              <a:rPr lang="en-US" sz="2800" dirty="0"/>
              <a:t>Basis to coordinate everyone's efforts together</a:t>
            </a:r>
          </a:p>
          <a:p>
            <a:pPr>
              <a:buFont typeface="Wingdings" panose="05000000000000000000" pitchFamily="2" charset="2"/>
              <a:buChar char="§"/>
            </a:pPr>
            <a:r>
              <a:rPr lang="en-US" sz="2800" dirty="0"/>
              <a:t>Develop the foundation to work together toward identified outcomes</a:t>
            </a:r>
          </a:p>
          <a:p>
            <a:pPr marL="0" indent="0">
              <a:buNone/>
            </a:pPr>
            <a:endParaRPr lang="en-US" sz="2800" dirty="0"/>
          </a:p>
          <a:p>
            <a:pPr marL="0" indent="0">
              <a:buNone/>
            </a:pPr>
            <a:endParaRPr lang="en-US" sz="2800" dirty="0"/>
          </a:p>
        </p:txBody>
      </p:sp>
      <p:sp>
        <p:nvSpPr>
          <p:cNvPr id="4" name="Slide Number Placeholder 3">
            <a:extLst>
              <a:ext uri="{FF2B5EF4-FFF2-40B4-BE49-F238E27FC236}">
                <a16:creationId xmlns:a16="http://schemas.microsoft.com/office/drawing/2014/main" id="{29003459-C649-BD4E-9DD2-A7B664FEC59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80</a:t>
            </a:fld>
            <a:endParaRPr lang="en-US">
              <a:solidFill>
                <a:prstClr val="black">
                  <a:tint val="75000"/>
                </a:prstClr>
              </a:solidFill>
            </a:endParaRPr>
          </a:p>
        </p:txBody>
      </p:sp>
    </p:spTree>
    <p:extLst>
      <p:ext uri="{BB962C8B-B14F-4D97-AF65-F5344CB8AC3E}">
        <p14:creationId xmlns:p14="http://schemas.microsoft.com/office/powerpoint/2010/main" val="4278147472"/>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5A17E-A070-455C-923C-B7F095A6A5C0}"/>
              </a:ext>
            </a:extLst>
          </p:cNvPr>
          <p:cNvSpPr>
            <a:spLocks noGrp="1"/>
          </p:cNvSpPr>
          <p:nvPr>
            <p:ph type="title"/>
          </p:nvPr>
        </p:nvSpPr>
        <p:spPr>
          <a:xfrm>
            <a:off x="457200" y="-1"/>
            <a:ext cx="8229600" cy="1690687"/>
          </a:xfrm>
        </p:spPr>
        <p:txBody>
          <a:bodyPr>
            <a:normAutofit/>
          </a:bodyPr>
          <a:lstStyle/>
          <a:p>
            <a:r>
              <a:rPr lang="en-US" sz="3200" b="1" dirty="0"/>
              <a:t>Professional Excellence: An Earned Honor</a:t>
            </a:r>
            <a:br>
              <a:rPr lang="en-US" sz="3200" b="1" dirty="0"/>
            </a:br>
            <a:r>
              <a:rPr lang="en-US" sz="2700" dirty="0"/>
              <a:t>Chief Lou </a:t>
            </a:r>
            <a:r>
              <a:rPr lang="en-US" sz="2700" dirty="0" err="1"/>
              <a:t>Dekmar</a:t>
            </a:r>
            <a:br>
              <a:rPr lang="en-US" sz="2700" dirty="0"/>
            </a:br>
            <a:r>
              <a:rPr lang="en-US" sz="2700" dirty="0"/>
              <a:t>President IACP July 2018</a:t>
            </a:r>
          </a:p>
        </p:txBody>
      </p:sp>
      <p:sp>
        <p:nvSpPr>
          <p:cNvPr id="3" name="Content Placeholder 2">
            <a:extLst>
              <a:ext uri="{FF2B5EF4-FFF2-40B4-BE49-F238E27FC236}">
                <a16:creationId xmlns:a16="http://schemas.microsoft.com/office/drawing/2014/main" id="{77002BF0-119E-4AD2-BBD5-1558C80DA315}"/>
              </a:ext>
            </a:extLst>
          </p:cNvPr>
          <p:cNvSpPr>
            <a:spLocks noGrp="1"/>
          </p:cNvSpPr>
          <p:nvPr>
            <p:ph idx="1"/>
          </p:nvPr>
        </p:nvSpPr>
        <p:spPr>
          <a:xfrm>
            <a:off x="457200" y="1828800"/>
            <a:ext cx="8229600" cy="4754562"/>
          </a:xfrm>
        </p:spPr>
        <p:txBody>
          <a:bodyPr>
            <a:normAutofit fontScale="92500" lnSpcReduction="20000"/>
          </a:bodyPr>
          <a:lstStyle/>
          <a:p>
            <a:pPr>
              <a:buFont typeface="Wingdings" panose="05000000000000000000" pitchFamily="2" charset="2"/>
              <a:buChar char="§"/>
            </a:pPr>
            <a:r>
              <a:rPr lang="en-US" dirty="0"/>
              <a:t>The challenges we face as leaders of law enforcement organizations require us to balance varying pressures, while maintaining the support of our personnel and trust of the community</a:t>
            </a:r>
          </a:p>
          <a:p>
            <a:pPr>
              <a:buFont typeface="Wingdings" panose="05000000000000000000" pitchFamily="2" charset="2"/>
              <a:buChar char="§"/>
            </a:pPr>
            <a:r>
              <a:rPr lang="en-US" dirty="0"/>
              <a:t>Because of the difficulty in maintaining the public confidence, we understand the concerns that accompany the identification of shortcomings; however, those issues are just waiting to be exposed</a:t>
            </a:r>
          </a:p>
          <a:p>
            <a:pPr>
              <a:buFont typeface="Wingdings" panose="05000000000000000000" pitchFamily="2" charset="2"/>
              <a:buChar char="§"/>
            </a:pPr>
            <a:r>
              <a:rPr lang="en-US" b="1" dirty="0">
                <a:solidFill>
                  <a:srgbClr val="C00000"/>
                </a:solidFill>
              </a:rPr>
              <a:t>We should surface those issues and resolve them under manageable circumstances before they have resulted in bad outcomes</a:t>
            </a:r>
          </a:p>
        </p:txBody>
      </p:sp>
      <p:sp>
        <p:nvSpPr>
          <p:cNvPr id="4" name="Slide Number Placeholder 3">
            <a:extLst>
              <a:ext uri="{FF2B5EF4-FFF2-40B4-BE49-F238E27FC236}">
                <a16:creationId xmlns:a16="http://schemas.microsoft.com/office/drawing/2014/main" id="{716885F7-8686-4EED-97B5-246CF0ED6BE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800</a:t>
            </a:fld>
            <a:endParaRPr lang="en-US">
              <a:solidFill>
                <a:prstClr val="black">
                  <a:tint val="75000"/>
                </a:prstClr>
              </a:solidFill>
            </a:endParaRPr>
          </a:p>
        </p:txBody>
      </p:sp>
    </p:spTree>
    <p:extLst>
      <p:ext uri="{BB962C8B-B14F-4D97-AF65-F5344CB8AC3E}">
        <p14:creationId xmlns:p14="http://schemas.microsoft.com/office/powerpoint/2010/main" val="2558238541"/>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54AD5-8D71-434D-A89F-7B4CC67205D8}"/>
              </a:ext>
            </a:extLst>
          </p:cNvPr>
          <p:cNvSpPr>
            <a:spLocks noGrp="1"/>
          </p:cNvSpPr>
          <p:nvPr>
            <p:ph type="title"/>
          </p:nvPr>
        </p:nvSpPr>
        <p:spPr>
          <a:xfrm>
            <a:off x="0" y="0"/>
            <a:ext cx="9144000" cy="1295400"/>
          </a:xfrm>
        </p:spPr>
        <p:txBody>
          <a:bodyPr>
            <a:normAutofit fontScale="90000"/>
          </a:bodyPr>
          <a:lstStyle/>
          <a:p>
            <a:r>
              <a:rPr lang="en-US" sz="4000" b="1" dirty="0"/>
              <a:t>Maintaining Skepticism in Oversight</a:t>
            </a:r>
            <a:br>
              <a:rPr lang="en-US" dirty="0"/>
            </a:br>
            <a:r>
              <a:rPr lang="en-US" sz="3100" b="1" i="1" u="sng" dirty="0">
                <a:solidFill>
                  <a:srgbClr val="C00000"/>
                </a:solidFill>
              </a:rPr>
              <a:t>Its not about trust, is about maintaining the best practice</a:t>
            </a:r>
          </a:p>
        </p:txBody>
      </p:sp>
      <p:sp>
        <p:nvSpPr>
          <p:cNvPr id="3" name="Content Placeholder 2">
            <a:extLst>
              <a:ext uri="{FF2B5EF4-FFF2-40B4-BE49-F238E27FC236}">
                <a16:creationId xmlns:a16="http://schemas.microsoft.com/office/drawing/2014/main" id="{4AD21B30-A34D-41A1-8092-EA138C4D7FE1}"/>
              </a:ext>
            </a:extLst>
          </p:cNvPr>
          <p:cNvSpPr>
            <a:spLocks noGrp="1"/>
          </p:cNvSpPr>
          <p:nvPr>
            <p:ph idx="1"/>
          </p:nvPr>
        </p:nvSpPr>
        <p:spPr>
          <a:xfrm>
            <a:off x="457200" y="1676400"/>
            <a:ext cx="8229600" cy="5181600"/>
          </a:xfrm>
        </p:spPr>
        <p:txBody>
          <a:bodyPr>
            <a:noAutofit/>
          </a:bodyPr>
          <a:lstStyle/>
          <a:p>
            <a:pPr>
              <a:buFont typeface="Wingdings" panose="05000000000000000000" pitchFamily="2" charset="2"/>
              <a:buChar char="§"/>
            </a:pPr>
            <a:r>
              <a:rPr lang="en-US" sz="2800" dirty="0"/>
              <a:t>Exercise an appropriate level of skepticism when considering the risk</a:t>
            </a:r>
          </a:p>
          <a:p>
            <a:pPr>
              <a:buFont typeface="Wingdings" panose="05000000000000000000" pitchFamily="2" charset="2"/>
              <a:buChar char="§"/>
            </a:pPr>
            <a:r>
              <a:rPr lang="en-US" sz="2800" dirty="0"/>
              <a:t>Skepticism is an attitude that acknowledges the risk of management not doing their jobs (unintendedly  or intentional)</a:t>
            </a:r>
          </a:p>
          <a:p>
            <a:pPr>
              <a:buFont typeface="Wingdings" panose="05000000000000000000" pitchFamily="2" charset="2"/>
              <a:buChar char="§"/>
            </a:pPr>
            <a:r>
              <a:rPr lang="en-US" sz="2800" dirty="0"/>
              <a:t>Skepticism requires awareness to potential risk factors and a fortitude to ask specific and difficult questions and perform inspections</a:t>
            </a:r>
          </a:p>
        </p:txBody>
      </p:sp>
      <p:sp>
        <p:nvSpPr>
          <p:cNvPr id="4" name="Slide Number Placeholder 3">
            <a:extLst>
              <a:ext uri="{FF2B5EF4-FFF2-40B4-BE49-F238E27FC236}">
                <a16:creationId xmlns:a16="http://schemas.microsoft.com/office/drawing/2014/main" id="{27C6243A-97F2-4ABA-8B9C-0DD9030D260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801</a:t>
            </a:fld>
            <a:endParaRPr lang="en-US">
              <a:solidFill>
                <a:prstClr val="black">
                  <a:tint val="75000"/>
                </a:prstClr>
              </a:solidFill>
            </a:endParaRPr>
          </a:p>
        </p:txBody>
      </p:sp>
    </p:spTree>
    <p:extLst>
      <p:ext uri="{BB962C8B-B14F-4D97-AF65-F5344CB8AC3E}">
        <p14:creationId xmlns:p14="http://schemas.microsoft.com/office/powerpoint/2010/main" val="634159633"/>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7087C-1086-4EBD-92D7-C068C4815577}"/>
              </a:ext>
            </a:extLst>
          </p:cNvPr>
          <p:cNvSpPr>
            <a:spLocks noGrp="1"/>
          </p:cNvSpPr>
          <p:nvPr>
            <p:ph type="title"/>
          </p:nvPr>
        </p:nvSpPr>
        <p:spPr>
          <a:xfrm>
            <a:off x="457200" y="274638"/>
            <a:ext cx="8229600" cy="6397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07B81A6F-CE59-46CD-A584-BE960E8C6646}"/>
              </a:ext>
            </a:extLst>
          </p:cNvPr>
          <p:cNvSpPr>
            <a:spLocks noGrp="1"/>
          </p:cNvSpPr>
          <p:nvPr>
            <p:ph idx="1"/>
          </p:nvPr>
        </p:nvSpPr>
        <p:spPr>
          <a:xfrm>
            <a:off x="457200" y="1066800"/>
            <a:ext cx="8229600" cy="5059363"/>
          </a:xfrm>
        </p:spPr>
        <p:txBody>
          <a:bodyPr>
            <a:normAutofit/>
          </a:bodyPr>
          <a:lstStyle/>
          <a:p>
            <a:pPr>
              <a:buFont typeface="Wingdings" panose="05000000000000000000" pitchFamily="2" charset="2"/>
              <a:buChar char="§"/>
            </a:pPr>
            <a:r>
              <a:rPr lang="en-US" sz="2800" b="1" dirty="0">
                <a:solidFill>
                  <a:srgbClr val="C00000"/>
                </a:solidFill>
              </a:rPr>
              <a:t>It also requires a culture that encourages open and candid discussions among the leader and staff with enough time to think and consider “the what ifs” scenarios related to the risk of management failures in internal control</a:t>
            </a:r>
          </a:p>
          <a:p>
            <a:pPr>
              <a:buFont typeface="Wingdings" panose="05000000000000000000" pitchFamily="2" charset="2"/>
              <a:buChar char="§"/>
            </a:pPr>
            <a:r>
              <a:rPr lang="en-US" sz="2800" dirty="0"/>
              <a:t>Set aside any beliefs about the integrity of management because many failures are often committed by “good managers gone bad,” or “making mistakes” rather than consistently dishonest people</a:t>
            </a:r>
          </a:p>
          <a:p>
            <a:pPr marL="0" indent="0">
              <a:buNone/>
            </a:pPr>
            <a:endParaRPr lang="en-US" dirty="0"/>
          </a:p>
        </p:txBody>
      </p:sp>
      <p:sp>
        <p:nvSpPr>
          <p:cNvPr id="4" name="Slide Number Placeholder 3">
            <a:extLst>
              <a:ext uri="{FF2B5EF4-FFF2-40B4-BE49-F238E27FC236}">
                <a16:creationId xmlns:a16="http://schemas.microsoft.com/office/drawing/2014/main" id="{885071E9-E4B3-4797-9C1C-72CC39C98C54}"/>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802</a:t>
            </a:fld>
            <a:endParaRPr lang="en-US">
              <a:solidFill>
                <a:prstClr val="black">
                  <a:tint val="75000"/>
                </a:prstClr>
              </a:solidFill>
            </a:endParaRPr>
          </a:p>
        </p:txBody>
      </p:sp>
    </p:spTree>
    <p:extLst>
      <p:ext uri="{BB962C8B-B14F-4D97-AF65-F5344CB8AC3E}">
        <p14:creationId xmlns:p14="http://schemas.microsoft.com/office/powerpoint/2010/main" val="3034704956"/>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381000" y="533400"/>
            <a:ext cx="8382000" cy="6019800"/>
          </a:xfrm>
        </p:spPr>
        <p:txBody>
          <a:bodyPr>
            <a:normAutofit/>
          </a:bodyPr>
          <a:lstStyle/>
          <a:p>
            <a:pPr algn="ctr" eaLnBrk="1" hangingPunct="1">
              <a:buFont typeface="Wingdings" pitchFamily="2" charset="2"/>
              <a:buNone/>
              <a:defRPr/>
            </a:pPr>
            <a:r>
              <a:rPr lang="en-US" dirty="0"/>
              <a:t>Managers must communicate their expectations and over all mission through “preaching” vision to their people.</a:t>
            </a:r>
          </a:p>
          <a:p>
            <a:pPr algn="ctr" eaLnBrk="1" hangingPunct="1">
              <a:buFont typeface="Wingdings" pitchFamily="2" charset="2"/>
              <a:buNone/>
              <a:defRPr/>
            </a:pPr>
            <a:r>
              <a:rPr lang="en-US" dirty="0"/>
              <a:t>A key component in the vision outline is a zero tolerance for improper and/or poor conduct and/or behavior.</a:t>
            </a:r>
          </a:p>
          <a:p>
            <a:pPr algn="ctr" eaLnBrk="1" hangingPunct="1">
              <a:buFont typeface="Wingdings" pitchFamily="2" charset="2"/>
              <a:buNone/>
              <a:defRPr/>
            </a:pPr>
            <a:r>
              <a:rPr lang="en-US" b="1" u="sng" dirty="0">
                <a:solidFill>
                  <a:srgbClr val="C00000"/>
                </a:solidFill>
              </a:rPr>
              <a:t>YOU MUST HOLD PEOPLE ACCOUNTABLE</a:t>
            </a:r>
          </a:p>
          <a:p>
            <a:pPr algn="ctr" eaLnBrk="1" hangingPunct="1">
              <a:buFont typeface="Wingdings" pitchFamily="2" charset="2"/>
              <a:buNone/>
              <a:defRPr/>
            </a:pPr>
            <a:r>
              <a:rPr lang="en-US" b="1" i="1" dirty="0"/>
              <a:t>Such shapes and molds the “Culture of the workplace”</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803</a:t>
            </a:fld>
            <a:endParaRPr lang="en-US">
              <a:solidFill>
                <a:prstClr val="black">
                  <a:tint val="75000"/>
                </a:prstClr>
              </a:solidFill>
            </a:endParaRPr>
          </a:p>
        </p:txBody>
      </p:sp>
    </p:spTree>
    <p:extLst>
      <p:ext uri="{BB962C8B-B14F-4D97-AF65-F5344CB8AC3E}">
        <p14:creationId xmlns:p14="http://schemas.microsoft.com/office/powerpoint/2010/main" val="3032788686"/>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C4FB5-7AA4-4064-9B0B-D3753E03695D}"/>
              </a:ext>
            </a:extLst>
          </p:cNvPr>
          <p:cNvSpPr>
            <a:spLocks noGrp="1"/>
          </p:cNvSpPr>
          <p:nvPr>
            <p:ph type="title"/>
          </p:nvPr>
        </p:nvSpPr>
        <p:spPr>
          <a:xfrm>
            <a:off x="0" y="0"/>
            <a:ext cx="9144000" cy="1066800"/>
          </a:xfrm>
        </p:spPr>
        <p:txBody>
          <a:bodyPr>
            <a:normAutofit/>
          </a:bodyPr>
          <a:lstStyle/>
          <a:p>
            <a:r>
              <a:rPr lang="en-US" sz="3600" b="1" dirty="0"/>
              <a:t>Recent Studies MIT Sloan</a:t>
            </a:r>
            <a:br>
              <a:rPr lang="en-US" sz="2800" dirty="0"/>
            </a:br>
            <a:r>
              <a:rPr lang="en-US" sz="2800" dirty="0"/>
              <a:t>Taylor &amp; Locklear, (2022)</a:t>
            </a:r>
          </a:p>
        </p:txBody>
      </p:sp>
      <p:sp>
        <p:nvSpPr>
          <p:cNvPr id="3" name="Content Placeholder 2">
            <a:extLst>
              <a:ext uri="{FF2B5EF4-FFF2-40B4-BE49-F238E27FC236}">
                <a16:creationId xmlns:a16="http://schemas.microsoft.com/office/drawing/2014/main" id="{9A7E148F-53D0-482C-8296-BE4124E1AEE5}"/>
              </a:ext>
            </a:extLst>
          </p:cNvPr>
          <p:cNvSpPr>
            <a:spLocks noGrp="1"/>
          </p:cNvSpPr>
          <p:nvPr>
            <p:ph idx="1"/>
          </p:nvPr>
        </p:nvSpPr>
        <p:spPr>
          <a:xfrm>
            <a:off x="152400" y="1066800"/>
            <a:ext cx="8915400" cy="5791200"/>
          </a:xfrm>
        </p:spPr>
        <p:txBody>
          <a:bodyPr>
            <a:normAutofit lnSpcReduction="10000"/>
          </a:bodyPr>
          <a:lstStyle/>
          <a:p>
            <a:pPr>
              <a:buFont typeface="Wingdings" panose="05000000000000000000" pitchFamily="2" charset="2"/>
              <a:buChar char="§"/>
            </a:pPr>
            <a:r>
              <a:rPr lang="en-US" sz="2800" dirty="0">
                <a:solidFill>
                  <a:srgbClr val="222222"/>
                </a:solidFill>
                <a:latin typeface="Calibri" panose="020F0502020204030204" pitchFamily="34" charset="0"/>
                <a:cs typeface="Calibri" panose="020F0502020204030204" pitchFamily="34" charset="0"/>
              </a:rPr>
              <a:t>F</a:t>
            </a:r>
            <a:r>
              <a:rPr lang="en-US" sz="2800" b="0" i="0" dirty="0">
                <a:solidFill>
                  <a:srgbClr val="222222"/>
                </a:solidFill>
                <a:effectLst/>
                <a:latin typeface="Calibri" panose="020F0502020204030204" pitchFamily="34" charset="0"/>
                <a:cs typeface="Calibri" panose="020F0502020204030204" pitchFamily="34" charset="0"/>
              </a:rPr>
              <a:t>ound that incivility is rooted in dysfunctional employee relationships, not just personal characteristics, and that organizational norms make a difference</a:t>
            </a:r>
          </a:p>
          <a:p>
            <a:pPr>
              <a:buFont typeface="Wingdings" panose="05000000000000000000" pitchFamily="2" charset="2"/>
              <a:buChar char="§"/>
            </a:pPr>
            <a:r>
              <a:rPr lang="en-US" sz="2800" b="1" i="0" dirty="0">
                <a:solidFill>
                  <a:srgbClr val="222222"/>
                </a:solidFill>
                <a:effectLst/>
                <a:latin typeface="Calibri" panose="020F0502020204030204" pitchFamily="34" charset="0"/>
                <a:cs typeface="Calibri" panose="020F0502020204030204" pitchFamily="34" charset="0"/>
              </a:rPr>
              <a:t>What managers must do:</a:t>
            </a:r>
          </a:p>
          <a:p>
            <a:pPr algn="l">
              <a:buFont typeface="Courier New" panose="02070309020205020404" pitchFamily="49" charset="0"/>
              <a:buChar char="o"/>
            </a:pPr>
            <a:r>
              <a:rPr lang="en-US" sz="2800" b="1" i="0" dirty="0">
                <a:solidFill>
                  <a:srgbClr val="FF0000"/>
                </a:solidFill>
                <a:effectLst/>
              </a:rPr>
              <a:t>Develop strong shared expectations for how people should behave </a:t>
            </a:r>
            <a:r>
              <a:rPr lang="en-US" sz="2800" i="0" dirty="0">
                <a:solidFill>
                  <a:srgbClr val="000000"/>
                </a:solidFill>
                <a:effectLst/>
              </a:rPr>
              <a:t>[provide descriptive norms and define what bad behavior is and your red line standards not to tolerate it]</a:t>
            </a:r>
            <a:endParaRPr lang="en-US" sz="2800" dirty="0">
              <a:solidFill>
                <a:srgbClr val="000000"/>
              </a:solidFill>
            </a:endParaRPr>
          </a:p>
          <a:p>
            <a:pPr algn="l">
              <a:buFont typeface="Courier New" panose="02070309020205020404" pitchFamily="49" charset="0"/>
              <a:buChar char="o"/>
            </a:pPr>
            <a:r>
              <a:rPr lang="en-US" sz="2800" b="1" i="0" dirty="0">
                <a:solidFill>
                  <a:srgbClr val="FF0000"/>
                </a:solidFill>
                <a:effectLst/>
              </a:rPr>
              <a:t>Provide targeted training </a:t>
            </a:r>
            <a:r>
              <a:rPr lang="en-US" sz="2800" i="0" dirty="0">
                <a:solidFill>
                  <a:srgbClr val="000000"/>
                </a:solidFill>
                <a:effectLst/>
              </a:rPr>
              <a:t>[incivility ultimately stems from relationship problems (lack of listening etc.) poor leadership skills]</a:t>
            </a:r>
          </a:p>
          <a:p>
            <a:pPr algn="l">
              <a:buFont typeface="Courier New" panose="02070309020205020404" pitchFamily="49" charset="0"/>
              <a:buChar char="o"/>
            </a:pPr>
            <a:r>
              <a:rPr lang="en-US" sz="2800" b="1" i="0" dirty="0">
                <a:solidFill>
                  <a:srgbClr val="FF0000"/>
                </a:solidFill>
                <a:effectLst/>
              </a:rPr>
              <a:t>Encourage gratitude and appreciation </a:t>
            </a:r>
            <a:r>
              <a:rPr lang="en-US" sz="2800" i="0" dirty="0">
                <a:solidFill>
                  <a:srgbClr val="000000"/>
                </a:solidFill>
                <a:effectLst/>
              </a:rPr>
              <a:t>[role model appreciation by expressing it at work]</a:t>
            </a:r>
            <a:endParaRPr lang="en-US" sz="2800" i="0" dirty="0">
              <a:solidFill>
                <a:srgbClr val="222222"/>
              </a:solidFill>
              <a:effectLst/>
            </a:endParaRPr>
          </a:p>
          <a:p>
            <a:pPr marL="0" indent="0">
              <a:buNone/>
            </a:pPr>
            <a:endParaRPr lang="en-US" b="0" i="0" dirty="0">
              <a:solidFill>
                <a:srgbClr val="222222"/>
              </a:solidFill>
              <a:effectLst/>
              <a:latin typeface="benton-sans"/>
            </a:endParaRPr>
          </a:p>
          <a:p>
            <a:endParaRPr lang="en-US" dirty="0"/>
          </a:p>
        </p:txBody>
      </p:sp>
      <p:sp>
        <p:nvSpPr>
          <p:cNvPr id="4" name="Slide Number Placeholder 3">
            <a:extLst>
              <a:ext uri="{FF2B5EF4-FFF2-40B4-BE49-F238E27FC236}">
                <a16:creationId xmlns:a16="http://schemas.microsoft.com/office/drawing/2014/main" id="{47DD76CB-6BC8-4263-B8B3-C5F4DFAC572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804</a:t>
            </a:fld>
            <a:endParaRPr lang="en-US">
              <a:solidFill>
                <a:prstClr val="black">
                  <a:tint val="75000"/>
                </a:prstClr>
              </a:solidFill>
            </a:endParaRPr>
          </a:p>
        </p:txBody>
      </p:sp>
    </p:spTree>
    <p:extLst>
      <p:ext uri="{BB962C8B-B14F-4D97-AF65-F5344CB8AC3E}">
        <p14:creationId xmlns:p14="http://schemas.microsoft.com/office/powerpoint/2010/main" val="3660429251"/>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p:nvPr>
        </p:nvSpPr>
        <p:spPr>
          <a:xfrm>
            <a:off x="457200" y="152400"/>
            <a:ext cx="8229600" cy="1219200"/>
          </a:xfrm>
        </p:spPr>
        <p:txBody>
          <a:bodyPr>
            <a:normAutofit fontScale="90000"/>
          </a:bodyPr>
          <a:lstStyle/>
          <a:p>
            <a:pPr eaLnBrk="1" hangingPunct="1">
              <a:defRPr/>
            </a:pPr>
            <a:r>
              <a:rPr lang="en-US" sz="4800" b="1" dirty="0"/>
              <a:t>The “</a:t>
            </a:r>
            <a:r>
              <a:rPr lang="en-US" sz="4800" b="1" u="sng" dirty="0"/>
              <a:t>culture</a:t>
            </a:r>
            <a:r>
              <a:rPr lang="en-US" sz="4800" b="1" dirty="0"/>
              <a:t>” of the work unit defines everything:</a:t>
            </a:r>
          </a:p>
        </p:txBody>
      </p:sp>
      <p:sp>
        <p:nvSpPr>
          <p:cNvPr id="76803" name="Rectangle 3"/>
          <p:cNvSpPr>
            <a:spLocks noGrp="1" noChangeArrowheads="1"/>
          </p:cNvSpPr>
          <p:nvPr>
            <p:ph type="body" idx="1"/>
          </p:nvPr>
        </p:nvSpPr>
        <p:spPr>
          <a:xfrm>
            <a:off x="1752600" y="1524000"/>
            <a:ext cx="6781800" cy="3048000"/>
          </a:xfrm>
        </p:spPr>
        <p:txBody>
          <a:bodyPr>
            <a:noAutofit/>
          </a:bodyPr>
          <a:lstStyle/>
          <a:p>
            <a:pPr eaLnBrk="1" hangingPunct="1">
              <a:defRPr/>
            </a:pPr>
            <a:r>
              <a:rPr lang="en-US" dirty="0"/>
              <a:t>Professional Practice</a:t>
            </a:r>
          </a:p>
          <a:p>
            <a:pPr eaLnBrk="1" hangingPunct="1">
              <a:defRPr/>
            </a:pPr>
            <a:r>
              <a:rPr lang="en-US" dirty="0"/>
              <a:t>Professional Performance</a:t>
            </a:r>
          </a:p>
          <a:p>
            <a:pPr eaLnBrk="1" hangingPunct="1">
              <a:defRPr/>
            </a:pPr>
            <a:r>
              <a:rPr lang="en-US" dirty="0"/>
              <a:t>Professional Behavior</a:t>
            </a:r>
          </a:p>
          <a:p>
            <a:pPr eaLnBrk="1" hangingPunct="1">
              <a:defRPr/>
            </a:pPr>
            <a:r>
              <a:rPr lang="en-US" dirty="0"/>
              <a:t>Professional Results</a:t>
            </a:r>
          </a:p>
          <a:p>
            <a:pPr eaLnBrk="1" hangingPunct="1">
              <a:defRPr/>
            </a:pPr>
            <a:r>
              <a:rPr lang="en-US" dirty="0"/>
              <a:t>Professional Image</a:t>
            </a:r>
          </a:p>
          <a:p>
            <a:pPr eaLnBrk="1" hangingPunct="1">
              <a:defRPr/>
            </a:pPr>
            <a:r>
              <a:rPr lang="en-US" dirty="0"/>
              <a:t>Professional Reputation</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805</a:t>
            </a:fld>
            <a:endParaRPr lang="en-US">
              <a:solidFill>
                <a:prstClr val="black">
                  <a:tint val="75000"/>
                </a:prstClr>
              </a:solidFill>
            </a:endParaRPr>
          </a:p>
        </p:txBody>
      </p:sp>
    </p:spTree>
    <p:extLst>
      <p:ext uri="{BB962C8B-B14F-4D97-AF65-F5344CB8AC3E}">
        <p14:creationId xmlns:p14="http://schemas.microsoft.com/office/powerpoint/2010/main" val="3563737083"/>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a:xfrm>
            <a:off x="457200" y="503238"/>
            <a:ext cx="8229600" cy="5745162"/>
          </a:xfrm>
        </p:spPr>
        <p:txBody>
          <a:bodyPr>
            <a:normAutofit/>
          </a:bodyPr>
          <a:lstStyle/>
          <a:p>
            <a:pPr algn="ctr" eaLnBrk="1" hangingPunct="1">
              <a:buFont typeface="Wingdings" pitchFamily="2" charset="2"/>
              <a:buNone/>
              <a:defRPr/>
            </a:pPr>
            <a:r>
              <a:rPr lang="en-US" dirty="0"/>
              <a:t>Work ethic is a central component of work unit culture.</a:t>
            </a:r>
          </a:p>
          <a:p>
            <a:pPr algn="ctr" eaLnBrk="1" hangingPunct="1">
              <a:buFont typeface="Wingdings" pitchFamily="2" charset="2"/>
              <a:buNone/>
              <a:defRPr/>
            </a:pPr>
            <a:r>
              <a:rPr lang="en-US" dirty="0"/>
              <a:t>Managers must require their people to </a:t>
            </a:r>
            <a:r>
              <a:rPr lang="en-US" u="sng" dirty="0"/>
              <a:t>work</a:t>
            </a:r>
            <a:r>
              <a:rPr lang="en-US" dirty="0"/>
              <a:t> effectively and efficiently.</a:t>
            </a:r>
          </a:p>
          <a:p>
            <a:pPr algn="ctr" eaLnBrk="1" hangingPunct="1">
              <a:buFont typeface="Wingdings" pitchFamily="2" charset="2"/>
              <a:buNone/>
              <a:defRPr/>
            </a:pPr>
            <a:r>
              <a:rPr lang="en-US" b="1" dirty="0"/>
              <a:t>No Shortcutting or half tailed work</a:t>
            </a:r>
          </a:p>
          <a:p>
            <a:pPr algn="ctr" eaLnBrk="1" hangingPunct="1">
              <a:buFont typeface="Wingdings" pitchFamily="2" charset="2"/>
              <a:buNone/>
              <a:defRPr/>
            </a:pPr>
            <a:r>
              <a:rPr lang="en-US" dirty="0"/>
              <a:t>People will reflect their leadership.</a:t>
            </a:r>
          </a:p>
          <a:p>
            <a:pPr algn="ctr" eaLnBrk="1" hangingPunct="1">
              <a:buFont typeface="Wingdings" pitchFamily="2" charset="2"/>
              <a:buNone/>
              <a:defRPr/>
            </a:pPr>
            <a:r>
              <a:rPr lang="en-US" b="1" i="1" dirty="0"/>
              <a:t>Insure people do their jobs</a:t>
            </a:r>
          </a:p>
          <a:p>
            <a:pPr algn="ctr" eaLnBrk="1" hangingPunct="1">
              <a:buFont typeface="Wingdings" pitchFamily="2" charset="2"/>
              <a:buNone/>
              <a:defRPr/>
            </a:pPr>
            <a:endParaRPr lang="en-US" b="1" dirty="0"/>
          </a:p>
          <a:p>
            <a:pPr algn="ctr" eaLnBrk="1" hangingPunct="1">
              <a:buFont typeface="Wingdings" pitchFamily="2" charset="2"/>
              <a:buNone/>
              <a:defRPr/>
            </a:pPr>
            <a:r>
              <a:rPr lang="en-US" b="1" dirty="0"/>
              <a:t>The “boss” sets the pace.</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806</a:t>
            </a:fld>
            <a:endParaRPr lang="en-US">
              <a:solidFill>
                <a:prstClr val="black">
                  <a:tint val="75000"/>
                </a:prstClr>
              </a:solidFill>
            </a:endParaRPr>
          </a:p>
        </p:txBody>
      </p:sp>
    </p:spTree>
    <p:extLst>
      <p:ext uri="{BB962C8B-B14F-4D97-AF65-F5344CB8AC3E}">
        <p14:creationId xmlns:p14="http://schemas.microsoft.com/office/powerpoint/2010/main" val="1340109294"/>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Unprofessional behaviors and corruption begin small and evolve</a:t>
            </a:r>
          </a:p>
        </p:txBody>
      </p:sp>
      <p:sp>
        <p:nvSpPr>
          <p:cNvPr id="3" name="Content Placeholder 2"/>
          <p:cNvSpPr>
            <a:spLocks noGrp="1"/>
          </p:cNvSpPr>
          <p:nvPr>
            <p:ph idx="1"/>
          </p:nvPr>
        </p:nvSpPr>
        <p:spPr>
          <a:xfrm>
            <a:off x="457200" y="1828800"/>
            <a:ext cx="8229600" cy="5029200"/>
          </a:xfrm>
        </p:spPr>
        <p:txBody>
          <a:bodyPr>
            <a:normAutofit/>
          </a:bodyPr>
          <a:lstStyle/>
          <a:p>
            <a:pPr>
              <a:buFont typeface="Wingdings" panose="05000000000000000000" pitchFamily="2" charset="2"/>
              <a:buChar char="§"/>
            </a:pPr>
            <a:r>
              <a:rPr lang="en-US" dirty="0"/>
              <a:t>Are analogous to erosion </a:t>
            </a:r>
          </a:p>
          <a:p>
            <a:pPr>
              <a:buFont typeface="Wingdings" panose="05000000000000000000" pitchFamily="2" charset="2"/>
              <a:buChar char="§"/>
            </a:pPr>
            <a:r>
              <a:rPr lang="en-US" dirty="0"/>
              <a:t>Corrosive processes are subtle and overtime  eat away at structure</a:t>
            </a:r>
          </a:p>
          <a:p>
            <a:pPr>
              <a:buFont typeface="Wingdings" panose="05000000000000000000" pitchFamily="2" charset="2"/>
              <a:buChar char="§"/>
            </a:pPr>
            <a:r>
              <a:rPr lang="en-US" dirty="0"/>
              <a:t>Grow and fester</a:t>
            </a:r>
          </a:p>
          <a:p>
            <a:pPr>
              <a:buFont typeface="Wingdings" panose="05000000000000000000" pitchFamily="2" charset="2"/>
              <a:buChar char="§"/>
            </a:pPr>
            <a:r>
              <a:rPr lang="en-US" dirty="0"/>
              <a:t>The longer left unchecked the more difficult to repair</a:t>
            </a:r>
          </a:p>
          <a:p>
            <a:pPr>
              <a:buFont typeface="Wingdings" panose="05000000000000000000" pitchFamily="2" charset="2"/>
              <a:buChar char="§"/>
            </a:pPr>
            <a:r>
              <a:rPr lang="en-US" dirty="0"/>
              <a:t>Become dominate </a:t>
            </a:r>
          </a:p>
          <a:p>
            <a:pPr>
              <a:buFont typeface="Wingdings" panose="05000000000000000000" pitchFamily="2" charset="2"/>
              <a:buChar char="§"/>
            </a:pPr>
            <a:r>
              <a:rPr lang="en-US" dirty="0"/>
              <a:t>Will destroy and devastate </a:t>
            </a:r>
          </a:p>
          <a:p>
            <a:pPr>
              <a:buFont typeface="Wingdings" panose="05000000000000000000" pitchFamily="2" charset="2"/>
              <a:buChar char="Ø"/>
            </a:pPr>
            <a:endParaRPr lang="en-US" sz="3600" b="1"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807</a:t>
            </a:fld>
            <a:endParaRPr lang="en-US">
              <a:solidFill>
                <a:prstClr val="black">
                  <a:tint val="75000"/>
                </a:prstClr>
              </a:solidFill>
            </a:endParaRPr>
          </a:p>
        </p:txBody>
      </p:sp>
    </p:spTree>
    <p:extLst>
      <p:ext uri="{BB962C8B-B14F-4D97-AF65-F5344CB8AC3E}">
        <p14:creationId xmlns:p14="http://schemas.microsoft.com/office/powerpoint/2010/main" val="3188949191"/>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C88A0-E7CC-4343-B16C-AA4CE03F4E37}"/>
              </a:ext>
            </a:extLst>
          </p:cNvPr>
          <p:cNvSpPr>
            <a:spLocks noGrp="1"/>
          </p:cNvSpPr>
          <p:nvPr>
            <p:ph type="title"/>
          </p:nvPr>
        </p:nvSpPr>
        <p:spPr>
          <a:xfrm>
            <a:off x="0" y="0"/>
            <a:ext cx="9144000" cy="1066800"/>
          </a:xfrm>
        </p:spPr>
        <p:txBody>
          <a:bodyPr>
            <a:normAutofit fontScale="90000"/>
          </a:bodyPr>
          <a:lstStyle/>
          <a:p>
            <a:pPr algn="ctr"/>
            <a:br>
              <a:rPr lang="en-US" b="1" dirty="0"/>
            </a:br>
            <a:r>
              <a:rPr lang="en-US" sz="3100" b="1" dirty="0"/>
              <a:t>Spotlight on Police Culture, Seeing the Red Flags of Organizational Cultures Gone Wrong</a:t>
            </a:r>
            <a:br>
              <a:rPr lang="en-US" sz="3100" dirty="0"/>
            </a:br>
            <a:r>
              <a:rPr lang="en-US" sz="2700" b="0" i="1" dirty="0">
                <a:effectLst/>
              </a:rPr>
              <a:t>Public Management Magazine 2016</a:t>
            </a:r>
            <a:br>
              <a:rPr lang="en-US" sz="2700" dirty="0"/>
            </a:br>
            <a:r>
              <a:rPr lang="en-US" sz="2700" b="0" i="0" dirty="0">
                <a:effectLst/>
                <a:latin typeface="Calibri" panose="020F0502020204030204" pitchFamily="34" charset="0"/>
                <a:cs typeface="Calibri" panose="020F0502020204030204" pitchFamily="34" charset="0"/>
              </a:rPr>
              <a:t> </a:t>
            </a:r>
            <a:r>
              <a:rPr lang="en-US" sz="2200" b="0" i="0" dirty="0">
                <a:effectLst/>
                <a:latin typeface="Calibri" panose="020F0502020204030204" pitchFamily="34" charset="0"/>
                <a:cs typeface="Calibri" panose="020F0502020204030204" pitchFamily="34" charset="0"/>
              </a:rPr>
              <a:t>Mary Eleanor </a:t>
            </a:r>
            <a:r>
              <a:rPr lang="en-US" sz="2200" dirty="0"/>
              <a:t>Wickersham</a:t>
            </a:r>
          </a:p>
        </p:txBody>
      </p:sp>
      <p:sp>
        <p:nvSpPr>
          <p:cNvPr id="3" name="Content Placeholder 2">
            <a:extLst>
              <a:ext uri="{FF2B5EF4-FFF2-40B4-BE49-F238E27FC236}">
                <a16:creationId xmlns:a16="http://schemas.microsoft.com/office/drawing/2014/main" id="{E9C63E39-7708-4897-9780-A0951A5E4F62}"/>
              </a:ext>
            </a:extLst>
          </p:cNvPr>
          <p:cNvSpPr>
            <a:spLocks noGrp="1"/>
          </p:cNvSpPr>
          <p:nvPr>
            <p:ph idx="1"/>
          </p:nvPr>
        </p:nvSpPr>
        <p:spPr>
          <a:xfrm>
            <a:off x="0" y="1676400"/>
            <a:ext cx="9144000" cy="4724400"/>
          </a:xfrm>
        </p:spPr>
        <p:txBody>
          <a:bodyPr>
            <a:noAutofit/>
          </a:bodyPr>
          <a:lstStyle/>
          <a:p>
            <a:pPr>
              <a:buFont typeface="Wingdings" panose="05000000000000000000" pitchFamily="2" charset="2"/>
              <a:buChar char="§"/>
            </a:pPr>
            <a:r>
              <a:rPr lang="en-US" sz="2800" dirty="0"/>
              <a:t>Fear of reporting wrongdoing due to lack of trust</a:t>
            </a:r>
          </a:p>
          <a:p>
            <a:pPr>
              <a:buFont typeface="Wingdings" panose="05000000000000000000" pitchFamily="2" charset="2"/>
              <a:buChar char="§"/>
            </a:pPr>
            <a:r>
              <a:rPr lang="en-US" sz="2800" dirty="0"/>
              <a:t>Failure to adequately address ethical violations</a:t>
            </a:r>
          </a:p>
          <a:p>
            <a:pPr>
              <a:buFont typeface="Wingdings" panose="05000000000000000000" pitchFamily="2" charset="2"/>
              <a:buChar char="§"/>
            </a:pPr>
            <a:r>
              <a:rPr lang="en-US" sz="2800" dirty="0"/>
              <a:t>Too much rigidity and too little humanity</a:t>
            </a:r>
          </a:p>
          <a:p>
            <a:pPr>
              <a:buFont typeface="Wingdings" panose="05000000000000000000" pitchFamily="2" charset="2"/>
              <a:buChar char="§"/>
            </a:pPr>
            <a:r>
              <a:rPr lang="en-US" sz="2800" dirty="0"/>
              <a:t>Lack of training</a:t>
            </a:r>
          </a:p>
          <a:p>
            <a:pPr>
              <a:buFont typeface="Wingdings" panose="05000000000000000000" pitchFamily="2" charset="2"/>
              <a:buChar char="§"/>
            </a:pPr>
            <a:r>
              <a:rPr lang="en-US" sz="2800" dirty="0"/>
              <a:t>Organizations in which the end justifies the means</a:t>
            </a:r>
          </a:p>
          <a:p>
            <a:pPr>
              <a:buFont typeface="Wingdings" panose="05000000000000000000" pitchFamily="2" charset="2"/>
              <a:buChar char="§"/>
            </a:pPr>
            <a:r>
              <a:rPr lang="en-US" sz="2800" dirty="0"/>
              <a:t>Absence of leadership focus and insistence on ethical behaviors</a:t>
            </a:r>
          </a:p>
          <a:p>
            <a:pPr>
              <a:buFont typeface="Wingdings" panose="05000000000000000000" pitchFamily="2" charset="2"/>
              <a:buChar char="§"/>
            </a:pPr>
            <a:r>
              <a:rPr lang="en-US" sz="2800" dirty="0"/>
              <a:t>When the workforce does not mirror the citizenry</a:t>
            </a:r>
          </a:p>
          <a:p>
            <a:pPr>
              <a:buFont typeface="Wingdings" panose="05000000000000000000" pitchFamily="2" charset="2"/>
              <a:buChar char="§"/>
            </a:pPr>
            <a:r>
              <a:rPr lang="en-US" sz="2800" dirty="0"/>
              <a:t>“Us versus them” mentality</a:t>
            </a:r>
          </a:p>
          <a:p>
            <a:pPr>
              <a:buFont typeface="Wingdings" panose="05000000000000000000" pitchFamily="2" charset="2"/>
              <a:buChar char="§"/>
            </a:pPr>
            <a:r>
              <a:rPr lang="en-US" sz="2800" dirty="0"/>
              <a:t>Negative outward symbols of the organizational culture</a:t>
            </a:r>
          </a:p>
          <a:p>
            <a:pPr>
              <a:buFont typeface="Wingdings" panose="05000000000000000000" pitchFamily="2" charset="2"/>
              <a:buChar char="§"/>
            </a:pPr>
            <a:endParaRPr lang="en-US" sz="2800" dirty="0"/>
          </a:p>
        </p:txBody>
      </p:sp>
    </p:spTree>
    <p:extLst>
      <p:ext uri="{BB962C8B-B14F-4D97-AF65-F5344CB8AC3E}">
        <p14:creationId xmlns:p14="http://schemas.microsoft.com/office/powerpoint/2010/main" val="4056225344"/>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93BC-1A7C-4DB7-9E5C-F0F0450A2010}"/>
              </a:ext>
            </a:extLst>
          </p:cNvPr>
          <p:cNvSpPr>
            <a:spLocks noGrp="1"/>
          </p:cNvSpPr>
          <p:nvPr>
            <p:ph type="title"/>
          </p:nvPr>
        </p:nvSpPr>
        <p:spPr>
          <a:xfrm>
            <a:off x="0" y="1"/>
            <a:ext cx="9144000" cy="1981199"/>
          </a:xfrm>
        </p:spPr>
        <p:txBody>
          <a:bodyPr>
            <a:normAutofit fontScale="90000"/>
          </a:bodyPr>
          <a:lstStyle/>
          <a:p>
            <a:r>
              <a:rPr lang="en-US" sz="3600" b="1" dirty="0"/>
              <a:t> Task-related rule-breaking behavior. </a:t>
            </a:r>
            <a:br>
              <a:rPr lang="en-US" sz="2400" dirty="0"/>
            </a:br>
            <a:r>
              <a:rPr lang="en-US" sz="2800" dirty="0"/>
              <a:t>Officers breaking laws or formal internal rules in support of performing their lawful task</a:t>
            </a:r>
            <a:br>
              <a:rPr lang="en-US" sz="2400" dirty="0"/>
            </a:br>
            <a:r>
              <a:rPr lang="en-US" sz="2400" dirty="0"/>
              <a:t>Van </a:t>
            </a:r>
            <a:r>
              <a:rPr lang="en-US" sz="2400" dirty="0" err="1"/>
              <a:t>Halderen</a:t>
            </a:r>
            <a:r>
              <a:rPr lang="en-US" sz="2400" dirty="0"/>
              <a:t> &amp; Kolthoff, (2017)</a:t>
            </a:r>
            <a:br>
              <a:rPr lang="en-US" sz="2400" dirty="0"/>
            </a:br>
            <a:endParaRPr lang="en-US" sz="2400" dirty="0"/>
          </a:p>
        </p:txBody>
      </p:sp>
      <p:sp>
        <p:nvSpPr>
          <p:cNvPr id="3" name="Content Placeholder 2">
            <a:extLst>
              <a:ext uri="{FF2B5EF4-FFF2-40B4-BE49-F238E27FC236}">
                <a16:creationId xmlns:a16="http://schemas.microsoft.com/office/drawing/2014/main" id="{E2D6CAEF-48EB-4BEE-95B7-70C57B90C02A}"/>
              </a:ext>
            </a:extLst>
          </p:cNvPr>
          <p:cNvSpPr>
            <a:spLocks noGrp="1"/>
          </p:cNvSpPr>
          <p:nvPr>
            <p:ph idx="1"/>
          </p:nvPr>
        </p:nvSpPr>
        <p:spPr>
          <a:xfrm>
            <a:off x="457200" y="1828800"/>
            <a:ext cx="8229600" cy="5029199"/>
          </a:xfrm>
        </p:spPr>
        <p:txBody>
          <a:bodyPr>
            <a:normAutofit/>
          </a:bodyPr>
          <a:lstStyle/>
          <a:p>
            <a:pPr>
              <a:buFont typeface="Wingdings" panose="05000000000000000000" pitchFamily="2" charset="2"/>
              <a:buChar char="§"/>
            </a:pPr>
            <a:r>
              <a:rPr lang="en-US" sz="2800" dirty="0"/>
              <a:t>Noble cause corruption is about using illegitimate means to secure or improve society’s well-being</a:t>
            </a:r>
          </a:p>
          <a:p>
            <a:pPr>
              <a:buFont typeface="Wingdings" panose="05000000000000000000" pitchFamily="2" charset="2"/>
              <a:buChar char="§"/>
            </a:pPr>
            <a:r>
              <a:rPr lang="en-US" sz="2800" dirty="0"/>
              <a:t>It explicitly expresses the means-ends dilemma in policing (i.e., when a “just” end cannot be achieved by lawful means), and the manner in which police officers sometimes cope with this dilemma</a:t>
            </a:r>
          </a:p>
          <a:p>
            <a:pPr marL="0" indent="0" algn="ctr">
              <a:buNone/>
            </a:pPr>
            <a:r>
              <a:rPr lang="en-US" sz="2800" b="1" dirty="0">
                <a:solidFill>
                  <a:srgbClr val="C00000"/>
                </a:solidFill>
              </a:rPr>
              <a:t>Leadership, supervision and management are critical to frame the legal, moral and ethical obligations to constitutional perspectives, loyalty to oath and professional responsibility </a:t>
            </a:r>
          </a:p>
        </p:txBody>
      </p:sp>
      <p:sp>
        <p:nvSpPr>
          <p:cNvPr id="4" name="Slide Number Placeholder 3">
            <a:extLst>
              <a:ext uri="{FF2B5EF4-FFF2-40B4-BE49-F238E27FC236}">
                <a16:creationId xmlns:a16="http://schemas.microsoft.com/office/drawing/2014/main" id="{236FC17C-820F-46F6-9995-E645543F28A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809</a:t>
            </a:fld>
            <a:endParaRPr lang="en-US">
              <a:solidFill>
                <a:prstClr val="black">
                  <a:tint val="75000"/>
                </a:prstClr>
              </a:solidFill>
            </a:endParaRPr>
          </a:p>
        </p:txBody>
      </p:sp>
    </p:spTree>
    <p:extLst>
      <p:ext uri="{BB962C8B-B14F-4D97-AF65-F5344CB8AC3E}">
        <p14:creationId xmlns:p14="http://schemas.microsoft.com/office/powerpoint/2010/main" val="13798106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C6F03-52CB-D526-9602-D7970D4F75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B2341C-8796-4909-0EDB-9E425C1A0AC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7645817-D2FF-5143-9023-9660FF488194}"/>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81</a:t>
            </a:fld>
            <a:endParaRPr lang="en-US">
              <a:solidFill>
                <a:prstClr val="black">
                  <a:tint val="75000"/>
                </a:prstClr>
              </a:solidFill>
            </a:endParaRPr>
          </a:p>
        </p:txBody>
      </p:sp>
      <p:pic>
        <p:nvPicPr>
          <p:cNvPr id="5" name="Picture 4">
            <a:extLst>
              <a:ext uri="{FF2B5EF4-FFF2-40B4-BE49-F238E27FC236}">
                <a16:creationId xmlns:a16="http://schemas.microsoft.com/office/drawing/2014/main" id="{5FAA0F41-2239-81C2-E1F2-8DB5AFACAFD2}"/>
              </a:ext>
            </a:extLst>
          </p:cNvPr>
          <p:cNvPicPr>
            <a:picLocks noChangeAspect="1"/>
          </p:cNvPicPr>
          <p:nvPr/>
        </p:nvPicPr>
        <p:blipFill>
          <a:blip r:embed="rId2"/>
          <a:stretch>
            <a:fillRect/>
          </a:stretch>
        </p:blipFill>
        <p:spPr>
          <a:xfrm>
            <a:off x="1" y="0"/>
            <a:ext cx="9144000" cy="6858000"/>
          </a:xfrm>
          <a:prstGeom prst="rect">
            <a:avLst/>
          </a:prstGeom>
        </p:spPr>
      </p:pic>
    </p:spTree>
    <p:extLst>
      <p:ext uri="{BB962C8B-B14F-4D97-AF65-F5344CB8AC3E}">
        <p14:creationId xmlns:p14="http://schemas.microsoft.com/office/powerpoint/2010/main" val="3512182215"/>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7886700" cy="1600200"/>
          </a:xfrm>
        </p:spPr>
        <p:txBody>
          <a:bodyPr>
            <a:normAutofit fontScale="90000"/>
          </a:bodyPr>
          <a:lstStyle/>
          <a:p>
            <a:r>
              <a:rPr lang="en-US" sz="3100" b="1" dirty="0"/>
              <a:t>How far from the tree does the apple fall? Field training officers, their trainees, and allegations of misconduct</a:t>
            </a:r>
            <a:br>
              <a:rPr lang="en-US" sz="2800" b="1" dirty="0"/>
            </a:br>
            <a:r>
              <a:rPr lang="en-US" sz="2325" b="1" dirty="0"/>
              <a:t>Crime &amp; Delinquency, Vol 62(6), June, 2016. pp. 821-839.</a:t>
            </a:r>
            <a:br>
              <a:rPr lang="en-US" sz="2325" b="1" dirty="0"/>
            </a:br>
            <a:r>
              <a:rPr lang="en-US" sz="2200" dirty="0"/>
              <a:t>Getty, Ryan M., Worrall, John L., Morris, Robert G., </a:t>
            </a:r>
            <a:endParaRPr lang="en-US" sz="2200" b="1" dirty="0"/>
          </a:p>
        </p:txBody>
      </p:sp>
      <p:sp>
        <p:nvSpPr>
          <p:cNvPr id="3" name="Content Placeholder 2"/>
          <p:cNvSpPr>
            <a:spLocks noGrp="1"/>
          </p:cNvSpPr>
          <p:nvPr>
            <p:ph idx="1"/>
          </p:nvPr>
        </p:nvSpPr>
        <p:spPr>
          <a:xfrm>
            <a:off x="628650" y="1981200"/>
            <a:ext cx="7886700" cy="4876800"/>
          </a:xfrm>
        </p:spPr>
        <p:txBody>
          <a:bodyPr>
            <a:normAutofit fontScale="92500"/>
          </a:bodyPr>
          <a:lstStyle/>
          <a:p>
            <a:pPr marL="0" indent="0">
              <a:buNone/>
            </a:pPr>
            <a:r>
              <a:rPr lang="en-US" dirty="0"/>
              <a:t>Grounded in both organizational- and individual-level theories, this study examined the relationship between police field training officers (FTOs) and their trainees’ subsequent allegations of misconduct.</a:t>
            </a:r>
          </a:p>
          <a:p>
            <a:pPr marL="0" indent="0">
              <a:buNone/>
            </a:pPr>
            <a:r>
              <a:rPr lang="en-US" b="1" dirty="0">
                <a:solidFill>
                  <a:srgbClr val="C00000"/>
                </a:solidFill>
              </a:rPr>
              <a:t>Results revealed that approximately one quarter of the variation in trainees’ allegations of post supervision misconduct was attributed to FTOs, suggesting the apple (trainee) indeed falls close to the tree</a:t>
            </a:r>
            <a:r>
              <a:rPr lang="en-US" b="1" i="1" dirty="0">
                <a:solidFill>
                  <a:srgbClr val="C00000"/>
                </a:solidFill>
              </a:rPr>
              <a:t> </a:t>
            </a:r>
          </a:p>
        </p:txBody>
      </p:sp>
      <p:sp>
        <p:nvSpPr>
          <p:cNvPr id="4" name="Slide Number Placeholder 3">
            <a:extLst>
              <a:ext uri="{FF2B5EF4-FFF2-40B4-BE49-F238E27FC236}">
                <a16:creationId xmlns:a16="http://schemas.microsoft.com/office/drawing/2014/main" id="{A05256DF-6010-42BE-B531-DAE84397885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810</a:t>
            </a:fld>
            <a:endParaRPr lang="en-US">
              <a:solidFill>
                <a:prstClr val="black">
                  <a:tint val="75000"/>
                </a:prstClr>
              </a:solidFill>
            </a:endParaRPr>
          </a:p>
        </p:txBody>
      </p:sp>
    </p:spTree>
    <p:extLst>
      <p:ext uri="{BB962C8B-B14F-4D97-AF65-F5344CB8AC3E}">
        <p14:creationId xmlns:p14="http://schemas.microsoft.com/office/powerpoint/2010/main" val="1341878644"/>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743200"/>
          </a:xfrm>
        </p:spPr>
        <p:txBody>
          <a:bodyPr>
            <a:normAutofit/>
          </a:bodyPr>
          <a:lstStyle/>
          <a:p>
            <a:r>
              <a:rPr lang="en-US" sz="4000" b="1" dirty="0"/>
              <a:t>Bad things happen in good agencies, its how you manage it that counts…</a:t>
            </a:r>
            <a:br>
              <a:rPr lang="en-US" sz="4000" b="1" dirty="0"/>
            </a:br>
            <a:r>
              <a:rPr lang="en-US" sz="2400" dirty="0"/>
              <a:t>From Dealing With Agency Errors, by Vernon Keenan and Dawn </a:t>
            </a:r>
            <a:r>
              <a:rPr lang="en-US" sz="2400" dirty="0" err="1"/>
              <a:t>Diedrich</a:t>
            </a:r>
            <a:endParaRPr lang="en-US" sz="2400" dirty="0"/>
          </a:p>
        </p:txBody>
      </p:sp>
      <p:sp>
        <p:nvSpPr>
          <p:cNvPr id="3" name="Content Placeholder 2"/>
          <p:cNvSpPr>
            <a:spLocks noGrp="1"/>
          </p:cNvSpPr>
          <p:nvPr>
            <p:ph idx="1"/>
          </p:nvPr>
        </p:nvSpPr>
        <p:spPr>
          <a:xfrm>
            <a:off x="457200" y="2667000"/>
            <a:ext cx="8229600" cy="4038600"/>
          </a:xfrm>
        </p:spPr>
        <p:txBody>
          <a:bodyPr>
            <a:normAutofit fontScale="92500" lnSpcReduction="10000"/>
          </a:bodyPr>
          <a:lstStyle/>
          <a:p>
            <a:pPr marL="0" indent="0">
              <a:buNone/>
            </a:pPr>
            <a:r>
              <a:rPr lang="en-US" b="1" i="1" dirty="0"/>
              <a:t>Failures result from:</a:t>
            </a:r>
            <a:endParaRPr lang="en-US" dirty="0"/>
          </a:p>
          <a:p>
            <a:pPr lvl="1"/>
            <a:r>
              <a:rPr lang="en-US" sz="3600" dirty="0"/>
              <a:t>Ignore the report of a problem. </a:t>
            </a:r>
          </a:p>
          <a:p>
            <a:pPr lvl="1"/>
            <a:r>
              <a:rPr lang="en-US" sz="3600" dirty="0"/>
              <a:t>Disallow the appropriate agency command staff input.</a:t>
            </a:r>
          </a:p>
          <a:p>
            <a:pPr lvl="1"/>
            <a:r>
              <a:rPr lang="en-US" sz="3600" dirty="0"/>
              <a:t>Conduct perfunctory investigations.</a:t>
            </a:r>
          </a:p>
          <a:p>
            <a:pPr lvl="1"/>
            <a:r>
              <a:rPr lang="en-US" sz="3600" dirty="0"/>
              <a:t>Fail to act or discipline when appropriate.</a:t>
            </a:r>
          </a:p>
          <a:p>
            <a:pPr lvl="1"/>
            <a:r>
              <a:rPr lang="en-US" sz="3600" dirty="0"/>
              <a:t>Demonstrate a lack of transparency.</a:t>
            </a:r>
          </a:p>
          <a:p>
            <a:pPr marL="0" indent="0">
              <a:buNone/>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811</a:t>
            </a:fld>
            <a:endParaRPr lang="en-US">
              <a:solidFill>
                <a:prstClr val="black">
                  <a:tint val="75000"/>
                </a:prstClr>
              </a:solidFill>
            </a:endParaRPr>
          </a:p>
        </p:txBody>
      </p:sp>
    </p:spTree>
    <p:extLst>
      <p:ext uri="{BB962C8B-B14F-4D97-AF65-F5344CB8AC3E}">
        <p14:creationId xmlns:p14="http://schemas.microsoft.com/office/powerpoint/2010/main" val="2370863297"/>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685800"/>
          </a:xfrm>
        </p:spPr>
        <p:txBody>
          <a:bodyPr>
            <a:normAutofit fontScale="90000"/>
          </a:bodyPr>
          <a:lstStyle/>
          <a:p>
            <a:r>
              <a:rPr lang="en-US" sz="6000" b="1" u="sng" dirty="0">
                <a:effectLst>
                  <a:outerShdw blurRad="38100" dist="38100" dir="2700000" algn="tl">
                    <a:srgbClr val="000000">
                      <a:alpha val="43137"/>
                    </a:srgbClr>
                  </a:outerShdw>
                </a:effectLst>
              </a:rPr>
              <a:t>Agency Errors Will Occur!</a:t>
            </a:r>
          </a:p>
        </p:txBody>
      </p:sp>
      <p:sp>
        <p:nvSpPr>
          <p:cNvPr id="3" name="Content Placeholder 2"/>
          <p:cNvSpPr>
            <a:spLocks noGrp="1"/>
          </p:cNvSpPr>
          <p:nvPr>
            <p:ph idx="1"/>
          </p:nvPr>
        </p:nvSpPr>
        <p:spPr>
          <a:xfrm>
            <a:off x="457200" y="1066799"/>
            <a:ext cx="8077200" cy="5638801"/>
          </a:xfrm>
        </p:spPr>
        <p:txBody>
          <a:bodyPr>
            <a:normAutofit/>
          </a:bodyPr>
          <a:lstStyle/>
          <a:p>
            <a:pPr>
              <a:buNone/>
            </a:pPr>
            <a:r>
              <a:rPr lang="en-US" dirty="0"/>
              <a:t>	</a:t>
            </a:r>
          </a:p>
          <a:p>
            <a:pPr indent="0" algn="ctr">
              <a:spcBef>
                <a:spcPts val="0"/>
              </a:spcBef>
              <a:buNone/>
            </a:pPr>
            <a:r>
              <a:rPr lang="en-US" sz="4300" b="1" dirty="0">
                <a:effectLst>
                  <a:outerShdw blurRad="38100" dist="38100" dir="2700000" algn="tl">
                    <a:srgbClr val="000000">
                      <a:alpha val="43137"/>
                    </a:srgbClr>
                  </a:outerShdw>
                </a:effectLst>
              </a:rPr>
              <a:t>We can never eliminate them because we have humans working for us.  We can,  however, avoid becoming part of the problem in how we handle errors. </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812</a:t>
            </a:fld>
            <a:endParaRPr lang="en-US">
              <a:solidFill>
                <a:prstClr val="black">
                  <a:tint val="75000"/>
                </a:prstClr>
              </a:solidFill>
            </a:endParaRPr>
          </a:p>
        </p:txBody>
      </p:sp>
    </p:spTree>
    <p:extLst>
      <p:ext uri="{BB962C8B-B14F-4D97-AF65-F5344CB8AC3E}">
        <p14:creationId xmlns:p14="http://schemas.microsoft.com/office/powerpoint/2010/main" val="3607208210"/>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A1B9E-9CEA-4E91-B5F9-F803795F1B38}"/>
              </a:ext>
            </a:extLst>
          </p:cNvPr>
          <p:cNvSpPr>
            <a:spLocks noGrp="1"/>
          </p:cNvSpPr>
          <p:nvPr>
            <p:ph type="title"/>
          </p:nvPr>
        </p:nvSpPr>
        <p:spPr>
          <a:xfrm>
            <a:off x="0" y="1"/>
            <a:ext cx="9144000" cy="533399"/>
          </a:xfrm>
        </p:spPr>
        <p:txBody>
          <a:bodyPr>
            <a:normAutofit fontScale="90000"/>
          </a:bodyPr>
          <a:lstStyle/>
          <a:p>
            <a:r>
              <a:rPr lang="en-US" b="1" dirty="0"/>
              <a:t>Transparency</a:t>
            </a:r>
          </a:p>
        </p:txBody>
      </p:sp>
      <p:sp>
        <p:nvSpPr>
          <p:cNvPr id="3" name="Content Placeholder 2">
            <a:extLst>
              <a:ext uri="{FF2B5EF4-FFF2-40B4-BE49-F238E27FC236}">
                <a16:creationId xmlns:a16="http://schemas.microsoft.com/office/drawing/2014/main" id="{B448456D-2416-4F36-8827-000BE37FDD29}"/>
              </a:ext>
            </a:extLst>
          </p:cNvPr>
          <p:cNvSpPr>
            <a:spLocks noGrp="1"/>
          </p:cNvSpPr>
          <p:nvPr>
            <p:ph idx="1"/>
          </p:nvPr>
        </p:nvSpPr>
        <p:spPr>
          <a:xfrm>
            <a:off x="0" y="533400"/>
            <a:ext cx="9067800" cy="6188075"/>
          </a:xfrm>
        </p:spPr>
        <p:txBody>
          <a:bodyPr>
            <a:noAutofit/>
          </a:bodyPr>
          <a:lstStyle/>
          <a:p>
            <a:pPr>
              <a:buFont typeface="Wingdings" panose="05000000000000000000" pitchFamily="2" charset="2"/>
              <a:buChar char="§"/>
            </a:pPr>
            <a:r>
              <a:rPr lang="en-US" sz="2800" b="1" dirty="0">
                <a:solidFill>
                  <a:srgbClr val="C00000"/>
                </a:solidFill>
              </a:rPr>
              <a:t>Holding ourselves accountable for the work we do and the choices we make in the way the public expects</a:t>
            </a:r>
          </a:p>
          <a:p>
            <a:pPr>
              <a:buFont typeface="Wingdings" panose="05000000000000000000" pitchFamily="2" charset="2"/>
              <a:buChar char="§"/>
            </a:pPr>
            <a:r>
              <a:rPr lang="en-US" sz="2800" dirty="0"/>
              <a:t>Following agency policy, procedure, guidelines and the law</a:t>
            </a:r>
          </a:p>
          <a:p>
            <a:pPr>
              <a:buFont typeface="Wingdings" panose="05000000000000000000" pitchFamily="2" charset="2"/>
              <a:buChar char="§"/>
            </a:pPr>
            <a:r>
              <a:rPr lang="en-US" sz="2800" dirty="0"/>
              <a:t>Remaining faithful to core values, ethics, integrity, openness and honesty</a:t>
            </a:r>
          </a:p>
          <a:p>
            <a:pPr>
              <a:buFont typeface="Wingdings" panose="05000000000000000000" pitchFamily="2" charset="2"/>
              <a:buChar char="§"/>
            </a:pPr>
            <a:r>
              <a:rPr lang="en-US" sz="2800" dirty="0"/>
              <a:t>Doing the right thing in the right way for the right reasons always in all contexts</a:t>
            </a:r>
          </a:p>
          <a:p>
            <a:pPr>
              <a:buFont typeface="Wingdings" panose="05000000000000000000" pitchFamily="2" charset="2"/>
              <a:buChar char="§"/>
            </a:pPr>
            <a:r>
              <a:rPr lang="en-US" sz="2800" dirty="0"/>
              <a:t>Be sensitive to outside perspective and its nexus to credibility in an independent investigation</a:t>
            </a:r>
          </a:p>
          <a:p>
            <a:pPr>
              <a:buFont typeface="Wingdings" panose="05000000000000000000" pitchFamily="2" charset="2"/>
              <a:buChar char="§"/>
            </a:pPr>
            <a:r>
              <a:rPr lang="en-US" sz="2800" dirty="0"/>
              <a:t>Treating everyone dignity and respect</a:t>
            </a:r>
          </a:p>
          <a:p>
            <a:pPr>
              <a:buFont typeface="Wingdings" panose="05000000000000000000" pitchFamily="2" charset="2"/>
              <a:buChar char="§"/>
            </a:pPr>
            <a:r>
              <a:rPr lang="en-US" sz="2800" dirty="0"/>
              <a:t>Gather all facts independently and objectively</a:t>
            </a:r>
          </a:p>
          <a:p>
            <a:pPr>
              <a:buFont typeface="Wingdings" panose="05000000000000000000" pitchFamily="2" charset="2"/>
              <a:buChar char="§"/>
            </a:pPr>
            <a:r>
              <a:rPr lang="en-US" sz="2800" dirty="0"/>
              <a:t>Expose our mistakes or failures with an intent to fix and learn and not hide to fester </a:t>
            </a:r>
            <a:r>
              <a:rPr lang="en-US" sz="2800" b="1" dirty="0"/>
              <a:t>(get ahead of the media)</a:t>
            </a:r>
          </a:p>
        </p:txBody>
      </p:sp>
      <p:sp>
        <p:nvSpPr>
          <p:cNvPr id="4" name="Slide Number Placeholder 3">
            <a:extLst>
              <a:ext uri="{FF2B5EF4-FFF2-40B4-BE49-F238E27FC236}">
                <a16:creationId xmlns:a16="http://schemas.microsoft.com/office/drawing/2014/main" id="{C161CC22-3CFC-4C02-8D96-1A503ED609F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813</a:t>
            </a:fld>
            <a:endParaRPr lang="en-US" dirty="0">
              <a:solidFill>
                <a:prstClr val="black">
                  <a:tint val="75000"/>
                </a:prstClr>
              </a:solidFill>
            </a:endParaRPr>
          </a:p>
        </p:txBody>
      </p:sp>
    </p:spTree>
    <p:extLst>
      <p:ext uri="{BB962C8B-B14F-4D97-AF65-F5344CB8AC3E}">
        <p14:creationId xmlns:p14="http://schemas.microsoft.com/office/powerpoint/2010/main" val="3785837165"/>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BA3AB-5D4D-43FA-99E2-27AC6A66AE53}"/>
              </a:ext>
            </a:extLst>
          </p:cNvPr>
          <p:cNvSpPr>
            <a:spLocks noGrp="1"/>
          </p:cNvSpPr>
          <p:nvPr>
            <p:ph type="title"/>
          </p:nvPr>
        </p:nvSpPr>
        <p:spPr>
          <a:xfrm>
            <a:off x="0" y="1"/>
            <a:ext cx="9144000" cy="820738"/>
          </a:xfrm>
        </p:spPr>
        <p:txBody>
          <a:bodyPr>
            <a:normAutofit/>
          </a:bodyPr>
          <a:lstStyle/>
          <a:p>
            <a:r>
              <a:rPr lang="en-US" sz="3600" b="1" dirty="0"/>
              <a:t>Leaders must maintain a mindset toward</a:t>
            </a:r>
          </a:p>
        </p:txBody>
      </p:sp>
      <p:sp>
        <p:nvSpPr>
          <p:cNvPr id="3" name="Content Placeholder 2">
            <a:extLst>
              <a:ext uri="{FF2B5EF4-FFF2-40B4-BE49-F238E27FC236}">
                <a16:creationId xmlns:a16="http://schemas.microsoft.com/office/drawing/2014/main" id="{64F77B35-EABF-4D67-935C-459DEDCB0548}"/>
              </a:ext>
            </a:extLst>
          </p:cNvPr>
          <p:cNvSpPr>
            <a:spLocks noGrp="1"/>
          </p:cNvSpPr>
          <p:nvPr>
            <p:ph idx="1"/>
          </p:nvPr>
        </p:nvSpPr>
        <p:spPr>
          <a:xfrm>
            <a:off x="457200" y="914399"/>
            <a:ext cx="8229600" cy="5943599"/>
          </a:xfrm>
        </p:spPr>
        <p:txBody>
          <a:bodyPr>
            <a:normAutofit/>
          </a:bodyPr>
          <a:lstStyle/>
          <a:p>
            <a:pPr>
              <a:buFont typeface="Wingdings" panose="05000000000000000000" pitchFamily="2" charset="2"/>
              <a:buChar char="§"/>
            </a:pPr>
            <a:r>
              <a:rPr lang="en-US" sz="3000" b="1" dirty="0"/>
              <a:t>Proactive transparency: </a:t>
            </a:r>
            <a:r>
              <a:rPr lang="en-US" sz="3000" dirty="0"/>
              <a:t>As an important  factor into informed decision making and consequence management </a:t>
            </a:r>
            <a:endParaRPr lang="en-US" sz="3000" i="1" dirty="0"/>
          </a:p>
          <a:p>
            <a:pPr>
              <a:buFont typeface="Wingdings" panose="05000000000000000000" pitchFamily="2" charset="2"/>
              <a:buChar char="§"/>
            </a:pPr>
            <a:r>
              <a:rPr lang="en-US" sz="3000" b="1" dirty="0"/>
              <a:t>Defaulting to sound positions: </a:t>
            </a:r>
            <a:r>
              <a:rPr lang="en-US" sz="3000" dirty="0"/>
              <a:t>Having sound facts folded into the context for a viable stance for advocacy or defense readiness </a:t>
            </a:r>
          </a:p>
          <a:p>
            <a:pPr>
              <a:buFont typeface="Wingdings" panose="05000000000000000000" pitchFamily="2" charset="2"/>
              <a:buChar char="§"/>
            </a:pPr>
            <a:r>
              <a:rPr lang="en-US" sz="3000" b="1" dirty="0"/>
              <a:t>Project values: </a:t>
            </a:r>
            <a:r>
              <a:rPr lang="en-US" sz="3000" dirty="0"/>
              <a:t>Provide the context that supports agency principles and the professional qualities </a:t>
            </a:r>
          </a:p>
          <a:p>
            <a:pPr>
              <a:buFont typeface="Wingdings" panose="05000000000000000000" pitchFamily="2" charset="2"/>
              <a:buChar char="§"/>
            </a:pPr>
            <a:r>
              <a:rPr lang="en-US" sz="3000" b="1" dirty="0"/>
              <a:t>Shape discovery: </a:t>
            </a:r>
            <a:r>
              <a:rPr lang="en-US" sz="3000" dirty="0"/>
              <a:t>Frame, form and create documentation that supports conclusions and demonstrates reliability, openness, competence and trust</a:t>
            </a:r>
          </a:p>
          <a:p>
            <a:pPr marL="0" indent="0">
              <a:buNone/>
            </a:pPr>
            <a:endParaRPr lang="en-US" dirty="0"/>
          </a:p>
          <a:p>
            <a:pPr marL="0" indent="0">
              <a:buNone/>
            </a:pPr>
            <a:endParaRPr lang="en-US" dirty="0"/>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8D7DD40D-DF9E-44A3-97D5-561B8D5511F6}"/>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814</a:t>
            </a:fld>
            <a:endParaRPr lang="en-US">
              <a:solidFill>
                <a:prstClr val="black">
                  <a:tint val="75000"/>
                </a:prstClr>
              </a:solidFill>
            </a:endParaRPr>
          </a:p>
        </p:txBody>
      </p:sp>
    </p:spTree>
    <p:extLst>
      <p:ext uri="{BB962C8B-B14F-4D97-AF65-F5344CB8AC3E}">
        <p14:creationId xmlns:p14="http://schemas.microsoft.com/office/powerpoint/2010/main" val="456644660"/>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a:defRPr/>
            </a:pPr>
            <a:r>
              <a:rPr lang="en-US" sz="3600" b="1" dirty="0"/>
              <a:t>Supervisors must work to “fact-find” to ensure a Objective Management Position</a:t>
            </a:r>
          </a:p>
        </p:txBody>
      </p:sp>
      <p:sp>
        <p:nvSpPr>
          <p:cNvPr id="3" name="Content Placeholder 2"/>
          <p:cNvSpPr>
            <a:spLocks noGrp="1"/>
          </p:cNvSpPr>
          <p:nvPr>
            <p:ph idx="1"/>
          </p:nvPr>
        </p:nvSpPr>
        <p:spPr>
          <a:xfrm>
            <a:off x="457200" y="1295400"/>
            <a:ext cx="8229600" cy="5410200"/>
          </a:xfrm>
        </p:spPr>
        <p:txBody>
          <a:bodyPr>
            <a:normAutofit/>
          </a:bodyPr>
          <a:lstStyle/>
          <a:p>
            <a:pPr>
              <a:buFont typeface="Wingdings" panose="05000000000000000000" pitchFamily="2" charset="2"/>
              <a:buChar char="§"/>
              <a:defRPr/>
            </a:pPr>
            <a:r>
              <a:rPr lang="en-US" sz="2800" dirty="0"/>
              <a:t>The majority of times issues will not die, or go away. Like performance issues you MUST deal with them OR they will fester. </a:t>
            </a:r>
          </a:p>
          <a:p>
            <a:pPr>
              <a:buFont typeface="Wingdings" panose="05000000000000000000" pitchFamily="2" charset="2"/>
              <a:buChar char="§"/>
              <a:defRPr/>
            </a:pPr>
            <a:r>
              <a:rPr lang="en-US" sz="2800" b="1" dirty="0"/>
              <a:t>Factor in “MURPHY’S LAW”</a:t>
            </a:r>
          </a:p>
          <a:p>
            <a:pPr>
              <a:buFont typeface="Wingdings" panose="05000000000000000000" pitchFamily="2" charset="2"/>
              <a:buChar char="§"/>
              <a:defRPr/>
            </a:pPr>
            <a:r>
              <a:rPr lang="en-US" sz="2800" dirty="0"/>
              <a:t>Moreover, how can you manage your business properly if you “turn a blind eye” to your oversight responsibilities toward unpleasant issues.</a:t>
            </a:r>
          </a:p>
          <a:p>
            <a:pPr>
              <a:buFont typeface="Wingdings" panose="05000000000000000000" pitchFamily="2" charset="2"/>
              <a:buChar char="§"/>
              <a:defRPr/>
            </a:pPr>
            <a:r>
              <a:rPr lang="en-US" sz="2800" dirty="0"/>
              <a:t>When you call a subordinate to get their position on an issue, you expect them to have one, doesn’t your Boss expect the same from you?</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815</a:t>
            </a:fld>
            <a:endParaRPr lang="en-US">
              <a:solidFill>
                <a:prstClr val="black">
                  <a:tint val="75000"/>
                </a:prstClr>
              </a:solidFill>
            </a:endParaRPr>
          </a:p>
        </p:txBody>
      </p:sp>
    </p:spTree>
    <p:extLst>
      <p:ext uri="{BB962C8B-B14F-4D97-AF65-F5344CB8AC3E}">
        <p14:creationId xmlns:p14="http://schemas.microsoft.com/office/powerpoint/2010/main" val="2427738205"/>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39962"/>
          </a:xfrm>
        </p:spPr>
        <p:txBody>
          <a:bodyPr>
            <a:normAutofit/>
          </a:bodyPr>
          <a:lstStyle/>
          <a:p>
            <a:r>
              <a:rPr lang="en-US" sz="5400" b="1" u="sng" dirty="0">
                <a:effectLst>
                  <a:outerShdw blurRad="38100" dist="38100" dir="2700000" algn="tl">
                    <a:srgbClr val="000000">
                      <a:alpha val="43137"/>
                    </a:srgbClr>
                  </a:outerShdw>
                </a:effectLst>
              </a:rPr>
              <a:t>Agency Core Value</a:t>
            </a:r>
          </a:p>
        </p:txBody>
      </p:sp>
      <p:sp>
        <p:nvSpPr>
          <p:cNvPr id="3" name="Content Placeholder 2"/>
          <p:cNvSpPr>
            <a:spLocks noGrp="1"/>
          </p:cNvSpPr>
          <p:nvPr>
            <p:ph idx="1"/>
          </p:nvPr>
        </p:nvSpPr>
        <p:spPr>
          <a:xfrm>
            <a:off x="457200" y="2819400"/>
            <a:ext cx="8229600" cy="2438400"/>
          </a:xfrm>
        </p:spPr>
        <p:txBody>
          <a:bodyPr>
            <a:normAutofit/>
          </a:bodyPr>
          <a:lstStyle/>
          <a:p>
            <a:pPr algn="ctr">
              <a:buNone/>
            </a:pPr>
            <a:r>
              <a:rPr lang="en-US" sz="5400" b="1" dirty="0">
                <a:effectLst>
                  <a:outerShdw blurRad="38100" dist="38100" dir="2700000" algn="tl">
                    <a:srgbClr val="000000">
                      <a:alpha val="43137"/>
                    </a:srgbClr>
                  </a:outerShdw>
                </a:effectLst>
              </a:rPr>
              <a:t>	We will not lie, mislead </a:t>
            </a:r>
          </a:p>
          <a:p>
            <a:pPr algn="ctr">
              <a:buNone/>
            </a:pPr>
            <a:r>
              <a:rPr lang="en-US" sz="5400" b="1" dirty="0">
                <a:effectLst>
                  <a:outerShdw blurRad="38100" dist="38100" dir="2700000" algn="tl">
                    <a:srgbClr val="000000">
                      <a:alpha val="43137"/>
                    </a:srgbClr>
                  </a:outerShdw>
                </a:effectLst>
              </a:rPr>
              <a:t>or cover up.</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816</a:t>
            </a:fld>
            <a:endParaRPr lang="en-US">
              <a:solidFill>
                <a:prstClr val="black">
                  <a:tint val="75000"/>
                </a:prstClr>
              </a:solidFill>
            </a:endParaRPr>
          </a:p>
        </p:txBody>
      </p:sp>
    </p:spTree>
    <p:extLst>
      <p:ext uri="{BB962C8B-B14F-4D97-AF65-F5344CB8AC3E}">
        <p14:creationId xmlns:p14="http://schemas.microsoft.com/office/powerpoint/2010/main" val="1888887989"/>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Span of Control</a:t>
            </a:r>
          </a:p>
        </p:txBody>
      </p:sp>
      <p:cxnSp>
        <p:nvCxnSpPr>
          <p:cNvPr id="7" name="Straight Connector 6"/>
          <p:cNvCxnSpPr/>
          <p:nvPr/>
        </p:nvCxnSpPr>
        <p:spPr>
          <a:xfrm>
            <a:off x="1143000" y="3200400"/>
            <a:ext cx="6858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048000" y="1828800"/>
            <a:ext cx="0" cy="2895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867400" y="1828800"/>
            <a:ext cx="0" cy="28956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43000" y="1752600"/>
            <a:ext cx="1600200" cy="1077218"/>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No Control</a:t>
            </a:r>
          </a:p>
        </p:txBody>
      </p:sp>
      <p:sp>
        <p:nvSpPr>
          <p:cNvPr id="15" name="TextBox 14"/>
          <p:cNvSpPr txBox="1"/>
          <p:nvPr/>
        </p:nvSpPr>
        <p:spPr>
          <a:xfrm>
            <a:off x="3657600" y="1905000"/>
            <a:ext cx="1600200" cy="584775"/>
          </a:xfrm>
          <a:prstGeom prst="rect">
            <a:avLst/>
          </a:prstGeom>
          <a:noFill/>
        </p:spPr>
        <p:txBody>
          <a:bodyPr wrap="square" rtlCol="0">
            <a:spAutoFit/>
          </a:bodyPr>
          <a:lstStyle/>
          <a:p>
            <a:r>
              <a:rPr lang="en-US" sz="3200" b="1" dirty="0">
                <a:solidFill>
                  <a:srgbClr val="C00000"/>
                </a:solidFill>
                <a:effectLst>
                  <a:outerShdw blurRad="38100" dist="38100" dir="2700000" algn="tl">
                    <a:srgbClr val="000000">
                      <a:alpha val="43137"/>
                    </a:srgbClr>
                  </a:outerShdw>
                </a:effectLst>
              </a:rPr>
              <a:t>Control</a:t>
            </a:r>
          </a:p>
        </p:txBody>
      </p:sp>
      <p:sp>
        <p:nvSpPr>
          <p:cNvPr id="17" name="TextBox 16"/>
          <p:cNvSpPr txBox="1"/>
          <p:nvPr/>
        </p:nvSpPr>
        <p:spPr>
          <a:xfrm>
            <a:off x="6172200" y="1818382"/>
            <a:ext cx="1600200" cy="1077218"/>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No Control</a:t>
            </a:r>
          </a:p>
        </p:txBody>
      </p:sp>
      <p:sp>
        <p:nvSpPr>
          <p:cNvPr id="18" name="TextBox 17"/>
          <p:cNvSpPr txBox="1"/>
          <p:nvPr/>
        </p:nvSpPr>
        <p:spPr>
          <a:xfrm>
            <a:off x="914400" y="3352800"/>
            <a:ext cx="2133600" cy="1384995"/>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Cannot change what has occurred</a:t>
            </a:r>
          </a:p>
        </p:txBody>
      </p:sp>
      <p:sp>
        <p:nvSpPr>
          <p:cNvPr id="19" name="TextBox 18"/>
          <p:cNvSpPr txBox="1"/>
          <p:nvPr/>
        </p:nvSpPr>
        <p:spPr>
          <a:xfrm>
            <a:off x="3276600" y="3352800"/>
            <a:ext cx="2590800" cy="1384995"/>
          </a:xfrm>
          <a:prstGeom prst="rect">
            <a:avLst/>
          </a:prstGeom>
          <a:noFill/>
        </p:spPr>
        <p:txBody>
          <a:bodyPr wrap="square" rtlCol="0">
            <a:spAutoFit/>
          </a:bodyPr>
          <a:lstStyle/>
          <a:p>
            <a:r>
              <a:rPr lang="en-US" sz="2800" b="1" dirty="0">
                <a:solidFill>
                  <a:srgbClr val="C00000"/>
                </a:solidFill>
                <a:effectLst>
                  <a:outerShdw blurRad="38100" dist="38100" dir="2700000" algn="tl">
                    <a:srgbClr val="000000">
                      <a:alpha val="43137"/>
                    </a:srgbClr>
                  </a:outerShdw>
                </a:effectLst>
              </a:rPr>
              <a:t>How we address the error</a:t>
            </a:r>
          </a:p>
        </p:txBody>
      </p:sp>
      <p:sp>
        <p:nvSpPr>
          <p:cNvPr id="20" name="TextBox 19"/>
          <p:cNvSpPr txBox="1"/>
          <p:nvPr/>
        </p:nvSpPr>
        <p:spPr>
          <a:xfrm>
            <a:off x="6172200" y="3429000"/>
            <a:ext cx="2133600" cy="954107"/>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The final outcome</a:t>
            </a:r>
          </a:p>
        </p:txBody>
      </p:sp>
      <p:sp>
        <p:nvSpPr>
          <p:cNvPr id="21" name="Right Arrow 20"/>
          <p:cNvSpPr/>
          <p:nvPr/>
        </p:nvSpPr>
        <p:spPr>
          <a:xfrm>
            <a:off x="1143000" y="5257800"/>
            <a:ext cx="7239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8A8D1F8B-566B-49F2-865B-EEF93E92EFE1}" type="slidenum">
              <a:rPr lang="en-US" smtClean="0">
                <a:solidFill>
                  <a:prstClr val="black">
                    <a:tint val="75000"/>
                  </a:prstClr>
                </a:solidFill>
              </a:rPr>
              <a:pPr/>
              <a:t>817</a:t>
            </a:fld>
            <a:endParaRPr lang="en-US">
              <a:solidFill>
                <a:prstClr val="black">
                  <a:tint val="75000"/>
                </a:prstClr>
              </a:solidFill>
            </a:endParaRPr>
          </a:p>
        </p:txBody>
      </p:sp>
    </p:spTree>
    <p:extLst>
      <p:ext uri="{BB962C8B-B14F-4D97-AF65-F5344CB8AC3E}">
        <p14:creationId xmlns:p14="http://schemas.microsoft.com/office/powerpoint/2010/main" val="1307915696"/>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D7D7B-9029-49B2-9052-E78000537C11}"/>
              </a:ext>
            </a:extLst>
          </p:cNvPr>
          <p:cNvSpPr>
            <a:spLocks noGrp="1"/>
          </p:cNvSpPr>
          <p:nvPr>
            <p:ph type="title"/>
          </p:nvPr>
        </p:nvSpPr>
        <p:spPr>
          <a:xfrm>
            <a:off x="457200" y="-228600"/>
            <a:ext cx="8229600" cy="1417638"/>
          </a:xfrm>
        </p:spPr>
        <p:txBody>
          <a:bodyPr>
            <a:normAutofit/>
          </a:bodyPr>
          <a:lstStyle/>
          <a:p>
            <a:r>
              <a:rPr lang="en-US" sz="2800" b="1" u="sng" dirty="0">
                <a:latin typeface="Arial"/>
                <a:ea typeface="Calibri"/>
              </a:rPr>
              <a:t>Discipline</a:t>
            </a:r>
            <a:r>
              <a:rPr lang="en-US" sz="2800" u="sng" dirty="0">
                <a:latin typeface="Arial"/>
                <a:ea typeface="Calibri"/>
              </a:rPr>
              <a:t> </a:t>
            </a:r>
            <a:r>
              <a:rPr lang="en-US" sz="2800" dirty="0">
                <a:latin typeface="Arial"/>
                <a:ea typeface="Calibri"/>
              </a:rPr>
              <a:t>and the "Hot-Stove Rule" </a:t>
            </a:r>
            <a:br>
              <a:rPr lang="en-US" sz="2800" dirty="0">
                <a:latin typeface="Arial"/>
                <a:ea typeface="Calibri"/>
              </a:rPr>
            </a:br>
            <a:r>
              <a:rPr lang="en-US" sz="2800" dirty="0">
                <a:latin typeface="Arial"/>
                <a:ea typeface="Calibri"/>
              </a:rPr>
              <a:t> Douglas McGregor </a:t>
            </a:r>
            <a:endParaRPr lang="en-US" sz="2800" dirty="0"/>
          </a:p>
        </p:txBody>
      </p:sp>
      <p:sp>
        <p:nvSpPr>
          <p:cNvPr id="3" name="Content Placeholder 2">
            <a:extLst>
              <a:ext uri="{FF2B5EF4-FFF2-40B4-BE49-F238E27FC236}">
                <a16:creationId xmlns:a16="http://schemas.microsoft.com/office/drawing/2014/main" id="{0D6B50A1-4D9C-4A6D-9C82-2F2377C2B305}"/>
              </a:ext>
            </a:extLst>
          </p:cNvPr>
          <p:cNvSpPr>
            <a:spLocks noGrp="1"/>
          </p:cNvSpPr>
          <p:nvPr>
            <p:ph idx="1"/>
          </p:nvPr>
        </p:nvSpPr>
        <p:spPr>
          <a:xfrm>
            <a:off x="76200" y="1447800"/>
            <a:ext cx="8915400" cy="5273676"/>
          </a:xfrm>
        </p:spPr>
        <p:txBody>
          <a:bodyPr>
            <a:normAutofit fontScale="92500" lnSpcReduction="20000"/>
          </a:bodyPr>
          <a:lstStyle/>
          <a:p>
            <a:pPr>
              <a:buFont typeface="Wingdings" panose="05000000000000000000" pitchFamily="2" charset="2"/>
              <a:buChar char="§"/>
            </a:pPr>
            <a:r>
              <a:rPr lang="en-US" sz="3000" b="1" dirty="0">
                <a:latin typeface="Arial"/>
                <a:ea typeface="Calibri"/>
                <a:cs typeface="Times New Roman"/>
              </a:rPr>
              <a:t>When you touch the hot stove, you burn your hand. </a:t>
            </a:r>
            <a:r>
              <a:rPr lang="en-US" sz="3000" dirty="0">
                <a:latin typeface="Arial"/>
                <a:ea typeface="Calibri"/>
                <a:cs typeface="Times New Roman"/>
              </a:rPr>
              <a:t>(the discipline was immediate and was directed against the act not against anybody else, If you touch a hot stove you get burned)</a:t>
            </a:r>
          </a:p>
          <a:p>
            <a:pPr>
              <a:buFont typeface="Wingdings" panose="05000000000000000000" pitchFamily="2" charset="2"/>
              <a:buChar char="§"/>
            </a:pPr>
            <a:r>
              <a:rPr lang="en-US" sz="3000" b="1" dirty="0">
                <a:latin typeface="Arial"/>
                <a:ea typeface="Calibri"/>
                <a:cs typeface="Times New Roman"/>
              </a:rPr>
              <a:t>You had warning that the stove was hot </a:t>
            </a:r>
            <a:r>
              <a:rPr lang="en-US" sz="3000" dirty="0">
                <a:latin typeface="Arial"/>
                <a:ea typeface="Calibri"/>
                <a:cs typeface="Times New Roman"/>
              </a:rPr>
              <a:t>(You knew the rules and policy ahead of time and had warning and knew what would happen to you if you touched the stove)</a:t>
            </a:r>
          </a:p>
          <a:p>
            <a:pPr>
              <a:buFont typeface="Wingdings" panose="05000000000000000000" pitchFamily="2" charset="2"/>
              <a:buChar char="§"/>
            </a:pPr>
            <a:r>
              <a:rPr lang="en-US" sz="3000" b="1" dirty="0">
                <a:latin typeface="Arial"/>
                <a:ea typeface="Calibri"/>
                <a:cs typeface="Times New Roman"/>
              </a:rPr>
              <a:t>The discipline was consistent. </a:t>
            </a:r>
            <a:r>
              <a:rPr lang="en-US" sz="3000" dirty="0">
                <a:latin typeface="Arial"/>
                <a:ea typeface="Calibri"/>
                <a:cs typeface="Times New Roman"/>
              </a:rPr>
              <a:t>(Every time you touch the hot stove you get burned)</a:t>
            </a:r>
          </a:p>
          <a:p>
            <a:pPr marR="0">
              <a:lnSpc>
                <a:spcPct val="115000"/>
              </a:lnSpc>
              <a:spcBef>
                <a:spcPts val="0"/>
              </a:spcBef>
              <a:spcAft>
                <a:spcPts val="1000"/>
              </a:spcAft>
              <a:buFont typeface="Wingdings" panose="05000000000000000000" pitchFamily="2" charset="2"/>
              <a:buChar char="§"/>
            </a:pPr>
            <a:r>
              <a:rPr lang="en-US" sz="3000" b="1" dirty="0">
                <a:latin typeface="Arial"/>
                <a:ea typeface="Calibri"/>
                <a:cs typeface="Times New Roman"/>
              </a:rPr>
              <a:t>The discipline was impersonal. </a:t>
            </a:r>
            <a:r>
              <a:rPr lang="en-US" sz="3000" dirty="0">
                <a:solidFill>
                  <a:srgbClr val="C00000"/>
                </a:solidFill>
                <a:latin typeface="Arial"/>
                <a:ea typeface="Calibri"/>
                <a:cs typeface="Times New Roman"/>
              </a:rPr>
              <a:t>(Whoever touches the hot stove gets burned, no matter who he or she is)</a:t>
            </a:r>
          </a:p>
          <a:p>
            <a:pPr>
              <a:buFont typeface="Wingdings" panose="05000000000000000000" pitchFamily="2" charset="2"/>
              <a:buChar char="§"/>
            </a:pPr>
            <a:endParaRPr lang="en-US" sz="2800" dirty="0">
              <a:solidFill>
                <a:srgbClr val="C00000"/>
              </a:solidFill>
              <a:latin typeface="Arial"/>
              <a:ea typeface="Calibri"/>
              <a:cs typeface="Times New Roman"/>
            </a:endParaRPr>
          </a:p>
          <a:p>
            <a:pPr>
              <a:buFont typeface="Wingdings" panose="05000000000000000000" pitchFamily="2" charset="2"/>
              <a:buChar char="§"/>
            </a:pPr>
            <a:endParaRPr lang="en-US" sz="2800" dirty="0">
              <a:latin typeface="Arial"/>
              <a:ea typeface="Calibri"/>
              <a:cs typeface="Times New Roman"/>
            </a:endParaRPr>
          </a:p>
          <a:p>
            <a:pPr>
              <a:buFont typeface="Wingdings" panose="05000000000000000000" pitchFamily="2" charset="2"/>
              <a:buChar char="§"/>
            </a:pPr>
            <a:endParaRPr lang="en-US" sz="2800" dirty="0">
              <a:latin typeface="Arial"/>
              <a:ea typeface="Calibri"/>
              <a:cs typeface="Times New Roman"/>
            </a:endParaRPr>
          </a:p>
          <a:p>
            <a:pPr>
              <a:buFont typeface="Wingdings" panose="05000000000000000000" pitchFamily="2" charset="2"/>
              <a:buChar char="§"/>
            </a:pPr>
            <a:endParaRPr lang="en-US" sz="2800" dirty="0">
              <a:latin typeface="Arial"/>
              <a:ea typeface="Calibri"/>
              <a:cs typeface="Times New Roman"/>
            </a:endParaRP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926FC6BD-9B1A-4714-A2B4-8F73E128228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818</a:t>
            </a:fld>
            <a:endParaRPr lang="en-US">
              <a:solidFill>
                <a:prstClr val="black">
                  <a:tint val="75000"/>
                </a:prstClr>
              </a:solidFill>
            </a:endParaRPr>
          </a:p>
        </p:txBody>
      </p:sp>
    </p:spTree>
    <p:extLst>
      <p:ext uri="{BB962C8B-B14F-4D97-AF65-F5344CB8AC3E}">
        <p14:creationId xmlns:p14="http://schemas.microsoft.com/office/powerpoint/2010/main" val="265638218"/>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rrowheads="1"/>
          </p:cNvSpPr>
          <p:nvPr>
            <p:ph type="title"/>
          </p:nvPr>
        </p:nvSpPr>
        <p:spPr>
          <a:xfrm>
            <a:off x="457200" y="76200"/>
            <a:ext cx="8229600" cy="1143000"/>
          </a:xfrm>
        </p:spPr>
        <p:txBody>
          <a:bodyPr>
            <a:normAutofit fontScale="90000"/>
          </a:bodyPr>
          <a:lstStyle/>
          <a:p>
            <a:pPr eaLnBrk="1" hangingPunct="1">
              <a:defRPr/>
            </a:pPr>
            <a:r>
              <a:rPr lang="en-US" b="1" i="1" u="sng" dirty="0"/>
              <a:t>Know Your People and remain aware</a:t>
            </a:r>
          </a:p>
        </p:txBody>
      </p:sp>
      <p:sp>
        <p:nvSpPr>
          <p:cNvPr id="211971" name="Rectangle 3"/>
          <p:cNvSpPr>
            <a:spLocks noGrp="1" noChangeArrowheads="1"/>
          </p:cNvSpPr>
          <p:nvPr>
            <p:ph type="body" idx="1"/>
          </p:nvPr>
        </p:nvSpPr>
        <p:spPr>
          <a:xfrm>
            <a:off x="457200" y="1447800"/>
            <a:ext cx="8229600" cy="5410200"/>
          </a:xfrm>
        </p:spPr>
        <p:txBody>
          <a:bodyPr>
            <a:normAutofit/>
          </a:bodyPr>
          <a:lstStyle/>
          <a:p>
            <a:pPr algn="ctr" eaLnBrk="1" hangingPunct="1">
              <a:buFont typeface="Wingdings" pitchFamily="2" charset="2"/>
              <a:buNone/>
              <a:defRPr/>
            </a:pPr>
            <a:r>
              <a:rPr lang="en-US" sz="2800" b="1" i="1" dirty="0"/>
              <a:t>Know their baselines</a:t>
            </a:r>
          </a:p>
          <a:p>
            <a:pPr algn="ctr" eaLnBrk="1" hangingPunct="1">
              <a:buFont typeface="Wingdings" pitchFamily="2" charset="2"/>
              <a:buNone/>
              <a:defRPr/>
            </a:pPr>
            <a:r>
              <a:rPr lang="en-US" sz="2800" dirty="0"/>
              <a:t>Concerns (fiscal, relational or personal, </a:t>
            </a:r>
            <a:r>
              <a:rPr lang="en-US" sz="2800" dirty="0" err="1"/>
              <a:t>ie</a:t>
            </a:r>
            <a:r>
              <a:rPr lang="en-US" sz="2800" dirty="0"/>
              <a:t>: physical, mental and spiritual)</a:t>
            </a:r>
          </a:p>
          <a:p>
            <a:pPr algn="ctr">
              <a:buNone/>
              <a:defRPr/>
            </a:pPr>
            <a:r>
              <a:rPr lang="en-US" sz="2800" b="1" dirty="0"/>
              <a:t>Watch for changes in demeanor</a:t>
            </a:r>
          </a:p>
          <a:p>
            <a:pPr algn="ctr">
              <a:buNone/>
              <a:defRPr/>
            </a:pPr>
            <a:r>
              <a:rPr lang="en-US" sz="2800" b="1" dirty="0"/>
              <a:t>Examples:</a:t>
            </a:r>
          </a:p>
          <a:p>
            <a:pPr algn="ctr" eaLnBrk="1" hangingPunct="1">
              <a:buFont typeface="Wingdings" pitchFamily="2" charset="2"/>
              <a:buNone/>
              <a:defRPr/>
            </a:pPr>
            <a:r>
              <a:rPr lang="en-US" sz="2800" dirty="0"/>
              <a:t>Mood swings</a:t>
            </a:r>
          </a:p>
          <a:p>
            <a:pPr algn="ctr" eaLnBrk="1" hangingPunct="1">
              <a:buFont typeface="Wingdings" pitchFamily="2" charset="2"/>
              <a:buNone/>
              <a:defRPr/>
            </a:pPr>
            <a:r>
              <a:rPr lang="en-US" sz="2800" dirty="0"/>
              <a:t>Strange or bizarre behavior or statements</a:t>
            </a:r>
          </a:p>
          <a:p>
            <a:pPr algn="ctr" eaLnBrk="1" hangingPunct="1">
              <a:buFont typeface="Wingdings" pitchFamily="2" charset="2"/>
              <a:buNone/>
              <a:defRPr/>
            </a:pPr>
            <a:r>
              <a:rPr lang="en-US" sz="2800" dirty="0"/>
              <a:t>Changes in attitudes</a:t>
            </a:r>
          </a:p>
          <a:p>
            <a:pPr algn="ctr" eaLnBrk="1" hangingPunct="1">
              <a:buFont typeface="Wingdings" pitchFamily="2" charset="2"/>
              <a:buNone/>
              <a:defRPr/>
            </a:pPr>
            <a:r>
              <a:rPr lang="en-US" sz="2800" dirty="0"/>
              <a:t>Abnormal conduct</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819</a:t>
            </a:fld>
            <a:endParaRPr lang="en-US">
              <a:solidFill>
                <a:prstClr val="black">
                  <a:tint val="75000"/>
                </a:prstClr>
              </a:solidFill>
            </a:endParaRPr>
          </a:p>
        </p:txBody>
      </p:sp>
    </p:spTree>
    <p:extLst>
      <p:ext uri="{BB962C8B-B14F-4D97-AF65-F5344CB8AC3E}">
        <p14:creationId xmlns:p14="http://schemas.microsoft.com/office/powerpoint/2010/main" val="13288672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FEEF1-7E4C-4D35-A29B-1657DAC0D03B}"/>
              </a:ext>
            </a:extLst>
          </p:cNvPr>
          <p:cNvSpPr>
            <a:spLocks noGrp="1"/>
          </p:cNvSpPr>
          <p:nvPr>
            <p:ph type="title"/>
          </p:nvPr>
        </p:nvSpPr>
        <p:spPr/>
        <p:txBody>
          <a:bodyPr>
            <a:normAutofit fontScale="90000"/>
          </a:bodyPr>
          <a:lstStyle/>
          <a:p>
            <a:r>
              <a:rPr lang="en-US" b="1" dirty="0"/>
              <a:t>The </a:t>
            </a:r>
            <a:r>
              <a:rPr lang="en-US" b="1" u="sng" dirty="0"/>
              <a:t>Practice</a:t>
            </a:r>
            <a:r>
              <a:rPr lang="en-US" b="1" dirty="0"/>
              <a:t> dynamics of leadership</a:t>
            </a:r>
            <a:br>
              <a:rPr lang="en-US" b="1" i="1" dirty="0"/>
            </a:br>
            <a:r>
              <a:rPr lang="nn-NO" sz="2700" dirty="0"/>
              <a:t>Filstad, C. &amp; Karp, T. (2020)</a:t>
            </a:r>
            <a:endParaRPr lang="en-US" sz="2700" b="1" i="1" dirty="0"/>
          </a:p>
        </p:txBody>
      </p:sp>
      <p:sp>
        <p:nvSpPr>
          <p:cNvPr id="3" name="Content Placeholder 2">
            <a:extLst>
              <a:ext uri="{FF2B5EF4-FFF2-40B4-BE49-F238E27FC236}">
                <a16:creationId xmlns:a16="http://schemas.microsoft.com/office/drawing/2014/main" id="{A26026CD-931C-4784-8717-BC68B2D901CE}"/>
              </a:ext>
            </a:extLst>
          </p:cNvPr>
          <p:cNvSpPr>
            <a:spLocks noGrp="1"/>
          </p:cNvSpPr>
          <p:nvPr>
            <p:ph idx="1"/>
          </p:nvPr>
        </p:nvSpPr>
        <p:spPr>
          <a:xfrm>
            <a:off x="228600" y="1905000"/>
            <a:ext cx="8686800" cy="4816475"/>
          </a:xfrm>
        </p:spPr>
        <p:txBody>
          <a:bodyPr>
            <a:normAutofit/>
          </a:bodyPr>
          <a:lstStyle/>
          <a:p>
            <a:pPr>
              <a:buFont typeface="Wingdings" panose="05000000000000000000" pitchFamily="2" charset="2"/>
              <a:buChar char="§"/>
            </a:pPr>
            <a:r>
              <a:rPr lang="en-US" sz="2800" b="1" dirty="0"/>
              <a:t>Producing</a:t>
            </a:r>
            <a:r>
              <a:rPr lang="en-US" sz="2800" dirty="0"/>
              <a:t> refers to the ongoing everyday activities of policing and the common and collective achievements in leadership practices</a:t>
            </a:r>
          </a:p>
          <a:p>
            <a:pPr>
              <a:buFont typeface="Courier New" panose="02070309020205020404" pitchFamily="49" charset="0"/>
              <a:buChar char="o"/>
            </a:pPr>
            <a:r>
              <a:rPr lang="en-US" sz="2800" dirty="0"/>
              <a:t>It is about the ‘doing’ of police leadership practices</a:t>
            </a:r>
          </a:p>
          <a:p>
            <a:pPr>
              <a:buFont typeface="Wingdings" panose="05000000000000000000" pitchFamily="2" charset="2"/>
              <a:buChar char="§"/>
            </a:pPr>
            <a:r>
              <a:rPr lang="en-US" sz="2800" b="1" dirty="0"/>
              <a:t>Relating and social interactions </a:t>
            </a:r>
            <a:r>
              <a:rPr lang="en-US" sz="2800" dirty="0"/>
              <a:t>in policing seem to be based on informal relations between leaders and employees while working</a:t>
            </a:r>
          </a:p>
          <a:p>
            <a:pPr>
              <a:buFont typeface="Courier New" panose="02070309020205020404" pitchFamily="49" charset="0"/>
              <a:buChar char="o"/>
            </a:pPr>
            <a:r>
              <a:rPr lang="en-US" sz="2800" dirty="0"/>
              <a:t>The importance of the collegial and social environment is often emphasized by the leaders themselves</a:t>
            </a:r>
          </a:p>
        </p:txBody>
      </p:sp>
      <p:sp>
        <p:nvSpPr>
          <p:cNvPr id="4" name="Slide Number Placeholder 3">
            <a:extLst>
              <a:ext uri="{FF2B5EF4-FFF2-40B4-BE49-F238E27FC236}">
                <a16:creationId xmlns:a16="http://schemas.microsoft.com/office/drawing/2014/main" id="{0459BDDD-D2DF-422C-A985-FCB785F9225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82</a:t>
            </a:fld>
            <a:endParaRPr lang="en-US">
              <a:solidFill>
                <a:prstClr val="black">
                  <a:tint val="75000"/>
                </a:prstClr>
              </a:solidFill>
            </a:endParaRPr>
          </a:p>
        </p:txBody>
      </p:sp>
    </p:spTree>
    <p:extLst>
      <p:ext uri="{BB962C8B-B14F-4D97-AF65-F5344CB8AC3E}">
        <p14:creationId xmlns:p14="http://schemas.microsoft.com/office/powerpoint/2010/main" val="2356047726"/>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3"/>
          <p:cNvSpPr>
            <a:spLocks noGrp="1" noChangeArrowheads="1"/>
          </p:cNvSpPr>
          <p:nvPr>
            <p:ph type="body" idx="1"/>
          </p:nvPr>
        </p:nvSpPr>
        <p:spPr>
          <a:xfrm>
            <a:off x="304800" y="685800"/>
            <a:ext cx="8534400" cy="5791200"/>
          </a:xfrm>
        </p:spPr>
        <p:txBody>
          <a:bodyPr>
            <a:normAutofit/>
          </a:bodyPr>
          <a:lstStyle/>
          <a:p>
            <a:pPr algn="ctr" eaLnBrk="1" hangingPunct="1">
              <a:buFont typeface="Wingdings" pitchFamily="2" charset="2"/>
              <a:buNone/>
              <a:defRPr/>
            </a:pPr>
            <a:r>
              <a:rPr lang="en-US" sz="2800" b="1" i="1" dirty="0"/>
              <a:t>When you detect these changes proactively comfort, probe provide an opportunity for them to open the door…</a:t>
            </a:r>
          </a:p>
          <a:p>
            <a:pPr algn="ctr" eaLnBrk="1" hangingPunct="1">
              <a:buFont typeface="Wingdings" pitchFamily="2" charset="2"/>
              <a:buNone/>
              <a:defRPr/>
            </a:pPr>
            <a:r>
              <a:rPr lang="en-US" sz="2800" dirty="0"/>
              <a:t>Then, </a:t>
            </a:r>
            <a:r>
              <a:rPr lang="en-US" sz="2800" dirty="0">
                <a:solidFill>
                  <a:srgbClr val="C00000"/>
                </a:solidFill>
              </a:rPr>
              <a:t>if appropriate and within the scope of a nexus to their job </a:t>
            </a:r>
            <a:r>
              <a:rPr lang="en-US" sz="2800" dirty="0"/>
              <a:t>reach out to the person to identify underlying issues afoot…</a:t>
            </a:r>
            <a:r>
              <a:rPr lang="en-US" sz="2800" b="1" dirty="0">
                <a:solidFill>
                  <a:schemeClr val="tx2"/>
                </a:solidFill>
              </a:rPr>
              <a:t>THEN WATCH AND LISTEN</a:t>
            </a:r>
          </a:p>
          <a:p>
            <a:pPr algn="ctr" eaLnBrk="1" hangingPunct="1">
              <a:buFont typeface="Wingdings" pitchFamily="2" charset="2"/>
              <a:buNone/>
              <a:defRPr/>
            </a:pPr>
            <a:r>
              <a:rPr lang="en-US" sz="2800" dirty="0"/>
              <a:t>Then deal with it in a specific but compassionate fashion.</a:t>
            </a:r>
          </a:p>
          <a:p>
            <a:pPr algn="ctr" eaLnBrk="1" hangingPunct="1">
              <a:buFont typeface="Wingdings" pitchFamily="2" charset="2"/>
              <a:buNone/>
              <a:defRPr/>
            </a:pPr>
            <a:r>
              <a:rPr lang="en-US" sz="2800" dirty="0"/>
              <a:t>If needed encourage a confidential EAP referral </a:t>
            </a:r>
          </a:p>
          <a:p>
            <a:pPr algn="ctr" eaLnBrk="1" hangingPunct="1">
              <a:buFont typeface="Wingdings" pitchFamily="2" charset="2"/>
              <a:buNone/>
              <a:defRPr/>
            </a:pPr>
            <a:r>
              <a:rPr lang="en-US" sz="2800" b="1" u="sng" dirty="0">
                <a:solidFill>
                  <a:srgbClr val="C00000"/>
                </a:solidFill>
              </a:rPr>
              <a:t>NOTE: Follow your agency Policy </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820</a:t>
            </a:fld>
            <a:endParaRPr lang="en-US">
              <a:solidFill>
                <a:prstClr val="black">
                  <a:tint val="75000"/>
                </a:prstClr>
              </a:solidFill>
            </a:endParaRPr>
          </a:p>
        </p:txBody>
      </p:sp>
    </p:spTree>
    <p:extLst>
      <p:ext uri="{BB962C8B-B14F-4D97-AF65-F5344CB8AC3E}">
        <p14:creationId xmlns:p14="http://schemas.microsoft.com/office/powerpoint/2010/main" val="2408523063"/>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7886700" cy="1677764"/>
          </a:xfrm>
        </p:spPr>
        <p:txBody>
          <a:bodyPr>
            <a:noAutofit/>
          </a:bodyPr>
          <a:lstStyle/>
          <a:p>
            <a:pPr algn="ctr"/>
            <a:r>
              <a:rPr lang="en-US" sz="3600" b="1" dirty="0"/>
              <a:t>THE THREE (3) BIG EVERYDAY, EVERY WAY APPLICATIONS FOR MANAGERS TO SUPERVISE PEOPLE</a:t>
            </a:r>
          </a:p>
        </p:txBody>
      </p:sp>
      <p:sp>
        <p:nvSpPr>
          <p:cNvPr id="3" name="Content Placeholder 2"/>
          <p:cNvSpPr>
            <a:spLocks noGrp="1"/>
          </p:cNvSpPr>
          <p:nvPr>
            <p:ph idx="1"/>
          </p:nvPr>
        </p:nvSpPr>
        <p:spPr>
          <a:xfrm>
            <a:off x="350355" y="2235998"/>
            <a:ext cx="7886700" cy="3536022"/>
          </a:xfrm>
        </p:spPr>
        <p:txBody>
          <a:bodyPr/>
          <a:lstStyle/>
          <a:p>
            <a:endParaRPr lang="en-US" dirty="0"/>
          </a:p>
        </p:txBody>
      </p:sp>
      <p:sp>
        <p:nvSpPr>
          <p:cNvPr id="4" name="Flowchart: Punched Tape 3"/>
          <p:cNvSpPr/>
          <p:nvPr/>
        </p:nvSpPr>
        <p:spPr>
          <a:xfrm>
            <a:off x="1315715" y="3716051"/>
            <a:ext cx="3156297" cy="2284698"/>
          </a:xfrm>
          <a:prstGeom prst="flowChartPunchedTap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accent2">
                    <a:lumMod val="50000"/>
                  </a:schemeClr>
                </a:solidFill>
              </a:rPr>
              <a:t>PROPERLY DOCUMENT</a:t>
            </a:r>
          </a:p>
        </p:txBody>
      </p:sp>
      <p:sp>
        <p:nvSpPr>
          <p:cNvPr id="5" name="Flowchart: Punched Tape 4"/>
          <p:cNvSpPr/>
          <p:nvPr/>
        </p:nvSpPr>
        <p:spPr>
          <a:xfrm>
            <a:off x="2271945" y="2058895"/>
            <a:ext cx="3689900" cy="2225103"/>
          </a:xfrm>
          <a:prstGeom prst="flowChartPunchedTap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i="1" dirty="0">
                <a:solidFill>
                  <a:srgbClr val="C00000"/>
                </a:solidFill>
              </a:rPr>
              <a:t>BE FAIR AND CONSISTENT</a:t>
            </a:r>
          </a:p>
        </p:txBody>
      </p:sp>
      <p:sp>
        <p:nvSpPr>
          <p:cNvPr id="6" name="Flowchart: Punched Tape 5"/>
          <p:cNvSpPr/>
          <p:nvPr/>
        </p:nvSpPr>
        <p:spPr>
          <a:xfrm>
            <a:off x="4355465" y="3377164"/>
            <a:ext cx="3096212" cy="2623586"/>
          </a:xfrm>
          <a:prstGeom prst="flowChartPunchedTap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5081391" y="4106893"/>
            <a:ext cx="2546285" cy="1338828"/>
          </a:xfrm>
          <a:prstGeom prst="rect">
            <a:avLst/>
          </a:prstGeom>
          <a:noFill/>
        </p:spPr>
        <p:txBody>
          <a:bodyPr wrap="square" rtlCol="0">
            <a:spAutoFit/>
          </a:bodyPr>
          <a:lstStyle/>
          <a:p>
            <a:r>
              <a:rPr lang="en-US" sz="2700" b="1" dirty="0"/>
              <a:t>ENSURE YOU ARE LEGALLY CORRECT</a:t>
            </a:r>
          </a:p>
        </p:txBody>
      </p:sp>
      <p:sp>
        <p:nvSpPr>
          <p:cNvPr id="8" name="Slide Number Placeholder 7">
            <a:extLst>
              <a:ext uri="{FF2B5EF4-FFF2-40B4-BE49-F238E27FC236}">
                <a16:creationId xmlns:a16="http://schemas.microsoft.com/office/drawing/2014/main" id="{F434DF04-9D08-46F4-9E28-8CF0EF62E3E5}"/>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821</a:t>
            </a:fld>
            <a:endParaRPr lang="en-US">
              <a:solidFill>
                <a:prstClr val="black">
                  <a:tint val="75000"/>
                </a:prstClr>
              </a:solidFill>
            </a:endParaRPr>
          </a:p>
        </p:txBody>
      </p:sp>
    </p:spTree>
    <p:extLst>
      <p:ext uri="{BB962C8B-B14F-4D97-AF65-F5344CB8AC3E}">
        <p14:creationId xmlns:p14="http://schemas.microsoft.com/office/powerpoint/2010/main" val="3903780735"/>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F1465-3BA4-8851-9C2E-F6B6C36B59DB}"/>
              </a:ext>
            </a:extLst>
          </p:cNvPr>
          <p:cNvSpPr>
            <a:spLocks noGrp="1"/>
          </p:cNvSpPr>
          <p:nvPr>
            <p:ph type="title"/>
          </p:nvPr>
        </p:nvSpPr>
        <p:spPr/>
        <p:txBody>
          <a:bodyPr>
            <a:normAutofit fontScale="90000"/>
          </a:bodyPr>
          <a:lstStyle/>
          <a:p>
            <a:r>
              <a:rPr lang="en-US" b="1" dirty="0"/>
              <a:t>High-performance HR Management practices</a:t>
            </a:r>
            <a:br>
              <a:rPr lang="en-US" b="1" dirty="0"/>
            </a:br>
            <a:endParaRPr lang="en-US" sz="2700" b="1" dirty="0"/>
          </a:p>
        </p:txBody>
      </p:sp>
      <p:sp>
        <p:nvSpPr>
          <p:cNvPr id="3" name="Content Placeholder 2">
            <a:extLst>
              <a:ext uri="{FF2B5EF4-FFF2-40B4-BE49-F238E27FC236}">
                <a16:creationId xmlns:a16="http://schemas.microsoft.com/office/drawing/2014/main" id="{314FE74C-C00B-8CAA-01CB-E059E47B3168}"/>
              </a:ext>
            </a:extLst>
          </p:cNvPr>
          <p:cNvSpPr>
            <a:spLocks noGrp="1"/>
          </p:cNvSpPr>
          <p:nvPr>
            <p:ph idx="1"/>
          </p:nvPr>
        </p:nvSpPr>
        <p:spPr>
          <a:xfrm>
            <a:off x="457200" y="2209800"/>
            <a:ext cx="8229600" cy="4146550"/>
          </a:xfrm>
        </p:spPr>
        <p:txBody>
          <a:bodyPr>
            <a:normAutofit/>
          </a:bodyPr>
          <a:lstStyle/>
          <a:p>
            <a:pPr marL="0" indent="0">
              <a:buNone/>
            </a:pPr>
            <a:r>
              <a:rPr lang="en-US" sz="2800" dirty="0"/>
              <a:t>Integrated evidence-based system (and sub systems), rather than an ad-hoc collection of practices and include such elements as:</a:t>
            </a:r>
          </a:p>
          <a:p>
            <a:pPr>
              <a:buFont typeface="Wingdings" panose="05000000000000000000" pitchFamily="2" charset="2"/>
              <a:buChar char="§"/>
            </a:pPr>
            <a:r>
              <a:rPr lang="en-US" b="1" dirty="0"/>
              <a:t>Engaging staff, which involves:</a:t>
            </a:r>
          </a:p>
          <a:p>
            <a:pPr>
              <a:buFont typeface="Courier New" panose="02070309020205020404" pitchFamily="49" charset="0"/>
              <a:buChar char="o"/>
            </a:pPr>
            <a:r>
              <a:rPr lang="en-US" sz="2800" dirty="0"/>
              <a:t>Conveying mission and vision</a:t>
            </a:r>
          </a:p>
          <a:p>
            <a:pPr>
              <a:buFont typeface="Courier New" panose="02070309020205020404" pitchFamily="49" charset="0"/>
              <a:buChar char="o"/>
            </a:pPr>
            <a:r>
              <a:rPr lang="en-US" sz="2800" dirty="0"/>
              <a:t>Information sharing</a:t>
            </a:r>
          </a:p>
          <a:p>
            <a:pPr>
              <a:buFont typeface="Courier New" panose="02070309020205020404" pitchFamily="49" charset="0"/>
              <a:buChar char="o"/>
            </a:pPr>
            <a:r>
              <a:rPr lang="en-US" sz="2800" dirty="0"/>
              <a:t>Employee involvement in decision-making</a:t>
            </a:r>
          </a:p>
          <a:p>
            <a:pPr>
              <a:buFont typeface="Courier New" panose="02070309020205020404" pitchFamily="49" charset="0"/>
              <a:buChar char="o"/>
            </a:pPr>
            <a:r>
              <a:rPr lang="en-US" sz="2800" dirty="0"/>
              <a:t>Performance-contingent appraisals (feedback)</a:t>
            </a:r>
          </a:p>
        </p:txBody>
      </p:sp>
      <p:sp>
        <p:nvSpPr>
          <p:cNvPr id="4" name="Slide Number Placeholder 3">
            <a:extLst>
              <a:ext uri="{FF2B5EF4-FFF2-40B4-BE49-F238E27FC236}">
                <a16:creationId xmlns:a16="http://schemas.microsoft.com/office/drawing/2014/main" id="{16C8E764-439B-B04E-803D-3134DC80C14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822</a:t>
            </a:fld>
            <a:endParaRPr lang="en-US">
              <a:solidFill>
                <a:prstClr val="black">
                  <a:tint val="75000"/>
                </a:prstClr>
              </a:solidFill>
            </a:endParaRPr>
          </a:p>
        </p:txBody>
      </p:sp>
    </p:spTree>
    <p:extLst>
      <p:ext uri="{BB962C8B-B14F-4D97-AF65-F5344CB8AC3E}">
        <p14:creationId xmlns:p14="http://schemas.microsoft.com/office/powerpoint/2010/main" val="258050144"/>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1600200"/>
          </a:xfrm>
        </p:spPr>
        <p:txBody>
          <a:bodyPr>
            <a:normAutofit fontScale="90000"/>
          </a:bodyPr>
          <a:lstStyle/>
          <a:p>
            <a:r>
              <a:rPr lang="en-US" sz="4000" b="1" dirty="0"/>
              <a:t>REMEMBER IN HR “YOU HAVE NO CONTROL”</a:t>
            </a:r>
            <a:br>
              <a:rPr lang="en-US" b="1" dirty="0"/>
            </a:br>
            <a:r>
              <a:rPr lang="en-US" sz="3100" b="1" dirty="0"/>
              <a:t>You must follow the law and the rules</a:t>
            </a:r>
          </a:p>
        </p:txBody>
      </p:sp>
      <p:sp>
        <p:nvSpPr>
          <p:cNvPr id="3" name="Content Placeholder 2"/>
          <p:cNvSpPr>
            <a:spLocks noGrp="1"/>
          </p:cNvSpPr>
          <p:nvPr>
            <p:ph idx="1"/>
          </p:nvPr>
        </p:nvSpPr>
        <p:spPr>
          <a:xfrm>
            <a:off x="628650" y="1752600"/>
            <a:ext cx="7886700" cy="4953000"/>
          </a:xfrm>
        </p:spPr>
        <p:txBody>
          <a:bodyPr>
            <a:normAutofit fontScale="92500" lnSpcReduction="20000"/>
          </a:bodyPr>
          <a:lstStyle/>
          <a:p>
            <a:r>
              <a:rPr lang="en-US" sz="3000" dirty="0"/>
              <a:t>The laws are written to protect the employee, error on the side of the employee</a:t>
            </a:r>
          </a:p>
          <a:p>
            <a:r>
              <a:rPr lang="en-US" sz="3000" dirty="0"/>
              <a:t>Key to success in HR is trained supervisors (most issues are because of what supervisors do or do not do…)</a:t>
            </a:r>
          </a:p>
          <a:p>
            <a:r>
              <a:rPr lang="en-US" sz="3000" dirty="0"/>
              <a:t>When a supervisor knows…MANAGEMENT KNOWS</a:t>
            </a:r>
          </a:p>
          <a:p>
            <a:r>
              <a:rPr lang="en-US" sz="3000" dirty="0"/>
              <a:t>You cannot use your own values and beliefs to override HR law</a:t>
            </a:r>
          </a:p>
          <a:p>
            <a:r>
              <a:rPr lang="en-US" sz="3000" dirty="0"/>
              <a:t>HR is redundancy</a:t>
            </a:r>
          </a:p>
          <a:p>
            <a:r>
              <a:rPr lang="en-US" sz="3000" dirty="0"/>
              <a:t>Most issues that happen in the work place are over relationships</a:t>
            </a:r>
          </a:p>
          <a:p>
            <a:endParaRPr lang="en-US" dirty="0"/>
          </a:p>
        </p:txBody>
      </p:sp>
      <p:sp>
        <p:nvSpPr>
          <p:cNvPr id="4" name="Slide Number Placeholder 3">
            <a:extLst>
              <a:ext uri="{FF2B5EF4-FFF2-40B4-BE49-F238E27FC236}">
                <a16:creationId xmlns:a16="http://schemas.microsoft.com/office/drawing/2014/main" id="{43B2040F-9C9F-4323-BA65-7F06736B84E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823</a:t>
            </a:fld>
            <a:endParaRPr lang="en-US">
              <a:solidFill>
                <a:prstClr val="black">
                  <a:tint val="75000"/>
                </a:prstClr>
              </a:solidFill>
            </a:endParaRPr>
          </a:p>
        </p:txBody>
      </p:sp>
    </p:spTree>
    <p:extLst>
      <p:ext uri="{BB962C8B-B14F-4D97-AF65-F5344CB8AC3E}">
        <p14:creationId xmlns:p14="http://schemas.microsoft.com/office/powerpoint/2010/main" val="1701060419"/>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9841" y="1"/>
            <a:ext cx="7886700" cy="990600"/>
          </a:xfrm>
        </p:spPr>
        <p:txBody>
          <a:bodyPr>
            <a:normAutofit/>
          </a:bodyPr>
          <a:lstStyle/>
          <a:p>
            <a:pPr algn="ctr"/>
            <a:r>
              <a:rPr lang="en-US" sz="3600" b="1" dirty="0"/>
              <a:t>Key Federal Employment Laws</a:t>
            </a:r>
          </a:p>
        </p:txBody>
      </p:sp>
      <p:sp>
        <p:nvSpPr>
          <p:cNvPr id="5" name="Text Placeholder 4"/>
          <p:cNvSpPr>
            <a:spLocks noGrp="1"/>
          </p:cNvSpPr>
          <p:nvPr>
            <p:ph type="body" idx="1"/>
          </p:nvPr>
        </p:nvSpPr>
        <p:spPr>
          <a:xfrm>
            <a:off x="629842" y="990602"/>
            <a:ext cx="3868340" cy="1381552"/>
          </a:xfrm>
        </p:spPr>
        <p:txBody>
          <a:bodyPr>
            <a:normAutofit/>
          </a:bodyPr>
          <a:lstStyle/>
          <a:p>
            <a:r>
              <a:rPr lang="en-US" dirty="0"/>
              <a:t>Nondiscrimination and affirmative action laws </a:t>
            </a:r>
            <a:r>
              <a:rPr lang="en-US" dirty="0">
                <a:solidFill>
                  <a:srgbClr val="C00000"/>
                </a:solidFill>
              </a:rPr>
              <a:t>(EEOC ADM REMEDY)</a:t>
            </a:r>
          </a:p>
          <a:p>
            <a:endParaRPr lang="en-US" dirty="0"/>
          </a:p>
        </p:txBody>
      </p:sp>
      <p:sp>
        <p:nvSpPr>
          <p:cNvPr id="6" name="Content Placeholder 5"/>
          <p:cNvSpPr>
            <a:spLocks noGrp="1"/>
          </p:cNvSpPr>
          <p:nvPr>
            <p:ph sz="half" idx="2"/>
          </p:nvPr>
        </p:nvSpPr>
        <p:spPr>
          <a:xfrm>
            <a:off x="618955" y="1981200"/>
            <a:ext cx="3868340" cy="4876800"/>
          </a:xfrm>
        </p:spPr>
        <p:txBody>
          <a:bodyPr>
            <a:normAutofit lnSpcReduction="10000"/>
          </a:bodyPr>
          <a:lstStyle/>
          <a:p>
            <a:r>
              <a:rPr lang="en-US" dirty="0"/>
              <a:t>Title VII Civil Rights Act 1967</a:t>
            </a:r>
          </a:p>
          <a:p>
            <a:r>
              <a:rPr lang="en-US" dirty="0"/>
              <a:t>Age Discrimination Act 1967</a:t>
            </a:r>
          </a:p>
          <a:p>
            <a:r>
              <a:rPr lang="en-US" dirty="0"/>
              <a:t>Rehabilitation Act 1973</a:t>
            </a:r>
          </a:p>
          <a:p>
            <a:r>
              <a:rPr lang="en-US" dirty="0"/>
              <a:t>Vietnam Era Vets Act 1974</a:t>
            </a:r>
          </a:p>
          <a:p>
            <a:r>
              <a:rPr lang="en-US" dirty="0"/>
              <a:t>Pregnancy Act 1978</a:t>
            </a:r>
          </a:p>
          <a:p>
            <a:r>
              <a:rPr lang="en-US" dirty="0"/>
              <a:t>Americans with Disabilities Act</a:t>
            </a:r>
          </a:p>
          <a:p>
            <a:r>
              <a:rPr lang="en-US" dirty="0"/>
              <a:t>Uniformed Services Employment</a:t>
            </a:r>
          </a:p>
          <a:p>
            <a:r>
              <a:rPr lang="en-US" dirty="0"/>
              <a:t>Genetic Information 2008</a:t>
            </a:r>
          </a:p>
        </p:txBody>
      </p:sp>
      <p:sp>
        <p:nvSpPr>
          <p:cNvPr id="7" name="Text Placeholder 6"/>
          <p:cNvSpPr>
            <a:spLocks noGrp="1"/>
          </p:cNvSpPr>
          <p:nvPr>
            <p:ph type="body" sz="quarter" idx="3"/>
          </p:nvPr>
        </p:nvSpPr>
        <p:spPr>
          <a:xfrm>
            <a:off x="4629150" y="762001"/>
            <a:ext cx="3887391" cy="838199"/>
          </a:xfrm>
        </p:spPr>
        <p:txBody>
          <a:bodyPr>
            <a:normAutofit/>
          </a:bodyPr>
          <a:lstStyle/>
          <a:p>
            <a:r>
              <a:rPr lang="en-US" dirty="0"/>
              <a:t>Compensation, Benefits and Safety Laws</a:t>
            </a:r>
          </a:p>
        </p:txBody>
      </p:sp>
      <p:sp>
        <p:nvSpPr>
          <p:cNvPr id="8" name="Content Placeholder 7"/>
          <p:cNvSpPr>
            <a:spLocks noGrp="1"/>
          </p:cNvSpPr>
          <p:nvPr>
            <p:ph sz="quarter" idx="4"/>
          </p:nvPr>
        </p:nvSpPr>
        <p:spPr>
          <a:xfrm>
            <a:off x="4629150" y="1752601"/>
            <a:ext cx="3887391" cy="5105399"/>
          </a:xfrm>
        </p:spPr>
        <p:txBody>
          <a:bodyPr>
            <a:normAutofit lnSpcReduction="10000"/>
          </a:bodyPr>
          <a:lstStyle/>
          <a:p>
            <a:r>
              <a:rPr lang="en-US" dirty="0">
                <a:solidFill>
                  <a:srgbClr val="C00000"/>
                </a:solidFill>
              </a:rPr>
              <a:t>Fair Labor and Standards Act </a:t>
            </a:r>
          </a:p>
          <a:p>
            <a:r>
              <a:rPr lang="en-US" dirty="0"/>
              <a:t>Equal Pay Act 1963</a:t>
            </a:r>
          </a:p>
          <a:p>
            <a:r>
              <a:rPr lang="en-US" dirty="0"/>
              <a:t>Lilly Ledbetter Fair Pay Act 2009</a:t>
            </a:r>
          </a:p>
          <a:p>
            <a:r>
              <a:rPr lang="en-US" dirty="0"/>
              <a:t>Social Security Act 1935</a:t>
            </a:r>
          </a:p>
          <a:p>
            <a:r>
              <a:rPr lang="en-US" dirty="0"/>
              <a:t>Employment Retirement Act</a:t>
            </a:r>
          </a:p>
          <a:p>
            <a:r>
              <a:rPr lang="en-US" dirty="0"/>
              <a:t>COBRA 1985</a:t>
            </a:r>
          </a:p>
          <a:p>
            <a:r>
              <a:rPr lang="en-US" dirty="0">
                <a:solidFill>
                  <a:srgbClr val="C00000"/>
                </a:solidFill>
              </a:rPr>
              <a:t>Family and Medical leave 1993 </a:t>
            </a:r>
          </a:p>
          <a:p>
            <a:r>
              <a:rPr lang="en-US" dirty="0">
                <a:solidFill>
                  <a:srgbClr val="C00000"/>
                </a:solidFill>
              </a:rPr>
              <a:t>OSHA 1970</a:t>
            </a:r>
          </a:p>
          <a:p>
            <a:r>
              <a:rPr lang="en-US" dirty="0"/>
              <a:t>Veterans Benefit Act 2004</a:t>
            </a:r>
          </a:p>
          <a:p>
            <a:pPr marL="0" indent="0">
              <a:buNone/>
            </a:pPr>
            <a:endParaRPr lang="en-US" dirty="0"/>
          </a:p>
        </p:txBody>
      </p:sp>
      <p:sp>
        <p:nvSpPr>
          <p:cNvPr id="2" name="Slide Number Placeholder 1">
            <a:extLst>
              <a:ext uri="{FF2B5EF4-FFF2-40B4-BE49-F238E27FC236}">
                <a16:creationId xmlns:a16="http://schemas.microsoft.com/office/drawing/2014/main" id="{748FC7D1-D1DC-4437-A1BE-97A2F6DFF35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824</a:t>
            </a:fld>
            <a:endParaRPr lang="en-US" dirty="0">
              <a:solidFill>
                <a:prstClr val="black">
                  <a:tint val="75000"/>
                </a:prstClr>
              </a:solidFill>
            </a:endParaRPr>
          </a:p>
        </p:txBody>
      </p:sp>
    </p:spTree>
    <p:extLst>
      <p:ext uri="{BB962C8B-B14F-4D97-AF65-F5344CB8AC3E}">
        <p14:creationId xmlns:p14="http://schemas.microsoft.com/office/powerpoint/2010/main" val="1078303088"/>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THE THREE (3) KEY AREAS OF NON-PERFORMANCE</a:t>
            </a:r>
          </a:p>
        </p:txBody>
      </p:sp>
      <p:graphicFrame>
        <p:nvGraphicFramePr>
          <p:cNvPr id="4" name="Content Placeholder 3"/>
          <p:cNvGraphicFramePr>
            <a:graphicFrameLocks noGrp="1"/>
          </p:cNvGraphicFramePr>
          <p:nvPr>
            <p:ph idx="1"/>
          </p:nvPr>
        </p:nvGraphicFramePr>
        <p:xfrm>
          <a:off x="628650" y="1524000"/>
          <a:ext cx="836295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60F94195-114D-4BC0-8B35-DC468C57CB6E}"/>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825</a:t>
            </a:fld>
            <a:endParaRPr lang="en-US">
              <a:solidFill>
                <a:prstClr val="black">
                  <a:tint val="75000"/>
                </a:prstClr>
              </a:solidFill>
            </a:endParaRPr>
          </a:p>
        </p:txBody>
      </p:sp>
    </p:spTree>
    <p:extLst>
      <p:ext uri="{BB962C8B-B14F-4D97-AF65-F5344CB8AC3E}">
        <p14:creationId xmlns:p14="http://schemas.microsoft.com/office/powerpoint/2010/main" val="3711115052"/>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C1EBA-2AC6-41F8-9234-DF25C5D0CC82}"/>
              </a:ext>
            </a:extLst>
          </p:cNvPr>
          <p:cNvSpPr>
            <a:spLocks noGrp="1"/>
          </p:cNvSpPr>
          <p:nvPr>
            <p:ph type="title"/>
          </p:nvPr>
        </p:nvSpPr>
        <p:spPr>
          <a:xfrm>
            <a:off x="0" y="0"/>
            <a:ext cx="9144000" cy="533400"/>
          </a:xfrm>
        </p:spPr>
        <p:txBody>
          <a:bodyPr>
            <a:noAutofit/>
          </a:bodyPr>
          <a:lstStyle/>
          <a:p>
            <a:r>
              <a:rPr lang="en-US" sz="2800" b="1" dirty="0"/>
              <a:t>The 8 questions HR will ask your Command Staff</a:t>
            </a:r>
          </a:p>
        </p:txBody>
      </p:sp>
      <p:sp>
        <p:nvSpPr>
          <p:cNvPr id="3" name="Content Placeholder 2">
            <a:extLst>
              <a:ext uri="{FF2B5EF4-FFF2-40B4-BE49-F238E27FC236}">
                <a16:creationId xmlns:a16="http://schemas.microsoft.com/office/drawing/2014/main" id="{4BC71BD1-D178-4200-8C77-519CF28769F8}"/>
              </a:ext>
            </a:extLst>
          </p:cNvPr>
          <p:cNvSpPr>
            <a:spLocks noGrp="1"/>
          </p:cNvSpPr>
          <p:nvPr>
            <p:ph idx="1"/>
          </p:nvPr>
        </p:nvSpPr>
        <p:spPr>
          <a:xfrm>
            <a:off x="0" y="533400"/>
            <a:ext cx="9067800" cy="6188075"/>
          </a:xfrm>
        </p:spPr>
        <p:txBody>
          <a:bodyPr>
            <a:noAutofit/>
          </a:bodyPr>
          <a:lstStyle/>
          <a:p>
            <a:pPr marR="0">
              <a:lnSpc>
                <a:spcPct val="107000"/>
              </a:lnSpc>
              <a:spcBef>
                <a:spcPts val="0"/>
              </a:spcBef>
              <a:spcAft>
                <a:spcPts val="800"/>
              </a:spcAft>
              <a:buFont typeface="Wingdings" panose="05000000000000000000" pitchFamily="2"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Is the employee in a protected category (race, age, religion, gender, disability, etc.)</a:t>
            </a:r>
          </a:p>
          <a:p>
            <a:pPr marR="0">
              <a:lnSpc>
                <a:spcPct val="107000"/>
              </a:lnSpc>
              <a:spcBef>
                <a:spcPts val="0"/>
              </a:spcBef>
              <a:spcAft>
                <a:spcPts val="800"/>
              </a:spcAft>
              <a:buFont typeface="Wingdings" panose="05000000000000000000" pitchFamily="2"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Is there any evidence of unlawful discrimination playing any role in the decision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buFont typeface="Wingdings" panose="05000000000000000000" pitchFamily="2"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Is there any evidence of retaliation? </a:t>
            </a:r>
          </a:p>
          <a:p>
            <a:pPr marR="0">
              <a:lnSpc>
                <a:spcPct val="107000"/>
              </a:lnSpc>
              <a:spcBef>
                <a:spcPts val="0"/>
              </a:spcBef>
              <a:spcAft>
                <a:spcPts val="800"/>
              </a:spcAft>
              <a:buFont typeface="Wingdings" panose="05000000000000000000" pitchFamily="2"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Is there any evidence of disparate treatment?</a:t>
            </a:r>
          </a:p>
          <a:p>
            <a:pPr marR="0">
              <a:lnSpc>
                <a:spcPct val="107000"/>
              </a:lnSpc>
              <a:spcBef>
                <a:spcPts val="0"/>
              </a:spcBef>
              <a:spcAft>
                <a:spcPts val="800"/>
              </a:spcAft>
              <a:buFont typeface="Wingdings" panose="05000000000000000000" pitchFamily="2"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Would disciplining the employee violate any contractual promises?</a:t>
            </a:r>
          </a:p>
          <a:p>
            <a:pPr marR="0">
              <a:lnSpc>
                <a:spcPct val="107000"/>
              </a:lnSpc>
              <a:spcBef>
                <a:spcPts val="0"/>
              </a:spcBef>
              <a:spcAft>
                <a:spcPts val="800"/>
              </a:spcAft>
              <a:buFont typeface="Wingdings" panose="05000000000000000000" pitchFamily="2"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Would disciplining the employee violate any public policy?</a:t>
            </a:r>
          </a:p>
          <a:p>
            <a:pPr marR="0">
              <a:lnSpc>
                <a:spcPct val="107000"/>
              </a:lnSpc>
              <a:spcBef>
                <a:spcPts val="0"/>
              </a:spcBef>
              <a:spcAft>
                <a:spcPts val="800"/>
              </a:spcAft>
              <a:buFont typeface="Wingdings" panose="05000000000000000000" pitchFamily="2"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Is the employee on notice? Has she/he been warned, counseled?</a:t>
            </a:r>
          </a:p>
          <a:p>
            <a:pPr marR="0">
              <a:lnSpc>
                <a:spcPct val="107000"/>
              </a:lnSpc>
              <a:spcBef>
                <a:spcPts val="0"/>
              </a:spcBef>
              <a:spcAft>
                <a:spcPts val="800"/>
              </a:spcAft>
              <a:buFont typeface="Wingdings" panose="05000000000000000000" pitchFamily="2"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Is the documentation in order? </a:t>
            </a:r>
            <a:endParaRPr lang="en-US" sz="2800" dirty="0"/>
          </a:p>
        </p:txBody>
      </p:sp>
      <p:sp>
        <p:nvSpPr>
          <p:cNvPr id="4" name="Slide Number Placeholder 3">
            <a:extLst>
              <a:ext uri="{FF2B5EF4-FFF2-40B4-BE49-F238E27FC236}">
                <a16:creationId xmlns:a16="http://schemas.microsoft.com/office/drawing/2014/main" id="{AB3FD5FE-B61B-441E-A219-3A95A266CD7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826</a:t>
            </a:fld>
            <a:endParaRPr lang="en-US">
              <a:solidFill>
                <a:prstClr val="black">
                  <a:tint val="75000"/>
                </a:prstClr>
              </a:solidFill>
            </a:endParaRPr>
          </a:p>
        </p:txBody>
      </p:sp>
    </p:spTree>
    <p:extLst>
      <p:ext uri="{BB962C8B-B14F-4D97-AF65-F5344CB8AC3E}">
        <p14:creationId xmlns:p14="http://schemas.microsoft.com/office/powerpoint/2010/main" val="1787280182"/>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DA074-9228-4314-ADCE-F924C1917A58}"/>
              </a:ext>
            </a:extLst>
          </p:cNvPr>
          <p:cNvSpPr>
            <a:spLocks noGrp="1"/>
          </p:cNvSpPr>
          <p:nvPr>
            <p:ph type="title"/>
          </p:nvPr>
        </p:nvSpPr>
        <p:spPr>
          <a:xfrm>
            <a:off x="0" y="0"/>
            <a:ext cx="9126255" cy="1981200"/>
          </a:xfrm>
        </p:spPr>
        <p:txBody>
          <a:bodyPr>
            <a:normAutofit fontScale="90000"/>
          </a:bodyPr>
          <a:lstStyle/>
          <a:p>
            <a:r>
              <a:rPr lang="en-US" b="1" dirty="0"/>
              <a:t>The Pareto Principle as it relates to employees</a:t>
            </a:r>
            <a:br>
              <a:rPr lang="en-US" b="1" dirty="0"/>
            </a:br>
            <a:endParaRPr lang="en-US" b="1" dirty="0"/>
          </a:p>
        </p:txBody>
      </p:sp>
      <p:sp>
        <p:nvSpPr>
          <p:cNvPr id="3" name="Content Placeholder 2">
            <a:extLst>
              <a:ext uri="{FF2B5EF4-FFF2-40B4-BE49-F238E27FC236}">
                <a16:creationId xmlns:a16="http://schemas.microsoft.com/office/drawing/2014/main" id="{511D3471-3F17-496E-832D-2F0C178672B1}"/>
              </a:ext>
            </a:extLst>
          </p:cNvPr>
          <p:cNvSpPr>
            <a:spLocks noGrp="1"/>
          </p:cNvSpPr>
          <p:nvPr>
            <p:ph idx="1"/>
          </p:nvPr>
        </p:nvSpPr>
        <p:spPr>
          <a:xfrm>
            <a:off x="457200" y="1752600"/>
            <a:ext cx="8229600" cy="4876800"/>
          </a:xfrm>
        </p:spPr>
        <p:txBody>
          <a:bodyPr>
            <a:normAutofit/>
          </a:bodyPr>
          <a:lstStyle/>
          <a:p>
            <a:pPr marL="0" indent="0" algn="ctr">
              <a:buNone/>
            </a:pPr>
            <a:r>
              <a:rPr lang="en-US" b="1" dirty="0"/>
              <a:t>20% of the causes create 80% of the effects</a:t>
            </a:r>
          </a:p>
          <a:p>
            <a:pPr>
              <a:buFont typeface="Wingdings" panose="05000000000000000000" pitchFamily="2" charset="2"/>
              <a:buChar char="§"/>
            </a:pPr>
            <a:r>
              <a:rPr lang="en-US" sz="2800" dirty="0"/>
              <a:t>The Pareto principle (the 80/20 rule) means when it comes to employee management:</a:t>
            </a:r>
          </a:p>
          <a:p>
            <a:pPr>
              <a:buFont typeface="Courier New" panose="02070309020205020404" pitchFamily="49" charset="0"/>
              <a:buChar char="o"/>
            </a:pPr>
            <a:r>
              <a:rPr lang="en-US" sz="2800" b="1" dirty="0">
                <a:solidFill>
                  <a:srgbClr val="C00000"/>
                </a:solidFill>
              </a:rPr>
              <a:t>Most of the problems in your organization are caused by a small number of employees</a:t>
            </a:r>
          </a:p>
          <a:p>
            <a:pPr>
              <a:buFont typeface="Courier New" panose="02070309020205020404" pitchFamily="49" charset="0"/>
              <a:buChar char="o"/>
            </a:pPr>
            <a:r>
              <a:rPr lang="en-US" sz="2800" b="1" dirty="0">
                <a:solidFill>
                  <a:srgbClr val="C00000"/>
                </a:solidFill>
              </a:rPr>
              <a:t>They simply don’t work, work poorly, and commit many mistakes, leading to wasted time, energy and resources</a:t>
            </a:r>
          </a:p>
        </p:txBody>
      </p:sp>
    </p:spTree>
    <p:extLst>
      <p:ext uri="{BB962C8B-B14F-4D97-AF65-F5344CB8AC3E}">
        <p14:creationId xmlns:p14="http://schemas.microsoft.com/office/powerpoint/2010/main" val="2841857438"/>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YOU CANNOT WORK </a:t>
            </a:r>
            <a:br>
              <a:rPr lang="en-US" b="1" dirty="0"/>
            </a:br>
            <a:r>
              <a:rPr lang="en-US" b="1" dirty="0"/>
              <a:t>AROUND PEOPLE</a:t>
            </a:r>
          </a:p>
        </p:txBody>
      </p:sp>
      <p:sp>
        <p:nvSpPr>
          <p:cNvPr id="3" name="Content Placeholder 2"/>
          <p:cNvSpPr>
            <a:spLocks noGrp="1"/>
          </p:cNvSpPr>
          <p:nvPr>
            <p:ph idx="1"/>
          </p:nvPr>
        </p:nvSpPr>
        <p:spPr>
          <a:xfrm>
            <a:off x="457200" y="1828800"/>
            <a:ext cx="8229600" cy="4892675"/>
          </a:xfrm>
        </p:spPr>
        <p:txBody>
          <a:bodyPr>
            <a:normAutofit/>
          </a:bodyPr>
          <a:lstStyle/>
          <a:p>
            <a:pPr>
              <a:buFont typeface="Wingdings" panose="05000000000000000000" pitchFamily="2" charset="2"/>
              <a:buChar char="§"/>
            </a:pPr>
            <a:r>
              <a:rPr lang="en-US" sz="2800" dirty="0"/>
              <a:t>You must deal with problem subordinates  forthright, they deserve it, your other subordinates  deserve and expect it</a:t>
            </a:r>
          </a:p>
          <a:p>
            <a:pPr>
              <a:buFont typeface="Wingdings" panose="05000000000000000000" pitchFamily="2" charset="2"/>
              <a:buChar char="§"/>
            </a:pPr>
            <a:r>
              <a:rPr lang="en-US" sz="2800" dirty="0"/>
              <a:t>Your organization placed you in your position and it is your job to do it</a:t>
            </a:r>
          </a:p>
          <a:p>
            <a:pPr>
              <a:buFont typeface="Wingdings" panose="05000000000000000000" pitchFamily="2" charset="2"/>
              <a:buChar char="§"/>
            </a:pPr>
            <a:r>
              <a:rPr lang="en-US" sz="2800" dirty="0"/>
              <a:t>You cannot walk past poor performance or improper behavior</a:t>
            </a:r>
          </a:p>
          <a:p>
            <a:pPr>
              <a:buFont typeface="Wingdings" panose="05000000000000000000" pitchFamily="2" charset="2"/>
              <a:buChar char="§"/>
            </a:pPr>
            <a:endParaRPr lang="en-US" sz="2800" dirty="0"/>
          </a:p>
          <a:p>
            <a:pPr marL="0" indent="0" algn="ctr">
              <a:buNone/>
            </a:pPr>
            <a:r>
              <a:rPr lang="en-US" sz="2800" b="1" dirty="0">
                <a:solidFill>
                  <a:srgbClr val="C00000"/>
                </a:solidFill>
              </a:rPr>
              <a:t>If you walk past or turn a blind eye to poor performance, you just endorsed it !!!</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828</a:t>
            </a:fld>
            <a:endParaRPr lang="en-US">
              <a:solidFill>
                <a:prstClr val="black">
                  <a:tint val="75000"/>
                </a:prstClr>
              </a:solidFill>
            </a:endParaRPr>
          </a:p>
        </p:txBody>
      </p:sp>
    </p:spTree>
    <p:extLst>
      <p:ext uri="{BB962C8B-B14F-4D97-AF65-F5344CB8AC3E}">
        <p14:creationId xmlns:p14="http://schemas.microsoft.com/office/powerpoint/2010/main" val="2425850146"/>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body" idx="1"/>
          </p:nvPr>
        </p:nvSpPr>
        <p:spPr>
          <a:xfrm>
            <a:off x="304800" y="457200"/>
            <a:ext cx="8229600" cy="6400799"/>
          </a:xfrm>
        </p:spPr>
        <p:txBody>
          <a:bodyPr>
            <a:normAutofit/>
          </a:bodyPr>
          <a:lstStyle/>
          <a:p>
            <a:pPr algn="ctr" eaLnBrk="1" hangingPunct="1">
              <a:buFont typeface="Wingdings" pitchFamily="2" charset="2"/>
              <a:buNone/>
              <a:defRPr/>
            </a:pPr>
            <a:r>
              <a:rPr lang="en-US" sz="4000" b="1" dirty="0">
                <a:solidFill>
                  <a:srgbClr val="C00000"/>
                </a:solidFill>
              </a:rPr>
              <a:t>The Fact is:</a:t>
            </a:r>
            <a:endParaRPr lang="en-US" sz="3600" b="1" dirty="0">
              <a:solidFill>
                <a:srgbClr val="C00000"/>
              </a:solidFill>
            </a:endParaRPr>
          </a:p>
          <a:p>
            <a:pPr eaLnBrk="1" hangingPunct="1">
              <a:buFont typeface="Wingdings" panose="05000000000000000000" pitchFamily="2" charset="2"/>
              <a:buChar char="§"/>
              <a:defRPr/>
            </a:pPr>
            <a:r>
              <a:rPr lang="en-US" sz="3000" dirty="0"/>
              <a:t>You can be a super nice person to all your people. </a:t>
            </a:r>
          </a:p>
          <a:p>
            <a:pPr eaLnBrk="1" hangingPunct="1">
              <a:buFont typeface="Wingdings" panose="05000000000000000000" pitchFamily="2" charset="2"/>
              <a:buChar char="§"/>
              <a:defRPr/>
            </a:pPr>
            <a:r>
              <a:rPr lang="en-US" sz="3000" b="1" dirty="0">
                <a:solidFill>
                  <a:srgbClr val="C00000"/>
                </a:solidFill>
              </a:rPr>
              <a:t>BUT, </a:t>
            </a:r>
            <a:r>
              <a:rPr lang="en-US" sz="3000" dirty="0"/>
              <a:t>If you don’t make everyone do their jobs</a:t>
            </a:r>
          </a:p>
          <a:p>
            <a:pPr eaLnBrk="1" hangingPunct="1">
              <a:buFont typeface="Wingdings" panose="05000000000000000000" pitchFamily="2" charset="2"/>
              <a:buChar char="§"/>
              <a:defRPr/>
            </a:pPr>
            <a:r>
              <a:rPr lang="en-US" sz="3000" dirty="0"/>
              <a:t>Your niceness will translate into a “spineless” manager that won’t hold people accountable</a:t>
            </a:r>
          </a:p>
          <a:p>
            <a:pPr eaLnBrk="1" hangingPunct="1">
              <a:buFont typeface="Wingdings" panose="05000000000000000000" pitchFamily="2" charset="2"/>
              <a:buChar char="§"/>
              <a:defRPr/>
            </a:pPr>
            <a:r>
              <a:rPr lang="en-US" sz="3000" b="1" dirty="0">
                <a:solidFill>
                  <a:srgbClr val="C00000"/>
                </a:solidFill>
              </a:rPr>
              <a:t>AND, </a:t>
            </a:r>
            <a:r>
              <a:rPr lang="en-US" sz="3000" dirty="0"/>
              <a:t>will negatively impact your subordinates lives everyday they come to work</a:t>
            </a:r>
          </a:p>
          <a:p>
            <a:pPr eaLnBrk="1" hangingPunct="1">
              <a:buFont typeface="Wingdings" panose="05000000000000000000" pitchFamily="2" charset="2"/>
              <a:buChar char="§"/>
              <a:defRPr/>
            </a:pPr>
            <a:r>
              <a:rPr lang="en-US" sz="3000" b="1" dirty="0">
                <a:solidFill>
                  <a:srgbClr val="C00000"/>
                </a:solidFill>
              </a:rPr>
              <a:t>AND, </a:t>
            </a:r>
            <a:r>
              <a:rPr lang="en-US" sz="3000" dirty="0"/>
              <a:t>you will build that reputation as that type supervisor within the agency</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829</a:t>
            </a:fld>
            <a:endParaRPr lang="en-US" dirty="0">
              <a:solidFill>
                <a:prstClr val="black">
                  <a:tint val="75000"/>
                </a:prstClr>
              </a:solidFill>
            </a:endParaRPr>
          </a:p>
        </p:txBody>
      </p:sp>
    </p:spTree>
    <p:extLst>
      <p:ext uri="{BB962C8B-B14F-4D97-AF65-F5344CB8AC3E}">
        <p14:creationId xmlns:p14="http://schemas.microsoft.com/office/powerpoint/2010/main" val="21018247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DE6F2-CB58-4954-B5F1-888EC57D86C5}"/>
              </a:ext>
            </a:extLst>
          </p:cNvPr>
          <p:cNvSpPr>
            <a:spLocks noGrp="1"/>
          </p:cNvSpPr>
          <p:nvPr>
            <p:ph type="title"/>
          </p:nvPr>
        </p:nvSpPr>
        <p:spPr>
          <a:xfrm>
            <a:off x="457200" y="274638"/>
            <a:ext cx="8229600" cy="3349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AF335869-8BBA-459A-8B53-9D19618B0F6F}"/>
              </a:ext>
            </a:extLst>
          </p:cNvPr>
          <p:cNvSpPr>
            <a:spLocks noGrp="1"/>
          </p:cNvSpPr>
          <p:nvPr>
            <p:ph idx="1"/>
          </p:nvPr>
        </p:nvSpPr>
        <p:spPr>
          <a:xfrm>
            <a:off x="457200" y="1295400"/>
            <a:ext cx="8229600" cy="4830763"/>
          </a:xfrm>
        </p:spPr>
        <p:txBody>
          <a:bodyPr>
            <a:normAutofit/>
          </a:bodyPr>
          <a:lstStyle/>
          <a:p>
            <a:pPr>
              <a:buFont typeface="Wingdings" panose="05000000000000000000" pitchFamily="2" charset="2"/>
              <a:buChar char="§"/>
            </a:pPr>
            <a:r>
              <a:rPr lang="en-US" sz="2800" b="1" dirty="0"/>
              <a:t>Interpreting and sensemaking </a:t>
            </a:r>
            <a:r>
              <a:rPr lang="en-US" sz="2800" dirty="0"/>
              <a:t>are integrated in social, cultural and contextual relations and ongoing practice dynamics</a:t>
            </a:r>
          </a:p>
          <a:p>
            <a:pPr>
              <a:buFont typeface="Courier New" panose="02070309020205020404" pitchFamily="49" charset="0"/>
              <a:buChar char="o"/>
            </a:pPr>
            <a:r>
              <a:rPr lang="en-US" sz="2800" dirty="0"/>
              <a:t>Different interpretations lead to sensemaking when individuals construct their own sense of self as interdependent and dynamic within leadership practices </a:t>
            </a:r>
          </a:p>
          <a:p>
            <a:pPr>
              <a:buFont typeface="Wingdings" panose="05000000000000000000" pitchFamily="2" charset="2"/>
              <a:buChar char="§"/>
            </a:pPr>
            <a:r>
              <a:rPr lang="en-US" sz="2800" b="1" dirty="0"/>
              <a:t>Negotiating</a:t>
            </a:r>
            <a:r>
              <a:rPr lang="en-US" sz="2800" dirty="0"/>
              <a:t> refers to power and politics, which, according to a practice-based perspective, are integrated and embedded in leadership practice</a:t>
            </a:r>
          </a:p>
        </p:txBody>
      </p:sp>
      <p:sp>
        <p:nvSpPr>
          <p:cNvPr id="4" name="Slide Number Placeholder 3">
            <a:extLst>
              <a:ext uri="{FF2B5EF4-FFF2-40B4-BE49-F238E27FC236}">
                <a16:creationId xmlns:a16="http://schemas.microsoft.com/office/drawing/2014/main" id="{5D3CCF62-72CE-47D6-930E-F9B9F09C8DD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83</a:t>
            </a:fld>
            <a:endParaRPr lang="en-US">
              <a:solidFill>
                <a:prstClr val="black">
                  <a:tint val="75000"/>
                </a:prstClr>
              </a:solidFill>
            </a:endParaRPr>
          </a:p>
        </p:txBody>
      </p:sp>
    </p:spTree>
    <p:extLst>
      <p:ext uri="{BB962C8B-B14F-4D97-AF65-F5344CB8AC3E}">
        <p14:creationId xmlns:p14="http://schemas.microsoft.com/office/powerpoint/2010/main" val="3428271855"/>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body" idx="1"/>
          </p:nvPr>
        </p:nvSpPr>
        <p:spPr>
          <a:xfrm>
            <a:off x="457200" y="152400"/>
            <a:ext cx="8229600" cy="6705600"/>
          </a:xfrm>
        </p:spPr>
        <p:txBody>
          <a:bodyPr>
            <a:normAutofit fontScale="85000" lnSpcReduction="10000"/>
          </a:bodyPr>
          <a:lstStyle/>
          <a:p>
            <a:pPr algn="ctr" eaLnBrk="1" hangingPunct="1">
              <a:buFont typeface="Wingdings" pitchFamily="2" charset="2"/>
              <a:buNone/>
              <a:defRPr/>
            </a:pPr>
            <a:r>
              <a:rPr lang="en-US" sz="4600" b="1" dirty="0"/>
              <a:t>Never punish indirectly, by proxy or manipulate or stall because of the lack of courage to confront  subordinates face to face</a:t>
            </a:r>
          </a:p>
          <a:p>
            <a:pPr algn="ctr" eaLnBrk="1" hangingPunct="1">
              <a:buFont typeface="Wingdings" pitchFamily="2" charset="2"/>
              <a:buNone/>
              <a:defRPr/>
            </a:pPr>
            <a:r>
              <a:rPr lang="en-US" sz="3800" b="1" i="1" dirty="0">
                <a:solidFill>
                  <a:srgbClr val="C00000"/>
                </a:solidFill>
              </a:rPr>
              <a:t>Never use events, acts, or occurrences to punish subordinates indirectly…</a:t>
            </a:r>
          </a:p>
          <a:p>
            <a:pPr eaLnBrk="1" hangingPunct="1">
              <a:buFont typeface="Wingdings" panose="05000000000000000000" pitchFamily="2" charset="2"/>
              <a:buChar char="§"/>
              <a:defRPr/>
            </a:pPr>
            <a:r>
              <a:rPr lang="en-US" sz="3300" dirty="0"/>
              <a:t>Don’t</a:t>
            </a:r>
            <a:r>
              <a:rPr lang="en-US" sz="3300" b="1" dirty="0"/>
              <a:t> </a:t>
            </a:r>
            <a:r>
              <a:rPr lang="en-US" sz="3300" dirty="0"/>
              <a:t>transfer people somewhere else to be another manager’s problem or put them in the worse working condition to try to make them quit…</a:t>
            </a:r>
          </a:p>
          <a:p>
            <a:pPr eaLnBrk="1" hangingPunct="1">
              <a:buFont typeface="Wingdings" panose="05000000000000000000" pitchFamily="2" charset="2"/>
              <a:buChar char="§"/>
              <a:defRPr/>
            </a:pPr>
            <a:r>
              <a:rPr lang="en-US" sz="3300" dirty="0"/>
              <a:t>Deal with this issue forthright and directly.</a:t>
            </a:r>
          </a:p>
          <a:p>
            <a:pPr eaLnBrk="1" hangingPunct="1">
              <a:buFont typeface="Wingdings" panose="05000000000000000000" pitchFamily="2" charset="2"/>
              <a:buChar char="§"/>
              <a:defRPr/>
            </a:pPr>
            <a:r>
              <a:rPr lang="en-US" sz="3300" dirty="0"/>
              <a:t>Be honest with people and deal with the problem</a:t>
            </a:r>
          </a:p>
          <a:p>
            <a:pPr eaLnBrk="1" hangingPunct="1">
              <a:buFont typeface="Wingdings" panose="05000000000000000000" pitchFamily="2" charset="2"/>
              <a:buChar char="§"/>
              <a:defRPr/>
            </a:pPr>
            <a:r>
              <a:rPr lang="en-US" sz="3300" b="1" dirty="0">
                <a:solidFill>
                  <a:srgbClr val="C00000"/>
                </a:solidFill>
              </a:rPr>
              <a:t>Your people need to know where they stand with you everyday</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830</a:t>
            </a:fld>
            <a:endParaRPr lang="en-US">
              <a:solidFill>
                <a:prstClr val="black">
                  <a:tint val="75000"/>
                </a:prstClr>
              </a:solidFill>
            </a:endParaRPr>
          </a:p>
        </p:txBody>
      </p:sp>
    </p:spTree>
    <p:extLst>
      <p:ext uri="{BB962C8B-B14F-4D97-AF65-F5344CB8AC3E}">
        <p14:creationId xmlns:p14="http://schemas.microsoft.com/office/powerpoint/2010/main" val="2180823711"/>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sz="3600" b="1" dirty="0"/>
              <a:t>Do not fall victim to “procrastinated Indecision” as a manager</a:t>
            </a:r>
          </a:p>
        </p:txBody>
      </p:sp>
      <p:sp>
        <p:nvSpPr>
          <p:cNvPr id="3" name="Content Placeholder 2"/>
          <p:cNvSpPr>
            <a:spLocks noGrp="1"/>
          </p:cNvSpPr>
          <p:nvPr>
            <p:ph idx="1"/>
          </p:nvPr>
        </p:nvSpPr>
        <p:spPr>
          <a:xfrm>
            <a:off x="457200" y="1371600"/>
            <a:ext cx="8229600" cy="5181600"/>
          </a:xfrm>
        </p:spPr>
        <p:txBody>
          <a:bodyPr>
            <a:noAutofit/>
          </a:bodyPr>
          <a:lstStyle/>
          <a:p>
            <a:pPr marL="0" indent="0" algn="ctr">
              <a:buNone/>
            </a:pPr>
            <a:r>
              <a:rPr lang="en-US" dirty="0"/>
              <a:t>Do not use the passage of time to withhold a promotion or transfer decision, the waiting period becomes the functional equivalent of saying no or worse to an employee… </a:t>
            </a:r>
          </a:p>
          <a:p>
            <a:pPr marL="0" indent="0" algn="ctr">
              <a:buNone/>
            </a:pPr>
            <a:r>
              <a:rPr lang="en-US" b="1" i="1" dirty="0">
                <a:solidFill>
                  <a:srgbClr val="C00000"/>
                </a:solidFill>
              </a:rPr>
              <a:t>Bad news don’t get no better with age…</a:t>
            </a:r>
          </a:p>
          <a:p>
            <a:pPr marL="0" indent="0" algn="ctr">
              <a:buNone/>
            </a:pPr>
            <a:r>
              <a:rPr lang="en-US" dirty="0"/>
              <a:t>Have the courage to face people and tell them the results of your or your command staffs decision</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831</a:t>
            </a:fld>
            <a:endParaRPr lang="en-US">
              <a:solidFill>
                <a:prstClr val="black">
                  <a:tint val="75000"/>
                </a:prstClr>
              </a:solidFill>
            </a:endParaRPr>
          </a:p>
        </p:txBody>
      </p:sp>
    </p:spTree>
    <p:extLst>
      <p:ext uri="{BB962C8B-B14F-4D97-AF65-F5344CB8AC3E}">
        <p14:creationId xmlns:p14="http://schemas.microsoft.com/office/powerpoint/2010/main" val="2097345795"/>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rrowheads="1"/>
          </p:cNvSpPr>
          <p:nvPr>
            <p:ph type="title"/>
          </p:nvPr>
        </p:nvSpPr>
        <p:spPr/>
        <p:txBody>
          <a:bodyPr>
            <a:noAutofit/>
          </a:bodyPr>
          <a:lstStyle/>
          <a:p>
            <a:pPr eaLnBrk="1" hangingPunct="1">
              <a:defRPr/>
            </a:pPr>
            <a:r>
              <a:rPr lang="en-US" sz="4000" b="1" i="1" dirty="0"/>
              <a:t>When a subordinate’s conduct fails to meet your expectations</a:t>
            </a:r>
          </a:p>
        </p:txBody>
      </p:sp>
      <p:sp>
        <p:nvSpPr>
          <p:cNvPr id="210947" name="Rectangle 3"/>
          <p:cNvSpPr>
            <a:spLocks noGrp="1" noChangeArrowheads="1"/>
          </p:cNvSpPr>
          <p:nvPr>
            <p:ph type="body" idx="1"/>
          </p:nvPr>
        </p:nvSpPr>
        <p:spPr>
          <a:xfrm>
            <a:off x="457200" y="1905000"/>
            <a:ext cx="8229600" cy="4724400"/>
          </a:xfrm>
        </p:spPr>
        <p:txBody>
          <a:bodyPr>
            <a:normAutofit/>
          </a:bodyPr>
          <a:lstStyle/>
          <a:p>
            <a:pPr eaLnBrk="1" hangingPunct="1">
              <a:defRPr/>
            </a:pPr>
            <a:r>
              <a:rPr lang="en-US" sz="2800" dirty="0"/>
              <a:t>Identify the problems </a:t>
            </a:r>
            <a:r>
              <a:rPr lang="en-US" sz="2800" dirty="0">
                <a:solidFill>
                  <a:srgbClr val="C00000"/>
                </a:solidFill>
              </a:rPr>
              <a:t>(</a:t>
            </a:r>
            <a:r>
              <a:rPr lang="en-US" sz="2800" b="1" dirty="0">
                <a:solidFill>
                  <a:srgbClr val="C00000"/>
                </a:solidFill>
              </a:rPr>
              <a:t>Be Very Specific</a:t>
            </a:r>
            <a:r>
              <a:rPr lang="en-US" sz="2800" dirty="0">
                <a:solidFill>
                  <a:srgbClr val="C00000"/>
                </a:solidFill>
              </a:rPr>
              <a:t>)</a:t>
            </a:r>
          </a:p>
          <a:p>
            <a:pPr eaLnBrk="1" hangingPunct="1">
              <a:defRPr/>
            </a:pPr>
            <a:r>
              <a:rPr lang="en-US" sz="2800" dirty="0"/>
              <a:t>Identify how those problems impact the job</a:t>
            </a:r>
          </a:p>
          <a:p>
            <a:pPr eaLnBrk="1" hangingPunct="1">
              <a:defRPr/>
            </a:pPr>
            <a:r>
              <a:rPr lang="en-US" sz="2800" dirty="0"/>
              <a:t>Outline the proper course of action</a:t>
            </a:r>
          </a:p>
          <a:p>
            <a:pPr eaLnBrk="1" hangingPunct="1">
              <a:defRPr/>
            </a:pPr>
            <a:r>
              <a:rPr lang="en-US" sz="2800" dirty="0"/>
              <a:t>Set expectations (Connect to policy, procedure, code of ethics etc.)</a:t>
            </a:r>
          </a:p>
          <a:p>
            <a:pPr eaLnBrk="1" hangingPunct="1">
              <a:defRPr/>
            </a:pPr>
            <a:r>
              <a:rPr lang="en-US" sz="2800" dirty="0"/>
              <a:t>Identify what you can use to encourage and empower (Change dynamic from correction to development)</a:t>
            </a:r>
          </a:p>
          <a:p>
            <a:pPr eaLnBrk="1" hangingPunct="1">
              <a:defRPr/>
            </a:pPr>
            <a:r>
              <a:rPr lang="en-US" sz="2800" b="1" dirty="0">
                <a:solidFill>
                  <a:srgbClr val="C00000"/>
                </a:solidFill>
              </a:rPr>
              <a:t>Plan your meeting (EEI’s and use 12 steps)</a:t>
            </a:r>
          </a:p>
        </p:txBody>
      </p:sp>
      <p:sp>
        <p:nvSpPr>
          <p:cNvPr id="90116" name="Line 4"/>
          <p:cNvSpPr>
            <a:spLocks noChangeShapeType="1"/>
          </p:cNvSpPr>
          <p:nvPr/>
        </p:nvSpPr>
        <p:spPr bwMode="auto">
          <a:xfrm>
            <a:off x="228600" y="1676400"/>
            <a:ext cx="868680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832</a:t>
            </a:fld>
            <a:endParaRPr lang="en-US">
              <a:solidFill>
                <a:prstClr val="black">
                  <a:tint val="75000"/>
                </a:prstClr>
              </a:solidFill>
            </a:endParaRPr>
          </a:p>
        </p:txBody>
      </p:sp>
    </p:spTree>
    <p:extLst>
      <p:ext uri="{BB962C8B-B14F-4D97-AF65-F5344CB8AC3E}">
        <p14:creationId xmlns:p14="http://schemas.microsoft.com/office/powerpoint/2010/main" val="1773665554"/>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fontScale="90000"/>
          </a:bodyPr>
          <a:lstStyle/>
          <a:p>
            <a:r>
              <a:rPr lang="en-US" b="1" i="1" dirty="0"/>
              <a:t>Know when and how to document your corrective meetings </a:t>
            </a:r>
          </a:p>
        </p:txBody>
      </p:sp>
      <p:sp>
        <p:nvSpPr>
          <p:cNvPr id="3" name="Content Placeholder 2"/>
          <p:cNvSpPr>
            <a:spLocks noGrp="1"/>
          </p:cNvSpPr>
          <p:nvPr>
            <p:ph idx="1"/>
          </p:nvPr>
        </p:nvSpPr>
        <p:spPr>
          <a:xfrm>
            <a:off x="457200" y="1447800"/>
            <a:ext cx="8229600" cy="5410200"/>
          </a:xfrm>
        </p:spPr>
        <p:txBody>
          <a:bodyPr>
            <a:normAutofit fontScale="92500" lnSpcReduction="10000"/>
          </a:bodyPr>
          <a:lstStyle/>
          <a:p>
            <a:r>
              <a:rPr lang="en-US" sz="3000" dirty="0"/>
              <a:t>Agency Policy, Type of issue, Gravity of problem and patterns will determine documentation</a:t>
            </a:r>
          </a:p>
          <a:p>
            <a:r>
              <a:rPr lang="en-US" sz="3000" dirty="0"/>
              <a:t>Employee must understand the problem</a:t>
            </a:r>
          </a:p>
          <a:p>
            <a:r>
              <a:rPr lang="en-US" sz="3000" dirty="0"/>
              <a:t>Have an opportunity to participate in the solution</a:t>
            </a:r>
          </a:p>
          <a:p>
            <a:r>
              <a:rPr lang="en-US" sz="3000" dirty="0"/>
              <a:t>May involve training or re-training</a:t>
            </a:r>
          </a:p>
          <a:p>
            <a:r>
              <a:rPr lang="en-US" sz="3000" dirty="0"/>
              <a:t>New procedures or protocols </a:t>
            </a:r>
          </a:p>
          <a:p>
            <a:r>
              <a:rPr lang="en-US" sz="3000" dirty="0"/>
              <a:t>The focus is to correct and develop</a:t>
            </a:r>
          </a:p>
          <a:p>
            <a:r>
              <a:rPr lang="en-US" sz="3000" dirty="0"/>
              <a:t>No hidden agenda or ulterior motives</a:t>
            </a:r>
          </a:p>
          <a:p>
            <a:r>
              <a:rPr lang="en-US" sz="3000" dirty="0"/>
              <a:t>Documentation will include a plan and follow-up meeting (signed by employee and manager)</a:t>
            </a:r>
          </a:p>
          <a:p>
            <a:r>
              <a:rPr lang="en-US" sz="3000" dirty="0"/>
              <a:t>Made part of the performance/job evaluation process</a:t>
            </a:r>
          </a:p>
          <a:p>
            <a:endParaRPr lang="en-US" dirty="0"/>
          </a:p>
          <a:p>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833</a:t>
            </a:fld>
            <a:endParaRPr lang="en-US">
              <a:solidFill>
                <a:prstClr val="black">
                  <a:tint val="75000"/>
                </a:prstClr>
              </a:solidFill>
            </a:endParaRPr>
          </a:p>
        </p:txBody>
      </p:sp>
    </p:spTree>
    <p:extLst>
      <p:ext uri="{BB962C8B-B14F-4D97-AF65-F5344CB8AC3E}">
        <p14:creationId xmlns:p14="http://schemas.microsoft.com/office/powerpoint/2010/main" val="1327892383"/>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Autofit/>
          </a:bodyPr>
          <a:lstStyle/>
          <a:p>
            <a:r>
              <a:rPr lang="en-US" sz="3600" b="1" i="1" dirty="0"/>
              <a:t>Managers have a Responsibility to Their Agency</a:t>
            </a:r>
          </a:p>
        </p:txBody>
      </p:sp>
      <p:sp>
        <p:nvSpPr>
          <p:cNvPr id="3" name="Content Placeholder 2"/>
          <p:cNvSpPr>
            <a:spLocks noGrp="1"/>
          </p:cNvSpPr>
          <p:nvPr>
            <p:ph idx="1"/>
          </p:nvPr>
        </p:nvSpPr>
        <p:spPr>
          <a:xfrm>
            <a:off x="457200" y="1143000"/>
            <a:ext cx="8229600" cy="5638800"/>
          </a:xfrm>
        </p:spPr>
        <p:txBody>
          <a:bodyPr>
            <a:normAutofit fontScale="92500" lnSpcReduction="10000"/>
          </a:bodyPr>
          <a:lstStyle/>
          <a:p>
            <a:r>
              <a:rPr lang="en-US" dirty="0"/>
              <a:t>To provide objective, specific, accurate and thorough evaluations regarding the agency's employees job performance.</a:t>
            </a:r>
          </a:p>
          <a:p>
            <a:r>
              <a:rPr lang="en-US" dirty="0"/>
              <a:t>Realize that administrative writings, authored by them are official government documents.</a:t>
            </a:r>
          </a:p>
          <a:p>
            <a:r>
              <a:rPr lang="en-US" dirty="0"/>
              <a:t>That these official records accurately describe the behavior and conduct of employees.</a:t>
            </a:r>
          </a:p>
          <a:p>
            <a:r>
              <a:rPr lang="en-US" dirty="0"/>
              <a:t>They are bound by that which is contained within the four corners of those documents which they author.</a:t>
            </a:r>
          </a:p>
          <a:p>
            <a:r>
              <a:rPr lang="en-US" dirty="0"/>
              <a:t>Must reflect the details and issues necessary to support any conclusions or judgments.</a:t>
            </a:r>
          </a:p>
          <a:p>
            <a:pPr marL="0" indent="0">
              <a:buNone/>
            </a:pPr>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834</a:t>
            </a:fld>
            <a:endParaRPr lang="en-US">
              <a:solidFill>
                <a:prstClr val="black">
                  <a:tint val="75000"/>
                </a:prstClr>
              </a:solidFill>
            </a:endParaRPr>
          </a:p>
        </p:txBody>
      </p:sp>
    </p:spTree>
    <p:extLst>
      <p:ext uri="{BB962C8B-B14F-4D97-AF65-F5344CB8AC3E}">
        <p14:creationId xmlns:p14="http://schemas.microsoft.com/office/powerpoint/2010/main" val="1915527781"/>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8E858F-6004-44C8-BC7F-2C97B0F6B01D}"/>
              </a:ext>
            </a:extLst>
          </p:cNvPr>
          <p:cNvSpPr>
            <a:spLocks noGrp="1"/>
          </p:cNvSpPr>
          <p:nvPr>
            <p:ph idx="1"/>
          </p:nvPr>
        </p:nvSpPr>
        <p:spPr>
          <a:xfrm>
            <a:off x="495300" y="228600"/>
            <a:ext cx="8229600" cy="6492875"/>
          </a:xfrm>
        </p:spPr>
        <p:txBody>
          <a:bodyPr>
            <a:normAutofit lnSpcReduction="10000"/>
          </a:bodyPr>
          <a:lstStyle/>
          <a:p>
            <a:pPr marL="0" indent="0" algn="ctr">
              <a:buNone/>
            </a:pPr>
            <a:r>
              <a:rPr lang="en-US" sz="4000" b="1" dirty="0">
                <a:solidFill>
                  <a:srgbClr val="C00000"/>
                </a:solidFill>
              </a:rPr>
              <a:t>S</a:t>
            </a:r>
            <a:r>
              <a:rPr lang="en-US" b="1" dirty="0">
                <a:solidFill>
                  <a:schemeClr val="tx2"/>
                </a:solidFill>
              </a:rPr>
              <a:t>PECULATION</a:t>
            </a:r>
          </a:p>
          <a:p>
            <a:pPr marL="0" indent="0" algn="ctr">
              <a:buNone/>
            </a:pPr>
            <a:r>
              <a:rPr lang="en-US" sz="2800" b="1" i="1" dirty="0"/>
              <a:t>Requires Articulation</a:t>
            </a:r>
          </a:p>
          <a:p>
            <a:pPr marL="0" indent="0" algn="ctr">
              <a:buNone/>
            </a:pPr>
            <a:r>
              <a:rPr lang="en-US" sz="4000" b="1" dirty="0">
                <a:solidFill>
                  <a:srgbClr val="C00000"/>
                </a:solidFill>
              </a:rPr>
              <a:t>A</a:t>
            </a:r>
            <a:r>
              <a:rPr lang="en-US" b="1" dirty="0">
                <a:solidFill>
                  <a:schemeClr val="tx2"/>
                </a:solidFill>
              </a:rPr>
              <a:t>RTICULATION</a:t>
            </a:r>
            <a:r>
              <a:rPr lang="en-US" b="1" dirty="0"/>
              <a:t> </a:t>
            </a:r>
          </a:p>
          <a:p>
            <a:pPr marL="0" indent="0" algn="ctr">
              <a:buNone/>
            </a:pPr>
            <a:r>
              <a:rPr lang="en-US" sz="2800" b="1" i="1" dirty="0"/>
              <a:t>Basis of knowledge supported by objective</a:t>
            </a:r>
          </a:p>
          <a:p>
            <a:pPr marL="0" indent="0" algn="ctr">
              <a:buNone/>
            </a:pPr>
            <a:r>
              <a:rPr lang="en-US" sz="2800" b="1" i="1" dirty="0"/>
              <a:t>Facts and circumstances</a:t>
            </a:r>
          </a:p>
          <a:p>
            <a:pPr marL="0" indent="0" algn="ctr">
              <a:buNone/>
            </a:pPr>
            <a:r>
              <a:rPr lang="en-US" sz="4000" b="1" dirty="0">
                <a:solidFill>
                  <a:srgbClr val="C00000"/>
                </a:solidFill>
              </a:rPr>
              <a:t>C</a:t>
            </a:r>
            <a:r>
              <a:rPr lang="en-US" b="1" dirty="0">
                <a:solidFill>
                  <a:schemeClr val="tx2"/>
                </a:solidFill>
              </a:rPr>
              <a:t>ONCLUSIONS</a:t>
            </a:r>
          </a:p>
          <a:p>
            <a:pPr marL="0" indent="0" algn="ctr">
              <a:buNone/>
            </a:pPr>
            <a:r>
              <a:rPr lang="en-US" sz="2800" b="1" i="1" dirty="0"/>
              <a:t>Justified by evidence</a:t>
            </a:r>
          </a:p>
          <a:p>
            <a:pPr marL="0" indent="0" algn="ctr">
              <a:buNone/>
            </a:pPr>
            <a:r>
              <a:rPr lang="en-US" sz="4000" b="1" dirty="0">
                <a:solidFill>
                  <a:srgbClr val="C00000"/>
                </a:solidFill>
              </a:rPr>
              <a:t>E</a:t>
            </a:r>
            <a:r>
              <a:rPr lang="en-US" b="1" dirty="0">
                <a:solidFill>
                  <a:schemeClr val="tx2"/>
                </a:solidFill>
              </a:rPr>
              <a:t>VIDENCE</a:t>
            </a:r>
          </a:p>
          <a:p>
            <a:pPr marL="0" indent="0" algn="ctr">
              <a:buNone/>
            </a:pPr>
            <a:r>
              <a:rPr lang="en-US" sz="2800" b="1" i="1" dirty="0"/>
              <a:t>Supported by documentation</a:t>
            </a:r>
          </a:p>
          <a:p>
            <a:pPr marL="0" indent="0" algn="ctr">
              <a:buNone/>
            </a:pPr>
            <a:r>
              <a:rPr lang="en-US" sz="4000" b="1" dirty="0">
                <a:solidFill>
                  <a:srgbClr val="C00000"/>
                </a:solidFill>
              </a:rPr>
              <a:t>D</a:t>
            </a:r>
            <a:r>
              <a:rPr lang="en-US" b="1" dirty="0">
                <a:solidFill>
                  <a:schemeClr val="tx2"/>
                </a:solidFill>
              </a:rPr>
              <a:t>OCUMENTATION</a:t>
            </a:r>
            <a:br>
              <a:rPr lang="en-US" b="1" dirty="0">
                <a:solidFill>
                  <a:srgbClr val="C00000"/>
                </a:solidFill>
              </a:rPr>
            </a:br>
            <a:r>
              <a:rPr lang="en-US" sz="2800" b="1" i="1" dirty="0"/>
              <a:t>Accurate, specific, thorough, &amp; complete</a:t>
            </a:r>
          </a:p>
          <a:p>
            <a:pPr marL="0" indent="0" algn="ctr">
              <a:buNone/>
            </a:pPr>
            <a:endParaRPr lang="en-US" b="1" dirty="0"/>
          </a:p>
          <a:p>
            <a:pPr marL="0" indent="0" algn="ctr">
              <a:buNone/>
            </a:pPr>
            <a:endParaRPr lang="en-US" b="1" dirty="0"/>
          </a:p>
        </p:txBody>
      </p:sp>
      <p:sp>
        <p:nvSpPr>
          <p:cNvPr id="4" name="Slide Number Placeholder 3">
            <a:extLst>
              <a:ext uri="{FF2B5EF4-FFF2-40B4-BE49-F238E27FC236}">
                <a16:creationId xmlns:a16="http://schemas.microsoft.com/office/drawing/2014/main" id="{CBE8E427-19EA-4461-86E2-455DAA7FFF57}"/>
              </a:ext>
            </a:extLst>
          </p:cNvPr>
          <p:cNvSpPr>
            <a:spLocks noGrp="1"/>
          </p:cNvSpPr>
          <p:nvPr>
            <p:ph type="sldNum" sz="quarter" idx="12"/>
          </p:nvPr>
        </p:nvSpPr>
        <p:spPr>
          <a:xfrm>
            <a:off x="6553200" y="6629400"/>
            <a:ext cx="2133600" cy="92075"/>
          </a:xfrm>
        </p:spPr>
        <p:txBody>
          <a:bodyPr/>
          <a:lstStyle/>
          <a:p>
            <a:fld id="{8A8D1F8B-566B-49F2-865B-EEF93E92EFE1}" type="slidenum">
              <a:rPr lang="en-US" smtClean="0">
                <a:solidFill>
                  <a:prstClr val="black">
                    <a:tint val="75000"/>
                  </a:prstClr>
                </a:solidFill>
              </a:rPr>
              <a:pPr/>
              <a:t>835</a:t>
            </a:fld>
            <a:endParaRPr lang="en-US" dirty="0">
              <a:solidFill>
                <a:prstClr val="black">
                  <a:tint val="75000"/>
                </a:prstClr>
              </a:solidFill>
            </a:endParaRPr>
          </a:p>
        </p:txBody>
      </p:sp>
      <p:sp>
        <p:nvSpPr>
          <p:cNvPr id="6" name="Arrow: Curved Right 5">
            <a:extLst>
              <a:ext uri="{FF2B5EF4-FFF2-40B4-BE49-F238E27FC236}">
                <a16:creationId xmlns:a16="http://schemas.microsoft.com/office/drawing/2014/main" id="{E4C27787-9D3F-4576-9C93-A332BC7B9481}"/>
              </a:ext>
            </a:extLst>
          </p:cNvPr>
          <p:cNvSpPr/>
          <p:nvPr/>
        </p:nvSpPr>
        <p:spPr>
          <a:xfrm>
            <a:off x="1029873" y="1371600"/>
            <a:ext cx="1487658" cy="2209800"/>
          </a:xfrm>
          <a:prstGeom prst="curvedRightArrow">
            <a:avLst>
              <a:gd name="adj1" fmla="val 25000"/>
              <a:gd name="adj2" fmla="val 50000"/>
              <a:gd name="adj3" fmla="val 2024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Right 10">
            <a:extLst>
              <a:ext uri="{FF2B5EF4-FFF2-40B4-BE49-F238E27FC236}">
                <a16:creationId xmlns:a16="http://schemas.microsoft.com/office/drawing/2014/main" id="{1DA8E95D-DF7A-4AEA-AD1C-A72787210224}"/>
              </a:ext>
            </a:extLst>
          </p:cNvPr>
          <p:cNvSpPr/>
          <p:nvPr/>
        </p:nvSpPr>
        <p:spPr>
          <a:xfrm>
            <a:off x="1484142" y="4191000"/>
            <a:ext cx="1487658" cy="1738250"/>
          </a:xfrm>
          <a:prstGeom prst="curv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Arrow: Curved Left 12">
            <a:extLst>
              <a:ext uri="{FF2B5EF4-FFF2-40B4-BE49-F238E27FC236}">
                <a16:creationId xmlns:a16="http://schemas.microsoft.com/office/drawing/2014/main" id="{E889217F-5AB1-4CEE-95DF-DC68C95ED91E}"/>
              </a:ext>
            </a:extLst>
          </p:cNvPr>
          <p:cNvSpPr/>
          <p:nvPr/>
        </p:nvSpPr>
        <p:spPr>
          <a:xfrm>
            <a:off x="6172200" y="3062350"/>
            <a:ext cx="1487658" cy="1738249"/>
          </a:xfrm>
          <a:prstGeom prst="curved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Left 13">
            <a:extLst>
              <a:ext uri="{FF2B5EF4-FFF2-40B4-BE49-F238E27FC236}">
                <a16:creationId xmlns:a16="http://schemas.microsoft.com/office/drawing/2014/main" id="{E5B2AC05-83B8-4642-ACFE-132B67C169B2}"/>
              </a:ext>
            </a:extLst>
          </p:cNvPr>
          <p:cNvSpPr/>
          <p:nvPr/>
        </p:nvSpPr>
        <p:spPr>
          <a:xfrm>
            <a:off x="6172200" y="396876"/>
            <a:ext cx="1341120" cy="1738248"/>
          </a:xfrm>
          <a:prstGeom prst="curved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14571452"/>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A47BE-F7F9-4253-9E78-8D50211C5A8C}"/>
              </a:ext>
            </a:extLst>
          </p:cNvPr>
          <p:cNvSpPr>
            <a:spLocks noGrp="1"/>
          </p:cNvSpPr>
          <p:nvPr>
            <p:ph type="title"/>
          </p:nvPr>
        </p:nvSpPr>
        <p:spPr>
          <a:xfrm>
            <a:off x="457200" y="304800"/>
            <a:ext cx="8229600" cy="533400"/>
          </a:xfrm>
        </p:spPr>
        <p:txBody>
          <a:bodyPr>
            <a:normAutofit fontScale="90000"/>
          </a:bodyPr>
          <a:lstStyle/>
          <a:p>
            <a:r>
              <a:rPr lang="en-US" b="1" dirty="0"/>
              <a:t>Value of Sound Reporting and Documentation in Agency systems</a:t>
            </a:r>
          </a:p>
        </p:txBody>
      </p:sp>
      <p:sp>
        <p:nvSpPr>
          <p:cNvPr id="3" name="Content Placeholder 2">
            <a:extLst>
              <a:ext uri="{FF2B5EF4-FFF2-40B4-BE49-F238E27FC236}">
                <a16:creationId xmlns:a16="http://schemas.microsoft.com/office/drawing/2014/main" id="{08F59202-6B67-4827-AD40-E9E5666BE075}"/>
              </a:ext>
            </a:extLst>
          </p:cNvPr>
          <p:cNvSpPr>
            <a:spLocks noGrp="1"/>
          </p:cNvSpPr>
          <p:nvPr>
            <p:ph idx="1"/>
          </p:nvPr>
        </p:nvSpPr>
        <p:spPr>
          <a:xfrm>
            <a:off x="457200" y="1524000"/>
            <a:ext cx="8229600" cy="5334000"/>
          </a:xfrm>
        </p:spPr>
        <p:txBody>
          <a:bodyPr>
            <a:normAutofit/>
          </a:bodyPr>
          <a:lstStyle/>
          <a:p>
            <a:r>
              <a:rPr lang="en-US" sz="2800" b="1" dirty="0">
                <a:solidFill>
                  <a:srgbClr val="C00000"/>
                </a:solidFill>
              </a:rPr>
              <a:t>Provides upper management with a position</a:t>
            </a:r>
          </a:p>
          <a:p>
            <a:r>
              <a:rPr lang="en-US" sz="2800" dirty="0"/>
              <a:t>Memorializes the observation, conversation, experience, action, event, incident or issue </a:t>
            </a:r>
          </a:p>
          <a:p>
            <a:r>
              <a:rPr lang="en-US" sz="2800" dirty="0"/>
              <a:t>Creates an accurate and permanent record </a:t>
            </a:r>
          </a:p>
          <a:p>
            <a:r>
              <a:rPr lang="en-US" sz="2800" dirty="0"/>
              <a:t>Provides a credible context</a:t>
            </a:r>
          </a:p>
          <a:p>
            <a:r>
              <a:rPr lang="en-US" sz="2800" dirty="0"/>
              <a:t>Captures the value and continuing utility of contemporaneous notes as evidence</a:t>
            </a:r>
          </a:p>
          <a:p>
            <a:r>
              <a:rPr lang="en-US" sz="2800" dirty="0"/>
              <a:t>Sufficiently useful to prove something important </a:t>
            </a:r>
          </a:p>
          <a:p>
            <a:r>
              <a:rPr lang="en-US" sz="2800" dirty="0"/>
              <a:t>Provides insulation and protection</a:t>
            </a:r>
          </a:p>
          <a:p>
            <a:r>
              <a:rPr lang="en-US" sz="2800" dirty="0"/>
              <a:t>Establishes systems and process validity to policy </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46E281C-BC7D-458E-976B-FC44382249A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836</a:t>
            </a:fld>
            <a:endParaRPr lang="en-US" dirty="0">
              <a:solidFill>
                <a:prstClr val="black">
                  <a:tint val="75000"/>
                </a:prstClr>
              </a:solidFill>
            </a:endParaRPr>
          </a:p>
        </p:txBody>
      </p:sp>
    </p:spTree>
    <p:extLst>
      <p:ext uri="{BB962C8B-B14F-4D97-AF65-F5344CB8AC3E}">
        <p14:creationId xmlns:p14="http://schemas.microsoft.com/office/powerpoint/2010/main" val="1364525233"/>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
            <a:ext cx="8229600" cy="838202"/>
          </a:xfrm>
        </p:spPr>
        <p:txBody>
          <a:bodyPr/>
          <a:lstStyle/>
          <a:p>
            <a:pPr algn="ctr"/>
            <a:r>
              <a:rPr lang="en-US" b="1" i="1" dirty="0"/>
              <a:t>THE VALUE OF DOCUMENTATION</a:t>
            </a:r>
          </a:p>
        </p:txBody>
      </p:sp>
      <p:sp>
        <p:nvSpPr>
          <p:cNvPr id="5" name="Text Placeholder 4"/>
          <p:cNvSpPr>
            <a:spLocks noGrp="1"/>
          </p:cNvSpPr>
          <p:nvPr>
            <p:ph type="body" idx="1"/>
          </p:nvPr>
        </p:nvSpPr>
        <p:spPr>
          <a:xfrm>
            <a:off x="457200" y="990601"/>
            <a:ext cx="4040188" cy="685800"/>
          </a:xfrm>
        </p:spPr>
        <p:txBody>
          <a:bodyPr>
            <a:normAutofit/>
          </a:bodyPr>
          <a:lstStyle/>
          <a:p>
            <a:r>
              <a:rPr lang="en-US" sz="3000" dirty="0"/>
              <a:t>Documented</a:t>
            </a:r>
          </a:p>
        </p:txBody>
      </p:sp>
      <p:sp>
        <p:nvSpPr>
          <p:cNvPr id="6" name="Content Placeholder 5"/>
          <p:cNvSpPr>
            <a:spLocks noGrp="1"/>
          </p:cNvSpPr>
          <p:nvPr>
            <p:ph sz="half" idx="2"/>
          </p:nvPr>
        </p:nvSpPr>
        <p:spPr>
          <a:xfrm>
            <a:off x="457200" y="1828800"/>
            <a:ext cx="4040188" cy="4800599"/>
          </a:xfrm>
        </p:spPr>
        <p:txBody>
          <a:bodyPr>
            <a:normAutofit fontScale="92500"/>
          </a:bodyPr>
          <a:lstStyle/>
          <a:p>
            <a:r>
              <a:rPr lang="en-US" sz="2800" dirty="0"/>
              <a:t>Position with instant credibility</a:t>
            </a:r>
          </a:p>
          <a:p>
            <a:r>
              <a:rPr lang="en-US" sz="2800" dirty="0"/>
              <a:t>Record that demonstrates a culture that captures and retains accurate communications</a:t>
            </a:r>
          </a:p>
          <a:p>
            <a:r>
              <a:rPr lang="en-US" sz="2800" dirty="0"/>
              <a:t>Creates an advantage that preserves an objective and  factual context in the nature responsibilities required</a:t>
            </a:r>
          </a:p>
          <a:p>
            <a:endParaRPr lang="en-US" dirty="0"/>
          </a:p>
        </p:txBody>
      </p:sp>
      <p:sp>
        <p:nvSpPr>
          <p:cNvPr id="7" name="Text Placeholder 6"/>
          <p:cNvSpPr>
            <a:spLocks noGrp="1"/>
          </p:cNvSpPr>
          <p:nvPr>
            <p:ph type="body" sz="quarter" idx="3"/>
          </p:nvPr>
        </p:nvSpPr>
        <p:spPr>
          <a:xfrm>
            <a:off x="4645025" y="1143001"/>
            <a:ext cx="4041775" cy="533400"/>
          </a:xfrm>
        </p:spPr>
        <p:txBody>
          <a:bodyPr>
            <a:normAutofit lnSpcReduction="10000"/>
          </a:bodyPr>
          <a:lstStyle/>
          <a:p>
            <a:r>
              <a:rPr lang="en-US" sz="3000" dirty="0"/>
              <a:t>Not Documented</a:t>
            </a:r>
          </a:p>
        </p:txBody>
      </p:sp>
      <p:sp>
        <p:nvSpPr>
          <p:cNvPr id="8" name="Content Placeholder 7"/>
          <p:cNvSpPr>
            <a:spLocks noGrp="1"/>
          </p:cNvSpPr>
          <p:nvPr>
            <p:ph sz="quarter" idx="4"/>
          </p:nvPr>
        </p:nvSpPr>
        <p:spPr>
          <a:xfrm>
            <a:off x="4645025" y="1828800"/>
            <a:ext cx="4041775" cy="4800599"/>
          </a:xfrm>
        </p:spPr>
        <p:txBody>
          <a:bodyPr>
            <a:normAutofit/>
          </a:bodyPr>
          <a:lstStyle/>
          <a:p>
            <a:r>
              <a:rPr lang="en-US" sz="2800" dirty="0"/>
              <a:t>No position and requirement to establish credibility</a:t>
            </a:r>
          </a:p>
          <a:p>
            <a:r>
              <a:rPr lang="en-US" sz="2800" dirty="0"/>
              <a:t>No record or proof that the communication ever occurred </a:t>
            </a:r>
          </a:p>
          <a:p>
            <a:r>
              <a:rPr lang="en-US" sz="2800" dirty="0"/>
              <a:t>Relies upon subjectivity, perception, partial content and memory</a:t>
            </a:r>
          </a:p>
        </p:txBody>
      </p:sp>
      <p:sp>
        <p:nvSpPr>
          <p:cNvPr id="2" name="Slide Number Placeholder 1">
            <a:extLst>
              <a:ext uri="{FF2B5EF4-FFF2-40B4-BE49-F238E27FC236}">
                <a16:creationId xmlns:a16="http://schemas.microsoft.com/office/drawing/2014/main" id="{82521B1E-D22F-46D6-9F02-5A936F9AEB8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837</a:t>
            </a:fld>
            <a:endParaRPr lang="en-US">
              <a:solidFill>
                <a:prstClr val="black">
                  <a:tint val="75000"/>
                </a:prstClr>
              </a:solidFill>
            </a:endParaRPr>
          </a:p>
        </p:txBody>
      </p:sp>
    </p:spTree>
    <p:extLst>
      <p:ext uri="{BB962C8B-B14F-4D97-AF65-F5344CB8AC3E}">
        <p14:creationId xmlns:p14="http://schemas.microsoft.com/office/powerpoint/2010/main" val="2458231292"/>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a:t>Documentation Keys</a:t>
            </a:r>
          </a:p>
        </p:txBody>
      </p:sp>
      <p:sp>
        <p:nvSpPr>
          <p:cNvPr id="3" name="Content Placeholder 2"/>
          <p:cNvSpPr>
            <a:spLocks noGrp="1"/>
          </p:cNvSpPr>
          <p:nvPr>
            <p:ph idx="1"/>
          </p:nvPr>
        </p:nvSpPr>
        <p:spPr>
          <a:xfrm>
            <a:off x="457200" y="1371600"/>
            <a:ext cx="8229600" cy="5257800"/>
          </a:xfrm>
        </p:spPr>
        <p:txBody>
          <a:bodyPr/>
          <a:lstStyle/>
          <a:p>
            <a:pPr>
              <a:buFont typeface="Wingdings" panose="05000000000000000000" pitchFamily="2" charset="2"/>
              <a:buChar char="§"/>
            </a:pPr>
            <a:r>
              <a:rPr lang="en-US" sz="2800" dirty="0"/>
              <a:t>Describe the </a:t>
            </a:r>
            <a:r>
              <a:rPr lang="en-US" sz="2800" b="1" u="sng" dirty="0">
                <a:solidFill>
                  <a:srgbClr val="C00000"/>
                </a:solidFill>
              </a:rPr>
              <a:t>specific observable </a:t>
            </a:r>
            <a:r>
              <a:rPr lang="en-US" sz="2800" dirty="0"/>
              <a:t>behavior and conduct (provide specific examples)</a:t>
            </a:r>
          </a:p>
          <a:p>
            <a:pPr>
              <a:buFont typeface="Wingdings" panose="05000000000000000000" pitchFamily="2" charset="2"/>
              <a:buChar char="§"/>
            </a:pPr>
            <a:r>
              <a:rPr lang="en-US" sz="2800" dirty="0"/>
              <a:t>Describe the pertinent portion of the job description, policy, procedure, practice or work rule</a:t>
            </a:r>
          </a:p>
          <a:p>
            <a:pPr>
              <a:buFont typeface="Wingdings" panose="05000000000000000000" pitchFamily="2" charset="2"/>
              <a:buChar char="§"/>
            </a:pPr>
            <a:r>
              <a:rPr lang="en-US" sz="2800" dirty="0"/>
              <a:t>Describe the prior poor performance (In specific) and a plan with counseling and coaching opportunities  to help develop and save them</a:t>
            </a:r>
          </a:p>
          <a:p>
            <a:pPr marL="0" indent="0" algn="ctr">
              <a:buNone/>
            </a:pPr>
            <a:r>
              <a:rPr lang="en-US" sz="2800" b="1" i="1" dirty="0">
                <a:solidFill>
                  <a:srgbClr val="C00000"/>
                </a:solidFill>
              </a:rPr>
              <a:t>“Write like it will be published and talk like you are being recorded”</a:t>
            </a:r>
          </a:p>
          <a:p>
            <a:pPr marL="0" indent="0" algn="ctr">
              <a:buNone/>
            </a:pPr>
            <a:endParaRPr lang="en-US" b="1" dirty="0">
              <a:solidFill>
                <a:srgbClr val="C00000"/>
              </a:solidFill>
            </a:endParaRPr>
          </a:p>
          <a:p>
            <a:pPr>
              <a:buFont typeface="Wingdings" panose="05000000000000000000" pitchFamily="2" charset="2"/>
              <a:buChar char="q"/>
            </a:pPr>
            <a:endParaRPr lang="en-US" dirty="0"/>
          </a:p>
          <a:p>
            <a:pPr>
              <a:buFont typeface="Wingdings" panose="05000000000000000000" pitchFamily="2" charset="2"/>
              <a:buChar char="q"/>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838</a:t>
            </a:fld>
            <a:endParaRPr lang="en-US">
              <a:solidFill>
                <a:prstClr val="black">
                  <a:tint val="75000"/>
                </a:prstClr>
              </a:solidFill>
            </a:endParaRPr>
          </a:p>
        </p:txBody>
      </p:sp>
    </p:spTree>
    <p:extLst>
      <p:ext uri="{BB962C8B-B14F-4D97-AF65-F5344CB8AC3E}">
        <p14:creationId xmlns:p14="http://schemas.microsoft.com/office/powerpoint/2010/main" val="19372894"/>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Documentation Keys Continued</a:t>
            </a:r>
          </a:p>
        </p:txBody>
      </p:sp>
      <p:sp>
        <p:nvSpPr>
          <p:cNvPr id="3" name="Content Placeholder 2"/>
          <p:cNvSpPr>
            <a:spLocks noGrp="1"/>
          </p:cNvSpPr>
          <p:nvPr>
            <p:ph idx="1"/>
          </p:nvPr>
        </p:nvSpPr>
        <p:spPr>
          <a:xfrm>
            <a:off x="533400" y="1295400"/>
            <a:ext cx="8229600" cy="5257800"/>
          </a:xfrm>
        </p:spPr>
        <p:txBody>
          <a:bodyPr>
            <a:normAutofit fontScale="92500"/>
          </a:bodyPr>
          <a:lstStyle/>
          <a:p>
            <a:pPr>
              <a:buFont typeface="Wingdings" panose="05000000000000000000" pitchFamily="2" charset="2"/>
              <a:buChar char="§"/>
            </a:pPr>
            <a:r>
              <a:rPr lang="en-US" sz="3000" dirty="0"/>
              <a:t>Articulate a plan and process to develop and do better (BE SPECIFIC)</a:t>
            </a:r>
          </a:p>
          <a:p>
            <a:pPr>
              <a:buFont typeface="Wingdings" panose="05000000000000000000" pitchFamily="2" charset="2"/>
              <a:buChar char="§"/>
            </a:pPr>
            <a:r>
              <a:rPr lang="en-US" sz="3000" dirty="0"/>
              <a:t>Articulate opportunity for re-training if appropriate </a:t>
            </a:r>
          </a:p>
          <a:p>
            <a:pPr>
              <a:buFont typeface="Wingdings" panose="05000000000000000000" pitchFamily="2" charset="2"/>
              <a:buChar char="§"/>
            </a:pPr>
            <a:r>
              <a:rPr lang="en-US" sz="3000" dirty="0"/>
              <a:t>Articulate effect of poor performance upon mission and agency and why the risk and consequences cannot be tolerated</a:t>
            </a:r>
          </a:p>
          <a:p>
            <a:pPr marL="0" indent="0" algn="ctr">
              <a:buNone/>
            </a:pPr>
            <a:r>
              <a:rPr lang="en-US" sz="3000" b="1" dirty="0">
                <a:solidFill>
                  <a:srgbClr val="C00000"/>
                </a:solidFill>
              </a:rPr>
              <a:t>View the documentation as a contract between you and your subordinate, placing you in the position to reasonably provide and support and them in a position to improve and fulfill the expectations of their job. </a:t>
            </a:r>
          </a:p>
          <a:p>
            <a:pPr marL="0" indent="0">
              <a:buNone/>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839</a:t>
            </a:fld>
            <a:endParaRPr lang="en-US">
              <a:solidFill>
                <a:prstClr val="black">
                  <a:tint val="75000"/>
                </a:prstClr>
              </a:solidFill>
            </a:endParaRPr>
          </a:p>
        </p:txBody>
      </p:sp>
    </p:spTree>
    <p:extLst>
      <p:ext uri="{BB962C8B-B14F-4D97-AF65-F5344CB8AC3E}">
        <p14:creationId xmlns:p14="http://schemas.microsoft.com/office/powerpoint/2010/main" val="35952780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C30E9-AB59-0718-1216-BB02FE9BEB0F}"/>
              </a:ext>
            </a:extLst>
          </p:cNvPr>
          <p:cNvSpPr>
            <a:spLocks noGrp="1"/>
          </p:cNvSpPr>
          <p:nvPr>
            <p:ph type="title"/>
          </p:nvPr>
        </p:nvSpPr>
        <p:spPr>
          <a:xfrm>
            <a:off x="457200" y="274638"/>
            <a:ext cx="8229600" cy="4571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6F54C9D7-CAA3-1829-3E19-F4FEBBB1FD36}"/>
              </a:ext>
            </a:extLst>
          </p:cNvPr>
          <p:cNvSpPr>
            <a:spLocks noGrp="1"/>
          </p:cNvSpPr>
          <p:nvPr>
            <p:ph idx="1"/>
          </p:nvPr>
        </p:nvSpPr>
        <p:spPr>
          <a:xfrm>
            <a:off x="16330" y="365444"/>
            <a:ext cx="8839200" cy="6446837"/>
          </a:xfrm>
        </p:spPr>
        <p:txBody>
          <a:bodyPr/>
          <a:lstStyle/>
          <a:p>
            <a:endParaRPr lang="en-US" dirty="0"/>
          </a:p>
        </p:txBody>
      </p:sp>
      <p:sp>
        <p:nvSpPr>
          <p:cNvPr id="4" name="Slide Number Placeholder 3">
            <a:extLst>
              <a:ext uri="{FF2B5EF4-FFF2-40B4-BE49-F238E27FC236}">
                <a16:creationId xmlns:a16="http://schemas.microsoft.com/office/drawing/2014/main" id="{CA1ED10A-9383-9D3C-41C2-1A59E6472AD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84</a:t>
            </a:fld>
            <a:endParaRPr lang="en-US">
              <a:solidFill>
                <a:prstClr val="black">
                  <a:tint val="75000"/>
                </a:prstClr>
              </a:solidFill>
            </a:endParaRPr>
          </a:p>
        </p:txBody>
      </p:sp>
      <p:sp>
        <p:nvSpPr>
          <p:cNvPr id="6" name="Flowchart: Terminator 5">
            <a:extLst>
              <a:ext uri="{FF2B5EF4-FFF2-40B4-BE49-F238E27FC236}">
                <a16:creationId xmlns:a16="http://schemas.microsoft.com/office/drawing/2014/main" id="{E29F7C17-FF35-C80F-1C6E-55875E479C02}"/>
              </a:ext>
            </a:extLst>
          </p:cNvPr>
          <p:cNvSpPr/>
          <p:nvPr/>
        </p:nvSpPr>
        <p:spPr>
          <a:xfrm>
            <a:off x="2506981" y="1658746"/>
            <a:ext cx="1853252" cy="810134"/>
          </a:xfrm>
          <a:prstGeom prst="flowChartTerminator">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tx1"/>
                </a:solidFill>
              </a:rPr>
              <a:t>4. Activities</a:t>
            </a:r>
          </a:p>
        </p:txBody>
      </p:sp>
      <p:sp>
        <p:nvSpPr>
          <p:cNvPr id="7" name="Flowchart: Terminator 6">
            <a:extLst>
              <a:ext uri="{FF2B5EF4-FFF2-40B4-BE49-F238E27FC236}">
                <a16:creationId xmlns:a16="http://schemas.microsoft.com/office/drawing/2014/main" id="{952DBE9F-0BA6-89B6-0B86-38E17E4F4A42}"/>
              </a:ext>
            </a:extLst>
          </p:cNvPr>
          <p:cNvSpPr/>
          <p:nvPr/>
        </p:nvSpPr>
        <p:spPr>
          <a:xfrm>
            <a:off x="4570911" y="3833713"/>
            <a:ext cx="2271772" cy="764731"/>
          </a:xfrm>
          <a:prstGeom prst="flowChartTerminator">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tx1"/>
                </a:solidFill>
              </a:rPr>
              <a:t>2. Community</a:t>
            </a:r>
          </a:p>
        </p:txBody>
      </p:sp>
      <p:sp>
        <p:nvSpPr>
          <p:cNvPr id="8" name="Flowchart: Terminator 7">
            <a:extLst>
              <a:ext uri="{FF2B5EF4-FFF2-40B4-BE49-F238E27FC236}">
                <a16:creationId xmlns:a16="http://schemas.microsoft.com/office/drawing/2014/main" id="{71C69101-4039-9EE0-CD93-22C92ECD6C78}"/>
              </a:ext>
            </a:extLst>
          </p:cNvPr>
          <p:cNvSpPr/>
          <p:nvPr/>
        </p:nvSpPr>
        <p:spPr>
          <a:xfrm>
            <a:off x="4394566" y="1658746"/>
            <a:ext cx="1930033" cy="810133"/>
          </a:xfrm>
          <a:prstGeom prst="flowChartTerminator">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tx1"/>
                </a:solidFill>
              </a:rPr>
              <a:t>1. Strategy</a:t>
            </a:r>
          </a:p>
        </p:txBody>
      </p:sp>
      <p:sp>
        <p:nvSpPr>
          <p:cNvPr id="9" name="Flowchart: Terminator 8">
            <a:extLst>
              <a:ext uri="{FF2B5EF4-FFF2-40B4-BE49-F238E27FC236}">
                <a16:creationId xmlns:a16="http://schemas.microsoft.com/office/drawing/2014/main" id="{F0BC0465-1DBB-019C-5127-DD8EAA2E9456}"/>
              </a:ext>
            </a:extLst>
          </p:cNvPr>
          <p:cNvSpPr/>
          <p:nvPr/>
        </p:nvSpPr>
        <p:spPr>
          <a:xfrm>
            <a:off x="1889802" y="3807267"/>
            <a:ext cx="2514599" cy="810133"/>
          </a:xfrm>
          <a:prstGeom prst="flowChartTerminator">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tx1"/>
                </a:solidFill>
              </a:rPr>
              <a:t>3. Participation</a:t>
            </a:r>
          </a:p>
        </p:txBody>
      </p:sp>
      <p:sp>
        <p:nvSpPr>
          <p:cNvPr id="12" name="Wave 11">
            <a:extLst>
              <a:ext uri="{FF2B5EF4-FFF2-40B4-BE49-F238E27FC236}">
                <a16:creationId xmlns:a16="http://schemas.microsoft.com/office/drawing/2014/main" id="{2761063F-80D5-1BC7-17F5-DFC9AA4DDA84}"/>
              </a:ext>
            </a:extLst>
          </p:cNvPr>
          <p:cNvSpPr/>
          <p:nvPr/>
        </p:nvSpPr>
        <p:spPr>
          <a:xfrm>
            <a:off x="2794367" y="2373866"/>
            <a:ext cx="3073032" cy="1554857"/>
          </a:xfrm>
          <a:prstGeom prst="wave">
            <a:avLst>
              <a:gd name="adj1" fmla="val 0"/>
              <a:gd name="adj2" fmla="val -1633"/>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C00000"/>
                </a:solidFill>
              </a:rPr>
              <a:t>Leadership</a:t>
            </a:r>
          </a:p>
          <a:p>
            <a:pPr algn="ctr"/>
            <a:r>
              <a:rPr lang="en-US" sz="3200" b="1" i="1" dirty="0">
                <a:solidFill>
                  <a:srgbClr val="C00000"/>
                </a:solidFill>
              </a:rPr>
              <a:t>As</a:t>
            </a:r>
          </a:p>
          <a:p>
            <a:pPr algn="ctr"/>
            <a:r>
              <a:rPr lang="en-US" sz="3200" b="1" i="1" dirty="0">
                <a:solidFill>
                  <a:srgbClr val="C00000"/>
                </a:solidFill>
              </a:rPr>
              <a:t>Practice</a:t>
            </a:r>
          </a:p>
        </p:txBody>
      </p:sp>
      <p:sp>
        <p:nvSpPr>
          <p:cNvPr id="14" name="Oval 13">
            <a:extLst>
              <a:ext uri="{FF2B5EF4-FFF2-40B4-BE49-F238E27FC236}">
                <a16:creationId xmlns:a16="http://schemas.microsoft.com/office/drawing/2014/main" id="{1E6FD95B-F3E5-D489-A2F0-1E1AF3F610B0}"/>
              </a:ext>
            </a:extLst>
          </p:cNvPr>
          <p:cNvSpPr/>
          <p:nvPr/>
        </p:nvSpPr>
        <p:spPr>
          <a:xfrm>
            <a:off x="152400" y="990599"/>
            <a:ext cx="2514600" cy="1554481"/>
          </a:xfrm>
          <a:prstGeom prst="ellipse">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r>
              <a:rPr lang="en-US" b="1" dirty="0">
                <a:solidFill>
                  <a:srgbClr val="FF0000"/>
                </a:solidFill>
              </a:rPr>
              <a:t>Learning  </a:t>
            </a:r>
          </a:p>
          <a:p>
            <a:pPr marL="285750" indent="-285750" algn="ctr">
              <a:buFont typeface="Wingdings" panose="05000000000000000000" pitchFamily="2" charset="2"/>
              <a:buChar char="§"/>
            </a:pPr>
            <a:r>
              <a:rPr lang="en-US" b="1" dirty="0">
                <a:solidFill>
                  <a:srgbClr val="FF0000"/>
                </a:solidFill>
              </a:rPr>
              <a:t>Change Management</a:t>
            </a:r>
          </a:p>
        </p:txBody>
      </p:sp>
      <p:sp>
        <p:nvSpPr>
          <p:cNvPr id="15" name="Oval 14">
            <a:extLst>
              <a:ext uri="{FF2B5EF4-FFF2-40B4-BE49-F238E27FC236}">
                <a16:creationId xmlns:a16="http://schemas.microsoft.com/office/drawing/2014/main" id="{AB43AC45-68F5-323B-D201-ABD4CD9BE075}"/>
              </a:ext>
            </a:extLst>
          </p:cNvPr>
          <p:cNvSpPr/>
          <p:nvPr/>
        </p:nvSpPr>
        <p:spPr>
          <a:xfrm>
            <a:off x="167138" y="4345578"/>
            <a:ext cx="2514600" cy="1859282"/>
          </a:xfrm>
          <a:prstGeom prst="ellipse">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r>
              <a:rPr lang="en-US" b="1" dirty="0">
                <a:solidFill>
                  <a:srgbClr val="FF0000"/>
                </a:solidFill>
              </a:rPr>
              <a:t>Sensemaking</a:t>
            </a:r>
          </a:p>
          <a:p>
            <a:pPr marL="285750" indent="-285750" algn="ctr">
              <a:buFont typeface="Wingdings" panose="05000000000000000000" pitchFamily="2" charset="2"/>
              <a:buChar char="§"/>
            </a:pPr>
            <a:r>
              <a:rPr lang="en-US" b="1" dirty="0">
                <a:solidFill>
                  <a:srgbClr val="FF0000"/>
                </a:solidFill>
              </a:rPr>
              <a:t>Maneuvering space</a:t>
            </a:r>
          </a:p>
          <a:p>
            <a:pPr marL="285750" indent="-285750" algn="ctr">
              <a:buFont typeface="Wingdings" panose="05000000000000000000" pitchFamily="2" charset="2"/>
              <a:buChar char="§"/>
            </a:pPr>
            <a:r>
              <a:rPr lang="en-US" b="1" dirty="0">
                <a:solidFill>
                  <a:srgbClr val="FF0000"/>
                </a:solidFill>
              </a:rPr>
              <a:t>Power and politics</a:t>
            </a:r>
          </a:p>
        </p:txBody>
      </p:sp>
      <p:sp>
        <p:nvSpPr>
          <p:cNvPr id="16" name="Oval 15">
            <a:extLst>
              <a:ext uri="{FF2B5EF4-FFF2-40B4-BE49-F238E27FC236}">
                <a16:creationId xmlns:a16="http://schemas.microsoft.com/office/drawing/2014/main" id="{BC2F8FF8-AC8B-9185-E03E-4CD896E7D8BB}"/>
              </a:ext>
            </a:extLst>
          </p:cNvPr>
          <p:cNvSpPr/>
          <p:nvPr/>
        </p:nvSpPr>
        <p:spPr>
          <a:xfrm>
            <a:off x="5971907" y="843406"/>
            <a:ext cx="2661553" cy="1630679"/>
          </a:xfrm>
          <a:prstGeom prst="ellipse">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r>
              <a:rPr lang="en-US" b="1" dirty="0">
                <a:solidFill>
                  <a:srgbClr val="FF0000"/>
                </a:solidFill>
              </a:rPr>
              <a:t>Mission</a:t>
            </a:r>
          </a:p>
          <a:p>
            <a:pPr marL="285750" indent="-285750" algn="ctr">
              <a:buFont typeface="Wingdings" panose="05000000000000000000" pitchFamily="2" charset="2"/>
              <a:buChar char="§"/>
            </a:pPr>
            <a:r>
              <a:rPr lang="en-US" b="1" dirty="0">
                <a:solidFill>
                  <a:srgbClr val="FF0000"/>
                </a:solidFill>
              </a:rPr>
              <a:t>Structure</a:t>
            </a:r>
          </a:p>
          <a:p>
            <a:pPr marL="285750" indent="-285750" algn="ctr">
              <a:buFont typeface="Wingdings" panose="05000000000000000000" pitchFamily="2" charset="2"/>
              <a:buChar char="§"/>
            </a:pPr>
            <a:r>
              <a:rPr lang="en-US" b="1" dirty="0">
                <a:solidFill>
                  <a:srgbClr val="FF0000"/>
                </a:solidFill>
              </a:rPr>
              <a:t>Strategy</a:t>
            </a:r>
          </a:p>
        </p:txBody>
      </p:sp>
      <p:sp>
        <p:nvSpPr>
          <p:cNvPr id="17" name="Oval 16">
            <a:extLst>
              <a:ext uri="{FF2B5EF4-FFF2-40B4-BE49-F238E27FC236}">
                <a16:creationId xmlns:a16="http://schemas.microsoft.com/office/drawing/2014/main" id="{A8A56858-49A2-F962-CC3E-98421E929BDC}"/>
              </a:ext>
            </a:extLst>
          </p:cNvPr>
          <p:cNvSpPr/>
          <p:nvPr/>
        </p:nvSpPr>
        <p:spPr>
          <a:xfrm>
            <a:off x="6269087" y="4123829"/>
            <a:ext cx="2620776" cy="1953418"/>
          </a:xfrm>
          <a:prstGeom prst="ellipse">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r>
              <a:rPr lang="en-US" b="1" dirty="0">
                <a:solidFill>
                  <a:srgbClr val="FF0000"/>
                </a:solidFill>
              </a:rPr>
              <a:t>Culture</a:t>
            </a:r>
          </a:p>
          <a:p>
            <a:pPr marL="285750" indent="-285750" algn="ctr">
              <a:buFont typeface="Wingdings" panose="05000000000000000000" pitchFamily="2" charset="2"/>
              <a:buChar char="§"/>
            </a:pPr>
            <a:r>
              <a:rPr lang="en-US" b="1" dirty="0">
                <a:solidFill>
                  <a:srgbClr val="FF0000"/>
                </a:solidFill>
              </a:rPr>
              <a:t>Identity and</a:t>
            </a:r>
          </a:p>
          <a:p>
            <a:pPr algn="ctr"/>
            <a:r>
              <a:rPr lang="en-US" b="1" dirty="0">
                <a:solidFill>
                  <a:srgbClr val="FF0000"/>
                </a:solidFill>
              </a:rPr>
              <a:t>        Belonging</a:t>
            </a:r>
          </a:p>
          <a:p>
            <a:pPr marL="285750" indent="-285750" algn="ctr">
              <a:buFont typeface="Wingdings" panose="05000000000000000000" pitchFamily="2" charset="2"/>
              <a:buChar char="§"/>
            </a:pPr>
            <a:r>
              <a:rPr lang="en-US" b="1" dirty="0">
                <a:solidFill>
                  <a:srgbClr val="FF0000"/>
                </a:solidFill>
              </a:rPr>
              <a:t>Knowing</a:t>
            </a:r>
          </a:p>
        </p:txBody>
      </p:sp>
      <p:sp>
        <p:nvSpPr>
          <p:cNvPr id="18" name="TextBox 17">
            <a:extLst>
              <a:ext uri="{FF2B5EF4-FFF2-40B4-BE49-F238E27FC236}">
                <a16:creationId xmlns:a16="http://schemas.microsoft.com/office/drawing/2014/main" id="{10FF0EE2-4C08-D672-330C-675D696EB0D4}"/>
              </a:ext>
            </a:extLst>
          </p:cNvPr>
          <p:cNvSpPr txBox="1"/>
          <p:nvPr/>
        </p:nvSpPr>
        <p:spPr>
          <a:xfrm>
            <a:off x="3436114" y="6077247"/>
            <a:ext cx="2271772" cy="461665"/>
          </a:xfrm>
          <a:prstGeom prst="rect">
            <a:avLst/>
          </a:prstGeom>
          <a:noFill/>
        </p:spPr>
        <p:txBody>
          <a:bodyPr wrap="square" rtlCol="0">
            <a:spAutoFit/>
          </a:bodyPr>
          <a:lstStyle/>
          <a:p>
            <a:r>
              <a:rPr lang="en-US" sz="2400" dirty="0" err="1"/>
              <a:t>Filstad</a:t>
            </a:r>
            <a:r>
              <a:rPr lang="en-US" sz="2400" dirty="0"/>
              <a:t>, (2022)</a:t>
            </a:r>
          </a:p>
        </p:txBody>
      </p:sp>
    </p:spTree>
    <p:extLst>
      <p:ext uri="{BB962C8B-B14F-4D97-AF65-F5344CB8AC3E}">
        <p14:creationId xmlns:p14="http://schemas.microsoft.com/office/powerpoint/2010/main" val="676392331"/>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978A6-395D-4F61-9D91-6E56E2C96600}"/>
              </a:ext>
            </a:extLst>
          </p:cNvPr>
          <p:cNvSpPr>
            <a:spLocks noGrp="1"/>
          </p:cNvSpPr>
          <p:nvPr>
            <p:ph type="title"/>
          </p:nvPr>
        </p:nvSpPr>
        <p:spPr>
          <a:xfrm>
            <a:off x="-152400" y="76200"/>
            <a:ext cx="9144000" cy="1981200"/>
          </a:xfrm>
        </p:spPr>
        <p:txBody>
          <a:bodyPr>
            <a:normAutofit fontScale="90000"/>
          </a:bodyPr>
          <a:lstStyle/>
          <a:p>
            <a:br>
              <a:rPr lang="en-US" sz="2800" b="1" dirty="0">
                <a:solidFill>
                  <a:srgbClr val="C00000"/>
                </a:solidFill>
              </a:rPr>
            </a:br>
            <a:r>
              <a:rPr lang="en-US" b="1" dirty="0"/>
              <a:t>Performance Management</a:t>
            </a:r>
            <a:br>
              <a:rPr lang="en-US" sz="2800" b="1" dirty="0">
                <a:solidFill>
                  <a:srgbClr val="C00000"/>
                </a:solidFill>
              </a:rPr>
            </a:br>
            <a:br>
              <a:rPr lang="en-US" sz="2800" b="1" dirty="0">
                <a:solidFill>
                  <a:srgbClr val="C00000"/>
                </a:solidFill>
              </a:rPr>
            </a:br>
            <a:r>
              <a:rPr lang="en-US" sz="3100" b="1" i="1" dirty="0">
                <a:solidFill>
                  <a:srgbClr val="C00000"/>
                </a:solidFill>
              </a:rPr>
              <a:t>Since performance relevant behavior is an input, it is necessary to develop techniques capable of measuring it</a:t>
            </a:r>
            <a:br>
              <a:rPr lang="en-US" sz="3100" b="1" i="1" dirty="0">
                <a:solidFill>
                  <a:srgbClr val="C00000"/>
                </a:solidFill>
              </a:rPr>
            </a:br>
            <a:endParaRPr lang="en-US" sz="3100" i="1" dirty="0"/>
          </a:p>
        </p:txBody>
      </p:sp>
      <p:sp>
        <p:nvSpPr>
          <p:cNvPr id="3" name="Content Placeholder 2">
            <a:extLst>
              <a:ext uri="{FF2B5EF4-FFF2-40B4-BE49-F238E27FC236}">
                <a16:creationId xmlns:a16="http://schemas.microsoft.com/office/drawing/2014/main" id="{FF64DFD2-C048-46F7-8AE7-4A2E72929480}"/>
              </a:ext>
            </a:extLst>
          </p:cNvPr>
          <p:cNvSpPr>
            <a:spLocks noGrp="1"/>
          </p:cNvSpPr>
          <p:nvPr>
            <p:ph idx="1"/>
          </p:nvPr>
        </p:nvSpPr>
        <p:spPr>
          <a:xfrm>
            <a:off x="152400" y="2286000"/>
            <a:ext cx="8915400" cy="4495800"/>
          </a:xfrm>
        </p:spPr>
        <p:txBody>
          <a:bodyPr>
            <a:normAutofit/>
          </a:bodyPr>
          <a:lstStyle/>
          <a:p>
            <a:pPr>
              <a:buFont typeface="Wingdings" panose="05000000000000000000" pitchFamily="2" charset="2"/>
              <a:buChar char="§"/>
            </a:pPr>
            <a:r>
              <a:rPr lang="en-US" sz="2800" dirty="0"/>
              <a:t>First, we focus on identification of the proper behavioral dimensions to evaluate</a:t>
            </a:r>
          </a:p>
          <a:p>
            <a:pPr>
              <a:buFont typeface="Wingdings" panose="05000000000000000000" pitchFamily="2" charset="2"/>
              <a:buChar char="§"/>
            </a:pPr>
            <a:r>
              <a:rPr lang="en-US" sz="2800" dirty="0"/>
              <a:t>Second, are issues of reliability and validity, resulting in a search for instruments which are internally reliable, stable over time, content valid, and free of rater bias</a:t>
            </a:r>
          </a:p>
          <a:p>
            <a:pPr>
              <a:buFont typeface="Wingdings" panose="05000000000000000000" pitchFamily="2" charset="2"/>
              <a:buChar char="§"/>
            </a:pPr>
            <a:r>
              <a:rPr lang="en-US" sz="2800" dirty="0"/>
              <a:t>The performance evaluation is a complex decision-making task, one which might be better studied by concentrating on the process of this particular form of decision-making than by continuing to focus only on instrumentation </a:t>
            </a:r>
            <a:r>
              <a:rPr lang="en-US" sz="2400" dirty="0"/>
              <a:t>(Atkin &amp; Colon, 1978)</a:t>
            </a:r>
          </a:p>
          <a:p>
            <a:pPr>
              <a:buFont typeface="Wingdings" panose="05000000000000000000" pitchFamily="2" charset="2"/>
              <a:buChar char="§"/>
            </a:pPr>
            <a:endParaRPr lang="en-US" sz="2800" dirty="0"/>
          </a:p>
        </p:txBody>
      </p:sp>
    </p:spTree>
    <p:extLst>
      <p:ext uri="{BB962C8B-B14F-4D97-AF65-F5344CB8AC3E}">
        <p14:creationId xmlns:p14="http://schemas.microsoft.com/office/powerpoint/2010/main" val="3518464281"/>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C21FA-3DB8-424A-898D-D346B05CB146}"/>
              </a:ext>
            </a:extLst>
          </p:cNvPr>
          <p:cNvSpPr>
            <a:spLocks noGrp="1"/>
          </p:cNvSpPr>
          <p:nvPr>
            <p:ph type="title"/>
          </p:nvPr>
        </p:nvSpPr>
        <p:spPr>
          <a:xfrm>
            <a:off x="457200" y="-228600"/>
            <a:ext cx="8229600" cy="1242218"/>
          </a:xfrm>
        </p:spPr>
        <p:txBody>
          <a:bodyPr>
            <a:normAutofit/>
          </a:bodyPr>
          <a:lstStyle/>
          <a:p>
            <a:r>
              <a:rPr lang="en-US" b="1" dirty="0"/>
              <a:t>Performance Management Issues</a:t>
            </a:r>
          </a:p>
        </p:txBody>
      </p:sp>
      <p:sp>
        <p:nvSpPr>
          <p:cNvPr id="3" name="Content Placeholder 2">
            <a:extLst>
              <a:ext uri="{FF2B5EF4-FFF2-40B4-BE49-F238E27FC236}">
                <a16:creationId xmlns:a16="http://schemas.microsoft.com/office/drawing/2014/main" id="{3D6E2C6A-4FF1-4EE0-99EB-B51BE361B24E}"/>
              </a:ext>
            </a:extLst>
          </p:cNvPr>
          <p:cNvSpPr>
            <a:spLocks noGrp="1"/>
          </p:cNvSpPr>
          <p:nvPr>
            <p:ph idx="1"/>
          </p:nvPr>
        </p:nvSpPr>
        <p:spPr>
          <a:xfrm>
            <a:off x="399803" y="1524000"/>
            <a:ext cx="8229600" cy="5197474"/>
          </a:xfrm>
        </p:spPr>
        <p:txBody>
          <a:bodyPr>
            <a:normAutofit lnSpcReduction="10000"/>
          </a:bodyPr>
          <a:lstStyle/>
          <a:p>
            <a:pPr marL="0" indent="0">
              <a:buNone/>
            </a:pPr>
            <a:r>
              <a:rPr lang="en-US" b="1" dirty="0"/>
              <a:t>Employees’ aversions to traditional performance reviews are strongly tied to five primary psychological obstacles: </a:t>
            </a:r>
          </a:p>
          <a:p>
            <a:pPr>
              <a:buFont typeface="Courier New" panose="02070309020205020404" pitchFamily="49" charset="0"/>
              <a:buChar char="o"/>
            </a:pPr>
            <a:r>
              <a:rPr lang="en-US" b="1" dirty="0">
                <a:solidFill>
                  <a:srgbClr val="C00000"/>
                </a:solidFill>
              </a:rPr>
              <a:t>Infrequent feedback</a:t>
            </a:r>
          </a:p>
          <a:p>
            <a:pPr>
              <a:buFont typeface="Courier New" panose="02070309020205020404" pitchFamily="49" charset="0"/>
              <a:buChar char="o"/>
            </a:pPr>
            <a:r>
              <a:rPr lang="en-US" b="1" dirty="0">
                <a:solidFill>
                  <a:srgbClr val="C00000"/>
                </a:solidFill>
              </a:rPr>
              <a:t>Lack of clarity</a:t>
            </a:r>
          </a:p>
          <a:p>
            <a:pPr>
              <a:buFont typeface="Courier New" panose="02070309020205020404" pitchFamily="49" charset="0"/>
              <a:buChar char="o"/>
            </a:pPr>
            <a:r>
              <a:rPr lang="en-US" b="1" dirty="0">
                <a:solidFill>
                  <a:srgbClr val="C00000"/>
                </a:solidFill>
              </a:rPr>
              <a:t>Manager bias, adverse</a:t>
            </a:r>
          </a:p>
          <a:p>
            <a:pPr>
              <a:buFont typeface="Courier New" panose="02070309020205020404" pitchFamily="49" charset="0"/>
              <a:buChar char="o"/>
            </a:pPr>
            <a:r>
              <a:rPr lang="en-US" b="1" dirty="0">
                <a:solidFill>
                  <a:srgbClr val="C00000"/>
                </a:solidFill>
              </a:rPr>
              <a:t>Reactions to evaluation and feedback</a:t>
            </a:r>
          </a:p>
          <a:p>
            <a:pPr>
              <a:buFont typeface="Courier New" panose="02070309020205020404" pitchFamily="49" charset="0"/>
              <a:buChar char="o"/>
            </a:pPr>
            <a:r>
              <a:rPr lang="en-US" b="1" dirty="0">
                <a:solidFill>
                  <a:srgbClr val="C00000"/>
                </a:solidFill>
              </a:rPr>
              <a:t>Too much focus on pay incentives</a:t>
            </a:r>
          </a:p>
          <a:p>
            <a:pPr marL="0" indent="0">
              <a:buNone/>
            </a:pPr>
            <a:endParaRPr lang="en-US" sz="1800" i="1" dirty="0"/>
          </a:p>
          <a:p>
            <a:pPr marL="0" indent="0">
              <a:buNone/>
            </a:pPr>
            <a:r>
              <a:rPr lang="en-US" sz="2000" i="1" dirty="0"/>
              <a:t>                                                 Re-Engineering Performance Management, Gallup </a:t>
            </a:r>
          </a:p>
          <a:p>
            <a:pPr marL="0" indent="0">
              <a:buNone/>
            </a:pPr>
            <a:r>
              <a:rPr lang="en-US" sz="2000" dirty="0"/>
              <a:t>                                                                                             </a:t>
            </a:r>
            <a:r>
              <a:rPr lang="en-US" sz="2000" dirty="0" err="1"/>
              <a:t>Wigert</a:t>
            </a:r>
            <a:r>
              <a:rPr lang="en-US" sz="2000" dirty="0"/>
              <a:t> &amp; Harter, (2017)</a:t>
            </a:r>
          </a:p>
          <a:p>
            <a:endParaRPr lang="en-US" dirty="0"/>
          </a:p>
        </p:txBody>
      </p:sp>
      <p:sp>
        <p:nvSpPr>
          <p:cNvPr id="4" name="Slide Number Placeholder 3">
            <a:extLst>
              <a:ext uri="{FF2B5EF4-FFF2-40B4-BE49-F238E27FC236}">
                <a16:creationId xmlns:a16="http://schemas.microsoft.com/office/drawing/2014/main" id="{8597BFDF-B97C-4772-851D-6AA2FC6F5BF4}"/>
              </a:ext>
            </a:extLst>
          </p:cNvPr>
          <p:cNvSpPr>
            <a:spLocks noGrp="1"/>
          </p:cNvSpPr>
          <p:nvPr>
            <p:ph type="sldNum" sz="quarter" idx="12"/>
          </p:nvPr>
        </p:nvSpPr>
        <p:spPr>
          <a:xfrm>
            <a:off x="6934200" y="6477000"/>
            <a:ext cx="1752600" cy="244475"/>
          </a:xfrm>
        </p:spPr>
        <p:txBody>
          <a:bodyPr/>
          <a:lstStyle/>
          <a:p>
            <a:r>
              <a:rPr lang="en-US" dirty="0">
                <a:solidFill>
                  <a:prstClr val="black">
                    <a:tint val="75000"/>
                  </a:prstClr>
                </a:solidFill>
              </a:rPr>
              <a:t>9</a:t>
            </a:r>
            <a:fld id="{8A8D1F8B-566B-49F2-865B-EEF93E92EFE1}" type="slidenum">
              <a:rPr lang="en-US" smtClean="0">
                <a:solidFill>
                  <a:prstClr val="black">
                    <a:tint val="75000"/>
                  </a:prstClr>
                </a:solidFill>
              </a:rPr>
              <a:pPr/>
              <a:t>841</a:t>
            </a:fld>
            <a:endParaRPr lang="en-US" dirty="0">
              <a:solidFill>
                <a:prstClr val="black">
                  <a:tint val="75000"/>
                </a:prstClr>
              </a:solidFill>
            </a:endParaRPr>
          </a:p>
        </p:txBody>
      </p:sp>
    </p:spTree>
    <p:extLst>
      <p:ext uri="{BB962C8B-B14F-4D97-AF65-F5344CB8AC3E}">
        <p14:creationId xmlns:p14="http://schemas.microsoft.com/office/powerpoint/2010/main" val="2044175321"/>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7382-4696-DFED-C368-DDC8A11C4DC1}"/>
              </a:ext>
            </a:extLst>
          </p:cNvPr>
          <p:cNvSpPr>
            <a:spLocks noGrp="1"/>
          </p:cNvSpPr>
          <p:nvPr>
            <p:ph type="title"/>
          </p:nvPr>
        </p:nvSpPr>
        <p:spPr/>
        <p:txBody>
          <a:bodyPr>
            <a:normAutofit fontScale="90000"/>
          </a:bodyPr>
          <a:lstStyle/>
          <a:p>
            <a:r>
              <a:rPr lang="en-US" b="1" dirty="0"/>
              <a:t>Performance appraisals are a ubiquitous organizational practice</a:t>
            </a:r>
          </a:p>
        </p:txBody>
      </p:sp>
      <p:sp>
        <p:nvSpPr>
          <p:cNvPr id="3" name="Content Placeholder 2">
            <a:extLst>
              <a:ext uri="{FF2B5EF4-FFF2-40B4-BE49-F238E27FC236}">
                <a16:creationId xmlns:a16="http://schemas.microsoft.com/office/drawing/2014/main" id="{2D9484BA-6281-0086-99E0-6258F5EC55C1}"/>
              </a:ext>
            </a:extLst>
          </p:cNvPr>
          <p:cNvSpPr>
            <a:spLocks noGrp="1"/>
          </p:cNvSpPr>
          <p:nvPr>
            <p:ph idx="1"/>
          </p:nvPr>
        </p:nvSpPr>
        <p:spPr/>
        <p:txBody>
          <a:bodyPr/>
          <a:lstStyle/>
          <a:p>
            <a:pPr marL="0" indent="0">
              <a:buNone/>
            </a:pPr>
            <a:r>
              <a:rPr lang="en-US" i="1" dirty="0"/>
              <a:t>They can have a significant impact on the subsequent performance, motivation and commitment of individual workers and a range of organizational outcomes, such as: </a:t>
            </a:r>
            <a:r>
              <a:rPr lang="en-US" dirty="0"/>
              <a:t> </a:t>
            </a:r>
          </a:p>
          <a:p>
            <a:pPr>
              <a:buFont typeface="Wingdings" panose="05000000000000000000" pitchFamily="2" charset="2"/>
              <a:buChar char="§"/>
            </a:pPr>
            <a:r>
              <a:rPr lang="en-US" sz="2800" b="1" dirty="0"/>
              <a:t>Employee turnover</a:t>
            </a:r>
          </a:p>
          <a:p>
            <a:pPr>
              <a:buFont typeface="Wingdings" panose="05000000000000000000" pitchFamily="2" charset="2"/>
              <a:buChar char="§"/>
            </a:pPr>
            <a:r>
              <a:rPr lang="en-US" sz="2800" b="1" dirty="0"/>
              <a:t>Organizational performance</a:t>
            </a:r>
          </a:p>
          <a:p>
            <a:pPr>
              <a:buFont typeface="Wingdings" panose="05000000000000000000" pitchFamily="2" charset="2"/>
              <a:buChar char="§"/>
            </a:pPr>
            <a:r>
              <a:rPr lang="en-US" sz="2800" b="1" dirty="0"/>
              <a:t>Culture and attitudes </a:t>
            </a:r>
          </a:p>
        </p:txBody>
      </p:sp>
      <p:sp>
        <p:nvSpPr>
          <p:cNvPr id="4" name="Slide Number Placeholder 3">
            <a:extLst>
              <a:ext uri="{FF2B5EF4-FFF2-40B4-BE49-F238E27FC236}">
                <a16:creationId xmlns:a16="http://schemas.microsoft.com/office/drawing/2014/main" id="{A962085F-FAC3-1D84-E383-209BD6A103D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842</a:t>
            </a:fld>
            <a:endParaRPr lang="en-US">
              <a:solidFill>
                <a:prstClr val="black">
                  <a:tint val="75000"/>
                </a:prstClr>
              </a:solidFill>
            </a:endParaRPr>
          </a:p>
        </p:txBody>
      </p:sp>
    </p:spTree>
    <p:extLst>
      <p:ext uri="{BB962C8B-B14F-4D97-AF65-F5344CB8AC3E}">
        <p14:creationId xmlns:p14="http://schemas.microsoft.com/office/powerpoint/2010/main" val="1216202358"/>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15E404-2B6B-4CE4-BD18-C4AF280DF87D}"/>
              </a:ext>
            </a:extLst>
          </p:cNvPr>
          <p:cNvSpPr>
            <a:spLocks noGrp="1"/>
          </p:cNvSpPr>
          <p:nvPr>
            <p:ph type="title"/>
          </p:nvPr>
        </p:nvSpPr>
        <p:spPr>
          <a:xfrm>
            <a:off x="457200" y="1"/>
            <a:ext cx="8229600" cy="1523999"/>
          </a:xfrm>
        </p:spPr>
        <p:txBody>
          <a:bodyPr/>
          <a:lstStyle/>
          <a:p>
            <a:r>
              <a:rPr lang="en-US" b="1" dirty="0"/>
              <a:t>Performance Evaluations and Appraisals</a:t>
            </a:r>
          </a:p>
        </p:txBody>
      </p:sp>
      <p:sp>
        <p:nvSpPr>
          <p:cNvPr id="4" name="Content Placeholder 3">
            <a:extLst>
              <a:ext uri="{FF2B5EF4-FFF2-40B4-BE49-F238E27FC236}">
                <a16:creationId xmlns:a16="http://schemas.microsoft.com/office/drawing/2014/main" id="{08BFB63B-5603-44DB-9BF2-A2878AA17867}"/>
              </a:ext>
            </a:extLst>
          </p:cNvPr>
          <p:cNvSpPr>
            <a:spLocks noGrp="1"/>
          </p:cNvSpPr>
          <p:nvPr>
            <p:ph idx="1"/>
          </p:nvPr>
        </p:nvSpPr>
        <p:spPr>
          <a:xfrm>
            <a:off x="457200" y="1676400"/>
            <a:ext cx="8229600" cy="5045075"/>
          </a:xfrm>
        </p:spPr>
        <p:txBody>
          <a:bodyPr>
            <a:normAutofit/>
          </a:bodyPr>
          <a:lstStyle/>
          <a:p>
            <a:pPr>
              <a:buFont typeface="Wingdings" panose="05000000000000000000" pitchFamily="2" charset="2"/>
              <a:buChar char="§"/>
            </a:pPr>
            <a:r>
              <a:rPr lang="en-US" sz="2800" dirty="0"/>
              <a:t>The appraisal system and its organizational context are critical elements that play a part in the eventual employee evaluation outcomes</a:t>
            </a:r>
          </a:p>
          <a:p>
            <a:pPr>
              <a:buFont typeface="Wingdings" panose="05000000000000000000" pitchFamily="2" charset="2"/>
              <a:buChar char="§"/>
            </a:pPr>
            <a:r>
              <a:rPr lang="en-US" sz="2800" dirty="0"/>
              <a:t>These outcomes, have an effect on the employees’ status in the organization and  their development and productivity </a:t>
            </a:r>
          </a:p>
          <a:p>
            <a:pPr>
              <a:buFont typeface="Wingdings" panose="05000000000000000000" pitchFamily="2" charset="2"/>
              <a:buChar char="§"/>
            </a:pPr>
            <a:r>
              <a:rPr lang="en-US" sz="2800" dirty="0"/>
              <a:t>More regular reviews and catch-ups are likely to be put in the place of annuals</a:t>
            </a:r>
          </a:p>
          <a:p>
            <a:pPr>
              <a:buFont typeface="Wingdings" panose="05000000000000000000" pitchFamily="2" charset="2"/>
              <a:buChar char="§"/>
            </a:pPr>
            <a:r>
              <a:rPr lang="en-US" sz="2800" b="1" dirty="0">
                <a:solidFill>
                  <a:srgbClr val="C00000"/>
                </a:solidFill>
              </a:rPr>
              <a:t>Performance appraisals should be occurring everyday</a:t>
            </a:r>
          </a:p>
          <a:p>
            <a:pPr>
              <a:buFont typeface="Wingdings" panose="05000000000000000000" pitchFamily="2" charset="2"/>
              <a:buChar char="§"/>
            </a:pPr>
            <a:endParaRPr lang="en-US" dirty="0"/>
          </a:p>
        </p:txBody>
      </p:sp>
      <p:sp>
        <p:nvSpPr>
          <p:cNvPr id="2" name="Slide Number Placeholder 1">
            <a:extLst>
              <a:ext uri="{FF2B5EF4-FFF2-40B4-BE49-F238E27FC236}">
                <a16:creationId xmlns:a16="http://schemas.microsoft.com/office/drawing/2014/main" id="{163F24A2-DECF-4114-9C05-6B0185D7F82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843</a:t>
            </a:fld>
            <a:endParaRPr lang="en-US">
              <a:solidFill>
                <a:prstClr val="black">
                  <a:tint val="75000"/>
                </a:prstClr>
              </a:solidFill>
            </a:endParaRPr>
          </a:p>
        </p:txBody>
      </p:sp>
    </p:spTree>
    <p:extLst>
      <p:ext uri="{BB962C8B-B14F-4D97-AF65-F5344CB8AC3E}">
        <p14:creationId xmlns:p14="http://schemas.microsoft.com/office/powerpoint/2010/main" val="2468141880"/>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39945-CAA0-42AB-A385-9D150ACB5499}"/>
              </a:ext>
            </a:extLst>
          </p:cNvPr>
          <p:cNvSpPr>
            <a:spLocks noGrp="1"/>
          </p:cNvSpPr>
          <p:nvPr>
            <p:ph type="title"/>
          </p:nvPr>
        </p:nvSpPr>
        <p:spPr/>
        <p:txBody>
          <a:bodyPr>
            <a:noAutofit/>
          </a:bodyPr>
          <a:lstStyle/>
          <a:p>
            <a:r>
              <a:rPr lang="en-US" sz="3600" b="1" dirty="0"/>
              <a:t>The main problems that annual performance reviews face is that they…</a:t>
            </a:r>
          </a:p>
        </p:txBody>
      </p:sp>
      <p:sp>
        <p:nvSpPr>
          <p:cNvPr id="3" name="Content Placeholder 2">
            <a:extLst>
              <a:ext uri="{FF2B5EF4-FFF2-40B4-BE49-F238E27FC236}">
                <a16:creationId xmlns:a16="http://schemas.microsoft.com/office/drawing/2014/main" id="{44813A64-F39A-47FA-B4C6-98DD8989E2D5}"/>
              </a:ext>
            </a:extLst>
          </p:cNvPr>
          <p:cNvSpPr>
            <a:spLocks noGrp="1"/>
          </p:cNvSpPr>
          <p:nvPr>
            <p:ph idx="1"/>
          </p:nvPr>
        </p:nvSpPr>
        <p:spPr>
          <a:xfrm>
            <a:off x="457200" y="2209800"/>
            <a:ext cx="8229600" cy="3916363"/>
          </a:xfrm>
        </p:spPr>
        <p:txBody>
          <a:bodyPr>
            <a:normAutofit/>
          </a:bodyPr>
          <a:lstStyle/>
          <a:p>
            <a:pPr>
              <a:buFont typeface="Wingdings" panose="05000000000000000000" pitchFamily="2" charset="2"/>
              <a:buChar char="§"/>
            </a:pPr>
            <a:r>
              <a:rPr lang="en-US" sz="2800" dirty="0"/>
              <a:t>Take up a lot of time</a:t>
            </a:r>
          </a:p>
          <a:p>
            <a:pPr>
              <a:buFont typeface="Wingdings" panose="05000000000000000000" pitchFamily="2" charset="2"/>
              <a:buChar char="§"/>
            </a:pPr>
            <a:r>
              <a:rPr lang="en-US" sz="2800" dirty="0"/>
              <a:t>Are biased towards the latest period of time</a:t>
            </a:r>
          </a:p>
          <a:p>
            <a:pPr>
              <a:buFont typeface="Wingdings" panose="05000000000000000000" pitchFamily="2" charset="2"/>
              <a:buChar char="§"/>
            </a:pPr>
            <a:r>
              <a:rPr lang="en-US" sz="2800" dirty="0"/>
              <a:t>Tend to be focused on ‘peaks’ or ‘troughs’ of performance</a:t>
            </a:r>
          </a:p>
          <a:p>
            <a:pPr>
              <a:buFont typeface="Wingdings" panose="05000000000000000000" pitchFamily="2" charset="2"/>
              <a:buChar char="§"/>
            </a:pPr>
            <a:r>
              <a:rPr lang="en-US" sz="2800" b="1" dirty="0">
                <a:solidFill>
                  <a:srgbClr val="C00000"/>
                </a:solidFill>
              </a:rPr>
              <a:t>Are often way too late to adjust behavioral issues</a:t>
            </a:r>
          </a:p>
        </p:txBody>
      </p:sp>
      <p:sp>
        <p:nvSpPr>
          <p:cNvPr id="4" name="Slide Number Placeholder 3">
            <a:extLst>
              <a:ext uri="{FF2B5EF4-FFF2-40B4-BE49-F238E27FC236}">
                <a16:creationId xmlns:a16="http://schemas.microsoft.com/office/drawing/2014/main" id="{0FB873C7-AA15-46CD-A74B-51B6479EE15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844</a:t>
            </a:fld>
            <a:endParaRPr lang="en-US">
              <a:solidFill>
                <a:prstClr val="black">
                  <a:tint val="75000"/>
                </a:prstClr>
              </a:solidFill>
            </a:endParaRPr>
          </a:p>
        </p:txBody>
      </p:sp>
    </p:spTree>
    <p:extLst>
      <p:ext uri="{BB962C8B-B14F-4D97-AF65-F5344CB8AC3E}">
        <p14:creationId xmlns:p14="http://schemas.microsoft.com/office/powerpoint/2010/main" val="1536769699"/>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sz="4000" b="1" dirty="0"/>
              <a:t>Appraisal and Evaluation Problems</a:t>
            </a:r>
          </a:p>
        </p:txBody>
      </p:sp>
      <p:sp>
        <p:nvSpPr>
          <p:cNvPr id="3" name="Content Placeholder 2"/>
          <p:cNvSpPr>
            <a:spLocks noGrp="1"/>
          </p:cNvSpPr>
          <p:nvPr>
            <p:ph idx="1"/>
          </p:nvPr>
        </p:nvSpPr>
        <p:spPr>
          <a:xfrm>
            <a:off x="457200" y="1219200"/>
            <a:ext cx="8229600" cy="5638800"/>
          </a:xfrm>
        </p:spPr>
        <p:txBody>
          <a:bodyPr>
            <a:normAutofit/>
          </a:bodyPr>
          <a:lstStyle/>
          <a:p>
            <a:r>
              <a:rPr lang="en-US" sz="2800" dirty="0"/>
              <a:t>When 2 evaluations exist, the </a:t>
            </a:r>
            <a:r>
              <a:rPr lang="en-US" sz="2800" b="1" i="1" dirty="0"/>
              <a:t>official</a:t>
            </a:r>
            <a:r>
              <a:rPr lang="en-US" sz="2800" i="1" dirty="0"/>
              <a:t> </a:t>
            </a:r>
            <a:r>
              <a:rPr lang="en-US" sz="2800" dirty="0"/>
              <a:t>written copy in the HR file and the </a:t>
            </a:r>
            <a:r>
              <a:rPr lang="en-US" sz="2800" b="1" i="1" dirty="0"/>
              <a:t>unofficial</a:t>
            </a:r>
            <a:r>
              <a:rPr lang="en-US" sz="2800" dirty="0"/>
              <a:t>, accurate one “talked” about by peers and other managers in the workplace</a:t>
            </a:r>
          </a:p>
          <a:p>
            <a:r>
              <a:rPr lang="en-US" sz="2800" dirty="0"/>
              <a:t>When employees are rated as a group and not as individuals</a:t>
            </a:r>
          </a:p>
          <a:p>
            <a:r>
              <a:rPr lang="en-US" sz="2800" dirty="0"/>
              <a:t>When they are used to satisfy a bureaucratic need versus an employee and agency benefit</a:t>
            </a:r>
          </a:p>
          <a:p>
            <a:r>
              <a:rPr lang="en-US" sz="2800" dirty="0"/>
              <a:t>When supervisors do not provide feedback, mentorship and maintain performance records</a:t>
            </a:r>
          </a:p>
          <a:p>
            <a:r>
              <a:rPr lang="en-US" sz="2800" dirty="0"/>
              <a:t>When supervisors do not put in the additional work and documentation to be meaningful </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845</a:t>
            </a:fld>
            <a:endParaRPr lang="en-US">
              <a:solidFill>
                <a:prstClr val="black">
                  <a:tint val="75000"/>
                </a:prstClr>
              </a:solidFill>
            </a:endParaRPr>
          </a:p>
        </p:txBody>
      </p:sp>
    </p:spTree>
    <p:extLst>
      <p:ext uri="{BB962C8B-B14F-4D97-AF65-F5344CB8AC3E}">
        <p14:creationId xmlns:p14="http://schemas.microsoft.com/office/powerpoint/2010/main" val="1043354904"/>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BE180-9D00-1C62-9334-440503A1E139}"/>
              </a:ext>
            </a:extLst>
          </p:cNvPr>
          <p:cNvSpPr>
            <a:spLocks noGrp="1"/>
          </p:cNvSpPr>
          <p:nvPr>
            <p:ph type="title"/>
          </p:nvPr>
        </p:nvSpPr>
        <p:spPr/>
        <p:txBody>
          <a:bodyPr>
            <a:normAutofit fontScale="90000"/>
          </a:bodyPr>
          <a:lstStyle/>
          <a:p>
            <a:pPr algn="ctr"/>
            <a:r>
              <a:rPr lang="en-US" sz="4000" b="1" i="0" dirty="0">
                <a:solidFill>
                  <a:srgbClr val="222222"/>
                </a:solidFill>
                <a:effectLst/>
                <a:latin typeface="Calibri" panose="020F0502020204030204" pitchFamily="34" charset="0"/>
                <a:cs typeface="Calibri" panose="020F0502020204030204" pitchFamily="34" charset="0"/>
              </a:rPr>
              <a:t>Law Enforcement Employees’ Perceptions of Performance Appraisals</a:t>
            </a:r>
            <a:br>
              <a:rPr lang="en-US" sz="3600" b="0" i="0" dirty="0">
                <a:solidFill>
                  <a:srgbClr val="222222"/>
                </a:solidFill>
                <a:effectLst/>
                <a:latin typeface="Calibri" panose="020F0502020204030204" pitchFamily="34" charset="0"/>
                <a:cs typeface="Calibri" panose="020F0502020204030204" pitchFamily="34" charset="0"/>
              </a:rPr>
            </a:br>
            <a:r>
              <a:rPr lang="en-US" sz="2700" b="0" i="0" dirty="0">
                <a:solidFill>
                  <a:srgbClr val="222222"/>
                </a:solidFill>
                <a:effectLst/>
                <a:latin typeface="Calibri" panose="020F0502020204030204" pitchFamily="34" charset="0"/>
                <a:cs typeface="Calibri" panose="020F0502020204030204" pitchFamily="34" charset="0"/>
              </a:rPr>
              <a:t>Zimmerman, (2018)</a:t>
            </a:r>
            <a:endParaRPr lang="en-US" sz="27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C349EC46-20DC-DF5C-EB7E-480E4AE9038E}"/>
              </a:ext>
            </a:extLst>
          </p:cNvPr>
          <p:cNvSpPr>
            <a:spLocks noGrp="1"/>
          </p:cNvSpPr>
          <p:nvPr>
            <p:ph idx="1"/>
          </p:nvPr>
        </p:nvSpPr>
        <p:spPr>
          <a:xfrm>
            <a:off x="628650" y="2237013"/>
            <a:ext cx="7886700" cy="3939949"/>
          </a:xfrm>
        </p:spPr>
        <p:txBody>
          <a:bodyPr>
            <a:normAutofit lnSpcReduction="10000"/>
          </a:bodyPr>
          <a:lstStyle/>
          <a:p>
            <a:pPr>
              <a:buFont typeface="Wingdings" panose="05000000000000000000" pitchFamily="2" charset="2"/>
              <a:buChar char="§"/>
            </a:pPr>
            <a:r>
              <a:rPr lang="en-US" dirty="0"/>
              <a:t>Identified central tendency bias among supervisors</a:t>
            </a:r>
          </a:p>
          <a:p>
            <a:pPr>
              <a:buFont typeface="Wingdings" panose="05000000000000000000" pitchFamily="2" charset="2"/>
              <a:buChar char="§"/>
            </a:pPr>
            <a:r>
              <a:rPr lang="en-US" dirty="0"/>
              <a:t>Supervisors rush to prepare performance appraisals</a:t>
            </a:r>
          </a:p>
          <a:p>
            <a:pPr>
              <a:buFont typeface="Wingdings" panose="05000000000000000000" pitchFamily="2" charset="2"/>
              <a:buChar char="§"/>
            </a:pPr>
            <a:r>
              <a:rPr lang="en-US" dirty="0"/>
              <a:t>Employee comments on performance appraisals raise fear of retaliation</a:t>
            </a:r>
          </a:p>
          <a:p>
            <a:pPr>
              <a:buFont typeface="Wingdings" panose="05000000000000000000" pitchFamily="2" charset="2"/>
              <a:buChar char="§"/>
            </a:pPr>
            <a:r>
              <a:rPr lang="en-US" dirty="0"/>
              <a:t>The department does not value employee feedback</a:t>
            </a:r>
          </a:p>
        </p:txBody>
      </p:sp>
    </p:spTree>
    <p:extLst>
      <p:ext uri="{BB962C8B-B14F-4D97-AF65-F5344CB8AC3E}">
        <p14:creationId xmlns:p14="http://schemas.microsoft.com/office/powerpoint/2010/main" val="249904319"/>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3E76B-15C2-4BE7-85EA-974F27610E4E}"/>
              </a:ext>
            </a:extLst>
          </p:cNvPr>
          <p:cNvSpPr>
            <a:spLocks noGrp="1"/>
          </p:cNvSpPr>
          <p:nvPr>
            <p:ph type="title"/>
          </p:nvPr>
        </p:nvSpPr>
        <p:spPr>
          <a:xfrm>
            <a:off x="0" y="1"/>
            <a:ext cx="9144000" cy="1981200"/>
          </a:xfrm>
        </p:spPr>
        <p:txBody>
          <a:bodyPr>
            <a:normAutofit/>
          </a:bodyPr>
          <a:lstStyle/>
          <a:p>
            <a:r>
              <a:rPr lang="en-US" sz="3200" b="1" dirty="0"/>
              <a:t>Four things have significant influence on the efficiency and effectiveness of a manager doing appraisals</a:t>
            </a:r>
            <a:br>
              <a:rPr lang="en-US" sz="3200" b="1" dirty="0"/>
            </a:br>
            <a:r>
              <a:rPr lang="en-US" sz="2400" dirty="0" err="1"/>
              <a:t>Tziner</a:t>
            </a:r>
            <a:r>
              <a:rPr lang="en-US" sz="2400" dirty="0"/>
              <a:t>, A., &amp; Levy, S. (2016). </a:t>
            </a:r>
          </a:p>
        </p:txBody>
      </p:sp>
      <p:sp>
        <p:nvSpPr>
          <p:cNvPr id="3" name="Content Placeholder 2">
            <a:extLst>
              <a:ext uri="{FF2B5EF4-FFF2-40B4-BE49-F238E27FC236}">
                <a16:creationId xmlns:a16="http://schemas.microsoft.com/office/drawing/2014/main" id="{2554B2D6-A89B-4E74-B423-D7F3FB8A104A}"/>
              </a:ext>
            </a:extLst>
          </p:cNvPr>
          <p:cNvSpPr>
            <a:spLocks noGrp="1"/>
          </p:cNvSpPr>
          <p:nvPr>
            <p:ph idx="1"/>
          </p:nvPr>
        </p:nvSpPr>
        <p:spPr>
          <a:xfrm>
            <a:off x="457200" y="2199903"/>
            <a:ext cx="8458200" cy="4648200"/>
          </a:xfrm>
        </p:spPr>
        <p:txBody>
          <a:bodyPr/>
          <a:lstStyle/>
          <a:p>
            <a:pPr>
              <a:buFont typeface="Wingdings" panose="05000000000000000000" pitchFamily="2" charset="2"/>
              <a:buChar char="§"/>
            </a:pPr>
            <a:r>
              <a:rPr lang="en-US" b="1" dirty="0"/>
              <a:t>Conscientiousness</a:t>
            </a:r>
          </a:p>
          <a:p>
            <a:pPr>
              <a:buFont typeface="Wingdings" panose="05000000000000000000" pitchFamily="2" charset="2"/>
              <a:buChar char="§"/>
            </a:pPr>
            <a:r>
              <a:rPr lang="en-US" b="1" dirty="0"/>
              <a:t>Level of self-monitoring</a:t>
            </a:r>
          </a:p>
          <a:p>
            <a:pPr>
              <a:buFont typeface="Wingdings" panose="05000000000000000000" pitchFamily="2" charset="2"/>
              <a:buChar char="§"/>
            </a:pPr>
            <a:r>
              <a:rPr lang="en-US" b="1" dirty="0"/>
              <a:t>Attitudes towards the organization</a:t>
            </a:r>
          </a:p>
          <a:p>
            <a:pPr>
              <a:buFont typeface="Wingdings" panose="05000000000000000000" pitchFamily="2" charset="2"/>
              <a:buChar char="§"/>
            </a:pPr>
            <a:r>
              <a:rPr lang="en-US" b="1" dirty="0"/>
              <a:t>Beliefs about the appraisal system, including:</a:t>
            </a:r>
          </a:p>
          <a:p>
            <a:pPr>
              <a:buFont typeface="Courier New" panose="02070309020205020404" pitchFamily="49" charset="0"/>
              <a:buChar char="o"/>
            </a:pPr>
            <a:r>
              <a:rPr lang="en-US" sz="2800" dirty="0"/>
              <a:t>level of belief about their own appraisal competencies</a:t>
            </a:r>
          </a:p>
          <a:p>
            <a:pPr>
              <a:buFont typeface="Courier New" panose="02070309020205020404" pitchFamily="49" charset="0"/>
              <a:buChar char="o"/>
            </a:pPr>
            <a:r>
              <a:rPr lang="en-US" sz="2800" dirty="0"/>
              <a:t>beliefs about how the appraisals are being used</a:t>
            </a:r>
          </a:p>
          <a:p>
            <a:pPr>
              <a:buFont typeface="Courier New" panose="02070309020205020404" pitchFamily="49" charset="0"/>
              <a:buChar char="o"/>
            </a:pPr>
            <a:r>
              <a:rPr lang="en-US" sz="2800" dirty="0"/>
              <a:t>orientation towards the appraisal system</a:t>
            </a:r>
          </a:p>
        </p:txBody>
      </p:sp>
      <p:sp>
        <p:nvSpPr>
          <p:cNvPr id="4" name="Slide Number Placeholder 3">
            <a:extLst>
              <a:ext uri="{FF2B5EF4-FFF2-40B4-BE49-F238E27FC236}">
                <a16:creationId xmlns:a16="http://schemas.microsoft.com/office/drawing/2014/main" id="{C72C7239-D8A3-45DD-A3E8-2CD49BD25E7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847</a:t>
            </a:fld>
            <a:endParaRPr lang="en-US">
              <a:solidFill>
                <a:prstClr val="black">
                  <a:tint val="75000"/>
                </a:prstClr>
              </a:solidFill>
            </a:endParaRPr>
          </a:p>
        </p:txBody>
      </p:sp>
    </p:spTree>
    <p:extLst>
      <p:ext uri="{BB962C8B-B14F-4D97-AF65-F5344CB8AC3E}">
        <p14:creationId xmlns:p14="http://schemas.microsoft.com/office/powerpoint/2010/main" val="2563316223"/>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fontScale="90000"/>
          </a:bodyPr>
          <a:lstStyle/>
          <a:p>
            <a:pPr>
              <a:defRPr/>
            </a:pPr>
            <a:r>
              <a:rPr lang="en-US" b="1" dirty="0"/>
              <a:t>The Blueprint for the Construction of an evaluation</a:t>
            </a:r>
          </a:p>
        </p:txBody>
      </p:sp>
      <p:sp>
        <p:nvSpPr>
          <p:cNvPr id="3" name="Content Placeholder 2"/>
          <p:cNvSpPr>
            <a:spLocks noGrp="1"/>
          </p:cNvSpPr>
          <p:nvPr>
            <p:ph idx="1"/>
          </p:nvPr>
        </p:nvSpPr>
        <p:spPr>
          <a:xfrm>
            <a:off x="0" y="1524000"/>
            <a:ext cx="9144000" cy="5257800"/>
          </a:xfrm>
        </p:spPr>
        <p:txBody>
          <a:bodyPr>
            <a:normAutofit fontScale="92500"/>
          </a:bodyPr>
          <a:lstStyle/>
          <a:p>
            <a:pPr>
              <a:defRPr/>
            </a:pPr>
            <a:r>
              <a:rPr lang="en-US" sz="3000" u="sng" dirty="0"/>
              <a:t>Detailed, up to date, thorough and comprehension job description that they know and understand their responsibilities and duties</a:t>
            </a:r>
          </a:p>
          <a:p>
            <a:pPr>
              <a:defRPr/>
            </a:pPr>
            <a:r>
              <a:rPr lang="en-US" sz="3000" dirty="0">
                <a:solidFill>
                  <a:srgbClr val="C00000"/>
                </a:solidFill>
              </a:rPr>
              <a:t>Ensure you have communicated, and they understand their performance Expectations</a:t>
            </a:r>
          </a:p>
          <a:p>
            <a:pPr>
              <a:defRPr/>
            </a:pPr>
            <a:r>
              <a:rPr lang="en-US" sz="3000" dirty="0"/>
              <a:t>Digestion of all policies and procedures where the understand the rules</a:t>
            </a:r>
          </a:p>
          <a:p>
            <a:pPr>
              <a:defRPr/>
            </a:pPr>
            <a:r>
              <a:rPr lang="en-US" sz="3000" dirty="0"/>
              <a:t>Training on the job responsibilities, policies and procedures</a:t>
            </a:r>
          </a:p>
          <a:p>
            <a:pPr>
              <a:defRPr/>
            </a:pPr>
            <a:r>
              <a:rPr lang="en-US" sz="3000" dirty="0"/>
              <a:t>Mentorship and Coaching</a:t>
            </a:r>
          </a:p>
          <a:p>
            <a:pPr>
              <a:defRPr/>
            </a:pPr>
            <a:r>
              <a:rPr lang="en-US" sz="3000" b="1" dirty="0"/>
              <a:t>Timely and specific documentation with Mid Point and MRF if needed </a:t>
            </a:r>
          </a:p>
          <a:p>
            <a:pPr>
              <a:defRPr/>
            </a:pPr>
            <a:endParaRPr lang="en-US" dirty="0"/>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848</a:t>
            </a:fld>
            <a:endParaRPr lang="en-US">
              <a:solidFill>
                <a:prstClr val="black">
                  <a:tint val="75000"/>
                </a:prstClr>
              </a:solidFill>
            </a:endParaRPr>
          </a:p>
        </p:txBody>
      </p:sp>
    </p:spTree>
    <p:extLst>
      <p:ext uri="{BB962C8B-B14F-4D97-AF65-F5344CB8AC3E}">
        <p14:creationId xmlns:p14="http://schemas.microsoft.com/office/powerpoint/2010/main" val="1225086996"/>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525"/>
            <a:ext cx="8991600" cy="473075"/>
          </a:xfrm>
        </p:spPr>
        <p:txBody>
          <a:bodyPr>
            <a:normAutofit fontScale="90000"/>
          </a:bodyPr>
          <a:lstStyle/>
          <a:p>
            <a:pPr>
              <a:defRPr/>
            </a:pPr>
            <a:r>
              <a:rPr lang="en-US" b="1" dirty="0"/>
              <a:t> </a:t>
            </a:r>
            <a:r>
              <a:rPr lang="en-US" b="1" dirty="0">
                <a:solidFill>
                  <a:srgbClr val="C00000"/>
                </a:solidFill>
              </a:rPr>
              <a:t>Performance Expectations and Demands </a:t>
            </a:r>
          </a:p>
        </p:txBody>
      </p:sp>
      <p:sp>
        <p:nvSpPr>
          <p:cNvPr id="3" name="Content Placeholder 2"/>
          <p:cNvSpPr>
            <a:spLocks noGrp="1"/>
          </p:cNvSpPr>
          <p:nvPr>
            <p:ph idx="1"/>
          </p:nvPr>
        </p:nvSpPr>
        <p:spPr>
          <a:xfrm>
            <a:off x="228600" y="838200"/>
            <a:ext cx="8915400" cy="6019800"/>
          </a:xfrm>
        </p:spPr>
        <p:txBody>
          <a:bodyPr>
            <a:normAutofit/>
          </a:bodyPr>
          <a:lstStyle/>
          <a:p>
            <a:pPr marL="0" indent="0">
              <a:buNone/>
              <a:defRPr/>
            </a:pPr>
            <a:r>
              <a:rPr lang="en-US" sz="2800" b="1" u="sng" dirty="0"/>
              <a:t>Expectations</a:t>
            </a:r>
          </a:p>
          <a:p>
            <a:pPr>
              <a:defRPr/>
            </a:pPr>
            <a:r>
              <a:rPr lang="en-US" sz="2800" i="1" dirty="0"/>
              <a:t>SPECIFIC</a:t>
            </a:r>
          </a:p>
          <a:p>
            <a:pPr>
              <a:defRPr/>
            </a:pPr>
            <a:r>
              <a:rPr lang="en-US" sz="2800" i="1" dirty="0"/>
              <a:t>MEASUREABLE</a:t>
            </a:r>
          </a:p>
          <a:p>
            <a:pPr>
              <a:defRPr/>
            </a:pPr>
            <a:r>
              <a:rPr lang="en-US" sz="2800" i="1" dirty="0"/>
              <a:t>ACHIEVABLE  </a:t>
            </a:r>
          </a:p>
          <a:p>
            <a:pPr>
              <a:defRPr/>
            </a:pPr>
            <a:r>
              <a:rPr lang="en-US" sz="2800" i="1" dirty="0"/>
              <a:t>REALISTIC</a:t>
            </a:r>
          </a:p>
          <a:p>
            <a:pPr>
              <a:defRPr/>
            </a:pPr>
            <a:r>
              <a:rPr lang="en-US" sz="2800" i="1" dirty="0"/>
              <a:t>TIMELY</a:t>
            </a:r>
            <a:endParaRPr lang="en-US" sz="2800" b="1" dirty="0"/>
          </a:p>
          <a:p>
            <a:pPr marL="0" indent="0">
              <a:buNone/>
              <a:defRPr/>
            </a:pPr>
            <a:r>
              <a:rPr lang="en-US" sz="2800" b="1" u="sng" dirty="0"/>
              <a:t>Three meta-demands or dimensions of job performance</a:t>
            </a:r>
          </a:p>
          <a:p>
            <a:pPr marL="0" indent="0">
              <a:buNone/>
              <a:defRPr/>
            </a:pPr>
            <a:r>
              <a:rPr lang="en-US" sz="2000" dirty="0"/>
              <a:t>(</a:t>
            </a:r>
            <a:r>
              <a:rPr lang="en-US" sz="2000" dirty="0" err="1"/>
              <a:t>Wigert</a:t>
            </a:r>
            <a:r>
              <a:rPr lang="en-US" sz="2000" dirty="0"/>
              <a:t> &amp; Harter, 2017)</a:t>
            </a:r>
            <a:endParaRPr lang="en-US" sz="2800" b="1" dirty="0"/>
          </a:p>
          <a:p>
            <a:pPr>
              <a:buFont typeface="Courier New" panose="02070309020205020404" pitchFamily="49" charset="0"/>
              <a:buChar char="o"/>
              <a:defRPr/>
            </a:pPr>
            <a:r>
              <a:rPr lang="en-US" sz="2800" dirty="0"/>
              <a:t>Setting goals and meeting them</a:t>
            </a:r>
          </a:p>
          <a:p>
            <a:pPr>
              <a:buFont typeface="Courier New" panose="02070309020205020404" pitchFamily="49" charset="0"/>
              <a:buChar char="o"/>
              <a:defRPr/>
            </a:pPr>
            <a:r>
              <a:rPr lang="en-US" sz="2800" dirty="0"/>
              <a:t>Partnering for effectiveness</a:t>
            </a:r>
          </a:p>
          <a:p>
            <a:pPr>
              <a:buFont typeface="Courier New" panose="02070309020205020404" pitchFamily="49" charset="0"/>
              <a:buChar char="o"/>
              <a:defRPr/>
            </a:pPr>
            <a:r>
              <a:rPr lang="en-US" sz="2800" dirty="0"/>
              <a:t>Translating work into its consequences</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849</a:t>
            </a:fld>
            <a:endParaRPr lang="en-US">
              <a:solidFill>
                <a:prstClr val="black">
                  <a:tint val="75000"/>
                </a:prstClr>
              </a:solidFill>
            </a:endParaRPr>
          </a:p>
        </p:txBody>
      </p:sp>
    </p:spTree>
    <p:extLst>
      <p:ext uri="{BB962C8B-B14F-4D97-AF65-F5344CB8AC3E}">
        <p14:creationId xmlns:p14="http://schemas.microsoft.com/office/powerpoint/2010/main" val="10625876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6419A-CF50-4794-B5A3-0CEE0AE2260D}"/>
              </a:ext>
            </a:extLst>
          </p:cNvPr>
          <p:cNvSpPr>
            <a:spLocks noGrp="1"/>
          </p:cNvSpPr>
          <p:nvPr>
            <p:ph type="title"/>
          </p:nvPr>
        </p:nvSpPr>
        <p:spPr>
          <a:xfrm>
            <a:off x="0" y="228600"/>
            <a:ext cx="9144000" cy="2209800"/>
          </a:xfrm>
        </p:spPr>
        <p:txBody>
          <a:bodyPr>
            <a:normAutofit fontScale="90000"/>
          </a:bodyPr>
          <a:lstStyle/>
          <a:p>
            <a:r>
              <a:rPr lang="en-US" sz="3600" b="1" dirty="0"/>
              <a:t>Meta-analyses that aggregate the results from hundreds if not thousands of leadership studies</a:t>
            </a:r>
            <a:br>
              <a:rPr lang="en-US" sz="3200" b="1" dirty="0"/>
            </a:br>
            <a:r>
              <a:rPr lang="en-US" sz="3200" b="1" i="1" dirty="0">
                <a:solidFill>
                  <a:srgbClr val="C00000"/>
                </a:solidFill>
              </a:rPr>
              <a:t>Three Evidence-based Generalizations regarding common attributes of effective leaders</a:t>
            </a:r>
            <a:br>
              <a:rPr lang="en-US" sz="3200" b="1" i="1" dirty="0"/>
            </a:br>
            <a:r>
              <a:rPr lang="en-US" sz="2700" dirty="0"/>
              <a:t>Chamorro-</a:t>
            </a:r>
            <a:r>
              <a:rPr lang="en-US" sz="2700" dirty="0" err="1"/>
              <a:t>Premuzic</a:t>
            </a:r>
            <a:r>
              <a:rPr lang="en-US" sz="2700" dirty="0"/>
              <a:t>, (2019)</a:t>
            </a:r>
          </a:p>
        </p:txBody>
      </p:sp>
      <p:sp>
        <p:nvSpPr>
          <p:cNvPr id="3" name="Content Placeholder 2">
            <a:extLst>
              <a:ext uri="{FF2B5EF4-FFF2-40B4-BE49-F238E27FC236}">
                <a16:creationId xmlns:a16="http://schemas.microsoft.com/office/drawing/2014/main" id="{1D14C743-ED58-4493-94F7-8A3C5C147490}"/>
              </a:ext>
            </a:extLst>
          </p:cNvPr>
          <p:cNvSpPr>
            <a:spLocks noGrp="1"/>
          </p:cNvSpPr>
          <p:nvPr>
            <p:ph idx="1"/>
          </p:nvPr>
        </p:nvSpPr>
        <p:spPr>
          <a:xfrm>
            <a:off x="457200" y="2667000"/>
            <a:ext cx="8229600" cy="3962400"/>
          </a:xfrm>
        </p:spPr>
        <p:txBody>
          <a:bodyPr>
            <a:normAutofit/>
          </a:bodyPr>
          <a:lstStyle/>
          <a:p>
            <a:pPr>
              <a:buFont typeface="Wingdings" panose="05000000000000000000" pitchFamily="2" charset="2"/>
              <a:buChar char="§"/>
            </a:pPr>
            <a:r>
              <a:rPr lang="en-US" sz="2800" b="1" dirty="0"/>
              <a:t>Intelligence Capital: </a:t>
            </a:r>
            <a:r>
              <a:rPr lang="en-US" sz="2800" dirty="0"/>
              <a:t>Domain specific expertise, experience and good judgement</a:t>
            </a:r>
          </a:p>
          <a:p>
            <a:pPr>
              <a:buFont typeface="Wingdings" panose="05000000000000000000" pitchFamily="2" charset="2"/>
              <a:buChar char="§"/>
            </a:pPr>
            <a:r>
              <a:rPr lang="en-US" sz="2800" b="1" dirty="0"/>
              <a:t>Social Capital: </a:t>
            </a:r>
            <a:r>
              <a:rPr lang="en-US" sz="2800" dirty="0"/>
              <a:t>Network and connections that leaders have at their disposal</a:t>
            </a:r>
          </a:p>
          <a:p>
            <a:pPr>
              <a:buFont typeface="Wingdings" panose="05000000000000000000" pitchFamily="2" charset="2"/>
              <a:buChar char="§"/>
            </a:pPr>
            <a:r>
              <a:rPr lang="en-US" sz="2800" b="1" dirty="0"/>
              <a:t>Psychological Capital: </a:t>
            </a:r>
            <a:r>
              <a:rPr lang="en-US" sz="2800" dirty="0"/>
              <a:t>How leaders lead based on their personality and character</a:t>
            </a:r>
          </a:p>
        </p:txBody>
      </p:sp>
      <p:sp>
        <p:nvSpPr>
          <p:cNvPr id="4" name="TextBox 3">
            <a:extLst>
              <a:ext uri="{FF2B5EF4-FFF2-40B4-BE49-F238E27FC236}">
                <a16:creationId xmlns:a16="http://schemas.microsoft.com/office/drawing/2014/main" id="{958D4FC2-BB32-4113-B3EF-727967A17CEF}"/>
              </a:ext>
            </a:extLst>
          </p:cNvPr>
          <p:cNvSpPr txBox="1"/>
          <p:nvPr/>
        </p:nvSpPr>
        <p:spPr>
          <a:xfrm>
            <a:off x="152400" y="5562600"/>
            <a:ext cx="10117314" cy="954107"/>
          </a:xfrm>
          <a:prstGeom prst="rect">
            <a:avLst/>
          </a:prstGeom>
          <a:noFill/>
        </p:spPr>
        <p:txBody>
          <a:bodyPr wrap="square" rtlCol="0">
            <a:spAutoFit/>
          </a:bodyPr>
          <a:lstStyle/>
          <a:p>
            <a:r>
              <a:rPr lang="en-US" sz="2800" b="1" dirty="0">
                <a:solidFill>
                  <a:srgbClr val="C00000"/>
                </a:solidFill>
              </a:rPr>
              <a:t> </a:t>
            </a:r>
            <a:r>
              <a:rPr lang="en-US" sz="2800" i="1" dirty="0"/>
              <a:t>Leaders must behave as life-long learners</a:t>
            </a:r>
          </a:p>
          <a:p>
            <a:r>
              <a:rPr lang="en-US" sz="2800" i="1" dirty="0"/>
              <a:t> and continually develop their skills      </a:t>
            </a:r>
            <a:r>
              <a:rPr lang="en-US" sz="2000" dirty="0"/>
              <a:t>Page, Kramer &amp; </a:t>
            </a:r>
            <a:r>
              <a:rPr lang="en-US" sz="2000" dirty="0" err="1"/>
              <a:t>Klemic</a:t>
            </a:r>
            <a:r>
              <a:rPr lang="en-US" sz="2000" dirty="0"/>
              <a:t>, (2019) </a:t>
            </a:r>
            <a:endParaRPr lang="en-US" sz="2000" i="1" dirty="0"/>
          </a:p>
        </p:txBody>
      </p:sp>
    </p:spTree>
    <p:extLst>
      <p:ext uri="{BB962C8B-B14F-4D97-AF65-F5344CB8AC3E}">
        <p14:creationId xmlns:p14="http://schemas.microsoft.com/office/powerpoint/2010/main" val="2526925857"/>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37886" y="2963747"/>
            <a:ext cx="3352800" cy="326982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PM&amp;D EVALUATION AND APPRAISAL</a:t>
            </a:r>
          </a:p>
          <a:p>
            <a:pPr algn="ctr"/>
            <a:r>
              <a:rPr lang="en-US" sz="2400" b="1" u="sng" dirty="0">
                <a:solidFill>
                  <a:srgbClr val="C00000"/>
                </a:solidFill>
              </a:rPr>
              <a:t>Specific</a:t>
            </a:r>
          </a:p>
          <a:p>
            <a:pPr algn="ctr"/>
            <a:r>
              <a:rPr lang="en-US" sz="2400" b="1" dirty="0">
                <a:solidFill>
                  <a:srgbClr val="C00000"/>
                </a:solidFill>
              </a:rPr>
              <a:t>DESCRIPTION OF</a:t>
            </a:r>
          </a:p>
          <a:p>
            <a:pPr algn="ctr"/>
            <a:r>
              <a:rPr lang="en-US" sz="2400" b="1" dirty="0">
                <a:solidFill>
                  <a:srgbClr val="C00000"/>
                </a:solidFill>
              </a:rPr>
              <a:t> PERFORMANCE</a:t>
            </a:r>
          </a:p>
        </p:txBody>
      </p:sp>
      <p:sp>
        <p:nvSpPr>
          <p:cNvPr id="6" name="Oval 5"/>
          <p:cNvSpPr/>
          <p:nvPr/>
        </p:nvSpPr>
        <p:spPr>
          <a:xfrm>
            <a:off x="5562600" y="2963747"/>
            <a:ext cx="3352800" cy="3260297"/>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ON-GOING PROGRESS REVIEW</a:t>
            </a:r>
          </a:p>
          <a:p>
            <a:pPr algn="ctr"/>
            <a:r>
              <a:rPr lang="en-US" sz="2400" b="1" dirty="0">
                <a:solidFill>
                  <a:srgbClr val="C00000"/>
                </a:solidFill>
              </a:rPr>
              <a:t>MENTORSHIP AND</a:t>
            </a:r>
          </a:p>
          <a:p>
            <a:pPr algn="ctr"/>
            <a:r>
              <a:rPr lang="en-US" sz="2400" b="1" dirty="0">
                <a:solidFill>
                  <a:srgbClr val="C00000"/>
                </a:solidFill>
              </a:rPr>
              <a:t>COACHING</a:t>
            </a:r>
          </a:p>
          <a:p>
            <a:pPr algn="ctr"/>
            <a:r>
              <a:rPr lang="en-US" sz="2400" b="1" i="1" u="sng" dirty="0">
                <a:solidFill>
                  <a:srgbClr val="C00000"/>
                </a:solidFill>
              </a:rPr>
              <a:t>Feedback-rich</a:t>
            </a:r>
          </a:p>
          <a:p>
            <a:pPr algn="ctr"/>
            <a:r>
              <a:rPr lang="en-US" sz="2400" b="1" i="1" u="sng" dirty="0">
                <a:solidFill>
                  <a:srgbClr val="C00000"/>
                </a:solidFill>
              </a:rPr>
              <a:t>Environment</a:t>
            </a:r>
          </a:p>
        </p:txBody>
      </p:sp>
      <p:sp>
        <p:nvSpPr>
          <p:cNvPr id="7" name="Oval 6"/>
          <p:cNvSpPr/>
          <p:nvPr/>
        </p:nvSpPr>
        <p:spPr>
          <a:xfrm>
            <a:off x="3150108" y="304799"/>
            <a:ext cx="3326892" cy="3200401"/>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PM&amp;D</a:t>
            </a:r>
          </a:p>
          <a:p>
            <a:pPr algn="ctr"/>
            <a:r>
              <a:rPr lang="en-US" sz="3200" b="1" dirty="0">
                <a:solidFill>
                  <a:schemeClr val="tx1"/>
                </a:solidFill>
              </a:rPr>
              <a:t>PLANNING</a:t>
            </a:r>
          </a:p>
          <a:p>
            <a:pPr algn="ctr"/>
            <a:r>
              <a:rPr lang="en-US" sz="2400" b="1" dirty="0">
                <a:solidFill>
                  <a:srgbClr val="00B050"/>
                </a:solidFill>
              </a:rPr>
              <a:t>Employee Prepared</a:t>
            </a:r>
          </a:p>
          <a:p>
            <a:pPr algn="ctr"/>
            <a:r>
              <a:rPr lang="en-US" sz="2400" b="1" u="sng" dirty="0">
                <a:solidFill>
                  <a:srgbClr val="C00000"/>
                </a:solidFill>
              </a:rPr>
              <a:t>Unambiguous</a:t>
            </a:r>
          </a:p>
          <a:p>
            <a:pPr algn="ctr"/>
            <a:r>
              <a:rPr lang="en-US" sz="2400" b="1" u="sng" dirty="0">
                <a:solidFill>
                  <a:srgbClr val="C00000"/>
                </a:solidFill>
              </a:rPr>
              <a:t>And Clear </a:t>
            </a:r>
          </a:p>
          <a:p>
            <a:pPr algn="ctr"/>
            <a:r>
              <a:rPr lang="en-US" sz="2400" b="1" dirty="0">
                <a:solidFill>
                  <a:srgbClr val="C00000"/>
                </a:solidFill>
              </a:rPr>
              <a:t>EXPECTATIONS</a:t>
            </a:r>
          </a:p>
          <a:p>
            <a:pPr algn="ctr"/>
            <a:endParaRPr lang="en-US" sz="2400" b="1" i="1" dirty="0">
              <a:solidFill>
                <a:srgbClr val="C00000"/>
              </a:solidFill>
            </a:endParaRPr>
          </a:p>
        </p:txBody>
      </p:sp>
      <p:sp>
        <p:nvSpPr>
          <p:cNvPr id="9" name="Left Arrow 8"/>
          <p:cNvSpPr/>
          <p:nvPr/>
        </p:nvSpPr>
        <p:spPr>
          <a:xfrm>
            <a:off x="2743201" y="4093032"/>
            <a:ext cx="3285608" cy="7075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OBJECTIVE</a:t>
            </a:r>
          </a:p>
        </p:txBody>
      </p:sp>
      <p:sp>
        <p:nvSpPr>
          <p:cNvPr id="12" name="Curved Left Arrow 11"/>
          <p:cNvSpPr/>
          <p:nvPr/>
        </p:nvSpPr>
        <p:spPr>
          <a:xfrm>
            <a:off x="8100723" y="2290836"/>
            <a:ext cx="960120" cy="1802195"/>
          </a:xfrm>
          <a:prstGeom prst="curvedLeftArrow">
            <a:avLst>
              <a:gd name="adj1" fmla="val 25000"/>
              <a:gd name="adj2" fmla="val 6333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ight Arrow 12"/>
          <p:cNvSpPr/>
          <p:nvPr/>
        </p:nvSpPr>
        <p:spPr>
          <a:xfrm>
            <a:off x="6172200" y="1981200"/>
            <a:ext cx="1828800" cy="6368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SPECIFIC </a:t>
            </a:r>
          </a:p>
        </p:txBody>
      </p:sp>
      <p:sp>
        <p:nvSpPr>
          <p:cNvPr id="14" name="Bent Arrow 13"/>
          <p:cNvSpPr/>
          <p:nvPr/>
        </p:nvSpPr>
        <p:spPr>
          <a:xfrm>
            <a:off x="1828800" y="1830456"/>
            <a:ext cx="1194816" cy="1068457"/>
          </a:xfrm>
          <a:prstGeom prst="bentArrow">
            <a:avLst>
              <a:gd name="adj1" fmla="val 25000"/>
              <a:gd name="adj2" fmla="val 25000"/>
              <a:gd name="adj3" fmla="val 25000"/>
              <a:gd name="adj4" fmla="val 388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p:cNvSpPr txBox="1"/>
          <p:nvPr/>
        </p:nvSpPr>
        <p:spPr>
          <a:xfrm>
            <a:off x="685800" y="1219200"/>
            <a:ext cx="2209800" cy="369332"/>
          </a:xfrm>
          <a:prstGeom prst="rect">
            <a:avLst/>
          </a:prstGeom>
          <a:noFill/>
        </p:spPr>
        <p:txBody>
          <a:bodyPr wrap="square" rtlCol="0">
            <a:spAutoFit/>
          </a:bodyPr>
          <a:lstStyle/>
          <a:p>
            <a:r>
              <a:rPr lang="en-US" dirty="0"/>
              <a:t>          </a:t>
            </a:r>
            <a:endParaRPr lang="en-US" sz="2400" b="1"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850</a:t>
            </a:fld>
            <a:endParaRPr lang="en-US">
              <a:solidFill>
                <a:prstClr val="black">
                  <a:tint val="75000"/>
                </a:prstClr>
              </a:solidFill>
            </a:endParaRPr>
          </a:p>
        </p:txBody>
      </p:sp>
      <p:sp>
        <p:nvSpPr>
          <p:cNvPr id="3" name="TextBox 2">
            <a:extLst>
              <a:ext uri="{FF2B5EF4-FFF2-40B4-BE49-F238E27FC236}">
                <a16:creationId xmlns:a16="http://schemas.microsoft.com/office/drawing/2014/main" id="{D3D77E6B-A3FA-45CD-B2E1-E978BF9406A7}"/>
              </a:ext>
            </a:extLst>
          </p:cNvPr>
          <p:cNvSpPr txBox="1"/>
          <p:nvPr/>
        </p:nvSpPr>
        <p:spPr>
          <a:xfrm>
            <a:off x="228600" y="304800"/>
            <a:ext cx="3045147" cy="1323439"/>
          </a:xfrm>
          <a:prstGeom prst="rect">
            <a:avLst/>
          </a:prstGeom>
          <a:noFill/>
        </p:spPr>
        <p:txBody>
          <a:bodyPr wrap="square" rtlCol="0">
            <a:spAutoFit/>
          </a:bodyPr>
          <a:lstStyle/>
          <a:p>
            <a:r>
              <a:rPr lang="en-US" sz="4000" b="1" u="sng" dirty="0">
                <a:solidFill>
                  <a:srgbClr val="C00000"/>
                </a:solidFill>
              </a:rPr>
              <a:t>THE PM&amp;D PROCESS</a:t>
            </a:r>
          </a:p>
        </p:txBody>
      </p:sp>
    </p:spTree>
    <p:extLst>
      <p:ext uri="{BB962C8B-B14F-4D97-AF65-F5344CB8AC3E}">
        <p14:creationId xmlns:p14="http://schemas.microsoft.com/office/powerpoint/2010/main" val="1977396789"/>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C3262-4C61-49D6-83DA-233875DE364D}"/>
              </a:ext>
            </a:extLst>
          </p:cNvPr>
          <p:cNvSpPr>
            <a:spLocks noGrp="1"/>
          </p:cNvSpPr>
          <p:nvPr>
            <p:ph type="title"/>
          </p:nvPr>
        </p:nvSpPr>
        <p:spPr>
          <a:xfrm>
            <a:off x="457200" y="0"/>
            <a:ext cx="8229600" cy="1066800"/>
          </a:xfrm>
        </p:spPr>
        <p:txBody>
          <a:bodyPr>
            <a:normAutofit fontScale="90000"/>
          </a:bodyPr>
          <a:lstStyle/>
          <a:p>
            <a:r>
              <a:rPr lang="en-US" b="1" dirty="0"/>
              <a:t>Keep A Performance Journal</a:t>
            </a:r>
            <a:br>
              <a:rPr lang="en-US" b="1" dirty="0"/>
            </a:br>
            <a:r>
              <a:rPr lang="en-US" sz="3100" b="1" u="sng" dirty="0">
                <a:solidFill>
                  <a:srgbClr val="C00000"/>
                </a:solidFill>
              </a:rPr>
              <a:t>Your agency may have a program or procedure</a:t>
            </a:r>
          </a:p>
        </p:txBody>
      </p:sp>
      <p:sp>
        <p:nvSpPr>
          <p:cNvPr id="3" name="Content Placeholder 2">
            <a:extLst>
              <a:ext uri="{FF2B5EF4-FFF2-40B4-BE49-F238E27FC236}">
                <a16:creationId xmlns:a16="http://schemas.microsoft.com/office/drawing/2014/main" id="{30DC1FBA-0AC5-40E0-9D2C-F2FAC0E3745B}"/>
              </a:ext>
            </a:extLst>
          </p:cNvPr>
          <p:cNvSpPr>
            <a:spLocks noGrp="1"/>
          </p:cNvSpPr>
          <p:nvPr>
            <p:ph idx="1"/>
          </p:nvPr>
        </p:nvSpPr>
        <p:spPr>
          <a:xfrm>
            <a:off x="457200" y="1066800"/>
            <a:ext cx="8229600" cy="5791200"/>
          </a:xfrm>
        </p:spPr>
        <p:txBody>
          <a:bodyPr>
            <a:normAutofit fontScale="85000" lnSpcReduction="10000"/>
          </a:bodyPr>
          <a:lstStyle/>
          <a:p>
            <a:pPr>
              <a:buFont typeface="Wingdings" panose="05000000000000000000" pitchFamily="2" charset="2"/>
              <a:buChar char="§"/>
            </a:pPr>
            <a:r>
              <a:rPr lang="en-US" dirty="0"/>
              <a:t>An ongoing and routine process of capturing observations of behavior and conduct as it applies to the agency standards </a:t>
            </a:r>
          </a:p>
          <a:p>
            <a:pPr>
              <a:buFont typeface="Wingdings" panose="05000000000000000000" pitchFamily="2" charset="2"/>
              <a:buChar char="§"/>
            </a:pPr>
            <a:r>
              <a:rPr lang="en-US" dirty="0"/>
              <a:t>Notes to transfer to your appraisal work, to ensure accuracy in evaluation </a:t>
            </a:r>
          </a:p>
          <a:p>
            <a:pPr>
              <a:buFont typeface="Wingdings" panose="05000000000000000000" pitchFamily="2" charset="2"/>
              <a:buChar char="§"/>
            </a:pPr>
            <a:r>
              <a:rPr lang="en-US" dirty="0"/>
              <a:t>Document performance in behavioral terms, rather than inferential or judgmental</a:t>
            </a:r>
          </a:p>
          <a:p>
            <a:pPr>
              <a:buFont typeface="Wingdings" panose="05000000000000000000" pitchFamily="2" charset="2"/>
              <a:buChar char="§"/>
            </a:pPr>
            <a:r>
              <a:rPr lang="en-US" dirty="0"/>
              <a:t>List the performance expectations and goals for the appraisal cycle and space to document date, skills exhibited results of behavior and other comments</a:t>
            </a:r>
          </a:p>
          <a:p>
            <a:pPr>
              <a:buFont typeface="Wingdings" panose="05000000000000000000" pitchFamily="2" charset="2"/>
              <a:buChar char="§"/>
            </a:pPr>
            <a:r>
              <a:rPr lang="en-US" dirty="0"/>
              <a:t>No secret employee files or dossiers, provide the feedback on performance events to your employees that you document</a:t>
            </a:r>
          </a:p>
          <a:p>
            <a:pPr>
              <a:buFont typeface="Wingdings" panose="05000000000000000000" pitchFamily="2" charset="2"/>
              <a:buChar char="§"/>
            </a:pPr>
            <a:r>
              <a:rPr lang="en-US" b="1" dirty="0">
                <a:solidFill>
                  <a:srgbClr val="C00000"/>
                </a:solidFill>
              </a:rPr>
              <a:t>Ensure compliance with Agency HR Policy</a:t>
            </a:r>
          </a:p>
        </p:txBody>
      </p:sp>
      <p:sp>
        <p:nvSpPr>
          <p:cNvPr id="4" name="Slide Number Placeholder 3">
            <a:extLst>
              <a:ext uri="{FF2B5EF4-FFF2-40B4-BE49-F238E27FC236}">
                <a16:creationId xmlns:a16="http://schemas.microsoft.com/office/drawing/2014/main" id="{EBAA9358-E5AD-47DC-8D77-B2C9CD586A8F}"/>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851</a:t>
            </a:fld>
            <a:endParaRPr lang="en-US">
              <a:solidFill>
                <a:prstClr val="black">
                  <a:tint val="75000"/>
                </a:prstClr>
              </a:solidFill>
            </a:endParaRPr>
          </a:p>
        </p:txBody>
      </p:sp>
    </p:spTree>
    <p:extLst>
      <p:ext uri="{BB962C8B-B14F-4D97-AF65-F5344CB8AC3E}">
        <p14:creationId xmlns:p14="http://schemas.microsoft.com/office/powerpoint/2010/main" val="223747940"/>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A289E-153D-465D-AD16-821190120A62}"/>
              </a:ext>
            </a:extLst>
          </p:cNvPr>
          <p:cNvSpPr>
            <a:spLocks noGrp="1"/>
          </p:cNvSpPr>
          <p:nvPr>
            <p:ph type="title"/>
          </p:nvPr>
        </p:nvSpPr>
        <p:spPr>
          <a:xfrm>
            <a:off x="0" y="274638"/>
            <a:ext cx="9144000" cy="715962"/>
          </a:xfrm>
        </p:spPr>
        <p:txBody>
          <a:bodyPr>
            <a:noAutofit/>
          </a:bodyPr>
          <a:lstStyle/>
          <a:p>
            <a:r>
              <a:rPr lang="en-US" b="1" dirty="0"/>
              <a:t>Other Performance Appraisal Sources </a:t>
            </a:r>
          </a:p>
        </p:txBody>
      </p:sp>
      <p:sp>
        <p:nvSpPr>
          <p:cNvPr id="3" name="Content Placeholder 2">
            <a:extLst>
              <a:ext uri="{FF2B5EF4-FFF2-40B4-BE49-F238E27FC236}">
                <a16:creationId xmlns:a16="http://schemas.microsoft.com/office/drawing/2014/main" id="{E4E9B8BB-0B4D-4843-841B-58C07BC2D872}"/>
              </a:ext>
            </a:extLst>
          </p:cNvPr>
          <p:cNvSpPr>
            <a:spLocks noGrp="1"/>
          </p:cNvSpPr>
          <p:nvPr>
            <p:ph idx="1"/>
          </p:nvPr>
        </p:nvSpPr>
        <p:spPr>
          <a:xfrm>
            <a:off x="457200" y="1295400"/>
            <a:ext cx="8229600" cy="5562600"/>
          </a:xfrm>
        </p:spPr>
        <p:txBody>
          <a:bodyPr>
            <a:normAutofit/>
          </a:bodyPr>
          <a:lstStyle/>
          <a:p>
            <a:pPr>
              <a:buFont typeface="Wingdings" panose="05000000000000000000" pitchFamily="2" charset="2"/>
              <a:buChar char="§"/>
            </a:pPr>
            <a:r>
              <a:rPr lang="en-US" sz="2800" b="1" dirty="0"/>
              <a:t>Work Products of the Employee:</a:t>
            </a:r>
            <a:r>
              <a:rPr lang="en-US" sz="2800" dirty="0"/>
              <a:t> copies of work that illustrate the performance dimensions being measured</a:t>
            </a:r>
          </a:p>
          <a:p>
            <a:pPr>
              <a:buFont typeface="Wingdings" panose="05000000000000000000" pitchFamily="2" charset="2"/>
              <a:buChar char="§"/>
            </a:pPr>
            <a:r>
              <a:rPr lang="en-US" sz="2800" b="1" dirty="0"/>
              <a:t>Other Agency Reports, Documents, Data Sources or Memoranda </a:t>
            </a:r>
            <a:r>
              <a:rPr lang="en-US" sz="2800" dirty="0">
                <a:solidFill>
                  <a:srgbClr val="C00000"/>
                </a:solidFill>
              </a:rPr>
              <a:t>(REMEMBER: Data must have an objective basis against an agency standard to be transformed into credible and meaningful information)</a:t>
            </a:r>
          </a:p>
          <a:p>
            <a:pPr>
              <a:buFont typeface="Wingdings" panose="05000000000000000000" pitchFamily="2" charset="2"/>
              <a:buChar char="§"/>
            </a:pPr>
            <a:r>
              <a:rPr lang="en-US" sz="2800" b="1" dirty="0"/>
              <a:t>Employees Personnel File: </a:t>
            </a:r>
            <a:r>
              <a:rPr lang="en-US" sz="2800" dirty="0"/>
              <a:t>letters of commendation, appreciation awards or reprimands </a:t>
            </a:r>
            <a:r>
              <a:rPr lang="en-US" sz="2800" b="1" dirty="0"/>
              <a:t>(Follow Agency Policy)</a:t>
            </a:r>
          </a:p>
        </p:txBody>
      </p:sp>
      <p:sp>
        <p:nvSpPr>
          <p:cNvPr id="4" name="Slide Number Placeholder 3">
            <a:extLst>
              <a:ext uri="{FF2B5EF4-FFF2-40B4-BE49-F238E27FC236}">
                <a16:creationId xmlns:a16="http://schemas.microsoft.com/office/drawing/2014/main" id="{F5CDBE4C-CBE2-4592-89B2-B15E1100046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852</a:t>
            </a:fld>
            <a:endParaRPr lang="en-US">
              <a:solidFill>
                <a:prstClr val="black">
                  <a:tint val="75000"/>
                </a:prstClr>
              </a:solidFill>
            </a:endParaRPr>
          </a:p>
        </p:txBody>
      </p:sp>
    </p:spTree>
    <p:extLst>
      <p:ext uri="{BB962C8B-B14F-4D97-AF65-F5344CB8AC3E}">
        <p14:creationId xmlns:p14="http://schemas.microsoft.com/office/powerpoint/2010/main" val="1248986646"/>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52600"/>
          </a:xfrm>
        </p:spPr>
        <p:txBody>
          <a:bodyPr>
            <a:normAutofit/>
          </a:bodyPr>
          <a:lstStyle/>
          <a:p>
            <a:r>
              <a:rPr lang="en-US" sz="3600" b="1" dirty="0"/>
              <a:t>Employees should </a:t>
            </a:r>
            <a:r>
              <a:rPr lang="en-US" sz="3600" b="1" i="1" u="sng" dirty="0"/>
              <a:t>Never Ever </a:t>
            </a:r>
            <a:r>
              <a:rPr lang="en-US" sz="3600" b="1" dirty="0"/>
              <a:t>be surprised at the six month or annual performance review</a:t>
            </a:r>
          </a:p>
        </p:txBody>
      </p:sp>
      <p:sp>
        <p:nvSpPr>
          <p:cNvPr id="3" name="Content Placeholder 2"/>
          <p:cNvSpPr>
            <a:spLocks noGrp="1"/>
          </p:cNvSpPr>
          <p:nvPr>
            <p:ph idx="1"/>
          </p:nvPr>
        </p:nvSpPr>
        <p:spPr>
          <a:xfrm>
            <a:off x="457200" y="1981200"/>
            <a:ext cx="8229600" cy="4724400"/>
          </a:xfrm>
        </p:spPr>
        <p:txBody>
          <a:bodyPr>
            <a:normAutofit/>
          </a:bodyPr>
          <a:lstStyle/>
          <a:p>
            <a:r>
              <a:rPr lang="en-US" sz="2800" b="1" u="sng" dirty="0">
                <a:solidFill>
                  <a:srgbClr val="C00000"/>
                </a:solidFill>
              </a:rPr>
              <a:t>Employees should always know where they stand</a:t>
            </a:r>
          </a:p>
          <a:p>
            <a:r>
              <a:rPr lang="en-US" sz="2800" dirty="0"/>
              <a:t>They should be receiving continuous and on-going feedback (praise and critical)</a:t>
            </a:r>
          </a:p>
          <a:p>
            <a:r>
              <a:rPr lang="en-US" sz="2800" b="1" dirty="0">
                <a:solidFill>
                  <a:srgbClr val="C00000"/>
                </a:solidFill>
              </a:rPr>
              <a:t>The leader must have the courage and specifics to confront employees with issues</a:t>
            </a:r>
          </a:p>
          <a:p>
            <a:r>
              <a:rPr lang="en-US" sz="2800" dirty="0"/>
              <a:t>If there is a problem, leaders make them aware and formulate a plan supported by mentorship and ongoing documentation focused upon there development</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853</a:t>
            </a:fld>
            <a:endParaRPr lang="en-US">
              <a:solidFill>
                <a:prstClr val="black">
                  <a:tint val="75000"/>
                </a:prstClr>
              </a:solidFill>
            </a:endParaRPr>
          </a:p>
        </p:txBody>
      </p:sp>
    </p:spTree>
    <p:extLst>
      <p:ext uri="{BB962C8B-B14F-4D97-AF65-F5344CB8AC3E}">
        <p14:creationId xmlns:p14="http://schemas.microsoft.com/office/powerpoint/2010/main" val="2820585987"/>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pPr>
              <a:defRPr/>
            </a:pPr>
            <a:r>
              <a:rPr lang="en-US" b="1" dirty="0"/>
              <a:t>Bottom line</a:t>
            </a:r>
          </a:p>
        </p:txBody>
      </p:sp>
      <p:sp>
        <p:nvSpPr>
          <p:cNvPr id="3" name="Content Placeholder 2"/>
          <p:cNvSpPr>
            <a:spLocks noGrp="1"/>
          </p:cNvSpPr>
          <p:nvPr>
            <p:ph idx="1"/>
          </p:nvPr>
        </p:nvSpPr>
        <p:spPr>
          <a:xfrm>
            <a:off x="457200" y="1066800"/>
            <a:ext cx="8229600" cy="5562600"/>
          </a:xfrm>
        </p:spPr>
        <p:txBody>
          <a:bodyPr>
            <a:normAutofit/>
          </a:bodyPr>
          <a:lstStyle/>
          <a:p>
            <a:pPr>
              <a:buFont typeface="Wingdings" panose="05000000000000000000" pitchFamily="2" charset="2"/>
              <a:buChar char="§"/>
              <a:defRPr/>
            </a:pPr>
            <a:r>
              <a:rPr lang="en-US" sz="2800" dirty="0"/>
              <a:t>You give them the knowledge and teach them how to perform.</a:t>
            </a:r>
          </a:p>
          <a:p>
            <a:pPr>
              <a:buFont typeface="Wingdings" panose="05000000000000000000" pitchFamily="2" charset="2"/>
              <a:buChar char="§"/>
              <a:defRPr/>
            </a:pPr>
            <a:r>
              <a:rPr lang="en-US" sz="2800" dirty="0"/>
              <a:t>Explain the specific and clear expectations of the job.</a:t>
            </a:r>
          </a:p>
          <a:p>
            <a:pPr>
              <a:buFont typeface="Wingdings" panose="05000000000000000000" pitchFamily="2" charset="2"/>
              <a:buChar char="§"/>
              <a:defRPr/>
            </a:pPr>
            <a:r>
              <a:rPr lang="en-US" sz="2800" dirty="0"/>
              <a:t>Provide mentorship and coaching.</a:t>
            </a:r>
          </a:p>
          <a:p>
            <a:pPr>
              <a:buFont typeface="Wingdings" panose="05000000000000000000" pitchFamily="2" charset="2"/>
              <a:buChar char="§"/>
              <a:defRPr/>
            </a:pPr>
            <a:r>
              <a:rPr lang="en-US" sz="2800" dirty="0"/>
              <a:t>Follow-up and document results with them.</a:t>
            </a:r>
          </a:p>
          <a:p>
            <a:pPr>
              <a:buFont typeface="Wingdings" panose="05000000000000000000" pitchFamily="2" charset="2"/>
              <a:buChar char="§"/>
              <a:defRPr/>
            </a:pPr>
            <a:r>
              <a:rPr lang="en-US" sz="2800" dirty="0"/>
              <a:t>Make every attempt to develop them with regular </a:t>
            </a:r>
            <a:r>
              <a:rPr lang="en-US" sz="2800" dirty="0">
                <a:solidFill>
                  <a:srgbClr val="C00000"/>
                </a:solidFill>
              </a:rPr>
              <a:t>objective and specific </a:t>
            </a:r>
            <a:r>
              <a:rPr lang="en-US" sz="2800" dirty="0"/>
              <a:t>feedback regarding their performance expectations</a:t>
            </a:r>
          </a:p>
          <a:p>
            <a:pPr>
              <a:buFont typeface="Wingdings" panose="05000000000000000000" pitchFamily="2" charset="2"/>
              <a:buChar char="§"/>
              <a:defRPr/>
            </a:pPr>
            <a:r>
              <a:rPr lang="en-US" sz="2800" dirty="0"/>
              <a:t>But, if they can’t do the job…they are a liability to the entire organization and must be dealt with properly. </a:t>
            </a:r>
            <a:r>
              <a:rPr lang="en-US" sz="2800" b="1" dirty="0">
                <a:solidFill>
                  <a:srgbClr val="C00000"/>
                </a:solidFill>
              </a:rPr>
              <a:t>(FOLLOW AGENCY POLICY PROCESS)</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854</a:t>
            </a:fld>
            <a:endParaRPr lang="en-US">
              <a:solidFill>
                <a:prstClr val="black">
                  <a:tint val="75000"/>
                </a:prstClr>
              </a:solidFill>
            </a:endParaRPr>
          </a:p>
        </p:txBody>
      </p:sp>
    </p:spTree>
    <p:extLst>
      <p:ext uri="{BB962C8B-B14F-4D97-AF65-F5344CB8AC3E}">
        <p14:creationId xmlns:p14="http://schemas.microsoft.com/office/powerpoint/2010/main" val="3454859332"/>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904" y="-343694"/>
            <a:ext cx="8229600" cy="1417638"/>
          </a:xfrm>
        </p:spPr>
        <p:txBody>
          <a:bodyPr>
            <a:normAutofit fontScale="90000"/>
          </a:bodyPr>
          <a:lstStyle/>
          <a:p>
            <a:r>
              <a:rPr lang="en-US" b="1" dirty="0"/>
              <a:t>Evaluating Subordinates Performance</a:t>
            </a:r>
          </a:p>
        </p:txBody>
      </p:sp>
      <p:sp>
        <p:nvSpPr>
          <p:cNvPr id="3" name="Content Placeholder 2"/>
          <p:cNvSpPr>
            <a:spLocks noGrp="1"/>
          </p:cNvSpPr>
          <p:nvPr>
            <p:ph idx="1"/>
          </p:nvPr>
        </p:nvSpPr>
        <p:spPr>
          <a:xfrm>
            <a:off x="429768" y="1447800"/>
            <a:ext cx="8229600" cy="5462016"/>
          </a:xfrm>
        </p:spPr>
        <p:txBody>
          <a:bodyPr>
            <a:normAutofit/>
          </a:bodyPr>
          <a:lstStyle/>
          <a:p>
            <a:pPr>
              <a:buFont typeface="Wingdings" panose="05000000000000000000" pitchFamily="2" charset="2"/>
              <a:buChar char="§"/>
            </a:pPr>
            <a:r>
              <a:rPr lang="en-US" sz="2800" dirty="0"/>
              <a:t>Evaluate </a:t>
            </a:r>
            <a:r>
              <a:rPr lang="en-US" sz="2800" b="1" dirty="0">
                <a:solidFill>
                  <a:srgbClr val="C00000"/>
                </a:solidFill>
              </a:rPr>
              <a:t>“observable and measurable”</a:t>
            </a:r>
            <a:r>
              <a:rPr lang="en-US" sz="2800" dirty="0"/>
              <a:t> work performance issues</a:t>
            </a:r>
          </a:p>
          <a:p>
            <a:pPr>
              <a:buFont typeface="Wingdings" panose="05000000000000000000" pitchFamily="2" charset="2"/>
              <a:buChar char="§"/>
            </a:pPr>
            <a:r>
              <a:rPr lang="en-US" sz="2800" dirty="0"/>
              <a:t>Ensure you are </a:t>
            </a:r>
            <a:r>
              <a:rPr lang="en-US" sz="2800" b="1" dirty="0">
                <a:solidFill>
                  <a:srgbClr val="C00000"/>
                </a:solidFill>
              </a:rPr>
              <a:t>“objective” </a:t>
            </a:r>
            <a:r>
              <a:rPr lang="en-US" sz="2800" dirty="0"/>
              <a:t>in your perspective </a:t>
            </a:r>
          </a:p>
          <a:p>
            <a:pPr marL="0" indent="0">
              <a:buNone/>
            </a:pPr>
            <a:r>
              <a:rPr lang="en-US" sz="2800" dirty="0"/>
              <a:t>    of your evaluation</a:t>
            </a:r>
          </a:p>
          <a:p>
            <a:pPr>
              <a:buFont typeface="Wingdings" panose="05000000000000000000" pitchFamily="2" charset="2"/>
              <a:buChar char="§"/>
            </a:pPr>
            <a:r>
              <a:rPr lang="en-US" sz="2800" dirty="0"/>
              <a:t>Be able to articulate from the facts and circumstances the </a:t>
            </a:r>
            <a:r>
              <a:rPr lang="en-US" sz="2800" b="1" u="sng" dirty="0">
                <a:solidFill>
                  <a:srgbClr val="C00000"/>
                </a:solidFill>
              </a:rPr>
              <a:t>“specific” </a:t>
            </a:r>
            <a:r>
              <a:rPr lang="en-US" sz="2800" dirty="0"/>
              <a:t>observable conduct, behaviors or lack of, and how such relates to the job description, policy or mission</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855</a:t>
            </a:fld>
            <a:endParaRPr lang="en-US">
              <a:solidFill>
                <a:prstClr val="black">
                  <a:tint val="75000"/>
                </a:prstClr>
              </a:solidFill>
            </a:endParaRPr>
          </a:p>
        </p:txBody>
      </p:sp>
    </p:spTree>
    <p:extLst>
      <p:ext uri="{BB962C8B-B14F-4D97-AF65-F5344CB8AC3E}">
        <p14:creationId xmlns:p14="http://schemas.microsoft.com/office/powerpoint/2010/main" val="4279294315"/>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a:bodyPr>
          <a:lstStyle/>
          <a:p>
            <a:r>
              <a:rPr lang="en-US" sz="4000" b="1" dirty="0"/>
              <a:t>Performance Ratings Continued</a:t>
            </a:r>
          </a:p>
        </p:txBody>
      </p:sp>
      <p:sp>
        <p:nvSpPr>
          <p:cNvPr id="3" name="Content Placeholder 2"/>
          <p:cNvSpPr>
            <a:spLocks noGrp="1"/>
          </p:cNvSpPr>
          <p:nvPr>
            <p:ph idx="1"/>
          </p:nvPr>
        </p:nvSpPr>
        <p:spPr>
          <a:xfrm>
            <a:off x="457200" y="1447800"/>
            <a:ext cx="8229600" cy="5410200"/>
          </a:xfrm>
        </p:spPr>
        <p:txBody>
          <a:bodyPr>
            <a:normAutofit/>
          </a:bodyPr>
          <a:lstStyle/>
          <a:p>
            <a:pPr>
              <a:buFont typeface="Wingdings" panose="05000000000000000000" pitchFamily="2" charset="2"/>
              <a:buChar char="§"/>
            </a:pPr>
            <a:r>
              <a:rPr lang="en-US" sz="2800" dirty="0"/>
              <a:t>Rate everyone as an individual to the agency </a:t>
            </a:r>
            <a:r>
              <a:rPr lang="en-US" sz="2800" b="1" dirty="0">
                <a:solidFill>
                  <a:srgbClr val="C00000"/>
                </a:solidFill>
              </a:rPr>
              <a:t>STANDARDS</a:t>
            </a:r>
            <a:r>
              <a:rPr lang="en-US" sz="2800" dirty="0"/>
              <a:t> in place</a:t>
            </a:r>
          </a:p>
          <a:p>
            <a:pPr>
              <a:buFont typeface="Wingdings" panose="05000000000000000000" pitchFamily="2" charset="2"/>
              <a:buChar char="§"/>
            </a:pPr>
            <a:r>
              <a:rPr lang="en-US" sz="2800" dirty="0"/>
              <a:t>Never rate individuals against other individuals or you.</a:t>
            </a:r>
          </a:p>
          <a:p>
            <a:pPr>
              <a:buFont typeface="Wingdings" panose="05000000000000000000" pitchFamily="2" charset="2"/>
              <a:buChar char="§"/>
            </a:pPr>
            <a:r>
              <a:rPr lang="en-US" sz="2800" dirty="0"/>
              <a:t>Maintain good records, document conduct, activity and feedback regularly during the reporting period so that ratings will be based on a comprehensive view of performance rooted in objective criteria </a:t>
            </a:r>
          </a:p>
          <a:p>
            <a:pPr>
              <a:buFont typeface="Wingdings" panose="05000000000000000000" pitchFamily="2" charset="2"/>
              <a:buChar char="§"/>
            </a:pPr>
            <a:r>
              <a:rPr lang="en-US" sz="2800" b="1" dirty="0"/>
              <a:t>Transparency: </a:t>
            </a:r>
            <a:r>
              <a:rPr lang="en-US" sz="2800" dirty="0"/>
              <a:t>ensure subordinates know where they stand </a:t>
            </a:r>
            <a:r>
              <a:rPr lang="en-US" sz="2800" b="1" dirty="0">
                <a:solidFill>
                  <a:srgbClr val="C00000"/>
                </a:solidFill>
              </a:rPr>
              <a:t>(No secret performance files or documents)</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856</a:t>
            </a:fld>
            <a:endParaRPr lang="en-US">
              <a:solidFill>
                <a:prstClr val="black">
                  <a:tint val="75000"/>
                </a:prstClr>
              </a:solidFill>
            </a:endParaRPr>
          </a:p>
        </p:txBody>
      </p:sp>
    </p:spTree>
    <p:extLst>
      <p:ext uri="{BB962C8B-B14F-4D97-AF65-F5344CB8AC3E}">
        <p14:creationId xmlns:p14="http://schemas.microsoft.com/office/powerpoint/2010/main" val="1780195445"/>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5"/>
            <a:ext cx="8229600" cy="1281113"/>
          </a:xfrm>
        </p:spPr>
        <p:txBody>
          <a:bodyPr>
            <a:normAutofit fontScale="90000"/>
          </a:bodyPr>
          <a:lstStyle/>
          <a:p>
            <a:pPr>
              <a:defRPr/>
            </a:pPr>
            <a:r>
              <a:rPr lang="en-US" b="1" dirty="0"/>
              <a:t>Document </a:t>
            </a:r>
            <a:r>
              <a:rPr lang="en-US" b="1" dirty="0">
                <a:solidFill>
                  <a:srgbClr val="C00000"/>
                </a:solidFill>
              </a:rPr>
              <a:t>Specific</a:t>
            </a:r>
            <a:r>
              <a:rPr lang="en-US" b="1" dirty="0"/>
              <a:t> Performance and Behavior</a:t>
            </a:r>
          </a:p>
        </p:txBody>
      </p:sp>
      <p:sp>
        <p:nvSpPr>
          <p:cNvPr id="3" name="Content Placeholder 2"/>
          <p:cNvSpPr>
            <a:spLocks noGrp="1"/>
          </p:cNvSpPr>
          <p:nvPr>
            <p:ph idx="1"/>
          </p:nvPr>
        </p:nvSpPr>
        <p:spPr>
          <a:xfrm>
            <a:off x="304800" y="1417638"/>
            <a:ext cx="8229600" cy="5303837"/>
          </a:xfrm>
        </p:spPr>
        <p:txBody>
          <a:bodyPr>
            <a:normAutofit/>
          </a:bodyPr>
          <a:lstStyle/>
          <a:p>
            <a:pPr>
              <a:buFont typeface="Wingdings" panose="05000000000000000000" pitchFamily="2" charset="2"/>
              <a:buChar char="§"/>
              <a:defRPr/>
            </a:pPr>
            <a:r>
              <a:rPr lang="en-US" sz="2800" dirty="0"/>
              <a:t>Document the excellent , good, fair, poor and unacceptable</a:t>
            </a:r>
          </a:p>
          <a:p>
            <a:pPr>
              <a:buFont typeface="Wingdings" panose="05000000000000000000" pitchFamily="2" charset="2"/>
              <a:buChar char="§"/>
              <a:defRPr/>
            </a:pPr>
            <a:r>
              <a:rPr lang="en-US" sz="2800" dirty="0"/>
              <a:t>Go over it in their presence so they : </a:t>
            </a:r>
            <a:r>
              <a:rPr lang="en-US" sz="2800" b="1" dirty="0"/>
              <a:t>a) know it, b) understand it, c) have an opportunity to choose how they will perform in the future</a:t>
            </a:r>
          </a:p>
          <a:p>
            <a:pPr>
              <a:buFont typeface="Wingdings" panose="05000000000000000000" pitchFamily="2" charset="2"/>
              <a:buChar char="§"/>
              <a:defRPr/>
            </a:pPr>
            <a:r>
              <a:rPr lang="en-US" sz="2800" dirty="0"/>
              <a:t>Provide them every opportunity to succeed, but if they cannot then use the documentation to provide the fair and objective cause to deal with them</a:t>
            </a:r>
          </a:p>
          <a:p>
            <a:pPr marL="0" lvl="0" indent="0" algn="ctr">
              <a:buNone/>
              <a:defRPr/>
            </a:pPr>
            <a:r>
              <a:rPr lang="en-US" sz="2800" b="1" dirty="0">
                <a:solidFill>
                  <a:srgbClr val="C00000"/>
                </a:solidFill>
              </a:rPr>
              <a:t>Provide an objective review…DO NOT FALL VICTIM TO RATER BIAS</a:t>
            </a:r>
          </a:p>
          <a:p>
            <a:pPr marL="0" indent="0">
              <a:buFont typeface="Wingdings" pitchFamily="2" charset="2"/>
              <a:buNone/>
              <a:defRPr/>
            </a:pPr>
            <a:endParaRPr lang="en-US" sz="2800" b="1" dirty="0">
              <a:solidFill>
                <a:srgbClr val="C00000"/>
              </a:solidFill>
            </a:endParaRP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857</a:t>
            </a:fld>
            <a:endParaRPr lang="en-US">
              <a:solidFill>
                <a:prstClr val="black">
                  <a:tint val="75000"/>
                </a:prstClr>
              </a:solidFill>
            </a:endParaRPr>
          </a:p>
        </p:txBody>
      </p:sp>
    </p:spTree>
    <p:extLst>
      <p:ext uri="{BB962C8B-B14F-4D97-AF65-F5344CB8AC3E}">
        <p14:creationId xmlns:p14="http://schemas.microsoft.com/office/powerpoint/2010/main" val="2979916399"/>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C408B-7DE9-4649-A52B-29476C43D2F6}"/>
              </a:ext>
            </a:extLst>
          </p:cNvPr>
          <p:cNvSpPr>
            <a:spLocks noGrp="1"/>
          </p:cNvSpPr>
          <p:nvPr>
            <p:ph type="title"/>
          </p:nvPr>
        </p:nvSpPr>
        <p:spPr>
          <a:xfrm>
            <a:off x="0" y="0"/>
            <a:ext cx="9144000" cy="838200"/>
          </a:xfrm>
        </p:spPr>
        <p:txBody>
          <a:bodyPr>
            <a:normAutofit/>
          </a:bodyPr>
          <a:lstStyle/>
          <a:p>
            <a:r>
              <a:rPr lang="en-US" sz="4000" b="1" dirty="0"/>
              <a:t>An Overview of 10 Common Rater Biases</a:t>
            </a:r>
          </a:p>
        </p:txBody>
      </p:sp>
      <p:sp>
        <p:nvSpPr>
          <p:cNvPr id="3" name="Content Placeholder 2">
            <a:extLst>
              <a:ext uri="{FF2B5EF4-FFF2-40B4-BE49-F238E27FC236}">
                <a16:creationId xmlns:a16="http://schemas.microsoft.com/office/drawing/2014/main" id="{9FFAA452-ECC5-4258-BCF1-85F78686EA63}"/>
              </a:ext>
            </a:extLst>
          </p:cNvPr>
          <p:cNvSpPr>
            <a:spLocks noGrp="1"/>
          </p:cNvSpPr>
          <p:nvPr>
            <p:ph idx="1"/>
          </p:nvPr>
        </p:nvSpPr>
        <p:spPr>
          <a:xfrm>
            <a:off x="457200" y="1143000"/>
            <a:ext cx="8229600" cy="5578475"/>
          </a:xfrm>
        </p:spPr>
        <p:txBody>
          <a:bodyPr>
            <a:noAutofit/>
          </a:bodyPr>
          <a:lstStyle/>
          <a:p>
            <a:pPr>
              <a:buFont typeface="Wingdings" panose="05000000000000000000" pitchFamily="2" charset="2"/>
              <a:buChar char="§"/>
            </a:pPr>
            <a:r>
              <a:rPr lang="en-US" sz="2800" b="1" dirty="0"/>
              <a:t>Varying standards: </a:t>
            </a:r>
            <a:r>
              <a:rPr lang="en-US" sz="2800" dirty="0"/>
              <a:t>Similar performance is rated differently</a:t>
            </a:r>
            <a:endParaRPr lang="en-US" sz="2800" b="1" dirty="0"/>
          </a:p>
          <a:p>
            <a:pPr>
              <a:buFont typeface="Wingdings" panose="05000000000000000000" pitchFamily="2" charset="2"/>
              <a:buChar char="§"/>
            </a:pPr>
            <a:r>
              <a:rPr lang="en-US" sz="2800" b="1" dirty="0"/>
              <a:t>Sampling Error: </a:t>
            </a:r>
            <a:r>
              <a:rPr lang="en-US" sz="2800" dirty="0"/>
              <a:t>information is stale, insufficient or inaccurate</a:t>
            </a:r>
            <a:endParaRPr lang="en-US" sz="2800" b="1" dirty="0"/>
          </a:p>
          <a:p>
            <a:pPr>
              <a:buFont typeface="Wingdings" panose="05000000000000000000" pitchFamily="2" charset="2"/>
              <a:buChar char="§"/>
            </a:pPr>
            <a:r>
              <a:rPr lang="en-US" sz="2800" b="1" dirty="0"/>
              <a:t>Halo Effect: </a:t>
            </a:r>
            <a:r>
              <a:rPr lang="en-US" sz="2800" dirty="0"/>
              <a:t>the tendency for a single positive rating to cause raters to inflate all other ratings or a bias toward someone you like </a:t>
            </a:r>
          </a:p>
          <a:p>
            <a:pPr>
              <a:buFont typeface="Wingdings" panose="05000000000000000000" pitchFamily="2" charset="2"/>
              <a:buChar char="§"/>
            </a:pPr>
            <a:r>
              <a:rPr lang="en-US" sz="2800" b="1" dirty="0"/>
              <a:t>Horns Effect: </a:t>
            </a:r>
            <a:r>
              <a:rPr lang="en-US" sz="2800" dirty="0"/>
              <a:t>the tendency for a single negative attribute to cause raters to mark everything on the low end of the scale or a bias toward someone you dislike</a:t>
            </a:r>
          </a:p>
        </p:txBody>
      </p:sp>
      <p:sp>
        <p:nvSpPr>
          <p:cNvPr id="4" name="Slide Number Placeholder 3">
            <a:extLst>
              <a:ext uri="{FF2B5EF4-FFF2-40B4-BE49-F238E27FC236}">
                <a16:creationId xmlns:a16="http://schemas.microsoft.com/office/drawing/2014/main" id="{C2E4484B-170A-4DE0-AAF5-77A8A5ED154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858</a:t>
            </a:fld>
            <a:endParaRPr lang="en-US" dirty="0">
              <a:solidFill>
                <a:prstClr val="black">
                  <a:tint val="75000"/>
                </a:prstClr>
              </a:solidFill>
            </a:endParaRPr>
          </a:p>
        </p:txBody>
      </p:sp>
    </p:spTree>
    <p:extLst>
      <p:ext uri="{BB962C8B-B14F-4D97-AF65-F5344CB8AC3E}">
        <p14:creationId xmlns:p14="http://schemas.microsoft.com/office/powerpoint/2010/main" val="2701306803"/>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5E1FF-0336-4944-B2AA-74E1C441C122}"/>
              </a:ext>
            </a:extLst>
          </p:cNvPr>
          <p:cNvSpPr>
            <a:spLocks noGrp="1"/>
          </p:cNvSpPr>
          <p:nvPr>
            <p:ph type="title"/>
          </p:nvPr>
        </p:nvSpPr>
        <p:spPr>
          <a:xfrm>
            <a:off x="457200" y="274638"/>
            <a:ext cx="8229600" cy="4571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43D3792A-0B25-4523-9E25-66C7BA0F994E}"/>
              </a:ext>
            </a:extLst>
          </p:cNvPr>
          <p:cNvSpPr>
            <a:spLocks noGrp="1"/>
          </p:cNvSpPr>
          <p:nvPr>
            <p:ph idx="1"/>
          </p:nvPr>
        </p:nvSpPr>
        <p:spPr>
          <a:xfrm>
            <a:off x="457200" y="807708"/>
            <a:ext cx="8229600" cy="6050291"/>
          </a:xfrm>
        </p:spPr>
        <p:txBody>
          <a:bodyPr>
            <a:normAutofit/>
          </a:bodyPr>
          <a:lstStyle/>
          <a:p>
            <a:pPr>
              <a:buFont typeface="Wingdings" panose="05000000000000000000" pitchFamily="2" charset="2"/>
              <a:buChar char="§"/>
            </a:pPr>
            <a:r>
              <a:rPr lang="en-US" sz="2800" b="1" dirty="0"/>
              <a:t>Central Tendency Bias: </a:t>
            </a:r>
            <a:r>
              <a:rPr lang="en-US" sz="2800" dirty="0"/>
              <a:t>raters to score every question on a scale near the center</a:t>
            </a:r>
            <a:endParaRPr lang="en-US" sz="2800" b="1" dirty="0"/>
          </a:p>
          <a:p>
            <a:pPr>
              <a:buFont typeface="Wingdings" panose="05000000000000000000" pitchFamily="2" charset="2"/>
              <a:buChar char="§"/>
            </a:pPr>
            <a:r>
              <a:rPr lang="en-US" sz="2800" b="1" dirty="0"/>
              <a:t>Leniency Bias: </a:t>
            </a:r>
            <a:r>
              <a:rPr lang="en-US" sz="2800" dirty="0"/>
              <a:t>rater is lenient and is going “too easy” on the employee</a:t>
            </a:r>
          </a:p>
          <a:p>
            <a:pPr>
              <a:buFont typeface="Wingdings" panose="05000000000000000000" pitchFamily="2" charset="2"/>
              <a:buChar char="§"/>
            </a:pPr>
            <a:r>
              <a:rPr lang="en-US" sz="2800" b="1" dirty="0"/>
              <a:t>Strictness Bias: </a:t>
            </a:r>
            <a:r>
              <a:rPr lang="en-US" sz="2800" dirty="0"/>
              <a:t>rater is “too hard” on the employee</a:t>
            </a:r>
          </a:p>
          <a:p>
            <a:pPr>
              <a:buFont typeface="Wingdings" panose="05000000000000000000" pitchFamily="2" charset="2"/>
              <a:buChar char="§"/>
            </a:pPr>
            <a:r>
              <a:rPr lang="en-US" sz="2800" b="1" dirty="0"/>
              <a:t>Contrast Effect: </a:t>
            </a:r>
            <a:r>
              <a:rPr lang="en-US" sz="2800" dirty="0"/>
              <a:t>raters draw comparisons to other employees</a:t>
            </a:r>
          </a:p>
          <a:p>
            <a:pPr>
              <a:buFont typeface="Wingdings" panose="05000000000000000000" pitchFamily="2" charset="2"/>
              <a:buChar char="§"/>
            </a:pPr>
            <a:r>
              <a:rPr lang="en-US" sz="2800" b="1" dirty="0"/>
              <a:t>Recency Bias:  </a:t>
            </a:r>
            <a:r>
              <a:rPr lang="en-US" sz="2800" dirty="0"/>
              <a:t>recent performance or behavior overshadows or distorts the entire periods performance</a:t>
            </a:r>
          </a:p>
          <a:p>
            <a:pPr>
              <a:buFont typeface="Wingdings" panose="05000000000000000000" pitchFamily="2" charset="2"/>
              <a:buChar char="§"/>
            </a:pPr>
            <a:r>
              <a:rPr lang="en-US" sz="2800" b="1" dirty="0"/>
              <a:t>Like Me Effect</a:t>
            </a:r>
            <a:r>
              <a:rPr lang="en-US" sz="2800" dirty="0"/>
              <a:t>: you favor someone who is similar to you</a:t>
            </a:r>
          </a:p>
          <a:p>
            <a:endParaRPr lang="en-US" dirty="0"/>
          </a:p>
        </p:txBody>
      </p:sp>
      <p:sp>
        <p:nvSpPr>
          <p:cNvPr id="4" name="Slide Number Placeholder 3">
            <a:extLst>
              <a:ext uri="{FF2B5EF4-FFF2-40B4-BE49-F238E27FC236}">
                <a16:creationId xmlns:a16="http://schemas.microsoft.com/office/drawing/2014/main" id="{C92B0263-EBB9-4D50-B34D-6DABEA9509E0}"/>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859</a:t>
            </a:fld>
            <a:endParaRPr lang="en-US">
              <a:solidFill>
                <a:prstClr val="black">
                  <a:tint val="75000"/>
                </a:prstClr>
              </a:solidFill>
            </a:endParaRPr>
          </a:p>
        </p:txBody>
      </p:sp>
    </p:spTree>
    <p:extLst>
      <p:ext uri="{BB962C8B-B14F-4D97-AF65-F5344CB8AC3E}">
        <p14:creationId xmlns:p14="http://schemas.microsoft.com/office/powerpoint/2010/main" val="5803950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1326-1D9D-439E-B8A1-AEE11D692B2B}"/>
              </a:ext>
            </a:extLst>
          </p:cNvPr>
          <p:cNvSpPr>
            <a:spLocks noGrp="1"/>
          </p:cNvSpPr>
          <p:nvPr>
            <p:ph type="title"/>
          </p:nvPr>
        </p:nvSpPr>
        <p:spPr>
          <a:xfrm>
            <a:off x="0" y="0"/>
            <a:ext cx="9144000" cy="1890115"/>
          </a:xfrm>
        </p:spPr>
        <p:txBody>
          <a:bodyPr>
            <a:normAutofit/>
          </a:bodyPr>
          <a:lstStyle/>
          <a:p>
            <a:r>
              <a:rPr lang="en-US" sz="3200" b="1" dirty="0"/>
              <a:t>George Mason University integrative review of leadership studies over the last 20 years found</a:t>
            </a:r>
            <a:br>
              <a:rPr lang="en-US" sz="2800" b="1" dirty="0"/>
            </a:br>
            <a:r>
              <a:rPr lang="it-IT" sz="2000" dirty="0">
                <a:latin typeface="+mn-lt"/>
              </a:rPr>
              <a:t>Zaccaro,Green, Dubrow, &amp; Kolze, (2018) </a:t>
            </a:r>
            <a:r>
              <a:rPr lang="en-US" sz="2000" dirty="0"/>
              <a:t>Oxford review, (2019) </a:t>
            </a:r>
            <a:br>
              <a:rPr lang="en-US" sz="2000" dirty="0">
                <a:latin typeface="+mn-lt"/>
              </a:rPr>
            </a:br>
            <a:endParaRPr lang="en-US" sz="2000" dirty="0">
              <a:latin typeface="+mn-lt"/>
            </a:endParaRPr>
          </a:p>
        </p:txBody>
      </p:sp>
      <p:sp>
        <p:nvSpPr>
          <p:cNvPr id="3" name="Content Placeholder 2">
            <a:extLst>
              <a:ext uri="{FF2B5EF4-FFF2-40B4-BE49-F238E27FC236}">
                <a16:creationId xmlns:a16="http://schemas.microsoft.com/office/drawing/2014/main" id="{8DA39F3C-89FB-43C3-8422-32593A10F60A}"/>
              </a:ext>
            </a:extLst>
          </p:cNvPr>
          <p:cNvSpPr>
            <a:spLocks noGrp="1"/>
          </p:cNvSpPr>
          <p:nvPr>
            <p:ph idx="1"/>
          </p:nvPr>
        </p:nvSpPr>
        <p:spPr>
          <a:xfrm>
            <a:off x="-1" y="1568740"/>
            <a:ext cx="9143999" cy="5670259"/>
          </a:xfrm>
        </p:spPr>
        <p:txBody>
          <a:bodyPr>
            <a:normAutofit fontScale="55000" lnSpcReduction="20000"/>
          </a:bodyPr>
          <a:lstStyle/>
          <a:p>
            <a:pPr>
              <a:buFont typeface="Wingdings" panose="05000000000000000000" pitchFamily="2" charset="2"/>
              <a:buChar char="§"/>
            </a:pPr>
            <a:r>
              <a:rPr lang="en-US" sz="5100" b="1" dirty="0">
                <a:solidFill>
                  <a:srgbClr val="C00000"/>
                </a:solidFill>
              </a:rPr>
              <a:t>In terms of leadership development there is considerable scope for helping leaders develop the ability to control their </a:t>
            </a:r>
            <a:r>
              <a:rPr lang="en-US" sz="5100" b="1" i="1" u="sng" dirty="0">
                <a:solidFill>
                  <a:srgbClr val="C00000"/>
                </a:solidFill>
              </a:rPr>
              <a:t>outcomes</a:t>
            </a:r>
            <a:r>
              <a:rPr lang="en-US" sz="5100" b="1" dirty="0">
                <a:solidFill>
                  <a:srgbClr val="C00000"/>
                </a:solidFill>
              </a:rPr>
              <a:t> by working with them on their:</a:t>
            </a:r>
          </a:p>
          <a:p>
            <a:pPr>
              <a:buFont typeface="Courier New" panose="02070309020205020404" pitchFamily="49" charset="0"/>
              <a:buChar char="o"/>
            </a:pPr>
            <a:r>
              <a:rPr lang="en-US" sz="5100" dirty="0"/>
              <a:t>Cognitive capacities</a:t>
            </a:r>
          </a:p>
          <a:p>
            <a:pPr>
              <a:buFont typeface="Courier New" panose="02070309020205020404" pitchFamily="49" charset="0"/>
              <a:buChar char="o"/>
            </a:pPr>
            <a:r>
              <a:rPr lang="en-US" sz="5100" dirty="0"/>
              <a:t>Social capacities</a:t>
            </a:r>
          </a:p>
          <a:p>
            <a:pPr>
              <a:buFont typeface="Courier New" panose="02070309020205020404" pitchFamily="49" charset="0"/>
              <a:buChar char="o"/>
            </a:pPr>
            <a:r>
              <a:rPr lang="en-US" sz="5100" dirty="0"/>
              <a:t>Core values and beliefs</a:t>
            </a:r>
          </a:p>
          <a:p>
            <a:pPr>
              <a:buFont typeface="Courier New" panose="02070309020205020404" pitchFamily="49" charset="0"/>
              <a:buChar char="o"/>
            </a:pPr>
            <a:r>
              <a:rPr lang="en-US" sz="5100" dirty="0"/>
              <a:t>Knowledge and skills (including emotion regulation skills)</a:t>
            </a:r>
          </a:p>
          <a:p>
            <a:pPr marL="0" indent="0">
              <a:buNone/>
            </a:pPr>
            <a:endParaRPr lang="en-US" sz="2800" dirty="0"/>
          </a:p>
          <a:p>
            <a:pPr marL="0" indent="0">
              <a:buNone/>
            </a:pPr>
            <a:r>
              <a:rPr lang="en-US" sz="3800" i="1" dirty="0"/>
              <a:t>Additionally, the research found leaders that:</a:t>
            </a:r>
          </a:p>
          <a:p>
            <a:pPr>
              <a:buFont typeface="Wingdings" panose="05000000000000000000" pitchFamily="2" charset="2"/>
              <a:buChar char="§"/>
            </a:pPr>
            <a:r>
              <a:rPr lang="en-US" sz="3800" dirty="0"/>
              <a:t>Acquire a more developmental mindset, (as opposed to a fixed mindset)</a:t>
            </a:r>
          </a:p>
          <a:p>
            <a:pPr>
              <a:buFont typeface="Wingdings" panose="05000000000000000000" pitchFamily="2" charset="2"/>
              <a:buChar char="§"/>
            </a:pPr>
            <a:r>
              <a:rPr lang="en-US" sz="3800" dirty="0"/>
              <a:t>Understand and develop their foundational traits in leadership capacities</a:t>
            </a:r>
          </a:p>
          <a:p>
            <a:pPr>
              <a:buFont typeface="Wingdings" panose="05000000000000000000" pitchFamily="2" charset="2"/>
              <a:buChar char="§"/>
            </a:pPr>
            <a:r>
              <a:rPr lang="en-US" sz="3800" dirty="0"/>
              <a:t>Increase situational flexibility and awareness</a:t>
            </a:r>
          </a:p>
          <a:p>
            <a:pPr>
              <a:buFont typeface="Courier New" panose="02070309020205020404" pitchFamily="49" charset="0"/>
              <a:buChar char="o"/>
            </a:pPr>
            <a:endParaRPr lang="en-US" sz="2800" dirty="0"/>
          </a:p>
          <a:p>
            <a:pPr marL="0" indent="0">
              <a:buNone/>
            </a:pPr>
            <a:br>
              <a:rPr lang="en-US" b="1" dirty="0"/>
            </a:br>
            <a:endParaRPr lang="en-US" dirty="0"/>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FFD8E0FB-C089-49C6-A1C4-AE1C10E720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17126528"/>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E76DE-7ADC-026F-C354-8A685D615378}"/>
              </a:ext>
            </a:extLst>
          </p:cNvPr>
          <p:cNvSpPr>
            <a:spLocks noGrp="1"/>
          </p:cNvSpPr>
          <p:nvPr>
            <p:ph type="title"/>
          </p:nvPr>
        </p:nvSpPr>
        <p:spPr>
          <a:xfrm>
            <a:off x="457200" y="136525"/>
            <a:ext cx="8229600" cy="1158875"/>
          </a:xfrm>
        </p:spPr>
        <p:txBody>
          <a:bodyPr>
            <a:normAutofit/>
          </a:bodyPr>
          <a:lstStyle/>
          <a:p>
            <a:r>
              <a:rPr lang="en-US" sz="3600" b="1" dirty="0"/>
              <a:t>Building Supervisor Trust with Appraisals</a:t>
            </a:r>
            <a:br>
              <a:rPr lang="en-US" sz="3600" b="1" dirty="0"/>
            </a:br>
            <a:r>
              <a:rPr lang="en-US" sz="2700" dirty="0" err="1"/>
              <a:t>Mulvaneya</a:t>
            </a:r>
            <a:r>
              <a:rPr lang="en-US" sz="2700" dirty="0"/>
              <a:t> &amp; </a:t>
            </a:r>
            <a:r>
              <a:rPr lang="en-US" sz="2700" dirty="0" err="1"/>
              <a:t>Kianickaa</a:t>
            </a:r>
            <a:r>
              <a:rPr lang="en-US" sz="2700" b="1" dirty="0"/>
              <a:t>, </a:t>
            </a:r>
            <a:r>
              <a:rPr lang="en-US" sz="2700" dirty="0"/>
              <a:t>(2022)</a:t>
            </a:r>
          </a:p>
        </p:txBody>
      </p:sp>
      <p:sp>
        <p:nvSpPr>
          <p:cNvPr id="3" name="Content Placeholder 2">
            <a:extLst>
              <a:ext uri="{FF2B5EF4-FFF2-40B4-BE49-F238E27FC236}">
                <a16:creationId xmlns:a16="http://schemas.microsoft.com/office/drawing/2014/main" id="{86DEB2D6-A046-8DF6-45F1-7605D0699749}"/>
              </a:ext>
            </a:extLst>
          </p:cNvPr>
          <p:cNvSpPr>
            <a:spLocks noGrp="1"/>
          </p:cNvSpPr>
          <p:nvPr>
            <p:ph idx="1"/>
          </p:nvPr>
        </p:nvSpPr>
        <p:spPr>
          <a:xfrm>
            <a:off x="228600" y="1447800"/>
            <a:ext cx="8686800" cy="5273674"/>
          </a:xfrm>
        </p:spPr>
        <p:txBody>
          <a:bodyPr>
            <a:normAutofit/>
          </a:bodyPr>
          <a:lstStyle/>
          <a:p>
            <a:pPr>
              <a:buFont typeface="Wingdings" panose="05000000000000000000" pitchFamily="2" charset="2"/>
              <a:buChar char="§"/>
            </a:pPr>
            <a:r>
              <a:rPr lang="en-US" sz="2800" dirty="0"/>
              <a:t>Transparency and truthfulness</a:t>
            </a:r>
            <a:r>
              <a:rPr lang="en-US" sz="3000" dirty="0"/>
              <a:t>. </a:t>
            </a:r>
            <a:r>
              <a:rPr lang="en-US" sz="2400" dirty="0"/>
              <a:t>(Chen &amp; Lee, 2012)</a:t>
            </a:r>
          </a:p>
          <a:p>
            <a:pPr>
              <a:buFont typeface="Wingdings" panose="05000000000000000000" pitchFamily="2" charset="2"/>
              <a:buChar char="§"/>
            </a:pPr>
            <a:r>
              <a:rPr lang="en-US" sz="2800" dirty="0"/>
              <a:t>Demonstrate competence. </a:t>
            </a:r>
            <a:r>
              <a:rPr lang="en-US" sz="2400" dirty="0"/>
              <a:t>(Callier, 2014)</a:t>
            </a:r>
          </a:p>
          <a:p>
            <a:pPr>
              <a:buFont typeface="Wingdings" panose="05000000000000000000" pitchFamily="2" charset="2"/>
              <a:buChar char="§"/>
            </a:pPr>
            <a:r>
              <a:rPr lang="en-US" sz="2800" dirty="0"/>
              <a:t>Good relationships with employees. </a:t>
            </a:r>
            <a:r>
              <a:rPr lang="en-US" sz="2400" dirty="0"/>
              <a:t>(</a:t>
            </a:r>
            <a:r>
              <a:rPr lang="en-US" sz="2400" dirty="0" err="1"/>
              <a:t>Salimaki</a:t>
            </a:r>
            <a:r>
              <a:rPr lang="en-US" sz="2400" dirty="0"/>
              <a:t> &amp; </a:t>
            </a:r>
            <a:r>
              <a:rPr lang="en-US" sz="2400" dirty="0" err="1"/>
              <a:t>Jamesen</a:t>
            </a:r>
            <a:r>
              <a:rPr lang="en-US" sz="2400" dirty="0"/>
              <a:t>, 2010). </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Focus on encouraging employees rather than commanding them</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(Callier, 2014)</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Avoid playing favorites. </a:t>
            </a:r>
            <a:r>
              <a:rPr kumimoji="0" lang="en-US" sz="2400" b="0" i="0" u="none" strike="noStrike" kern="1200" cap="none" spc="0" normalizeH="0" baseline="0" noProof="0" dirty="0">
                <a:ln>
                  <a:noFill/>
                </a:ln>
                <a:solidFill>
                  <a:prstClr val="black"/>
                </a:solidFill>
                <a:effectLst/>
                <a:uLnTx/>
                <a:uFillTx/>
                <a:latin typeface="Calibri"/>
                <a:ea typeface="+mn-ea"/>
                <a:cs typeface="+mn-cs"/>
              </a:rPr>
              <a:t>(Durant et al., 2006)</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Accept responsibility and give credit. Rather than shifting the blame to another employee or the agency, supervisors should accept responsibility and communicate plans for improvement</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a:buFont typeface="Wingdings" panose="05000000000000000000" pitchFamily="2" charset="2"/>
              <a:buChar char="§"/>
            </a:pPr>
            <a:endParaRPr lang="en-US" sz="2600" dirty="0"/>
          </a:p>
        </p:txBody>
      </p:sp>
      <p:sp>
        <p:nvSpPr>
          <p:cNvPr id="4" name="Slide Number Placeholder 3">
            <a:extLst>
              <a:ext uri="{FF2B5EF4-FFF2-40B4-BE49-F238E27FC236}">
                <a16:creationId xmlns:a16="http://schemas.microsoft.com/office/drawing/2014/main" id="{0B1625F4-F2B0-9DD7-F469-B038D8D8A1BD}"/>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860</a:t>
            </a:fld>
            <a:endParaRPr lang="en-US" dirty="0">
              <a:solidFill>
                <a:prstClr val="black">
                  <a:tint val="75000"/>
                </a:prstClr>
              </a:solidFill>
            </a:endParaRPr>
          </a:p>
        </p:txBody>
      </p:sp>
    </p:spTree>
    <p:extLst>
      <p:ext uri="{BB962C8B-B14F-4D97-AF65-F5344CB8AC3E}">
        <p14:creationId xmlns:p14="http://schemas.microsoft.com/office/powerpoint/2010/main" val="1650208184"/>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14100-3A6F-9EA9-D9F0-AC9AB44B666F}"/>
              </a:ext>
            </a:extLst>
          </p:cNvPr>
          <p:cNvSpPr>
            <a:spLocks noGrp="1"/>
          </p:cNvSpPr>
          <p:nvPr>
            <p:ph type="title"/>
          </p:nvPr>
        </p:nvSpPr>
        <p:spPr>
          <a:xfrm>
            <a:off x="457200" y="-1"/>
            <a:ext cx="8229600" cy="1203325"/>
          </a:xfrm>
        </p:spPr>
        <p:txBody>
          <a:bodyPr>
            <a:normAutofit/>
          </a:bodyPr>
          <a:lstStyle/>
          <a:p>
            <a:r>
              <a:rPr lang="en-US" sz="4000" b="1" dirty="0"/>
              <a:t>Employee Engagement is Important</a:t>
            </a:r>
            <a:br>
              <a:rPr lang="en-US" sz="4000" b="1" dirty="0"/>
            </a:br>
            <a:r>
              <a:rPr lang="en-US" sz="2700" dirty="0" err="1"/>
              <a:t>Mulvaneya</a:t>
            </a:r>
            <a:r>
              <a:rPr lang="en-US" sz="2700" dirty="0"/>
              <a:t> &amp; </a:t>
            </a:r>
            <a:r>
              <a:rPr lang="en-US" sz="2700" dirty="0" err="1"/>
              <a:t>Kianickaa</a:t>
            </a:r>
            <a:r>
              <a:rPr lang="en-US" sz="2700" dirty="0"/>
              <a:t>, (2022)</a:t>
            </a:r>
          </a:p>
        </p:txBody>
      </p:sp>
      <p:sp>
        <p:nvSpPr>
          <p:cNvPr id="3" name="Content Placeholder 2">
            <a:extLst>
              <a:ext uri="{FF2B5EF4-FFF2-40B4-BE49-F238E27FC236}">
                <a16:creationId xmlns:a16="http://schemas.microsoft.com/office/drawing/2014/main" id="{5BE59796-94FE-07F5-6C78-11BE96352402}"/>
              </a:ext>
            </a:extLst>
          </p:cNvPr>
          <p:cNvSpPr>
            <a:spLocks noGrp="1"/>
          </p:cNvSpPr>
          <p:nvPr>
            <p:ph idx="1"/>
          </p:nvPr>
        </p:nvSpPr>
        <p:spPr>
          <a:xfrm>
            <a:off x="457200" y="1295400"/>
            <a:ext cx="8229600" cy="5334000"/>
          </a:xfrm>
        </p:spPr>
        <p:txBody>
          <a:bodyPr>
            <a:normAutofit fontScale="92500" lnSpcReduction="10000"/>
          </a:bodyPr>
          <a:lstStyle/>
          <a:p>
            <a:pPr>
              <a:buFont typeface="Wingdings" panose="05000000000000000000" pitchFamily="2" charset="2"/>
              <a:buChar char="§"/>
            </a:pPr>
            <a:r>
              <a:rPr lang="en-US" sz="2800" dirty="0"/>
              <a:t>Initial meeting with the employee to collectively review the existing job description and performance expectations</a:t>
            </a:r>
          </a:p>
          <a:p>
            <a:pPr>
              <a:buFont typeface="Wingdings" panose="05000000000000000000" pitchFamily="2" charset="2"/>
              <a:buChar char="§"/>
            </a:pPr>
            <a:r>
              <a:rPr lang="en-US" sz="2800" dirty="0"/>
              <a:t>Brainstorm a list of job domains and tasks that fully capture the job responsibilities for the job title </a:t>
            </a:r>
            <a:r>
              <a:rPr lang="en-US" sz="2400" dirty="0"/>
              <a:t>(</a:t>
            </a:r>
            <a:r>
              <a:rPr lang="en-US" sz="2400" dirty="0" err="1"/>
              <a:t>Mieroop</a:t>
            </a:r>
            <a:r>
              <a:rPr lang="en-US" sz="2400" dirty="0"/>
              <a:t> &amp; </a:t>
            </a:r>
            <a:r>
              <a:rPr lang="en-US" sz="2400" dirty="0" err="1"/>
              <a:t>Vrolix</a:t>
            </a:r>
            <a:r>
              <a:rPr lang="en-US" sz="2400" dirty="0"/>
              <a:t>, 2014)</a:t>
            </a:r>
          </a:p>
          <a:p>
            <a:pPr>
              <a:buFont typeface="Wingdings" panose="05000000000000000000" pitchFamily="2" charset="2"/>
              <a:buChar char="§"/>
            </a:pPr>
            <a:r>
              <a:rPr lang="en-US" sz="2800" dirty="0"/>
              <a:t>Importance of a total “weight” for each job task </a:t>
            </a:r>
            <a:r>
              <a:rPr lang="en-US" sz="2400" dirty="0"/>
              <a:t>(Mulvaney, McKinney, &amp; </a:t>
            </a:r>
            <a:r>
              <a:rPr lang="en-US" sz="2400" dirty="0" err="1"/>
              <a:t>Grodsky</a:t>
            </a:r>
            <a:r>
              <a:rPr lang="en-US" sz="2400" dirty="0"/>
              <a:t>, 2008)</a:t>
            </a:r>
          </a:p>
          <a:p>
            <a:pPr>
              <a:buFont typeface="Wingdings" panose="05000000000000000000" pitchFamily="2" charset="2"/>
              <a:buChar char="§"/>
            </a:pPr>
            <a:r>
              <a:rPr lang="en-US" sz="2800" dirty="0"/>
              <a:t>Supervisors and employees walk away with a clear understanding of their job tasks and the importance supervisors’ place on these tasks </a:t>
            </a:r>
            <a:r>
              <a:rPr lang="en-US" sz="2400" dirty="0"/>
              <a:t>(Mulvaney, 2017)</a:t>
            </a:r>
          </a:p>
          <a:p>
            <a:pPr>
              <a:buFont typeface="Wingdings" panose="05000000000000000000" pitchFamily="2" charset="2"/>
              <a:buChar char="§"/>
            </a:pPr>
            <a:r>
              <a:rPr lang="en-US" sz="2800" dirty="0"/>
              <a:t>Each task statement developed during the job analysis phase can then serve as the evaluation criterion for the job specific performance appraisal</a:t>
            </a:r>
          </a:p>
        </p:txBody>
      </p:sp>
      <p:sp>
        <p:nvSpPr>
          <p:cNvPr id="4" name="Slide Number Placeholder 3">
            <a:extLst>
              <a:ext uri="{FF2B5EF4-FFF2-40B4-BE49-F238E27FC236}">
                <a16:creationId xmlns:a16="http://schemas.microsoft.com/office/drawing/2014/main" id="{B01071E7-F4BA-FE11-2269-43E77E55F461}"/>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861</a:t>
            </a:fld>
            <a:endParaRPr lang="en-US">
              <a:solidFill>
                <a:prstClr val="black">
                  <a:tint val="75000"/>
                </a:prstClr>
              </a:solidFill>
            </a:endParaRPr>
          </a:p>
        </p:txBody>
      </p:sp>
    </p:spTree>
    <p:extLst>
      <p:ext uri="{BB962C8B-B14F-4D97-AF65-F5344CB8AC3E}">
        <p14:creationId xmlns:p14="http://schemas.microsoft.com/office/powerpoint/2010/main" val="2715106428"/>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514600"/>
          </a:xfrm>
        </p:spPr>
        <p:txBody>
          <a:bodyPr>
            <a:normAutofit fontScale="90000"/>
          </a:bodyPr>
          <a:lstStyle/>
          <a:p>
            <a:r>
              <a:rPr lang="en-US" sz="3100" b="1" dirty="0"/>
              <a:t>The effects of performance rating, leader-member exchange, perceived utility, and organizational justice on performance appraisal satisfaction: applying a moral judgement perspective </a:t>
            </a:r>
            <a:br>
              <a:rPr lang="en-US" sz="3100" b="1" dirty="0"/>
            </a:br>
            <a:r>
              <a:rPr lang="en-US" sz="2800" dirty="0" err="1"/>
              <a:t>Dusterhoff</a:t>
            </a:r>
            <a:r>
              <a:rPr lang="en-US" sz="2800" dirty="0"/>
              <a:t> and Cunningham </a:t>
            </a:r>
            <a:br>
              <a:rPr lang="en-US" sz="2800" dirty="0"/>
            </a:br>
            <a:r>
              <a:rPr lang="en-US" sz="2800" dirty="0"/>
              <a:t>Feb. 2013 Journal of Business Ethics</a:t>
            </a:r>
          </a:p>
        </p:txBody>
      </p:sp>
      <p:sp>
        <p:nvSpPr>
          <p:cNvPr id="3" name="Content Placeholder 2"/>
          <p:cNvSpPr>
            <a:spLocks noGrp="1"/>
          </p:cNvSpPr>
          <p:nvPr>
            <p:ph idx="1"/>
          </p:nvPr>
        </p:nvSpPr>
        <p:spPr>
          <a:xfrm>
            <a:off x="76200" y="2819400"/>
            <a:ext cx="8991600" cy="3886200"/>
          </a:xfrm>
        </p:spPr>
        <p:txBody>
          <a:bodyPr>
            <a:normAutofit/>
          </a:bodyPr>
          <a:lstStyle/>
          <a:p>
            <a:pPr>
              <a:buFont typeface="Wingdings" panose="05000000000000000000" pitchFamily="2" charset="2"/>
              <a:buChar char="§"/>
            </a:pPr>
            <a:r>
              <a:rPr lang="en-US" sz="2800" dirty="0"/>
              <a:t>The performance appraisal process is increasingly seen as a key link between employee behavior and an organization’s strategic objectives</a:t>
            </a:r>
          </a:p>
          <a:p>
            <a:pPr>
              <a:buFont typeface="Wingdings" panose="05000000000000000000" pitchFamily="2" charset="2"/>
              <a:buChar char="§"/>
            </a:pPr>
            <a:r>
              <a:rPr lang="en-US" sz="2800" dirty="0"/>
              <a:t>Unfortunately, performance reviews often fail to change how people work, and dissatisfaction with the appraisal process has been associated with general job dissatisfaction, lower organizational commitment, and increased intentions to quit</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862</a:t>
            </a:fld>
            <a:endParaRPr lang="en-US">
              <a:solidFill>
                <a:prstClr val="black">
                  <a:tint val="75000"/>
                </a:prstClr>
              </a:solidFill>
            </a:endParaRPr>
          </a:p>
        </p:txBody>
      </p:sp>
    </p:spTree>
    <p:extLst>
      <p:ext uri="{BB962C8B-B14F-4D97-AF65-F5344CB8AC3E}">
        <p14:creationId xmlns:p14="http://schemas.microsoft.com/office/powerpoint/2010/main" val="2828570950"/>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264275"/>
          </a:xfrm>
        </p:spPr>
        <p:txBody>
          <a:bodyPr>
            <a:normAutofit lnSpcReduction="10000"/>
          </a:bodyPr>
          <a:lstStyle/>
          <a:p>
            <a:pPr>
              <a:buFont typeface="Wingdings" panose="05000000000000000000" pitchFamily="2" charset="2"/>
              <a:buChar char="§"/>
            </a:pPr>
            <a:r>
              <a:rPr lang="en-US" sz="2800" dirty="0"/>
              <a:t>Researchers have found that appraisal reactions are affected by perceptions of fairness and the relationship between the supervisor and the employee</a:t>
            </a:r>
          </a:p>
          <a:p>
            <a:pPr>
              <a:buFont typeface="Wingdings" panose="05000000000000000000" pitchFamily="2" charset="2"/>
              <a:buChar char="§"/>
            </a:pPr>
            <a:r>
              <a:rPr lang="en-US" sz="2800" dirty="0"/>
              <a:t>Performance appraisals enable employers and employees to define, communicate, and review expectations, goals, and progress in achieving strategic objectives </a:t>
            </a:r>
            <a:r>
              <a:rPr lang="en-US" sz="2000" dirty="0"/>
              <a:t>(</a:t>
            </a:r>
            <a:r>
              <a:rPr lang="en-US" sz="2000" dirty="0" err="1"/>
              <a:t>Bacal</a:t>
            </a:r>
            <a:r>
              <a:rPr lang="en-US" sz="2000" dirty="0"/>
              <a:t> 2004).</a:t>
            </a:r>
          </a:p>
          <a:p>
            <a:pPr>
              <a:buFont typeface="Wingdings" panose="05000000000000000000" pitchFamily="2" charset="2"/>
              <a:buChar char="§"/>
            </a:pPr>
            <a:r>
              <a:rPr lang="en-US" sz="2800" dirty="0"/>
              <a:t>The purpose is to improve the way employees contribute to an organization’s goals and job performance</a:t>
            </a:r>
          </a:p>
          <a:p>
            <a:pPr>
              <a:buFont typeface="Wingdings" panose="05000000000000000000" pitchFamily="2" charset="2"/>
              <a:buChar char="§"/>
            </a:pPr>
            <a:r>
              <a:rPr lang="en-US" sz="2800" dirty="0"/>
              <a:t>Appraisals are also intended to sustain, improve, and help an employee develop and to overcome barriers to performance</a:t>
            </a:r>
          </a:p>
          <a:p>
            <a:pPr marL="0" indent="0">
              <a:buNone/>
            </a:pPr>
            <a:endParaRPr lang="en-US" dirty="0"/>
          </a:p>
          <a:p>
            <a:pPr>
              <a:buFont typeface="Wingdings" panose="05000000000000000000" pitchFamily="2" charset="2"/>
              <a:buChar char="q"/>
            </a:pPr>
            <a:endParaRPr lang="en-US" dirty="0"/>
          </a:p>
          <a:p>
            <a:pPr>
              <a:buFont typeface="Wingdings" panose="05000000000000000000" pitchFamily="2" charset="2"/>
              <a:buChar char="q"/>
            </a:pPr>
            <a:endParaRPr lang="en-US"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863</a:t>
            </a:fld>
            <a:endParaRPr lang="en-US">
              <a:solidFill>
                <a:prstClr val="black">
                  <a:tint val="75000"/>
                </a:prstClr>
              </a:solidFill>
            </a:endParaRPr>
          </a:p>
        </p:txBody>
      </p:sp>
    </p:spTree>
    <p:extLst>
      <p:ext uri="{BB962C8B-B14F-4D97-AF65-F5344CB8AC3E}">
        <p14:creationId xmlns:p14="http://schemas.microsoft.com/office/powerpoint/2010/main" val="650153385"/>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14" y="304800"/>
            <a:ext cx="8926286" cy="6553200"/>
          </a:xfrm>
        </p:spPr>
        <p:txBody>
          <a:bodyPr>
            <a:normAutofit/>
          </a:bodyPr>
          <a:lstStyle/>
          <a:p>
            <a:pPr>
              <a:buFont typeface="Wingdings" panose="05000000000000000000" pitchFamily="2" charset="2"/>
              <a:buChar char="§"/>
            </a:pPr>
            <a:r>
              <a:rPr lang="en-US" sz="2800" dirty="0"/>
              <a:t>If done well, performance reviews fulfill an important organizational need to provide feedback, guide, and encourage people to develop their skills and focus their performance toward organizational priorities and objectives</a:t>
            </a:r>
          </a:p>
          <a:p>
            <a:pPr>
              <a:buFont typeface="Wingdings" panose="05000000000000000000" pitchFamily="2" charset="2"/>
              <a:buChar char="§"/>
            </a:pPr>
            <a:r>
              <a:rPr lang="en-US" sz="2800" dirty="0"/>
              <a:t>There is a growing consensus among researchers and practitioners that the success with the performance appraisal process is extremely important in encouraging employee development and motivation</a:t>
            </a:r>
          </a:p>
          <a:p>
            <a:pPr>
              <a:buFont typeface="Wingdings" panose="05000000000000000000" pitchFamily="2" charset="2"/>
              <a:buChar char="§"/>
            </a:pPr>
            <a:r>
              <a:rPr lang="en-US" sz="2800" dirty="0"/>
              <a:t>The performance appraisal process is increasingly seen as a key part of the strategic approach to management, in providing a tool to facilitate the linkage between an employee’s competencies and behaviors and an organization’s strategic objectives</a:t>
            </a:r>
          </a:p>
          <a:p>
            <a:pPr>
              <a:buFont typeface="Wingdings" pitchFamily="2" charset="2"/>
              <a:buChar char="q"/>
            </a:pPr>
            <a:endParaRPr lang="en-US"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864</a:t>
            </a:fld>
            <a:endParaRPr lang="en-US">
              <a:solidFill>
                <a:prstClr val="black">
                  <a:tint val="75000"/>
                </a:prstClr>
              </a:solidFill>
            </a:endParaRPr>
          </a:p>
        </p:txBody>
      </p:sp>
    </p:spTree>
    <p:extLst>
      <p:ext uri="{BB962C8B-B14F-4D97-AF65-F5344CB8AC3E}">
        <p14:creationId xmlns:p14="http://schemas.microsoft.com/office/powerpoint/2010/main" val="4252976877"/>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839200" cy="6340474"/>
          </a:xfrm>
        </p:spPr>
        <p:txBody>
          <a:bodyPr>
            <a:normAutofit lnSpcReduction="10000"/>
          </a:bodyPr>
          <a:lstStyle/>
          <a:p>
            <a:pPr>
              <a:buFont typeface="Wingdings" panose="05000000000000000000" pitchFamily="2" charset="2"/>
              <a:buChar char="§"/>
            </a:pPr>
            <a:r>
              <a:rPr lang="en-US" sz="2800" dirty="0"/>
              <a:t>If managers expect to use the performance appraisal process to encourage employee development and performance, employees have to be view it positively and generally be satisfied with it</a:t>
            </a:r>
          </a:p>
          <a:p>
            <a:pPr>
              <a:buFont typeface="Wingdings" panose="05000000000000000000" pitchFamily="2" charset="2"/>
              <a:buChar char="§"/>
            </a:pPr>
            <a:r>
              <a:rPr lang="en-US" sz="2800" dirty="0"/>
              <a:t>If employees are dissatisfied and feel the process to be unfair, they are unlikely to accept and use the results of the appraisal </a:t>
            </a:r>
          </a:p>
          <a:p>
            <a:pPr>
              <a:buFont typeface="Wingdings" panose="05000000000000000000" pitchFamily="2" charset="2"/>
              <a:buChar char="§"/>
            </a:pPr>
            <a:r>
              <a:rPr lang="en-US" sz="2800" dirty="0"/>
              <a:t>Employees who are more satisfied with the process are more likely to agree with their evaluation and see it as useful in improving their performance and development.</a:t>
            </a:r>
          </a:p>
          <a:p>
            <a:pPr>
              <a:buFont typeface="Wingdings" panose="05000000000000000000" pitchFamily="2" charset="2"/>
              <a:buChar char="§"/>
            </a:pPr>
            <a:r>
              <a:rPr lang="en-US" sz="2800" dirty="0"/>
              <a:t>Positive employee reactions and agreement with the performance appraisals are linked to an improved understanding between manager and employee, motivation to improve performance and actual improvement </a:t>
            </a:r>
          </a:p>
          <a:p>
            <a:pPr>
              <a:buFont typeface="Wingdings" panose="05000000000000000000" pitchFamily="2" charset="2"/>
              <a:buChar char="§"/>
            </a:pPr>
            <a:endParaRPr lang="en-US" sz="2800"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865</a:t>
            </a:fld>
            <a:endParaRPr lang="en-US">
              <a:solidFill>
                <a:prstClr val="black">
                  <a:tint val="75000"/>
                </a:prstClr>
              </a:solidFill>
            </a:endParaRPr>
          </a:p>
        </p:txBody>
      </p:sp>
    </p:spTree>
    <p:extLst>
      <p:ext uri="{BB962C8B-B14F-4D97-AF65-F5344CB8AC3E}">
        <p14:creationId xmlns:p14="http://schemas.microsoft.com/office/powerpoint/2010/main" val="2070108764"/>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Over the last few years, researchers have pointed to a number of factors that are related to employee reactions to performance appraisals.</a:t>
            </a:r>
          </a:p>
        </p:txBody>
      </p:sp>
      <p:sp>
        <p:nvSpPr>
          <p:cNvPr id="3" name="Content Placeholder 2"/>
          <p:cNvSpPr>
            <a:spLocks noGrp="1"/>
          </p:cNvSpPr>
          <p:nvPr>
            <p:ph idx="1"/>
          </p:nvPr>
        </p:nvSpPr>
        <p:spPr>
          <a:xfrm>
            <a:off x="152400" y="1752600"/>
            <a:ext cx="8839200" cy="4968875"/>
          </a:xfrm>
        </p:spPr>
        <p:txBody>
          <a:bodyPr>
            <a:normAutofit/>
          </a:bodyPr>
          <a:lstStyle/>
          <a:p>
            <a:pPr>
              <a:buFont typeface="Wingdings" panose="05000000000000000000" pitchFamily="2" charset="2"/>
              <a:buChar char="§"/>
            </a:pPr>
            <a:r>
              <a:rPr lang="en-US" sz="2800" dirty="0"/>
              <a:t>Providing more positive feedback in the performance appraisal is seen as one way to improve the performance review process</a:t>
            </a:r>
          </a:p>
          <a:p>
            <a:pPr>
              <a:buFont typeface="Wingdings" panose="05000000000000000000" pitchFamily="2" charset="2"/>
              <a:buChar char="§"/>
            </a:pPr>
            <a:r>
              <a:rPr lang="en-US" sz="2800" dirty="0"/>
              <a:t>Appraisal reactions are affected by perceptions of fairness</a:t>
            </a:r>
          </a:p>
          <a:p>
            <a:pPr>
              <a:buFont typeface="Wingdings" panose="05000000000000000000" pitchFamily="2" charset="2"/>
              <a:buChar char="§"/>
            </a:pPr>
            <a:r>
              <a:rPr lang="en-US" sz="2800" dirty="0"/>
              <a:t>The importance of the relationship between the supervisor and the employee, suggesting that a more positive leader–member relationship is more likely to result in higher employee satisfaction and agreement with the process</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866</a:t>
            </a:fld>
            <a:endParaRPr lang="en-US">
              <a:solidFill>
                <a:prstClr val="black">
                  <a:tint val="75000"/>
                </a:prstClr>
              </a:solidFill>
            </a:endParaRPr>
          </a:p>
        </p:txBody>
      </p:sp>
    </p:spTree>
    <p:extLst>
      <p:ext uri="{BB962C8B-B14F-4D97-AF65-F5344CB8AC3E}">
        <p14:creationId xmlns:p14="http://schemas.microsoft.com/office/powerpoint/2010/main" val="1459634549"/>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
            <a:ext cx="8229600" cy="6400800"/>
          </a:xfrm>
        </p:spPr>
        <p:txBody>
          <a:bodyPr>
            <a:normAutofit lnSpcReduction="10000"/>
          </a:bodyPr>
          <a:lstStyle/>
          <a:p>
            <a:pPr>
              <a:buFont typeface="Wingdings" panose="05000000000000000000" pitchFamily="2" charset="2"/>
              <a:buChar char="§"/>
            </a:pPr>
            <a:r>
              <a:rPr lang="en-US" sz="3000" dirty="0"/>
              <a:t>Employees may judge a performance appraisal from the perspective of its moral justifiability</a:t>
            </a:r>
          </a:p>
          <a:p>
            <a:pPr>
              <a:buFont typeface="Wingdings" panose="05000000000000000000" pitchFamily="2" charset="2"/>
              <a:buChar char="§"/>
            </a:pPr>
            <a:r>
              <a:rPr lang="en-US" sz="3000" dirty="0"/>
              <a:t>Researchers have typically measured appraisal reactions in terms of appraisal satisfaction, motivation to improve, perceived accuracy, and perceived utility</a:t>
            </a:r>
          </a:p>
          <a:p>
            <a:pPr>
              <a:buFont typeface="Wingdings" panose="05000000000000000000" pitchFamily="2" charset="2"/>
              <a:buChar char="§"/>
            </a:pPr>
            <a:r>
              <a:rPr lang="en-US" sz="3000" dirty="0"/>
              <a:t>Appraisal satisfaction was the most frequently measured reaction, perhaps because it affects important outcome variables, such as motivation, commitment, and productivity</a:t>
            </a:r>
          </a:p>
          <a:p>
            <a:pPr>
              <a:buFont typeface="Wingdings" panose="05000000000000000000" pitchFamily="2" charset="2"/>
              <a:buChar char="§"/>
            </a:pPr>
            <a:r>
              <a:rPr lang="en-US" sz="3000" dirty="0"/>
              <a:t>Two forms of appraisal satisfaction have been distinguished; satisfaction with the appraisal session, and satisfaction with the wider appraisal system.</a:t>
            </a:r>
          </a:p>
          <a:p>
            <a:pPr>
              <a:buFont typeface="Wingdings" panose="05000000000000000000" pitchFamily="2" charset="2"/>
              <a:buChar char="q"/>
            </a:pPr>
            <a:endParaRPr lang="en-US" dirty="0"/>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867</a:t>
            </a:fld>
            <a:endParaRPr lang="en-US">
              <a:solidFill>
                <a:prstClr val="black">
                  <a:tint val="75000"/>
                </a:prstClr>
              </a:solidFill>
            </a:endParaRPr>
          </a:p>
        </p:txBody>
      </p:sp>
    </p:spTree>
    <p:extLst>
      <p:ext uri="{BB962C8B-B14F-4D97-AF65-F5344CB8AC3E}">
        <p14:creationId xmlns:p14="http://schemas.microsoft.com/office/powerpoint/2010/main" val="3026070261"/>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8E016-7D11-4D0F-9F2C-78561B551BD3}"/>
              </a:ext>
            </a:extLst>
          </p:cNvPr>
          <p:cNvSpPr>
            <a:spLocks noGrp="1"/>
          </p:cNvSpPr>
          <p:nvPr>
            <p:ph type="title"/>
          </p:nvPr>
        </p:nvSpPr>
        <p:spPr/>
        <p:txBody>
          <a:bodyPr>
            <a:normAutofit fontScale="90000"/>
          </a:bodyPr>
          <a:lstStyle/>
          <a:p>
            <a:r>
              <a:rPr lang="en-US" b="1" dirty="0"/>
              <a:t>Administrative Burdens Regarding Staff Records</a:t>
            </a:r>
          </a:p>
        </p:txBody>
      </p:sp>
      <p:sp>
        <p:nvSpPr>
          <p:cNvPr id="3" name="Content Placeholder 2">
            <a:extLst>
              <a:ext uri="{FF2B5EF4-FFF2-40B4-BE49-F238E27FC236}">
                <a16:creationId xmlns:a16="http://schemas.microsoft.com/office/drawing/2014/main" id="{EE5AD057-CF9A-467F-B7A4-0CFF60869789}"/>
              </a:ext>
            </a:extLst>
          </p:cNvPr>
          <p:cNvSpPr>
            <a:spLocks noGrp="1"/>
          </p:cNvSpPr>
          <p:nvPr>
            <p:ph idx="1"/>
          </p:nvPr>
        </p:nvSpPr>
        <p:spPr/>
        <p:txBody>
          <a:bodyPr>
            <a:normAutofit fontScale="92500"/>
          </a:bodyPr>
          <a:lstStyle/>
          <a:p>
            <a:pPr>
              <a:buFont typeface="Wingdings" panose="05000000000000000000" pitchFamily="2" charset="2"/>
              <a:buChar char="§"/>
            </a:pPr>
            <a:r>
              <a:rPr lang="en-US" dirty="0"/>
              <a:t>Maintain up to date status for records</a:t>
            </a:r>
          </a:p>
          <a:p>
            <a:pPr>
              <a:buFont typeface="Wingdings" panose="05000000000000000000" pitchFamily="2" charset="2"/>
              <a:buChar char="§"/>
            </a:pPr>
            <a:r>
              <a:rPr lang="en-US" dirty="0"/>
              <a:t>Document </a:t>
            </a:r>
            <a:r>
              <a:rPr lang="en-US" b="1" dirty="0">
                <a:solidFill>
                  <a:srgbClr val="C00000"/>
                </a:solidFill>
              </a:rPr>
              <a:t>ALL</a:t>
            </a:r>
            <a:r>
              <a:rPr lang="en-US" dirty="0"/>
              <a:t> accurately thoroughly and completely</a:t>
            </a:r>
          </a:p>
          <a:p>
            <a:pPr>
              <a:buFont typeface="Wingdings" panose="05000000000000000000" pitchFamily="2" charset="2"/>
              <a:buChar char="§"/>
            </a:pPr>
            <a:r>
              <a:rPr lang="en-US" dirty="0"/>
              <a:t>Document good performance when appropriate</a:t>
            </a:r>
          </a:p>
          <a:p>
            <a:pPr>
              <a:buFont typeface="Wingdings" panose="05000000000000000000" pitchFamily="2" charset="2"/>
              <a:buChar char="§"/>
            </a:pPr>
            <a:r>
              <a:rPr lang="en-US" dirty="0"/>
              <a:t>Document poor performance when required</a:t>
            </a:r>
          </a:p>
          <a:p>
            <a:pPr>
              <a:buFont typeface="Wingdings" panose="05000000000000000000" pitchFamily="2" charset="2"/>
              <a:buChar char="§"/>
            </a:pPr>
            <a:r>
              <a:rPr lang="en-US" dirty="0"/>
              <a:t>File Review for Oversight</a:t>
            </a:r>
          </a:p>
          <a:p>
            <a:pPr>
              <a:buFont typeface="Wingdings" panose="05000000000000000000" pitchFamily="2" charset="2"/>
              <a:buChar char="§"/>
            </a:pPr>
            <a:r>
              <a:rPr lang="en-US" dirty="0"/>
              <a:t>File Maintenance</a:t>
            </a:r>
          </a:p>
          <a:p>
            <a:pPr>
              <a:buFont typeface="Wingdings" panose="05000000000000000000" pitchFamily="2" charset="2"/>
              <a:buChar char="§"/>
            </a:pPr>
            <a:r>
              <a:rPr lang="en-US" dirty="0"/>
              <a:t>File Security</a:t>
            </a:r>
          </a:p>
          <a:p>
            <a:pPr marL="0" indent="0">
              <a:buNone/>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92A42B23-F09C-4AA9-89B4-0BDAB2FFC9E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868</a:t>
            </a:fld>
            <a:endParaRPr lang="en-US">
              <a:solidFill>
                <a:prstClr val="black">
                  <a:tint val="75000"/>
                </a:prstClr>
              </a:solidFill>
            </a:endParaRPr>
          </a:p>
        </p:txBody>
      </p:sp>
    </p:spTree>
    <p:extLst>
      <p:ext uri="{BB962C8B-B14F-4D97-AF65-F5344CB8AC3E}">
        <p14:creationId xmlns:p14="http://schemas.microsoft.com/office/powerpoint/2010/main" val="4187605770"/>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rrowheads="1"/>
          </p:cNvSpPr>
          <p:nvPr>
            <p:ph type="title"/>
          </p:nvPr>
        </p:nvSpPr>
        <p:spPr>
          <a:xfrm>
            <a:off x="444910" y="147484"/>
            <a:ext cx="8229600" cy="1143000"/>
          </a:xfrm>
        </p:spPr>
        <p:txBody>
          <a:bodyPr/>
          <a:lstStyle/>
          <a:p>
            <a:pPr eaLnBrk="1" hangingPunct="1">
              <a:defRPr/>
            </a:pPr>
            <a:r>
              <a:rPr lang="en-US" b="1" u="sng" dirty="0"/>
              <a:t>Administrative Burdens</a:t>
            </a:r>
          </a:p>
        </p:txBody>
      </p:sp>
      <p:sp>
        <p:nvSpPr>
          <p:cNvPr id="88067" name="Rectangle 3"/>
          <p:cNvSpPr>
            <a:spLocks noGrp="1" noChangeArrowheads="1"/>
          </p:cNvSpPr>
          <p:nvPr>
            <p:ph type="body" idx="1"/>
          </p:nvPr>
        </p:nvSpPr>
        <p:spPr>
          <a:xfrm>
            <a:off x="990600" y="1295400"/>
            <a:ext cx="7772399" cy="5181600"/>
          </a:xfrm>
          <a:ln>
            <a:solidFill>
              <a:schemeClr val="accent1"/>
            </a:solidFill>
          </a:ln>
        </p:spPr>
        <p:txBody>
          <a:bodyPr/>
          <a:lstStyle/>
          <a:p>
            <a:pPr>
              <a:lnSpc>
                <a:spcPct val="80000"/>
              </a:lnSpc>
              <a:buNone/>
              <a:defRPr/>
            </a:pPr>
            <a:r>
              <a:rPr lang="en-US" sz="3400" b="1" dirty="0">
                <a:solidFill>
                  <a:srgbClr val="C00000"/>
                </a:solidFill>
              </a:rPr>
              <a:t> </a:t>
            </a:r>
            <a:r>
              <a:rPr lang="en-US" sz="3400" u="sng" dirty="0">
                <a:solidFill>
                  <a:srgbClr val="C00000"/>
                </a:solidFill>
                <a:effectLst>
                  <a:outerShdw blurRad="38100" dist="38100" dir="2700000" algn="tl">
                    <a:srgbClr val="000000"/>
                  </a:outerShdw>
                </a:effectLst>
              </a:rPr>
              <a:t>Property</a:t>
            </a:r>
            <a:endParaRPr lang="en-US" sz="3400" b="1" dirty="0">
              <a:solidFill>
                <a:srgbClr val="C00000"/>
              </a:solidFill>
            </a:endParaRPr>
          </a:p>
          <a:p>
            <a:pPr eaLnBrk="1" hangingPunct="1">
              <a:lnSpc>
                <a:spcPct val="80000"/>
              </a:lnSpc>
              <a:buFont typeface="Wingdings" panose="05000000000000000000" pitchFamily="2" charset="2"/>
              <a:buChar char="Ø"/>
              <a:defRPr/>
            </a:pPr>
            <a:r>
              <a:rPr lang="en-US" sz="3000" b="1" dirty="0">
                <a:solidFill>
                  <a:schemeClr val="tx2"/>
                </a:solidFill>
              </a:rPr>
              <a:t> Inventory</a:t>
            </a:r>
          </a:p>
          <a:p>
            <a:pPr eaLnBrk="1" hangingPunct="1">
              <a:lnSpc>
                <a:spcPct val="80000"/>
              </a:lnSpc>
              <a:buFont typeface="Wingdings" panose="05000000000000000000" pitchFamily="2" charset="2"/>
              <a:buChar char="Ø"/>
              <a:defRPr/>
            </a:pPr>
            <a:r>
              <a:rPr lang="en-US" sz="3000" b="1" dirty="0">
                <a:solidFill>
                  <a:schemeClr val="tx2"/>
                </a:solidFill>
              </a:rPr>
              <a:t> Maintenance</a:t>
            </a:r>
          </a:p>
          <a:p>
            <a:pPr eaLnBrk="1" hangingPunct="1">
              <a:lnSpc>
                <a:spcPct val="80000"/>
              </a:lnSpc>
              <a:buFont typeface="Wingdings" panose="05000000000000000000" pitchFamily="2" charset="2"/>
              <a:buChar char="Ø"/>
              <a:defRPr/>
            </a:pPr>
            <a:r>
              <a:rPr lang="en-US" sz="3000" b="1" dirty="0">
                <a:solidFill>
                  <a:schemeClr val="tx2"/>
                </a:solidFill>
              </a:rPr>
              <a:t> Accountability</a:t>
            </a:r>
          </a:p>
          <a:p>
            <a:pPr eaLnBrk="1" hangingPunct="1">
              <a:lnSpc>
                <a:spcPct val="80000"/>
              </a:lnSpc>
              <a:buFont typeface="Wingdings" panose="05000000000000000000" pitchFamily="2" charset="2"/>
              <a:buChar char="Ø"/>
              <a:defRPr/>
            </a:pPr>
            <a:r>
              <a:rPr lang="en-US" sz="3000" b="1" dirty="0">
                <a:solidFill>
                  <a:schemeClr val="tx2"/>
                </a:solidFill>
              </a:rPr>
              <a:t> Surplus </a:t>
            </a:r>
          </a:p>
        </p:txBody>
      </p:sp>
      <p:sp>
        <p:nvSpPr>
          <p:cNvPr id="88068" name="Rectangle 4"/>
          <p:cNvSpPr>
            <a:spLocks noChangeArrowheads="1"/>
          </p:cNvSpPr>
          <p:nvPr/>
        </p:nvSpPr>
        <p:spPr bwMode="auto">
          <a:xfrm>
            <a:off x="5257800" y="1295400"/>
            <a:ext cx="3387213" cy="2819400"/>
          </a:xfrm>
          <a:prstGeom prst="rect">
            <a:avLst/>
          </a:prstGeom>
          <a:noFill/>
          <a:ln w="9525">
            <a:noFill/>
            <a:miter lim="800000"/>
            <a:headEnd/>
            <a:tailEnd/>
          </a:ln>
          <a:effectLst/>
        </p:spPr>
        <p:txBody>
          <a:bodyPr/>
          <a:lstStyle/>
          <a:p>
            <a:pPr marL="342900" indent="-342900" algn="ctr">
              <a:lnSpc>
                <a:spcPct val="90000"/>
              </a:lnSpc>
              <a:spcBef>
                <a:spcPct val="20000"/>
              </a:spcBef>
              <a:buClr>
                <a:srgbClr val="0000FF"/>
              </a:buClr>
              <a:buSzPct val="70000"/>
              <a:buFont typeface="Wingdings" pitchFamily="2" charset="2"/>
              <a:buNone/>
              <a:defRPr/>
            </a:pPr>
            <a:r>
              <a:rPr lang="en-US" sz="3400" u="sng" dirty="0">
                <a:solidFill>
                  <a:srgbClr val="C00000"/>
                </a:solidFill>
                <a:effectLst>
                  <a:outerShdw blurRad="38100" dist="38100" dir="2700000" algn="tl">
                    <a:srgbClr val="000000"/>
                  </a:outerShdw>
                </a:effectLst>
              </a:rPr>
              <a:t>Money / Hours</a:t>
            </a:r>
            <a:endParaRPr lang="en-US" sz="3000" dirty="0">
              <a:solidFill>
                <a:srgbClr val="C00000"/>
              </a:solidFill>
              <a:effectLst>
                <a:outerShdw blurRad="38100" dist="38100" dir="2700000" algn="tl">
                  <a:srgbClr val="000000"/>
                </a:outerShdw>
              </a:effectLst>
            </a:endParaRPr>
          </a:p>
          <a:p>
            <a:pPr marL="457200" indent="-457200">
              <a:lnSpc>
                <a:spcPct val="90000"/>
              </a:lnSpc>
              <a:spcBef>
                <a:spcPct val="20000"/>
              </a:spcBef>
              <a:buClr>
                <a:srgbClr val="0000FF"/>
              </a:buClr>
              <a:buSzPct val="70000"/>
              <a:buFont typeface="Wingdings" panose="05000000000000000000" pitchFamily="2" charset="2"/>
              <a:buChar char="v"/>
              <a:defRPr/>
            </a:pPr>
            <a:r>
              <a:rPr lang="en-US" sz="3000" dirty="0">
                <a:solidFill>
                  <a:srgbClr val="1F497D"/>
                </a:solidFill>
                <a:effectLst>
                  <a:outerShdw blurRad="38100" dist="38100" dir="2700000" algn="tl">
                    <a:srgbClr val="000000"/>
                  </a:outerShdw>
                </a:effectLst>
              </a:rPr>
              <a:t>Internal Controls</a:t>
            </a:r>
          </a:p>
          <a:p>
            <a:pPr marL="457200" indent="-457200">
              <a:lnSpc>
                <a:spcPct val="90000"/>
              </a:lnSpc>
              <a:spcBef>
                <a:spcPct val="20000"/>
              </a:spcBef>
              <a:buClr>
                <a:srgbClr val="0000FF"/>
              </a:buClr>
              <a:buSzPct val="70000"/>
              <a:buFont typeface="Wingdings" panose="05000000000000000000" pitchFamily="2" charset="2"/>
              <a:buChar char="v"/>
              <a:defRPr/>
            </a:pPr>
            <a:r>
              <a:rPr lang="en-US" sz="3000" dirty="0">
                <a:solidFill>
                  <a:srgbClr val="1F497D"/>
                </a:solidFill>
                <a:effectLst>
                  <a:outerShdw blurRad="38100" dist="38100" dir="2700000" algn="tl">
                    <a:srgbClr val="000000"/>
                  </a:outerShdw>
                </a:effectLst>
              </a:rPr>
              <a:t>Divisions of responsibility</a:t>
            </a:r>
          </a:p>
          <a:p>
            <a:pPr marL="457200" indent="-457200">
              <a:lnSpc>
                <a:spcPct val="90000"/>
              </a:lnSpc>
              <a:spcBef>
                <a:spcPct val="20000"/>
              </a:spcBef>
              <a:buClr>
                <a:srgbClr val="0000FF"/>
              </a:buClr>
              <a:buSzPct val="70000"/>
              <a:buFont typeface="Wingdings" panose="05000000000000000000" pitchFamily="2" charset="2"/>
              <a:buChar char="v"/>
              <a:defRPr/>
            </a:pPr>
            <a:r>
              <a:rPr lang="en-US" sz="3000" dirty="0">
                <a:solidFill>
                  <a:srgbClr val="1F497D"/>
                </a:solidFill>
                <a:effectLst>
                  <a:outerShdw blurRad="38100" dist="38100" dir="2700000" algn="tl">
                    <a:srgbClr val="000000"/>
                  </a:outerShdw>
                </a:effectLst>
              </a:rPr>
              <a:t>Audit</a:t>
            </a:r>
          </a:p>
        </p:txBody>
      </p:sp>
      <p:sp>
        <p:nvSpPr>
          <p:cNvPr id="88069" name="Rectangle 5"/>
          <p:cNvSpPr>
            <a:spLocks noChangeArrowheads="1"/>
          </p:cNvSpPr>
          <p:nvPr/>
        </p:nvSpPr>
        <p:spPr bwMode="auto">
          <a:xfrm>
            <a:off x="2895600" y="3733800"/>
            <a:ext cx="3276600" cy="2438400"/>
          </a:xfrm>
          <a:prstGeom prst="rect">
            <a:avLst/>
          </a:prstGeom>
          <a:noFill/>
          <a:ln w="9525">
            <a:noFill/>
            <a:miter lim="800000"/>
            <a:headEnd/>
            <a:tailEnd/>
          </a:ln>
          <a:effectLst/>
        </p:spPr>
        <p:txBody>
          <a:bodyPr/>
          <a:lstStyle/>
          <a:p>
            <a:pPr marL="342900" indent="-342900" algn="ctr">
              <a:lnSpc>
                <a:spcPct val="90000"/>
              </a:lnSpc>
              <a:spcBef>
                <a:spcPct val="20000"/>
              </a:spcBef>
              <a:buClr>
                <a:srgbClr val="0000FF"/>
              </a:buClr>
              <a:buSzPct val="70000"/>
              <a:buFont typeface="Wingdings" pitchFamily="2" charset="2"/>
              <a:buNone/>
              <a:defRPr/>
            </a:pPr>
            <a:r>
              <a:rPr lang="en-US" sz="3400" u="sng" dirty="0">
                <a:solidFill>
                  <a:srgbClr val="C00000"/>
                </a:solidFill>
                <a:effectLst>
                  <a:outerShdw blurRad="38100" dist="38100" dir="2700000" algn="tl">
                    <a:srgbClr val="000000"/>
                  </a:outerShdw>
                </a:effectLst>
              </a:rPr>
              <a:t>Evidence</a:t>
            </a:r>
          </a:p>
          <a:p>
            <a:pPr marL="457200" indent="-457200">
              <a:lnSpc>
                <a:spcPct val="90000"/>
              </a:lnSpc>
              <a:spcBef>
                <a:spcPct val="20000"/>
              </a:spcBef>
              <a:buClr>
                <a:srgbClr val="0000FF"/>
              </a:buClr>
              <a:buSzPct val="70000"/>
              <a:buFont typeface="Wingdings" panose="05000000000000000000" pitchFamily="2" charset="2"/>
              <a:buChar char="q"/>
              <a:defRPr/>
            </a:pPr>
            <a:r>
              <a:rPr lang="en-US" sz="3000" dirty="0">
                <a:solidFill>
                  <a:srgbClr val="1F497D"/>
                </a:solidFill>
                <a:effectLst>
                  <a:outerShdw blurRad="38100" dist="38100" dir="2700000" algn="tl">
                    <a:srgbClr val="000000"/>
                  </a:outerShdw>
                </a:effectLst>
              </a:rPr>
              <a:t>Well documented</a:t>
            </a:r>
          </a:p>
          <a:p>
            <a:pPr marL="457200" indent="-457200">
              <a:lnSpc>
                <a:spcPct val="90000"/>
              </a:lnSpc>
              <a:spcBef>
                <a:spcPct val="20000"/>
              </a:spcBef>
              <a:buClr>
                <a:srgbClr val="0000FF"/>
              </a:buClr>
              <a:buSzPct val="70000"/>
              <a:buFont typeface="Wingdings" panose="05000000000000000000" pitchFamily="2" charset="2"/>
              <a:buChar char="q"/>
              <a:defRPr/>
            </a:pPr>
            <a:r>
              <a:rPr lang="en-US" sz="3000" dirty="0">
                <a:solidFill>
                  <a:srgbClr val="1F497D"/>
                </a:solidFill>
                <a:effectLst>
                  <a:outerShdw blurRad="38100" dist="38100" dir="2700000" algn="tl">
                    <a:srgbClr val="000000"/>
                  </a:outerShdw>
                </a:effectLst>
              </a:rPr>
              <a:t>Secure</a:t>
            </a:r>
          </a:p>
          <a:p>
            <a:pPr marL="457200" indent="-457200">
              <a:lnSpc>
                <a:spcPct val="90000"/>
              </a:lnSpc>
              <a:spcBef>
                <a:spcPct val="20000"/>
              </a:spcBef>
              <a:buClr>
                <a:srgbClr val="0000FF"/>
              </a:buClr>
              <a:buSzPct val="70000"/>
              <a:buFont typeface="Wingdings" panose="05000000000000000000" pitchFamily="2" charset="2"/>
              <a:buChar char="q"/>
              <a:defRPr/>
            </a:pPr>
            <a:r>
              <a:rPr lang="en-US" sz="3000" dirty="0">
                <a:solidFill>
                  <a:srgbClr val="1F497D"/>
                </a:solidFill>
                <a:effectLst>
                  <a:outerShdw blurRad="38100" dist="38100" dir="2700000" algn="tl">
                    <a:srgbClr val="000000"/>
                  </a:outerShdw>
                </a:effectLst>
              </a:rPr>
              <a:t>Inventoried </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869</a:t>
            </a:fld>
            <a:endParaRPr lang="en-US">
              <a:solidFill>
                <a:prstClr val="black">
                  <a:tint val="75000"/>
                </a:prstClr>
              </a:solidFill>
            </a:endParaRPr>
          </a:p>
        </p:txBody>
      </p:sp>
    </p:spTree>
    <p:extLst>
      <p:ext uri="{BB962C8B-B14F-4D97-AF65-F5344CB8AC3E}">
        <p14:creationId xmlns:p14="http://schemas.microsoft.com/office/powerpoint/2010/main" val="26549731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F7CCC-4152-41BE-B773-CEA0C81D1F4D}"/>
              </a:ext>
            </a:extLst>
          </p:cNvPr>
          <p:cNvSpPr>
            <a:spLocks noGrp="1"/>
          </p:cNvSpPr>
          <p:nvPr>
            <p:ph type="title"/>
          </p:nvPr>
        </p:nvSpPr>
        <p:spPr>
          <a:xfrm>
            <a:off x="0" y="0"/>
            <a:ext cx="9144000" cy="609600"/>
          </a:xfrm>
        </p:spPr>
        <p:txBody>
          <a:bodyPr>
            <a:normAutofit fontScale="90000"/>
          </a:bodyPr>
          <a:lstStyle/>
          <a:p>
            <a:r>
              <a:rPr lang="en-US" b="1" dirty="0"/>
              <a:t>Management and Leadership</a:t>
            </a:r>
          </a:p>
        </p:txBody>
      </p:sp>
      <p:sp>
        <p:nvSpPr>
          <p:cNvPr id="3" name="Content Placeholder 2">
            <a:extLst>
              <a:ext uri="{FF2B5EF4-FFF2-40B4-BE49-F238E27FC236}">
                <a16:creationId xmlns:a16="http://schemas.microsoft.com/office/drawing/2014/main" id="{62A9C52F-1D56-4482-AF23-C88183BD21DE}"/>
              </a:ext>
            </a:extLst>
          </p:cNvPr>
          <p:cNvSpPr>
            <a:spLocks noGrp="1"/>
          </p:cNvSpPr>
          <p:nvPr>
            <p:ph idx="1"/>
          </p:nvPr>
        </p:nvSpPr>
        <p:spPr>
          <a:xfrm>
            <a:off x="457200" y="1219200"/>
            <a:ext cx="8229600" cy="5638800"/>
          </a:xfrm>
        </p:spPr>
        <p:txBody>
          <a:bodyPr>
            <a:normAutofit/>
          </a:bodyPr>
          <a:lstStyle/>
          <a:p>
            <a:pPr marL="0" indent="0" algn="ctr">
              <a:buNone/>
            </a:pPr>
            <a:r>
              <a:rPr lang="en-US" b="1" i="1" dirty="0">
                <a:solidFill>
                  <a:srgbClr val="C00000"/>
                </a:solidFill>
                <a:latin typeface="Calibri" panose="020F0502020204030204" pitchFamily="34" charset="0"/>
                <a:cs typeface="Calibri" panose="020F0502020204030204" pitchFamily="34" charset="0"/>
              </a:rPr>
              <a:t>Require unnatural thinking and acts</a:t>
            </a:r>
          </a:p>
          <a:p>
            <a:pPr>
              <a:buFont typeface="Wingdings" panose="05000000000000000000" pitchFamily="2" charset="2"/>
              <a:buChar char="§"/>
            </a:pPr>
            <a:r>
              <a:rPr lang="en-US" sz="2800" b="1" dirty="0">
                <a:latin typeface="Calibri" panose="020F0502020204030204" pitchFamily="34" charset="0"/>
                <a:cs typeface="Calibri" panose="020F0502020204030204" pitchFamily="34" charset="0"/>
              </a:rPr>
              <a:t>Management: </a:t>
            </a:r>
            <a:r>
              <a:rPr lang="en-US" sz="2800" dirty="0">
                <a:latin typeface="Calibri" panose="020F0502020204030204" pitchFamily="34" charset="0"/>
                <a:cs typeface="Calibri" panose="020F0502020204030204" pitchFamily="34" charset="0"/>
              </a:rPr>
              <a:t>is about processes, systems, and functions</a:t>
            </a:r>
          </a:p>
          <a:p>
            <a:pPr>
              <a:buFont typeface="Wingdings" panose="05000000000000000000" pitchFamily="2" charset="2"/>
              <a:buChar char="§"/>
            </a:pPr>
            <a:r>
              <a:rPr lang="en-US" sz="2800" b="1" dirty="0">
                <a:latin typeface="Calibri" panose="020F0502020204030204" pitchFamily="34" charset="0"/>
                <a:cs typeface="Calibri" panose="020F0502020204030204" pitchFamily="34" charset="0"/>
              </a:rPr>
              <a:t>Leadership: </a:t>
            </a:r>
            <a:r>
              <a:rPr lang="en-US" sz="2800" dirty="0">
                <a:latin typeface="Calibri" panose="020F0502020204030204" pitchFamily="34" charset="0"/>
                <a:cs typeface="Calibri" panose="020F0502020204030204" pitchFamily="34" charset="0"/>
              </a:rPr>
              <a:t>is about influence and motivation</a:t>
            </a:r>
          </a:p>
          <a:p>
            <a:pPr>
              <a:buFont typeface="Wingdings" panose="05000000000000000000" pitchFamily="2" charset="2"/>
              <a:buChar char="§"/>
            </a:pPr>
            <a:r>
              <a:rPr lang="en-US" sz="2800" b="1" dirty="0">
                <a:latin typeface="Calibri" panose="020F0502020204030204" pitchFamily="34" charset="0"/>
                <a:cs typeface="Calibri" panose="020F0502020204030204" pitchFamily="34" charset="0"/>
              </a:rPr>
              <a:t>Leadership roles: </a:t>
            </a:r>
            <a:r>
              <a:rPr lang="en-US" sz="2800" dirty="0">
                <a:latin typeface="Calibri" panose="020F0502020204030204" pitchFamily="34" charset="0"/>
                <a:cs typeface="Calibri" panose="020F0502020204030204" pitchFamily="34" charset="0"/>
              </a:rPr>
              <a:t>emphasize tasks to be carried out</a:t>
            </a:r>
          </a:p>
          <a:p>
            <a:pPr>
              <a:buFont typeface="Wingdings" panose="05000000000000000000" pitchFamily="2" charset="2"/>
              <a:buChar char="§"/>
            </a:pPr>
            <a:r>
              <a:rPr lang="en-US" sz="2800" b="1" dirty="0">
                <a:latin typeface="Calibri" panose="020F0502020204030204" pitchFamily="34" charset="0"/>
                <a:cs typeface="Calibri" panose="020F0502020204030204" pitchFamily="34" charset="0"/>
              </a:rPr>
              <a:t>leadership styles: </a:t>
            </a:r>
            <a:r>
              <a:rPr lang="en-US" sz="2800" dirty="0">
                <a:latin typeface="Calibri" panose="020F0502020204030204" pitchFamily="34" charset="0"/>
                <a:cs typeface="Calibri" panose="020F0502020204030204" pitchFamily="34" charset="0"/>
              </a:rPr>
              <a:t>emphasize behavioral modes and approaches in carrying out those tasks</a:t>
            </a:r>
          </a:p>
          <a:p>
            <a:pPr marL="0" indent="0">
              <a:buNone/>
            </a:pPr>
            <a:r>
              <a:rPr lang="en-US" sz="2800" b="1" dirty="0">
                <a:solidFill>
                  <a:srgbClr val="C00000"/>
                </a:solidFill>
                <a:latin typeface="Calibri" panose="020F0502020204030204" pitchFamily="34" charset="0"/>
                <a:cs typeface="Calibri" panose="020F0502020204030204" pitchFamily="34" charset="0"/>
              </a:rPr>
              <a:t>Managing is "what" a leader does, and leading is "how" they do it </a:t>
            </a:r>
          </a:p>
          <a:p>
            <a:pPr marL="0" indent="0">
              <a:buNone/>
            </a:pP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Alimo</a:t>
            </a:r>
            <a:r>
              <a:rPr lang="en-US" sz="2400" dirty="0">
                <a:latin typeface="Calibri" panose="020F0502020204030204" pitchFamily="34" charset="0"/>
                <a:cs typeface="Calibri" panose="020F0502020204030204" pitchFamily="34" charset="0"/>
              </a:rPr>
              <a:t>-Metcalfe &amp; Alban-Metcalfe, (2008)</a:t>
            </a:r>
          </a:p>
          <a:p>
            <a:pPr marL="0" indent="0">
              <a:buNone/>
            </a:pPr>
            <a:endParaRPr lang="en-US"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dirty="0">
              <a:latin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1EE687A1-ADC9-4991-8B96-1B6FD433A0F8}"/>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87</a:t>
            </a:fld>
            <a:endParaRPr lang="en-US" dirty="0">
              <a:solidFill>
                <a:prstClr val="black">
                  <a:tint val="75000"/>
                </a:prstClr>
              </a:solidFill>
            </a:endParaRPr>
          </a:p>
        </p:txBody>
      </p:sp>
    </p:spTree>
    <p:extLst>
      <p:ext uri="{BB962C8B-B14F-4D97-AF65-F5344CB8AC3E}">
        <p14:creationId xmlns:p14="http://schemas.microsoft.com/office/powerpoint/2010/main" val="756251109"/>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rrowheads="1"/>
          </p:cNvSpPr>
          <p:nvPr>
            <p:ph type="title"/>
          </p:nvPr>
        </p:nvSpPr>
        <p:spPr>
          <a:xfrm>
            <a:off x="0" y="46038"/>
            <a:ext cx="9220200" cy="1477962"/>
          </a:xfrm>
        </p:spPr>
        <p:txBody>
          <a:bodyPr/>
          <a:lstStyle/>
          <a:p>
            <a:pPr eaLnBrk="1" hangingPunct="1">
              <a:defRPr/>
            </a:pPr>
            <a:r>
              <a:rPr lang="en-US" sz="3400" b="1" i="1" dirty="0"/>
              <a:t>Management of a work unit must be all inclusive.</a:t>
            </a:r>
            <a:br>
              <a:rPr lang="en-US" sz="3400" b="1" i="1" dirty="0"/>
            </a:br>
            <a:r>
              <a:rPr lang="en-US" sz="3400" b="1" i="1" dirty="0"/>
              <a:t>“A total package concept”</a:t>
            </a:r>
          </a:p>
        </p:txBody>
      </p:sp>
      <p:sp>
        <p:nvSpPr>
          <p:cNvPr id="139267" name="Rectangle 3"/>
          <p:cNvSpPr>
            <a:spLocks noGrp="1" noChangeArrowheads="1"/>
          </p:cNvSpPr>
          <p:nvPr>
            <p:ph type="body" idx="1"/>
          </p:nvPr>
        </p:nvSpPr>
        <p:spPr>
          <a:xfrm>
            <a:off x="152400" y="1981202"/>
            <a:ext cx="2743200" cy="4600512"/>
          </a:xfrm>
        </p:spPr>
        <p:txBody>
          <a:bodyPr>
            <a:normAutofit fontScale="92500" lnSpcReduction="10000"/>
          </a:bodyPr>
          <a:lstStyle/>
          <a:p>
            <a:pPr algn="ctr" eaLnBrk="1" hangingPunct="1">
              <a:lnSpc>
                <a:spcPct val="90000"/>
              </a:lnSpc>
              <a:buFont typeface="Wingdings" pitchFamily="2" charset="2"/>
              <a:buNone/>
              <a:defRPr/>
            </a:pPr>
            <a:r>
              <a:rPr lang="en-US" b="1" u="sng" dirty="0">
                <a:solidFill>
                  <a:schemeClr val="hlink"/>
                </a:solidFill>
              </a:rPr>
              <a:t>Office</a:t>
            </a:r>
            <a:br>
              <a:rPr lang="en-US" b="1" u="sng" dirty="0">
                <a:solidFill>
                  <a:schemeClr val="hlink"/>
                </a:solidFill>
              </a:rPr>
            </a:br>
            <a:endParaRPr lang="en-US" b="1" u="sng" dirty="0">
              <a:solidFill>
                <a:schemeClr val="hlink"/>
              </a:solidFill>
            </a:endParaRPr>
          </a:p>
          <a:p>
            <a:pPr eaLnBrk="1" hangingPunct="1">
              <a:lnSpc>
                <a:spcPct val="90000"/>
              </a:lnSpc>
              <a:buFontTx/>
              <a:buChar char="o"/>
              <a:defRPr/>
            </a:pPr>
            <a:r>
              <a:rPr lang="en-US" sz="2800" dirty="0"/>
              <a:t>Professional Standards</a:t>
            </a:r>
          </a:p>
          <a:p>
            <a:pPr eaLnBrk="1" hangingPunct="1">
              <a:lnSpc>
                <a:spcPct val="90000"/>
              </a:lnSpc>
              <a:buFontTx/>
              <a:buChar char="o"/>
              <a:defRPr/>
            </a:pPr>
            <a:r>
              <a:rPr lang="en-US" sz="2800" dirty="0"/>
              <a:t>Proactive Relationship/ Mentorship</a:t>
            </a:r>
          </a:p>
          <a:p>
            <a:pPr eaLnBrk="1" hangingPunct="1">
              <a:lnSpc>
                <a:spcPct val="90000"/>
              </a:lnSpc>
              <a:buFontTx/>
              <a:buChar char="o"/>
              <a:defRPr/>
            </a:pPr>
            <a:r>
              <a:rPr lang="en-US" sz="2800" dirty="0"/>
              <a:t>Healthy And Psychologically Safe Workplace Environment</a:t>
            </a:r>
          </a:p>
          <a:p>
            <a:pPr eaLnBrk="1" hangingPunct="1">
              <a:lnSpc>
                <a:spcPct val="90000"/>
              </a:lnSpc>
              <a:buFontTx/>
              <a:buChar char="o"/>
              <a:defRPr/>
            </a:pPr>
            <a:r>
              <a:rPr lang="en-US" sz="2800" dirty="0"/>
              <a:t>Functional</a:t>
            </a:r>
          </a:p>
        </p:txBody>
      </p:sp>
      <p:sp>
        <p:nvSpPr>
          <p:cNvPr id="133124" name="Text Box 4"/>
          <p:cNvSpPr txBox="1">
            <a:spLocks noChangeArrowheads="1"/>
          </p:cNvSpPr>
          <p:nvPr/>
        </p:nvSpPr>
        <p:spPr bwMode="auto">
          <a:xfrm>
            <a:off x="2961903" y="1815195"/>
            <a:ext cx="28956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a:spcBef>
                <a:spcPct val="0"/>
              </a:spcBef>
              <a:buClrTx/>
              <a:buSzTx/>
              <a:buFontTx/>
              <a:buNone/>
            </a:pPr>
            <a:r>
              <a:rPr lang="en-US" altLang="en-US" b="1" u="sng" dirty="0">
                <a:solidFill>
                  <a:srgbClr val="0000FF"/>
                </a:solidFill>
                <a:latin typeface="Calibri"/>
              </a:rPr>
              <a:t>Operations</a:t>
            </a:r>
            <a:br>
              <a:rPr lang="en-US" altLang="en-US" b="1" u="sng" dirty="0">
                <a:solidFill>
                  <a:srgbClr val="0000FF"/>
                </a:solidFill>
              </a:rPr>
            </a:br>
            <a:endParaRPr lang="en-US" altLang="en-US" dirty="0">
              <a:solidFill>
                <a:srgbClr val="0000FF"/>
              </a:solidFill>
            </a:endParaRPr>
          </a:p>
          <a:p>
            <a:pPr>
              <a:spcBef>
                <a:spcPct val="0"/>
              </a:spcBef>
              <a:buClr>
                <a:srgbClr val="0000FF"/>
              </a:buClr>
              <a:buSzTx/>
              <a:buFontTx/>
              <a:buChar char="o"/>
            </a:pPr>
            <a:r>
              <a:rPr lang="en-US" altLang="en-US" sz="2800" dirty="0">
                <a:solidFill>
                  <a:prstClr val="black"/>
                </a:solidFill>
              </a:rPr>
              <a:t>  </a:t>
            </a:r>
            <a:r>
              <a:rPr lang="en-US" altLang="en-US" sz="2800" dirty="0">
                <a:solidFill>
                  <a:prstClr val="black"/>
                </a:solidFill>
                <a:latin typeface="Calibri" panose="020F0502020204030204" pitchFamily="34" charset="0"/>
              </a:rPr>
              <a:t>Professional    </a:t>
            </a:r>
            <a:br>
              <a:rPr lang="en-US" altLang="en-US" sz="2800" dirty="0">
                <a:solidFill>
                  <a:prstClr val="black"/>
                </a:solidFill>
                <a:latin typeface="Calibri" panose="020F0502020204030204" pitchFamily="34" charset="0"/>
              </a:rPr>
            </a:br>
            <a:r>
              <a:rPr lang="en-US" altLang="en-US" sz="2800" dirty="0">
                <a:solidFill>
                  <a:prstClr val="black"/>
                </a:solidFill>
                <a:latin typeface="Calibri" panose="020F0502020204030204" pitchFamily="34" charset="0"/>
              </a:rPr>
              <a:t>    Practices</a:t>
            </a:r>
          </a:p>
          <a:p>
            <a:pPr>
              <a:spcBef>
                <a:spcPct val="0"/>
              </a:spcBef>
              <a:buClr>
                <a:srgbClr val="0000FF"/>
              </a:buClr>
              <a:buSzTx/>
              <a:buFontTx/>
              <a:buChar char="o"/>
            </a:pPr>
            <a:r>
              <a:rPr lang="en-US" altLang="en-US" sz="2800" dirty="0">
                <a:solidFill>
                  <a:prstClr val="black"/>
                </a:solidFill>
                <a:latin typeface="Calibri" panose="020F0502020204030204" pitchFamily="34" charset="0"/>
              </a:rPr>
              <a:t>  Operational   </a:t>
            </a:r>
          </a:p>
          <a:p>
            <a:pPr>
              <a:spcBef>
                <a:spcPct val="0"/>
              </a:spcBef>
              <a:buClr>
                <a:srgbClr val="0000FF"/>
              </a:buClr>
              <a:buSzTx/>
              <a:buNone/>
            </a:pPr>
            <a:r>
              <a:rPr lang="en-US" altLang="en-US" sz="2800" dirty="0">
                <a:solidFill>
                  <a:prstClr val="black"/>
                </a:solidFill>
                <a:latin typeface="Calibri" panose="020F0502020204030204" pitchFamily="34" charset="0"/>
              </a:rPr>
              <a:t>    Oversight</a:t>
            </a:r>
          </a:p>
          <a:p>
            <a:pPr>
              <a:spcBef>
                <a:spcPct val="0"/>
              </a:spcBef>
              <a:buClr>
                <a:srgbClr val="0000FF"/>
              </a:buClr>
              <a:buSzTx/>
              <a:buFontTx/>
              <a:buChar char="o"/>
            </a:pPr>
            <a:r>
              <a:rPr lang="en-US" altLang="en-US" sz="2800" dirty="0">
                <a:solidFill>
                  <a:prstClr val="black"/>
                </a:solidFill>
                <a:latin typeface="Calibri" panose="020F0502020204030204" pitchFamily="34" charset="0"/>
              </a:rPr>
              <a:t> Design, Train</a:t>
            </a:r>
          </a:p>
          <a:p>
            <a:pPr>
              <a:spcBef>
                <a:spcPct val="0"/>
              </a:spcBef>
              <a:buClr>
                <a:srgbClr val="0000FF"/>
              </a:buClr>
              <a:buSzTx/>
              <a:buNone/>
            </a:pPr>
            <a:r>
              <a:rPr lang="en-US" altLang="en-US" sz="2800" dirty="0">
                <a:solidFill>
                  <a:prstClr val="black"/>
                </a:solidFill>
                <a:latin typeface="Calibri" panose="020F0502020204030204" pitchFamily="34" charset="0"/>
              </a:rPr>
              <a:t>   And Supervise</a:t>
            </a:r>
          </a:p>
          <a:p>
            <a:pPr>
              <a:spcBef>
                <a:spcPct val="0"/>
              </a:spcBef>
              <a:buClr>
                <a:srgbClr val="0000FF"/>
              </a:buClr>
              <a:buSzTx/>
              <a:buNone/>
            </a:pPr>
            <a:r>
              <a:rPr lang="en-US" altLang="en-US" sz="2800" dirty="0">
                <a:solidFill>
                  <a:prstClr val="black"/>
                </a:solidFill>
                <a:latin typeface="Calibri" panose="020F0502020204030204" pitchFamily="34" charset="0"/>
              </a:rPr>
              <a:t>   Policy</a:t>
            </a:r>
          </a:p>
          <a:p>
            <a:pPr>
              <a:spcBef>
                <a:spcPct val="0"/>
              </a:spcBef>
              <a:buClr>
                <a:srgbClr val="0000FF"/>
              </a:buClr>
              <a:buSzTx/>
              <a:buFontTx/>
              <a:buChar char="o"/>
            </a:pPr>
            <a:r>
              <a:rPr lang="en-US" altLang="en-US" sz="2800" dirty="0">
                <a:solidFill>
                  <a:prstClr val="black"/>
                </a:solidFill>
                <a:latin typeface="Calibri" panose="020F0502020204030204" pitchFamily="34" charset="0"/>
              </a:rPr>
              <a:t>  Stakeholder </a:t>
            </a:r>
            <a:br>
              <a:rPr lang="en-US" altLang="en-US" sz="2800" dirty="0">
                <a:solidFill>
                  <a:prstClr val="black"/>
                </a:solidFill>
                <a:latin typeface="Calibri" panose="020F0502020204030204" pitchFamily="34" charset="0"/>
              </a:rPr>
            </a:br>
            <a:r>
              <a:rPr lang="en-US" altLang="en-US" sz="2800" dirty="0">
                <a:solidFill>
                  <a:prstClr val="black"/>
                </a:solidFill>
                <a:latin typeface="Calibri" panose="020F0502020204030204" pitchFamily="34" charset="0"/>
              </a:rPr>
              <a:t>    Management </a:t>
            </a:r>
          </a:p>
        </p:txBody>
      </p:sp>
      <p:sp>
        <p:nvSpPr>
          <p:cNvPr id="133125" name="Text Box 5"/>
          <p:cNvSpPr txBox="1">
            <a:spLocks noChangeArrowheads="1"/>
          </p:cNvSpPr>
          <p:nvPr/>
        </p:nvSpPr>
        <p:spPr bwMode="auto">
          <a:xfrm>
            <a:off x="5857503" y="1815196"/>
            <a:ext cx="321029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a:spcBef>
                <a:spcPct val="0"/>
              </a:spcBef>
              <a:buClrTx/>
              <a:buSzTx/>
              <a:buFontTx/>
              <a:buNone/>
            </a:pPr>
            <a:r>
              <a:rPr lang="en-US" altLang="en-US" b="1" u="sng" dirty="0">
                <a:solidFill>
                  <a:srgbClr val="0000FF"/>
                </a:solidFill>
                <a:latin typeface="Calibri" panose="020F0502020204030204" pitchFamily="34" charset="0"/>
              </a:rPr>
              <a:t>Administrative</a:t>
            </a:r>
            <a:br>
              <a:rPr lang="en-US" altLang="en-US" b="1" u="sng" dirty="0">
                <a:solidFill>
                  <a:srgbClr val="0000FF"/>
                </a:solidFill>
              </a:rPr>
            </a:br>
            <a:endParaRPr lang="en-US" altLang="en-US" dirty="0">
              <a:solidFill>
                <a:srgbClr val="0000FF"/>
              </a:solidFill>
            </a:endParaRPr>
          </a:p>
          <a:p>
            <a:pPr>
              <a:spcBef>
                <a:spcPct val="0"/>
              </a:spcBef>
              <a:buClr>
                <a:srgbClr val="0000FF"/>
              </a:buClr>
              <a:buSzTx/>
              <a:buFontTx/>
              <a:buChar char="o"/>
            </a:pPr>
            <a:r>
              <a:rPr lang="en-US" altLang="en-US" sz="2800" dirty="0">
                <a:solidFill>
                  <a:prstClr val="black"/>
                </a:solidFill>
                <a:latin typeface="Calibri" panose="020F0502020204030204" pitchFamily="34" charset="0"/>
              </a:rPr>
              <a:t>  Exemplary  </a:t>
            </a:r>
            <a:br>
              <a:rPr lang="en-US" altLang="en-US" sz="2800" dirty="0">
                <a:solidFill>
                  <a:prstClr val="black"/>
                </a:solidFill>
                <a:latin typeface="Calibri" panose="020F0502020204030204" pitchFamily="34" charset="0"/>
              </a:rPr>
            </a:br>
            <a:r>
              <a:rPr lang="en-US" altLang="en-US" sz="2800" dirty="0">
                <a:solidFill>
                  <a:prstClr val="black"/>
                </a:solidFill>
                <a:latin typeface="Calibri" panose="020F0502020204030204" pitchFamily="34" charset="0"/>
              </a:rPr>
              <a:t>    Documentation</a:t>
            </a:r>
          </a:p>
          <a:p>
            <a:pPr>
              <a:spcBef>
                <a:spcPct val="0"/>
              </a:spcBef>
              <a:buClr>
                <a:srgbClr val="0000FF"/>
              </a:buClr>
              <a:buSzTx/>
              <a:buFontTx/>
              <a:buChar char="o"/>
            </a:pPr>
            <a:r>
              <a:rPr lang="en-US" altLang="en-US" sz="2800" dirty="0">
                <a:solidFill>
                  <a:prstClr val="black"/>
                </a:solidFill>
                <a:latin typeface="Calibri" panose="020F0502020204030204" pitchFamily="34" charset="0"/>
              </a:rPr>
              <a:t>  Timely Reporting</a:t>
            </a:r>
          </a:p>
          <a:p>
            <a:pPr>
              <a:spcBef>
                <a:spcPct val="0"/>
              </a:spcBef>
              <a:buClr>
                <a:srgbClr val="0000FF"/>
              </a:buClr>
              <a:buSzTx/>
              <a:buFontTx/>
              <a:buChar char="o"/>
            </a:pPr>
            <a:r>
              <a:rPr lang="en-US" altLang="en-US" sz="2800" dirty="0">
                <a:solidFill>
                  <a:prstClr val="black"/>
                </a:solidFill>
                <a:latin typeface="Calibri" panose="020F0502020204030204" pitchFamily="34" charset="0"/>
              </a:rPr>
              <a:t>  Sound Systems,</a:t>
            </a:r>
          </a:p>
          <a:p>
            <a:pPr>
              <a:spcBef>
                <a:spcPct val="0"/>
              </a:spcBef>
              <a:buClr>
                <a:srgbClr val="0000FF"/>
              </a:buClr>
              <a:buSzTx/>
              <a:buNone/>
            </a:pPr>
            <a:r>
              <a:rPr lang="en-US" altLang="en-US" sz="2800" dirty="0">
                <a:solidFill>
                  <a:prstClr val="black"/>
                </a:solidFill>
                <a:latin typeface="Calibri" panose="020F0502020204030204" pitchFamily="34" charset="0"/>
              </a:rPr>
              <a:t>     Processes and</a:t>
            </a:r>
          </a:p>
          <a:p>
            <a:pPr>
              <a:spcBef>
                <a:spcPct val="0"/>
              </a:spcBef>
              <a:buClr>
                <a:srgbClr val="0000FF"/>
              </a:buClr>
              <a:buSzTx/>
              <a:buNone/>
            </a:pPr>
            <a:r>
              <a:rPr lang="en-US" altLang="en-US" sz="2800" dirty="0">
                <a:solidFill>
                  <a:prstClr val="black"/>
                </a:solidFill>
                <a:latin typeface="Calibri" panose="020F0502020204030204" pitchFamily="34" charset="0"/>
              </a:rPr>
              <a:t>     Functions</a:t>
            </a:r>
          </a:p>
          <a:p>
            <a:pPr>
              <a:spcBef>
                <a:spcPct val="0"/>
              </a:spcBef>
              <a:buClr>
                <a:srgbClr val="0000FF"/>
              </a:buClr>
              <a:buSzTx/>
              <a:buFontTx/>
              <a:buChar char="o"/>
            </a:pPr>
            <a:r>
              <a:rPr lang="en-US" altLang="en-US" sz="2800" dirty="0">
                <a:solidFill>
                  <a:prstClr val="black"/>
                </a:solidFill>
                <a:latin typeface="Calibri" panose="020F0502020204030204" pitchFamily="34" charset="0"/>
              </a:rPr>
              <a:t>  Administrative</a:t>
            </a:r>
          </a:p>
          <a:p>
            <a:pPr>
              <a:spcBef>
                <a:spcPct val="0"/>
              </a:spcBef>
              <a:buClr>
                <a:srgbClr val="0000FF"/>
              </a:buClr>
              <a:buSzTx/>
              <a:buNone/>
            </a:pPr>
            <a:r>
              <a:rPr lang="en-US" altLang="en-US" sz="2800" dirty="0">
                <a:solidFill>
                  <a:prstClr val="black"/>
                </a:solidFill>
                <a:latin typeface="Calibri" panose="020F0502020204030204" pitchFamily="34" charset="0"/>
              </a:rPr>
              <a:t>    Oversight</a:t>
            </a:r>
          </a:p>
        </p:txBody>
      </p:sp>
      <p:sp>
        <p:nvSpPr>
          <p:cNvPr id="133126" name="Line 6"/>
          <p:cNvSpPr>
            <a:spLocks noChangeShapeType="1"/>
          </p:cNvSpPr>
          <p:nvPr/>
        </p:nvSpPr>
        <p:spPr bwMode="auto">
          <a:xfrm>
            <a:off x="228600" y="1600200"/>
            <a:ext cx="8610600" cy="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33127" name="Line 7"/>
          <p:cNvSpPr>
            <a:spLocks noChangeShapeType="1"/>
          </p:cNvSpPr>
          <p:nvPr/>
        </p:nvSpPr>
        <p:spPr bwMode="auto">
          <a:xfrm>
            <a:off x="2819400" y="1600200"/>
            <a:ext cx="0" cy="480060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33128" name="Line 8"/>
          <p:cNvSpPr>
            <a:spLocks noChangeShapeType="1"/>
          </p:cNvSpPr>
          <p:nvPr/>
        </p:nvSpPr>
        <p:spPr bwMode="auto">
          <a:xfrm>
            <a:off x="5791200" y="1600200"/>
            <a:ext cx="0" cy="480060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870</a:t>
            </a:fld>
            <a:endParaRPr lang="en-US">
              <a:solidFill>
                <a:prstClr val="black">
                  <a:tint val="75000"/>
                </a:prstClr>
              </a:solidFill>
            </a:endParaRPr>
          </a:p>
        </p:txBody>
      </p:sp>
    </p:spTree>
    <p:extLst>
      <p:ext uri="{BB962C8B-B14F-4D97-AF65-F5344CB8AC3E}">
        <p14:creationId xmlns:p14="http://schemas.microsoft.com/office/powerpoint/2010/main" val="3597601290"/>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3"/>
          <p:cNvSpPr>
            <a:spLocks noGrp="1" noChangeArrowheads="1"/>
          </p:cNvSpPr>
          <p:nvPr>
            <p:ph type="body" idx="1"/>
          </p:nvPr>
        </p:nvSpPr>
        <p:spPr>
          <a:xfrm>
            <a:off x="381000" y="304800"/>
            <a:ext cx="8458200" cy="6172200"/>
          </a:xfrm>
        </p:spPr>
        <p:txBody>
          <a:bodyPr>
            <a:normAutofit lnSpcReduction="10000"/>
          </a:bodyPr>
          <a:lstStyle/>
          <a:p>
            <a:pPr algn="ctr" eaLnBrk="1" hangingPunct="1">
              <a:buFont typeface="Wingdings" pitchFamily="2" charset="2"/>
              <a:buNone/>
              <a:defRPr/>
            </a:pPr>
            <a:r>
              <a:rPr lang="en-US" b="1" dirty="0"/>
              <a:t>Officers don’t write outstanding reports, great memo’s , craft outstanding affidavits, conduct exemplary raid plans, and build solid case files by accident. </a:t>
            </a:r>
          </a:p>
          <a:p>
            <a:pPr algn="ctr" eaLnBrk="1" hangingPunct="1">
              <a:buFont typeface="Wingdings" pitchFamily="2" charset="2"/>
              <a:buNone/>
              <a:defRPr/>
            </a:pPr>
            <a:endParaRPr lang="en-US" dirty="0"/>
          </a:p>
          <a:p>
            <a:pPr algn="ctr" eaLnBrk="1" hangingPunct="1">
              <a:buFont typeface="Wingdings" pitchFamily="2" charset="2"/>
              <a:buNone/>
              <a:defRPr/>
            </a:pPr>
            <a:r>
              <a:rPr lang="en-US" dirty="0"/>
              <a:t>They don’t know their roles, job, and conduct themselves professionally by accident.</a:t>
            </a:r>
          </a:p>
          <a:p>
            <a:pPr algn="ctr" eaLnBrk="1" hangingPunct="1">
              <a:buFont typeface="Wingdings" pitchFamily="2" charset="2"/>
              <a:buNone/>
              <a:defRPr/>
            </a:pPr>
            <a:endParaRPr lang="en-US" dirty="0"/>
          </a:p>
          <a:p>
            <a:pPr algn="ctr" eaLnBrk="1" hangingPunct="1">
              <a:buFont typeface="Wingdings" pitchFamily="2" charset="2"/>
              <a:buNone/>
              <a:defRPr/>
            </a:pPr>
            <a:r>
              <a:rPr lang="en-US" dirty="0"/>
              <a:t>They were taught and required to sustain the high standards by a work units management and professional culture… </a:t>
            </a:r>
            <a:r>
              <a:rPr lang="en-US" b="1" dirty="0"/>
              <a:t>“They were managed to manage themselves.”</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871</a:t>
            </a:fld>
            <a:endParaRPr lang="en-US">
              <a:solidFill>
                <a:prstClr val="black">
                  <a:tint val="75000"/>
                </a:prstClr>
              </a:solidFill>
            </a:endParaRPr>
          </a:p>
        </p:txBody>
      </p:sp>
    </p:spTree>
    <p:extLst>
      <p:ext uri="{BB962C8B-B14F-4D97-AF65-F5344CB8AC3E}">
        <p14:creationId xmlns:p14="http://schemas.microsoft.com/office/powerpoint/2010/main" val="115072057"/>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FC58-24DD-A118-1638-E5271460ED9F}"/>
              </a:ext>
            </a:extLst>
          </p:cNvPr>
          <p:cNvSpPr>
            <a:spLocks noGrp="1"/>
          </p:cNvSpPr>
          <p:nvPr>
            <p:ph type="title"/>
          </p:nvPr>
        </p:nvSpPr>
        <p:spPr/>
        <p:txBody>
          <a:bodyPr>
            <a:normAutofit fontScale="90000"/>
          </a:bodyPr>
          <a:lstStyle/>
          <a:p>
            <a:pPr algn="ctr"/>
            <a:r>
              <a:rPr lang="en-US" b="1" i="0" dirty="0">
                <a:effectLst/>
                <a:latin typeface="Open Sans" panose="020B0606030504020204" pitchFamily="34" charset="0"/>
              </a:rPr>
              <a:t> </a:t>
            </a:r>
            <a:r>
              <a:rPr lang="en-US" b="1" i="0" strike="noStrike" dirty="0">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State of the Industry survey</a:t>
            </a:r>
            <a:r>
              <a:rPr lang="en-US" b="1" i="0" dirty="0">
                <a:effectLst/>
                <a:latin typeface="Calibri" panose="020F0502020204030204" pitchFamily="34" charset="0"/>
                <a:cs typeface="Calibri" panose="020F0502020204030204" pitchFamily="34" charset="0"/>
              </a:rPr>
              <a:t> </a:t>
            </a:r>
            <a:br>
              <a:rPr lang="en-US" b="0" i="0" dirty="0">
                <a:effectLst/>
                <a:latin typeface="Calibri" panose="020F0502020204030204" pitchFamily="34" charset="0"/>
                <a:cs typeface="Calibri" panose="020F0502020204030204" pitchFamily="34" charset="0"/>
              </a:rPr>
            </a:br>
            <a:r>
              <a:rPr lang="en-US" b="0" i="0" dirty="0">
                <a:effectLst/>
                <a:latin typeface="Calibri" panose="020F0502020204030204" pitchFamily="34" charset="0"/>
                <a:cs typeface="Calibri" panose="020F0502020204030204" pitchFamily="34" charset="0"/>
              </a:rPr>
              <a:t>Police One, 2022</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97539B6-A7BD-430E-87B0-0CEA3B538F55}"/>
              </a:ext>
            </a:extLst>
          </p:cNvPr>
          <p:cNvSpPr>
            <a:spLocks noGrp="1"/>
          </p:cNvSpPr>
          <p:nvPr>
            <p:ph idx="1"/>
          </p:nvPr>
        </p:nvSpPr>
        <p:spPr/>
        <p:txBody>
          <a:bodyPr>
            <a:normAutofit/>
          </a:bodyPr>
          <a:lstStyle/>
          <a:p>
            <a:pPr>
              <a:buFont typeface="Wingdings" panose="05000000000000000000" pitchFamily="2" charset="2"/>
              <a:buChar char="§"/>
            </a:pPr>
            <a:r>
              <a:rPr lang="en-US" dirty="0">
                <a:solidFill>
                  <a:srgbClr val="000000"/>
                </a:solidFill>
                <a:latin typeface="Calibri" panose="020F0502020204030204" pitchFamily="34" charset="0"/>
                <a:cs typeface="Calibri" panose="020F0502020204030204" pitchFamily="34" charset="0"/>
              </a:rPr>
              <a:t>A</a:t>
            </a:r>
            <a:r>
              <a:rPr lang="en-US" b="0" i="0" dirty="0">
                <a:solidFill>
                  <a:srgbClr val="000000"/>
                </a:solidFill>
                <a:effectLst/>
                <a:latin typeface="Calibri" panose="020F0502020204030204" pitchFamily="34" charset="0"/>
                <a:cs typeface="Calibri" panose="020F0502020204030204" pitchFamily="34" charset="0"/>
              </a:rPr>
              <a:t>sked police officers to share what their supervisor could do to be a better role model</a:t>
            </a:r>
          </a:p>
          <a:p>
            <a:pPr>
              <a:buFont typeface="Courier New" panose="02070309020205020404" pitchFamily="49" charset="0"/>
              <a:buChar char="o"/>
            </a:pPr>
            <a:r>
              <a:rPr lang="en-US" dirty="0">
                <a:solidFill>
                  <a:srgbClr val="000000"/>
                </a:solidFill>
                <a:latin typeface="Calibri" panose="020F0502020204030204" pitchFamily="34" charset="0"/>
                <a:cs typeface="Calibri" panose="020F0502020204030204" pitchFamily="34" charset="0"/>
              </a:rPr>
              <a:t>They provided the following 22 responses</a:t>
            </a:r>
            <a:endParaRPr lang="en-US" dirty="0"/>
          </a:p>
        </p:txBody>
      </p:sp>
    </p:spTree>
    <p:extLst>
      <p:ext uri="{BB962C8B-B14F-4D97-AF65-F5344CB8AC3E}">
        <p14:creationId xmlns:p14="http://schemas.microsoft.com/office/powerpoint/2010/main" val="2753858990"/>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A1560-C7E8-C0E5-DB92-024D0D719045}"/>
              </a:ext>
            </a:extLst>
          </p:cNvPr>
          <p:cNvSpPr>
            <a:spLocks noGrp="1"/>
          </p:cNvSpPr>
          <p:nvPr>
            <p:ph type="title"/>
          </p:nvPr>
        </p:nvSpPr>
        <p:spPr>
          <a:xfrm>
            <a:off x="628650" y="365126"/>
            <a:ext cx="7886700" cy="496111"/>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DAEDCD1B-A3DB-5E8E-0080-F78E38B76071}"/>
              </a:ext>
            </a:extLst>
          </p:cNvPr>
          <p:cNvSpPr>
            <a:spLocks noGrp="1"/>
          </p:cNvSpPr>
          <p:nvPr>
            <p:ph idx="1"/>
          </p:nvPr>
        </p:nvSpPr>
        <p:spPr>
          <a:xfrm>
            <a:off x="414670" y="1010092"/>
            <a:ext cx="8495414" cy="5482781"/>
          </a:xfrm>
        </p:spPr>
        <p:txBody>
          <a:bodyPr>
            <a:normAutofit fontScale="92500" lnSpcReduction="20000"/>
          </a:bodyPr>
          <a:lstStyle/>
          <a:p>
            <a:pPr marL="0" indent="0" algn="l">
              <a:buNone/>
            </a:pPr>
            <a:r>
              <a:rPr lang="en-US" b="1" i="0" dirty="0">
                <a:solidFill>
                  <a:srgbClr val="000000"/>
                </a:solidFill>
                <a:effectLst/>
                <a:latin typeface="Calibri" panose="020F0502020204030204" pitchFamily="34" charset="0"/>
                <a:cs typeface="Calibri" panose="020F0502020204030204" pitchFamily="34" charset="0"/>
              </a:rPr>
              <a:t>1. Acknowledge: </a:t>
            </a:r>
            <a:r>
              <a:rPr lang="en-US" b="0" i="0" dirty="0">
                <a:solidFill>
                  <a:srgbClr val="000000"/>
                </a:solidFill>
                <a:effectLst/>
                <a:latin typeface="Calibri" panose="020F0502020204030204" pitchFamily="34" charset="0"/>
                <a:cs typeface="Calibri" panose="020F0502020204030204" pitchFamily="34" charset="0"/>
              </a:rPr>
              <a:t>“Put into writing when citizens call in or send thank-you notes. Written commendations are simple to do but carry a lot of weight for the recipient.”</a:t>
            </a:r>
          </a:p>
          <a:p>
            <a:pPr marL="0" indent="0" algn="l">
              <a:buNone/>
            </a:pPr>
            <a:r>
              <a:rPr lang="en-US" b="1" i="0" dirty="0">
                <a:solidFill>
                  <a:srgbClr val="000000"/>
                </a:solidFill>
                <a:effectLst/>
                <a:latin typeface="Calibri" panose="020F0502020204030204" pitchFamily="34" charset="0"/>
                <a:cs typeface="Calibri" panose="020F0502020204030204" pitchFamily="34" charset="0"/>
              </a:rPr>
              <a:t>2. Advocate: </a:t>
            </a:r>
            <a:r>
              <a:rPr lang="en-US" b="0" i="0" dirty="0">
                <a:solidFill>
                  <a:srgbClr val="000000"/>
                </a:solidFill>
                <a:effectLst/>
                <a:latin typeface="Calibri" panose="020F0502020204030204" pitchFamily="34" charset="0"/>
                <a:cs typeface="Calibri" panose="020F0502020204030204" pitchFamily="34" charset="0"/>
              </a:rPr>
              <a:t>“Look out for your team like they are your own family. Give constructive criticism. Push them to become better people and officers. Go to bat for them when the shit hits the fan.”</a:t>
            </a:r>
          </a:p>
          <a:p>
            <a:pPr marL="0" indent="0" algn="l">
              <a:buNone/>
            </a:pPr>
            <a:r>
              <a:rPr lang="en-US" b="1" i="0" dirty="0">
                <a:solidFill>
                  <a:srgbClr val="000000"/>
                </a:solidFill>
                <a:effectLst/>
                <a:latin typeface="Calibri" panose="020F0502020204030204" pitchFamily="34" charset="0"/>
                <a:cs typeface="Calibri" panose="020F0502020204030204" pitchFamily="34" charset="0"/>
              </a:rPr>
              <a:t>3. Available: </a:t>
            </a:r>
            <a:r>
              <a:rPr lang="en-US" b="0" i="0" dirty="0">
                <a:solidFill>
                  <a:srgbClr val="000000"/>
                </a:solidFill>
                <a:effectLst/>
                <a:latin typeface="Calibri" panose="020F0502020204030204" pitchFamily="34" charset="0"/>
                <a:cs typeface="Calibri" panose="020F0502020204030204" pitchFamily="34" charset="0"/>
              </a:rPr>
              <a:t>“I have a very supportive supervisor, but I have to seek feedback and sometimes go weeks without seeing or hearing from him as I work graveyards. It would be nice to hear from him on a weekly basis</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5277523"/>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BEBCD-E0C0-FEBD-D0C4-1CF1A09704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396DDC-1677-BE33-ACB6-9AAC155F7AAC}"/>
              </a:ext>
            </a:extLst>
          </p:cNvPr>
          <p:cNvSpPr>
            <a:spLocks noGrp="1"/>
          </p:cNvSpPr>
          <p:nvPr>
            <p:ph idx="1"/>
          </p:nvPr>
        </p:nvSpPr>
        <p:spPr/>
        <p:txBody>
          <a:bodyPr/>
          <a:lstStyle/>
          <a:p>
            <a:pPr marL="0" indent="0">
              <a:buNone/>
            </a:pPr>
            <a:r>
              <a:rPr lang="en-US" b="1" i="0" dirty="0">
                <a:solidFill>
                  <a:srgbClr val="000000"/>
                </a:solidFill>
                <a:effectLst/>
                <a:latin typeface="Calibri" panose="020F0502020204030204" pitchFamily="34" charset="0"/>
                <a:cs typeface="Calibri" panose="020F0502020204030204" pitchFamily="34" charset="0"/>
              </a:rPr>
              <a:t>4. Balance: </a:t>
            </a:r>
            <a:r>
              <a:rPr lang="en-US" b="0" i="0" dirty="0">
                <a:solidFill>
                  <a:srgbClr val="000000"/>
                </a:solidFill>
                <a:effectLst/>
                <a:latin typeface="Calibri" panose="020F0502020204030204" pitchFamily="34" charset="0"/>
                <a:cs typeface="Calibri" panose="020F0502020204030204" pitchFamily="34" charset="0"/>
              </a:rPr>
              <a:t>“I essentially directly work for two supervisors of the same rank. They are opposites, which probably balances out well. One is more of a micro-manager who would be a better role model by ‘letting go’ a bit, while the other is hands-off almost to a fault and could improve by being a bit more involved.”</a:t>
            </a:r>
          </a:p>
          <a:p>
            <a:endParaRPr lang="en-US" dirty="0"/>
          </a:p>
        </p:txBody>
      </p:sp>
    </p:spTree>
    <p:extLst>
      <p:ext uri="{BB962C8B-B14F-4D97-AF65-F5344CB8AC3E}">
        <p14:creationId xmlns:p14="http://schemas.microsoft.com/office/powerpoint/2010/main" val="2537437166"/>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665AE-6D33-A055-DEB2-AAE34EBCE547}"/>
              </a:ext>
            </a:extLst>
          </p:cNvPr>
          <p:cNvSpPr>
            <a:spLocks noGrp="1"/>
          </p:cNvSpPr>
          <p:nvPr>
            <p:ph type="title"/>
          </p:nvPr>
        </p:nvSpPr>
        <p:spPr>
          <a:xfrm>
            <a:off x="628650" y="365127"/>
            <a:ext cx="7886700" cy="240930"/>
          </a:xfrm>
        </p:spPr>
        <p:txBody>
          <a:bodyPr>
            <a:normAutofit fontScale="90000"/>
          </a:bodyPr>
          <a:lstStyle/>
          <a:p>
            <a:endParaRPr lang="en-US"/>
          </a:p>
        </p:txBody>
      </p:sp>
      <p:sp>
        <p:nvSpPr>
          <p:cNvPr id="3" name="Content Placeholder 2">
            <a:extLst>
              <a:ext uri="{FF2B5EF4-FFF2-40B4-BE49-F238E27FC236}">
                <a16:creationId xmlns:a16="http://schemas.microsoft.com/office/drawing/2014/main" id="{98083939-81B5-FD67-24C0-AD9D9C5182BD}"/>
              </a:ext>
            </a:extLst>
          </p:cNvPr>
          <p:cNvSpPr>
            <a:spLocks noGrp="1"/>
          </p:cNvSpPr>
          <p:nvPr>
            <p:ph idx="1"/>
          </p:nvPr>
        </p:nvSpPr>
        <p:spPr>
          <a:xfrm>
            <a:off x="361507" y="1253331"/>
            <a:ext cx="8378456" cy="5083674"/>
          </a:xfrm>
        </p:spPr>
        <p:txBody>
          <a:bodyPr>
            <a:normAutofit fontScale="92500"/>
          </a:bodyPr>
          <a:lstStyle/>
          <a:p>
            <a:pPr marL="0" indent="0" algn="l">
              <a:buNone/>
            </a:pPr>
            <a:r>
              <a:rPr lang="en-US" b="1" i="0" dirty="0">
                <a:solidFill>
                  <a:srgbClr val="000000"/>
                </a:solidFill>
                <a:effectLst/>
                <a:latin typeface="Calibri" panose="020F0502020204030204" pitchFamily="34" charset="0"/>
                <a:cs typeface="Calibri" panose="020F0502020204030204" pitchFamily="34" charset="0"/>
              </a:rPr>
              <a:t>5. Care: </a:t>
            </a:r>
            <a:r>
              <a:rPr lang="en-US" b="0" i="0" dirty="0">
                <a:solidFill>
                  <a:srgbClr val="000000"/>
                </a:solidFill>
                <a:effectLst/>
                <a:latin typeface="Calibri" panose="020F0502020204030204" pitchFamily="34" charset="0"/>
                <a:cs typeface="Calibri" panose="020F0502020204030204" pitchFamily="34" charset="0"/>
              </a:rPr>
              <a:t>“Invested interest in creating a positive work environment and increasing the quality of work-life for employees. Show interest in what the staff wants.”</a:t>
            </a:r>
          </a:p>
          <a:p>
            <a:pPr marL="0" indent="0" algn="l">
              <a:buNone/>
            </a:pPr>
            <a:r>
              <a:rPr lang="en-US" b="1" i="0" dirty="0">
                <a:solidFill>
                  <a:srgbClr val="000000"/>
                </a:solidFill>
                <a:effectLst/>
                <a:latin typeface="Calibri" panose="020F0502020204030204" pitchFamily="34" charset="0"/>
                <a:cs typeface="Calibri" panose="020F0502020204030204" pitchFamily="34" charset="0"/>
              </a:rPr>
              <a:t>6. Communicate: </a:t>
            </a:r>
            <a:r>
              <a:rPr lang="en-US" b="0" i="0" dirty="0">
                <a:solidFill>
                  <a:srgbClr val="000000"/>
                </a:solidFill>
                <a:effectLst/>
                <a:latin typeface="Calibri" panose="020F0502020204030204" pitchFamily="34" charset="0"/>
                <a:cs typeface="Calibri" panose="020F0502020204030204" pitchFamily="34" charset="0"/>
              </a:rPr>
              <a:t>“Communicate in all directions - horizontally and vertically.”</a:t>
            </a:r>
          </a:p>
          <a:p>
            <a:pPr marL="0" indent="0" algn="l">
              <a:buNone/>
            </a:pPr>
            <a:r>
              <a:rPr lang="en-US" b="1" dirty="0">
                <a:solidFill>
                  <a:srgbClr val="000000"/>
                </a:solidFill>
                <a:latin typeface="Calibri" panose="020F0502020204030204" pitchFamily="34" charset="0"/>
                <a:cs typeface="Calibri" panose="020F0502020204030204" pitchFamily="34" charset="0"/>
              </a:rPr>
              <a:t>7. </a:t>
            </a:r>
            <a:r>
              <a:rPr lang="en-US" b="1" i="0" dirty="0">
                <a:solidFill>
                  <a:srgbClr val="000000"/>
                </a:solidFill>
                <a:effectLst/>
                <a:latin typeface="Calibri" panose="020F0502020204030204" pitchFamily="34" charset="0"/>
                <a:cs typeface="Calibri" panose="020F0502020204030204" pitchFamily="34" charset="0"/>
              </a:rPr>
              <a:t>Consistent: </a:t>
            </a:r>
            <a:r>
              <a:rPr lang="en-US" b="0" i="0" dirty="0">
                <a:solidFill>
                  <a:srgbClr val="000000"/>
                </a:solidFill>
                <a:effectLst/>
                <a:latin typeface="Calibri" panose="020F0502020204030204" pitchFamily="34" charset="0"/>
                <a:cs typeface="Calibri" panose="020F0502020204030204" pitchFamily="34" charset="0"/>
              </a:rPr>
              <a:t>“Treat all team members with equity rather than unsubstantiated favoritism to some while ignoring and not rewarding those who consistently and effectively rise to the occasion.”</a:t>
            </a:r>
          </a:p>
          <a:p>
            <a:endParaRPr lang="en-US" dirty="0"/>
          </a:p>
        </p:txBody>
      </p:sp>
    </p:spTree>
    <p:extLst>
      <p:ext uri="{BB962C8B-B14F-4D97-AF65-F5344CB8AC3E}">
        <p14:creationId xmlns:p14="http://schemas.microsoft.com/office/powerpoint/2010/main" val="1234396096"/>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E6851-D147-A0A8-6B33-E2C2A1A926D2}"/>
              </a:ext>
            </a:extLst>
          </p:cNvPr>
          <p:cNvSpPr>
            <a:spLocks noGrp="1"/>
          </p:cNvSpPr>
          <p:nvPr>
            <p:ph type="title"/>
          </p:nvPr>
        </p:nvSpPr>
        <p:spPr>
          <a:xfrm>
            <a:off x="628650" y="365127"/>
            <a:ext cx="7886700" cy="400418"/>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5DC539C5-B10A-7BF1-D720-26010A1A5546}"/>
              </a:ext>
            </a:extLst>
          </p:cNvPr>
          <p:cNvSpPr>
            <a:spLocks noGrp="1"/>
          </p:cNvSpPr>
          <p:nvPr>
            <p:ph idx="1"/>
          </p:nvPr>
        </p:nvSpPr>
        <p:spPr>
          <a:xfrm>
            <a:off x="217967" y="1222744"/>
            <a:ext cx="8708065" cy="5238232"/>
          </a:xfrm>
        </p:spPr>
        <p:txBody>
          <a:bodyPr>
            <a:normAutofit fontScale="92500" lnSpcReduction="10000"/>
          </a:bodyPr>
          <a:lstStyle/>
          <a:p>
            <a:pPr marL="0" indent="0">
              <a:buNone/>
            </a:pPr>
            <a:r>
              <a:rPr lang="en-US" b="1" i="0" dirty="0">
                <a:solidFill>
                  <a:srgbClr val="000000"/>
                </a:solidFill>
                <a:effectLst/>
                <a:latin typeface="Calibri" panose="020F0502020204030204" pitchFamily="34" charset="0"/>
                <a:cs typeface="Calibri" panose="020F0502020204030204" pitchFamily="34" charset="0"/>
              </a:rPr>
              <a:t>8. Critical thinker: </a:t>
            </a:r>
            <a:r>
              <a:rPr lang="en-US" b="0" i="0" dirty="0">
                <a:solidFill>
                  <a:srgbClr val="000000"/>
                </a:solidFill>
                <a:effectLst/>
                <a:latin typeface="Calibri" panose="020F0502020204030204" pitchFamily="34" charset="0"/>
                <a:cs typeface="Calibri" panose="020F0502020204030204" pitchFamily="34" charset="0"/>
              </a:rPr>
              <a:t>“Understand that the status quo isn't always the best option, and that discretion exists for a reason. Not every call or incident is the same. Think critically and listen to officers when they explain their justification for making a decision rather than rushing to judgment because they didn't do things the way you would have done them.”</a:t>
            </a:r>
          </a:p>
          <a:p>
            <a:pPr marL="0" indent="0">
              <a:buNone/>
            </a:pPr>
            <a:r>
              <a:rPr lang="en-US" b="1" i="0" dirty="0">
                <a:solidFill>
                  <a:srgbClr val="000000"/>
                </a:solidFill>
                <a:effectLst/>
                <a:latin typeface="Calibri" panose="020F0502020204030204" pitchFamily="34" charset="0"/>
                <a:cs typeface="Calibri" panose="020F0502020204030204" pitchFamily="34" charset="0"/>
              </a:rPr>
              <a:t>9. Decisive:</a:t>
            </a:r>
            <a:r>
              <a:rPr lang="en-US" b="0" i="0" dirty="0">
                <a:solidFill>
                  <a:srgbClr val="000000"/>
                </a:solidFill>
                <a:effectLst/>
                <a:latin typeface="Calibri" panose="020F0502020204030204" pitchFamily="34" charset="0"/>
                <a:cs typeface="Calibri" panose="020F0502020204030204" pitchFamily="34" charset="0"/>
              </a:rPr>
              <a:t> “Be more decisive in the decision-making process or admit when you do not have an answer.”</a:t>
            </a:r>
          </a:p>
          <a:p>
            <a:pPr marL="0" indent="0">
              <a:buNone/>
            </a:pPr>
            <a:r>
              <a:rPr lang="en-US" b="1" i="0" dirty="0">
                <a:solidFill>
                  <a:srgbClr val="000000"/>
                </a:solidFill>
                <a:effectLst/>
                <a:latin typeface="Calibri" panose="020F0502020204030204" pitchFamily="34" charset="0"/>
                <a:cs typeface="Calibri" panose="020F0502020204030204" pitchFamily="34" charset="0"/>
              </a:rPr>
              <a:t>10. Innovative: </a:t>
            </a:r>
            <a:r>
              <a:rPr lang="en-US" b="0" i="0" dirty="0">
                <a:solidFill>
                  <a:srgbClr val="000000"/>
                </a:solidFill>
                <a:effectLst/>
                <a:latin typeface="Calibri" panose="020F0502020204030204" pitchFamily="34" charset="0"/>
                <a:cs typeface="Calibri" panose="020F0502020204030204" pitchFamily="34" charset="0"/>
              </a:rPr>
              <a:t>“Have an open mind toward new ideas, rather than the ‘we've always done it this way’ mindset.”</a:t>
            </a:r>
          </a:p>
          <a:p>
            <a:pPr marL="0" indent="0">
              <a:buNone/>
            </a:pPr>
            <a:endParaRPr lang="en-US" b="0" i="0" dirty="0">
              <a:solidFill>
                <a:srgbClr val="000000"/>
              </a:solidFill>
              <a:effectLst/>
              <a:latin typeface="Open Sans" panose="020B0606030504020204" pitchFamily="34" charset="0"/>
            </a:endParaRPr>
          </a:p>
          <a:p>
            <a:pPr marL="0" indent="0">
              <a:buNone/>
            </a:pPr>
            <a:endParaRPr lang="en-US" b="0" i="0" dirty="0">
              <a:solidFill>
                <a:srgbClr val="000000"/>
              </a:solidFill>
              <a:effectLst/>
              <a:latin typeface="Open Sans" panose="020B0606030504020204" pitchFamily="34" charset="0"/>
            </a:endParaRPr>
          </a:p>
          <a:p>
            <a:endParaRPr lang="en-US" dirty="0"/>
          </a:p>
        </p:txBody>
      </p:sp>
    </p:spTree>
    <p:extLst>
      <p:ext uri="{BB962C8B-B14F-4D97-AF65-F5344CB8AC3E}">
        <p14:creationId xmlns:p14="http://schemas.microsoft.com/office/powerpoint/2010/main" val="2242477159"/>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B4997-7B3D-BA0C-E214-C762BEBC0146}"/>
              </a:ext>
            </a:extLst>
          </p:cNvPr>
          <p:cNvSpPr>
            <a:spLocks noGrp="1"/>
          </p:cNvSpPr>
          <p:nvPr>
            <p:ph type="title"/>
          </p:nvPr>
        </p:nvSpPr>
        <p:spPr>
          <a:xfrm>
            <a:off x="628650" y="159488"/>
            <a:ext cx="7886700" cy="85061"/>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D127202C-7337-2391-4C82-1F2AE791BFDE}"/>
              </a:ext>
            </a:extLst>
          </p:cNvPr>
          <p:cNvSpPr>
            <a:spLocks noGrp="1"/>
          </p:cNvSpPr>
          <p:nvPr>
            <p:ph idx="1"/>
          </p:nvPr>
        </p:nvSpPr>
        <p:spPr>
          <a:xfrm>
            <a:off x="202018" y="393405"/>
            <a:ext cx="8739963" cy="6134985"/>
          </a:xfrm>
        </p:spPr>
        <p:txBody>
          <a:bodyPr>
            <a:normAutofit fontScale="85000" lnSpcReduction="10000"/>
          </a:bodyPr>
          <a:lstStyle/>
          <a:p>
            <a:pPr marL="0" indent="0" algn="l">
              <a:buNone/>
            </a:pPr>
            <a:r>
              <a:rPr lang="en-US" b="1" i="0" dirty="0">
                <a:solidFill>
                  <a:srgbClr val="000000"/>
                </a:solidFill>
                <a:effectLst/>
                <a:latin typeface="Calibri" panose="020F0502020204030204" pitchFamily="34" charset="0"/>
                <a:cs typeface="Calibri" panose="020F0502020204030204" pitchFamily="34" charset="0"/>
              </a:rPr>
              <a:t>11. Learner: </a:t>
            </a:r>
            <a:r>
              <a:rPr lang="en-US" b="0" i="0" dirty="0">
                <a:solidFill>
                  <a:srgbClr val="000000"/>
                </a:solidFill>
                <a:effectLst/>
                <a:latin typeface="Calibri" panose="020F0502020204030204" pitchFamily="34" charset="0"/>
                <a:cs typeface="Calibri" panose="020F0502020204030204" pitchFamily="34" charset="0"/>
              </a:rPr>
              <a:t>“Take a leadership class outside of law enforcement and learn what real leaders do to motivate and create cultures of commitment and loyalty.”</a:t>
            </a:r>
          </a:p>
          <a:p>
            <a:pPr marL="0" indent="0" algn="l">
              <a:buNone/>
            </a:pPr>
            <a:r>
              <a:rPr lang="en-US" b="1" i="0" dirty="0">
                <a:solidFill>
                  <a:srgbClr val="000000"/>
                </a:solidFill>
                <a:effectLst/>
                <a:latin typeface="Calibri" panose="020F0502020204030204" pitchFamily="34" charset="0"/>
                <a:cs typeface="Calibri" panose="020F0502020204030204" pitchFamily="34" charset="0"/>
              </a:rPr>
              <a:t>12. Listen: “</a:t>
            </a:r>
            <a:r>
              <a:rPr lang="en-US" b="0" i="0" dirty="0">
                <a:solidFill>
                  <a:srgbClr val="000000"/>
                </a:solidFill>
                <a:effectLst/>
                <a:latin typeface="Calibri" panose="020F0502020204030204" pitchFamily="34" charset="0"/>
                <a:cs typeface="Calibri" panose="020F0502020204030204" pitchFamily="34" charset="0"/>
              </a:rPr>
              <a:t>Listen to suggestions from the ones on the street doing the job in reference to equipment, uniform standards, policy, etc.”</a:t>
            </a:r>
          </a:p>
          <a:p>
            <a:pPr marL="0" indent="0" algn="l">
              <a:buNone/>
            </a:pPr>
            <a:r>
              <a:rPr lang="en-US" b="1" i="0" dirty="0">
                <a:solidFill>
                  <a:srgbClr val="000000"/>
                </a:solidFill>
                <a:effectLst/>
                <a:latin typeface="Calibri" panose="020F0502020204030204" pitchFamily="34" charset="0"/>
                <a:cs typeface="Calibri" panose="020F0502020204030204" pitchFamily="34" charset="0"/>
              </a:rPr>
              <a:t>13. Manage by walking around: </a:t>
            </a:r>
            <a:r>
              <a:rPr lang="en-US" b="0" i="0" dirty="0">
                <a:solidFill>
                  <a:srgbClr val="000000"/>
                </a:solidFill>
                <a:effectLst/>
                <a:latin typeface="Calibri" panose="020F0502020204030204" pitchFamily="34" charset="0"/>
                <a:cs typeface="Calibri" panose="020F0502020204030204" pitchFamily="34" charset="0"/>
              </a:rPr>
              <a:t>“Our supervisors are not on patrol very often, if at all. It would be beneficial for them to get out of the office and take calls with us.”</a:t>
            </a:r>
          </a:p>
          <a:p>
            <a:pPr marL="0" indent="0" algn="l">
              <a:buNone/>
            </a:pPr>
            <a:r>
              <a:rPr lang="en-US" b="1" i="0" dirty="0">
                <a:solidFill>
                  <a:srgbClr val="000000"/>
                </a:solidFill>
                <a:effectLst/>
                <a:latin typeface="Calibri" panose="020F0502020204030204" pitchFamily="34" charset="0"/>
                <a:cs typeface="Calibri" panose="020F0502020204030204" pitchFamily="34" charset="0"/>
              </a:rPr>
              <a:t>14. Open: </a:t>
            </a:r>
            <a:r>
              <a:rPr lang="en-US" b="0" i="0" dirty="0">
                <a:solidFill>
                  <a:srgbClr val="000000"/>
                </a:solidFill>
                <a:effectLst/>
                <a:latin typeface="Calibri" panose="020F0502020204030204" pitchFamily="34" charset="0"/>
                <a:cs typeface="Calibri" panose="020F0502020204030204" pitchFamily="34" charset="0"/>
              </a:rPr>
              <a:t>“Share more information about what is going on in the agency and the direction the agency is headed.”</a:t>
            </a:r>
          </a:p>
          <a:p>
            <a:pPr marL="0" indent="0" algn="l">
              <a:buNone/>
            </a:pPr>
            <a:r>
              <a:rPr lang="en-US" b="1" i="0" dirty="0">
                <a:solidFill>
                  <a:srgbClr val="000000"/>
                </a:solidFill>
                <a:effectLst/>
                <a:latin typeface="Calibri" panose="020F0502020204030204" pitchFamily="34" charset="0"/>
                <a:cs typeface="Calibri" panose="020F0502020204030204" pitchFamily="34" charset="0"/>
              </a:rPr>
              <a:t>15. Personable: </a:t>
            </a:r>
            <a:r>
              <a:rPr lang="en-US" b="0" i="0" dirty="0">
                <a:solidFill>
                  <a:srgbClr val="000000"/>
                </a:solidFill>
                <a:effectLst/>
                <a:latin typeface="Calibri" panose="020F0502020204030204" pitchFamily="34" charset="0"/>
                <a:cs typeface="Calibri" panose="020F0502020204030204" pitchFamily="34" charset="0"/>
              </a:rPr>
              <a:t>“Take the time to know peoples’ names. I’ve been at my place for 16 years and he still routinely calls me the wrong name.”</a:t>
            </a:r>
          </a:p>
          <a:p>
            <a:endParaRPr lang="en-US" dirty="0"/>
          </a:p>
        </p:txBody>
      </p:sp>
    </p:spTree>
    <p:extLst>
      <p:ext uri="{BB962C8B-B14F-4D97-AF65-F5344CB8AC3E}">
        <p14:creationId xmlns:p14="http://schemas.microsoft.com/office/powerpoint/2010/main" val="2247539708"/>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4ED8-B2DA-5EA5-4EC9-1B3277E30754}"/>
              </a:ext>
            </a:extLst>
          </p:cNvPr>
          <p:cNvSpPr>
            <a:spLocks noGrp="1"/>
          </p:cNvSpPr>
          <p:nvPr>
            <p:ph type="title"/>
          </p:nvPr>
        </p:nvSpPr>
        <p:spPr>
          <a:xfrm>
            <a:off x="628650" y="0"/>
            <a:ext cx="7886700" cy="255181"/>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5D9FBFEF-45DD-4BC1-009D-BB96B2133838}"/>
              </a:ext>
            </a:extLst>
          </p:cNvPr>
          <p:cNvSpPr>
            <a:spLocks noGrp="1"/>
          </p:cNvSpPr>
          <p:nvPr>
            <p:ph idx="1"/>
          </p:nvPr>
        </p:nvSpPr>
        <p:spPr>
          <a:xfrm>
            <a:off x="212651" y="701749"/>
            <a:ext cx="8793126" cy="5901070"/>
          </a:xfrm>
        </p:spPr>
        <p:txBody>
          <a:bodyPr>
            <a:normAutofit fontScale="92500" lnSpcReduction="20000"/>
          </a:bodyPr>
          <a:lstStyle/>
          <a:p>
            <a:pPr marL="0" indent="0" algn="l">
              <a:buNone/>
            </a:pPr>
            <a:r>
              <a:rPr lang="en-US" b="1" i="0" dirty="0">
                <a:solidFill>
                  <a:srgbClr val="000000"/>
                </a:solidFill>
                <a:effectLst/>
                <a:latin typeface="Calibri" panose="020F0502020204030204" pitchFamily="34" charset="0"/>
                <a:cs typeface="Calibri" panose="020F0502020204030204" pitchFamily="34" charset="0"/>
              </a:rPr>
              <a:t>16. Praise: </a:t>
            </a:r>
            <a:r>
              <a:rPr lang="en-US" b="0" i="0" dirty="0">
                <a:solidFill>
                  <a:srgbClr val="000000"/>
                </a:solidFill>
                <a:effectLst/>
                <a:latin typeface="Calibri" panose="020F0502020204030204" pitchFamily="34" charset="0"/>
                <a:cs typeface="Calibri" panose="020F0502020204030204" pitchFamily="34" charset="0"/>
              </a:rPr>
              <a:t>“He is quick to praise and slow to judge. Best supervisor I've ever had. He has also held me accountable more than any other supervisor I've worked for. At the end of any corrective action, we move forward and maintain a healthy working relationship.”</a:t>
            </a:r>
          </a:p>
          <a:p>
            <a:pPr marL="0" indent="0" algn="l">
              <a:buNone/>
            </a:pPr>
            <a:r>
              <a:rPr lang="en-US" b="1" i="0" dirty="0">
                <a:solidFill>
                  <a:srgbClr val="000000"/>
                </a:solidFill>
                <a:effectLst/>
                <a:latin typeface="Calibri" panose="020F0502020204030204" pitchFamily="34" charset="0"/>
                <a:cs typeface="Calibri" panose="020F0502020204030204" pitchFamily="34" charset="0"/>
              </a:rPr>
              <a:t>17. Represent: </a:t>
            </a:r>
            <a:r>
              <a:rPr lang="en-US" b="0" i="0" dirty="0">
                <a:solidFill>
                  <a:srgbClr val="000000"/>
                </a:solidFill>
                <a:effectLst/>
                <a:latin typeface="Calibri" panose="020F0502020204030204" pitchFamily="34" charset="0"/>
                <a:cs typeface="Calibri" panose="020F0502020204030204" pitchFamily="34" charset="0"/>
              </a:rPr>
              <a:t>“Be in uniform occasionally, not just for media events. My supervisor (chief) is very diligent with wearing her uniform now and then. It makes me feel that she likes the ‘regular’ patrol guy. It also shows she is proud to be an officer.”</a:t>
            </a:r>
          </a:p>
          <a:p>
            <a:pPr marL="0" indent="0" algn="l">
              <a:buNone/>
            </a:pPr>
            <a:r>
              <a:rPr lang="en-US" b="1" i="0" dirty="0">
                <a:solidFill>
                  <a:srgbClr val="000000"/>
                </a:solidFill>
                <a:effectLst/>
                <a:latin typeface="Calibri" panose="020F0502020204030204" pitchFamily="34" charset="0"/>
                <a:cs typeface="Calibri" panose="020F0502020204030204" pitchFamily="34" charset="0"/>
              </a:rPr>
              <a:t>18. Respectful: </a:t>
            </a:r>
            <a:r>
              <a:rPr lang="en-US" b="0" i="0" dirty="0">
                <a:solidFill>
                  <a:srgbClr val="000000"/>
                </a:solidFill>
                <a:effectLst/>
                <a:latin typeface="Calibri" panose="020F0502020204030204" pitchFamily="34" charset="0"/>
                <a:cs typeface="Calibri" panose="020F0502020204030204" pitchFamily="34" charset="0"/>
              </a:rPr>
              <a:t>“Speak to employees as humans and do not degrade officers who make a mistake. Even minor issues leave officers treated with verbal assaults and curses.”</a:t>
            </a:r>
          </a:p>
          <a:p>
            <a:endParaRPr lang="en-US" dirty="0"/>
          </a:p>
        </p:txBody>
      </p:sp>
    </p:spTree>
    <p:extLst>
      <p:ext uri="{BB962C8B-B14F-4D97-AF65-F5344CB8AC3E}">
        <p14:creationId xmlns:p14="http://schemas.microsoft.com/office/powerpoint/2010/main" val="788315097"/>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25EA7-88CC-DBBA-6ED4-97C9498D1038}"/>
              </a:ext>
            </a:extLst>
          </p:cNvPr>
          <p:cNvSpPr>
            <a:spLocks noGrp="1"/>
          </p:cNvSpPr>
          <p:nvPr>
            <p:ph type="title"/>
          </p:nvPr>
        </p:nvSpPr>
        <p:spPr>
          <a:xfrm>
            <a:off x="628650" y="156299"/>
            <a:ext cx="7886700" cy="45719"/>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268EA89C-4260-B557-054A-1D8ED8DA9D22}"/>
              </a:ext>
            </a:extLst>
          </p:cNvPr>
          <p:cNvSpPr>
            <a:spLocks noGrp="1"/>
          </p:cNvSpPr>
          <p:nvPr>
            <p:ph idx="1"/>
          </p:nvPr>
        </p:nvSpPr>
        <p:spPr>
          <a:xfrm>
            <a:off x="191386" y="506109"/>
            <a:ext cx="8664206" cy="6351891"/>
          </a:xfrm>
        </p:spPr>
        <p:txBody>
          <a:bodyPr>
            <a:normAutofit fontScale="92500" lnSpcReduction="20000"/>
          </a:bodyPr>
          <a:lstStyle/>
          <a:p>
            <a:pPr marL="0" indent="0" algn="l">
              <a:buNone/>
            </a:pPr>
            <a:r>
              <a:rPr lang="en-US" b="1" i="0" dirty="0">
                <a:solidFill>
                  <a:srgbClr val="000000"/>
                </a:solidFill>
                <a:effectLst/>
                <a:latin typeface="Calibri" panose="020F0502020204030204" pitchFamily="34" charset="0"/>
                <a:cs typeface="Calibri" panose="020F0502020204030204" pitchFamily="34" charset="0"/>
              </a:rPr>
              <a:t>19. Self-reflective:</a:t>
            </a:r>
            <a:r>
              <a:rPr lang="en-US" b="0" i="0" dirty="0">
                <a:solidFill>
                  <a:srgbClr val="000000"/>
                </a:solidFill>
                <a:effectLst/>
                <a:latin typeface="Calibri" panose="020F0502020204030204" pitchFamily="34" charset="0"/>
                <a:cs typeface="Calibri" panose="020F0502020204030204" pitchFamily="34" charset="0"/>
              </a:rPr>
              <a:t> “Listen and work to fix the root cause of the low morale, which may require self-reflection of the command staff.”</a:t>
            </a:r>
          </a:p>
          <a:p>
            <a:pPr marL="0" indent="0" algn="l">
              <a:buNone/>
            </a:pPr>
            <a:r>
              <a:rPr lang="en-US" b="1" i="0" dirty="0">
                <a:solidFill>
                  <a:srgbClr val="000000"/>
                </a:solidFill>
                <a:effectLst/>
                <a:latin typeface="Calibri" panose="020F0502020204030204" pitchFamily="34" charset="0"/>
                <a:cs typeface="Calibri" panose="020F0502020204030204" pitchFamily="34" charset="0"/>
              </a:rPr>
              <a:t>20. Supportive: </a:t>
            </a:r>
            <a:r>
              <a:rPr lang="en-US" b="0" i="0" dirty="0">
                <a:solidFill>
                  <a:srgbClr val="000000"/>
                </a:solidFill>
                <a:effectLst/>
                <a:latin typeface="Calibri" panose="020F0502020204030204" pitchFamily="34" charset="0"/>
                <a:cs typeface="Calibri" panose="020F0502020204030204" pitchFamily="34" charset="0"/>
              </a:rPr>
              <a:t>“Show more appreciation for the hard work that is being done on the streets. Acknowledge good work more rather than just criticize minor mistakes. Supervisors should be supporting our troops more in these trying times.”</a:t>
            </a:r>
          </a:p>
          <a:p>
            <a:pPr marL="0" indent="0" algn="l">
              <a:buNone/>
            </a:pPr>
            <a:r>
              <a:rPr lang="en-US" b="1" i="0" dirty="0">
                <a:solidFill>
                  <a:srgbClr val="000000"/>
                </a:solidFill>
                <a:effectLst/>
                <a:latin typeface="Calibri" panose="020F0502020204030204" pitchFamily="34" charset="0"/>
                <a:cs typeface="Calibri" panose="020F0502020204030204" pitchFamily="34" charset="0"/>
              </a:rPr>
              <a:t>21. Trusting: </a:t>
            </a:r>
            <a:r>
              <a:rPr lang="en-US" b="0" i="0" dirty="0">
                <a:solidFill>
                  <a:srgbClr val="000000"/>
                </a:solidFill>
                <a:effectLst/>
                <a:latin typeface="Calibri" panose="020F0502020204030204" pitchFamily="34" charset="0"/>
                <a:cs typeface="Calibri" panose="020F0502020204030204" pitchFamily="34" charset="0"/>
              </a:rPr>
              <a:t>“Sometimes they are too hands-on and micro-manage. They could take a step back and allow subordinates to do their job, showing more trust in their abilities.”</a:t>
            </a:r>
          </a:p>
          <a:p>
            <a:pPr marL="0" indent="0" algn="l">
              <a:buNone/>
            </a:pPr>
            <a:r>
              <a:rPr lang="en-US" b="1" i="0" dirty="0">
                <a:solidFill>
                  <a:srgbClr val="000000"/>
                </a:solidFill>
                <a:effectLst/>
                <a:latin typeface="Calibri" panose="020F0502020204030204" pitchFamily="34" charset="0"/>
                <a:cs typeface="Calibri" panose="020F0502020204030204" pitchFamily="34" charset="0"/>
              </a:rPr>
              <a:t>22. Visible:</a:t>
            </a:r>
            <a:r>
              <a:rPr lang="en-US" b="0" i="0" dirty="0">
                <a:solidFill>
                  <a:srgbClr val="000000"/>
                </a:solidFill>
                <a:effectLst/>
                <a:latin typeface="Calibri" panose="020F0502020204030204" pitchFamily="34" charset="0"/>
                <a:cs typeface="Calibri" panose="020F0502020204030204" pitchFamily="34" charset="0"/>
              </a:rPr>
              <a:t> “Be around the officers and spend time working beside them. That way you can see who does the work and build a rapport with everyone.”</a:t>
            </a:r>
          </a:p>
          <a:p>
            <a:endParaRPr lang="en-US" dirty="0"/>
          </a:p>
        </p:txBody>
      </p:sp>
    </p:spTree>
    <p:extLst>
      <p:ext uri="{BB962C8B-B14F-4D97-AF65-F5344CB8AC3E}">
        <p14:creationId xmlns:p14="http://schemas.microsoft.com/office/powerpoint/2010/main" val="14801972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37A39-B0D8-4D36-9095-807A2DEEC614}"/>
              </a:ext>
            </a:extLst>
          </p:cNvPr>
          <p:cNvSpPr>
            <a:spLocks noGrp="1"/>
          </p:cNvSpPr>
          <p:nvPr>
            <p:ph type="title"/>
          </p:nvPr>
        </p:nvSpPr>
        <p:spPr/>
        <p:txBody>
          <a:bodyPr/>
          <a:lstStyle/>
          <a:p>
            <a:pPr algn="l"/>
            <a:r>
              <a:rPr lang="en-US" dirty="0"/>
              <a:t>      </a:t>
            </a:r>
            <a:r>
              <a:rPr lang="en-US" b="1" dirty="0"/>
              <a:t>Manager                   Leader</a:t>
            </a:r>
          </a:p>
        </p:txBody>
      </p:sp>
      <p:sp>
        <p:nvSpPr>
          <p:cNvPr id="3" name="Content Placeholder 2">
            <a:extLst>
              <a:ext uri="{FF2B5EF4-FFF2-40B4-BE49-F238E27FC236}">
                <a16:creationId xmlns:a16="http://schemas.microsoft.com/office/drawing/2014/main" id="{F8549DE6-8B66-4359-B0E6-1C505A4068A7}"/>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E8B82328-B992-486B-8336-26FCD5145DEA}"/>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88</a:t>
            </a:fld>
            <a:endParaRPr lang="en-US">
              <a:solidFill>
                <a:prstClr val="black">
                  <a:tint val="75000"/>
                </a:prstClr>
              </a:solidFill>
            </a:endParaRPr>
          </a:p>
        </p:txBody>
      </p:sp>
      <p:sp>
        <p:nvSpPr>
          <p:cNvPr id="5" name="Oval 4">
            <a:extLst>
              <a:ext uri="{FF2B5EF4-FFF2-40B4-BE49-F238E27FC236}">
                <a16:creationId xmlns:a16="http://schemas.microsoft.com/office/drawing/2014/main" id="{94315ADE-8F9F-4429-85AD-C6AA032F9F45}"/>
              </a:ext>
            </a:extLst>
          </p:cNvPr>
          <p:cNvSpPr/>
          <p:nvPr/>
        </p:nvSpPr>
        <p:spPr>
          <a:xfrm>
            <a:off x="381000" y="1417638"/>
            <a:ext cx="4343400" cy="4885653"/>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r>
              <a:rPr lang="en-US" sz="2400" b="1" dirty="0">
                <a:solidFill>
                  <a:schemeClr val="tx1"/>
                </a:solidFill>
              </a:rPr>
              <a:t>Status Quo</a:t>
            </a:r>
          </a:p>
          <a:p>
            <a:pPr marL="285750" indent="-285750" algn="ctr">
              <a:buFont typeface="Wingdings" panose="05000000000000000000" pitchFamily="2" charset="2"/>
              <a:buChar char="§"/>
            </a:pPr>
            <a:r>
              <a:rPr lang="en-US" sz="2400" b="1" dirty="0">
                <a:solidFill>
                  <a:schemeClr val="tx1"/>
                </a:solidFill>
              </a:rPr>
              <a:t>Short Term</a:t>
            </a:r>
          </a:p>
          <a:p>
            <a:pPr marL="285750" indent="-285750" algn="ctr">
              <a:buFont typeface="Wingdings" panose="05000000000000000000" pitchFamily="2" charset="2"/>
              <a:buChar char="§"/>
            </a:pPr>
            <a:r>
              <a:rPr lang="en-US" sz="2400" b="1" dirty="0">
                <a:solidFill>
                  <a:schemeClr val="tx1"/>
                </a:solidFill>
              </a:rPr>
              <a:t>Means</a:t>
            </a:r>
          </a:p>
          <a:p>
            <a:pPr marL="285750" indent="-285750" algn="ctr">
              <a:buFont typeface="Wingdings" panose="05000000000000000000" pitchFamily="2" charset="2"/>
              <a:buChar char="§"/>
            </a:pPr>
            <a:r>
              <a:rPr lang="en-US" sz="2400" b="1" dirty="0">
                <a:solidFill>
                  <a:schemeClr val="tx1"/>
                </a:solidFill>
              </a:rPr>
              <a:t>Builder</a:t>
            </a:r>
          </a:p>
          <a:p>
            <a:pPr marL="285750" indent="-285750" algn="ctr">
              <a:buFont typeface="Wingdings" panose="05000000000000000000" pitchFamily="2" charset="2"/>
              <a:buChar char="§"/>
            </a:pPr>
            <a:r>
              <a:rPr lang="en-US" sz="2400" b="1" dirty="0">
                <a:solidFill>
                  <a:schemeClr val="tx1"/>
                </a:solidFill>
              </a:rPr>
              <a:t>Problem Solver</a:t>
            </a:r>
          </a:p>
        </p:txBody>
      </p:sp>
      <p:sp>
        <p:nvSpPr>
          <p:cNvPr id="6" name="Oval 5">
            <a:extLst>
              <a:ext uri="{FF2B5EF4-FFF2-40B4-BE49-F238E27FC236}">
                <a16:creationId xmlns:a16="http://schemas.microsoft.com/office/drawing/2014/main" id="{925EEE62-0507-4D17-8DC7-04C62FF718F5}"/>
              </a:ext>
            </a:extLst>
          </p:cNvPr>
          <p:cNvSpPr/>
          <p:nvPr/>
        </p:nvSpPr>
        <p:spPr>
          <a:xfrm>
            <a:off x="4489938" y="1417638"/>
            <a:ext cx="4343400" cy="4885653"/>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r>
              <a:rPr lang="en-US" sz="2400" b="1" dirty="0">
                <a:solidFill>
                  <a:schemeClr val="tx1"/>
                </a:solidFill>
              </a:rPr>
              <a:t>Change</a:t>
            </a:r>
          </a:p>
          <a:p>
            <a:pPr marL="285750" indent="-285750" algn="ctr">
              <a:buFont typeface="Wingdings" panose="05000000000000000000" pitchFamily="2" charset="2"/>
              <a:buChar char="§"/>
            </a:pPr>
            <a:r>
              <a:rPr lang="en-US" sz="2400" b="1" dirty="0">
                <a:solidFill>
                  <a:schemeClr val="tx1"/>
                </a:solidFill>
              </a:rPr>
              <a:t>Long Term</a:t>
            </a:r>
          </a:p>
          <a:p>
            <a:pPr marL="285750" indent="-285750" algn="ctr">
              <a:buFont typeface="Wingdings" panose="05000000000000000000" pitchFamily="2" charset="2"/>
              <a:buChar char="§"/>
            </a:pPr>
            <a:r>
              <a:rPr lang="en-US" sz="2400" b="1" dirty="0">
                <a:solidFill>
                  <a:schemeClr val="tx1"/>
                </a:solidFill>
              </a:rPr>
              <a:t>Ends</a:t>
            </a:r>
          </a:p>
          <a:p>
            <a:pPr marL="285750" indent="-285750" algn="ctr">
              <a:buFont typeface="Wingdings" panose="05000000000000000000" pitchFamily="2" charset="2"/>
              <a:buChar char="§"/>
            </a:pPr>
            <a:r>
              <a:rPr lang="en-US" sz="2400" b="1" dirty="0">
                <a:solidFill>
                  <a:schemeClr val="tx1"/>
                </a:solidFill>
              </a:rPr>
              <a:t>Architect</a:t>
            </a:r>
          </a:p>
          <a:p>
            <a:pPr marL="285750" indent="-285750" algn="ctr">
              <a:buFont typeface="Wingdings" panose="05000000000000000000" pitchFamily="2" charset="2"/>
              <a:buChar char="§"/>
            </a:pPr>
            <a:r>
              <a:rPr lang="en-US" sz="2400" b="1" dirty="0">
                <a:solidFill>
                  <a:schemeClr val="tx1"/>
                </a:solidFill>
              </a:rPr>
              <a:t>Motivator</a:t>
            </a:r>
          </a:p>
        </p:txBody>
      </p:sp>
      <p:sp>
        <p:nvSpPr>
          <p:cNvPr id="7" name="TextBox 6">
            <a:extLst>
              <a:ext uri="{FF2B5EF4-FFF2-40B4-BE49-F238E27FC236}">
                <a16:creationId xmlns:a16="http://schemas.microsoft.com/office/drawing/2014/main" id="{AC3D9E80-5FC2-49CA-AA16-A9B71ECAD7DF}"/>
              </a:ext>
            </a:extLst>
          </p:cNvPr>
          <p:cNvSpPr txBox="1"/>
          <p:nvPr/>
        </p:nvSpPr>
        <p:spPr>
          <a:xfrm>
            <a:off x="1828800" y="1600200"/>
            <a:ext cx="1899138" cy="954107"/>
          </a:xfrm>
          <a:prstGeom prst="rect">
            <a:avLst/>
          </a:prstGeom>
          <a:noFill/>
        </p:spPr>
        <p:txBody>
          <a:bodyPr wrap="square" rtlCol="0">
            <a:spAutoFit/>
          </a:bodyPr>
          <a:lstStyle/>
          <a:p>
            <a:r>
              <a:rPr lang="en-US" sz="2800" b="1" i="1" dirty="0">
                <a:solidFill>
                  <a:srgbClr val="C00000"/>
                </a:solidFill>
              </a:rPr>
              <a:t>Do Things Right</a:t>
            </a:r>
          </a:p>
        </p:txBody>
      </p:sp>
      <p:sp>
        <p:nvSpPr>
          <p:cNvPr id="8" name="TextBox 7">
            <a:extLst>
              <a:ext uri="{FF2B5EF4-FFF2-40B4-BE49-F238E27FC236}">
                <a16:creationId xmlns:a16="http://schemas.microsoft.com/office/drawing/2014/main" id="{C970980C-76E2-46FB-9D37-A506B80B6560}"/>
              </a:ext>
            </a:extLst>
          </p:cNvPr>
          <p:cNvSpPr txBox="1"/>
          <p:nvPr/>
        </p:nvSpPr>
        <p:spPr>
          <a:xfrm>
            <a:off x="5638800" y="1600200"/>
            <a:ext cx="2286000" cy="954107"/>
          </a:xfrm>
          <a:prstGeom prst="rect">
            <a:avLst/>
          </a:prstGeom>
          <a:noFill/>
        </p:spPr>
        <p:txBody>
          <a:bodyPr wrap="square" rtlCol="0">
            <a:spAutoFit/>
          </a:bodyPr>
          <a:lstStyle/>
          <a:p>
            <a:r>
              <a:rPr lang="en-US" sz="2800" b="1" i="1" dirty="0">
                <a:solidFill>
                  <a:srgbClr val="C00000"/>
                </a:solidFill>
              </a:rPr>
              <a:t>Do The right Things</a:t>
            </a:r>
          </a:p>
        </p:txBody>
      </p:sp>
      <p:sp>
        <p:nvSpPr>
          <p:cNvPr id="9" name="TextBox 8">
            <a:extLst>
              <a:ext uri="{FF2B5EF4-FFF2-40B4-BE49-F238E27FC236}">
                <a16:creationId xmlns:a16="http://schemas.microsoft.com/office/drawing/2014/main" id="{256AF038-85DB-47D9-A118-CB67C33C007D}"/>
              </a:ext>
            </a:extLst>
          </p:cNvPr>
          <p:cNvSpPr txBox="1"/>
          <p:nvPr/>
        </p:nvSpPr>
        <p:spPr>
          <a:xfrm>
            <a:off x="457200" y="6356350"/>
            <a:ext cx="6096000" cy="461665"/>
          </a:xfrm>
          <a:prstGeom prst="rect">
            <a:avLst/>
          </a:prstGeom>
          <a:noFill/>
        </p:spPr>
        <p:txBody>
          <a:bodyPr wrap="square" rtlCol="0">
            <a:spAutoFit/>
          </a:bodyPr>
          <a:lstStyle/>
          <a:p>
            <a:r>
              <a:rPr lang="en-US" sz="2400" b="1" dirty="0"/>
              <a:t>                                    * From Warren Bennis</a:t>
            </a:r>
          </a:p>
        </p:txBody>
      </p:sp>
    </p:spTree>
    <p:extLst>
      <p:ext uri="{BB962C8B-B14F-4D97-AF65-F5344CB8AC3E}">
        <p14:creationId xmlns:p14="http://schemas.microsoft.com/office/powerpoint/2010/main" val="3484970421"/>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F492-96C2-4EE3-8673-753A7593BE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B62224-C961-429E-AF40-0CF7E9B50DDA}"/>
              </a:ext>
            </a:extLst>
          </p:cNvPr>
          <p:cNvSpPr>
            <a:spLocks noGrp="1"/>
          </p:cNvSpPr>
          <p:nvPr>
            <p:ph idx="1"/>
          </p:nvPr>
        </p:nvSpPr>
        <p:spPr/>
        <p:txBody>
          <a:bodyPr>
            <a:normAutofit/>
          </a:bodyPr>
          <a:lstStyle/>
          <a:p>
            <a:pPr marL="0" indent="0" algn="ctr">
              <a:buNone/>
            </a:pPr>
            <a:r>
              <a:rPr lang="en-US" sz="9600" b="1" dirty="0">
                <a:latin typeface="Arial Black" panose="020B0A04020102020204" pitchFamily="34" charset="0"/>
              </a:rPr>
              <a:t>IN SUMMARY</a:t>
            </a:r>
          </a:p>
        </p:txBody>
      </p:sp>
      <p:sp>
        <p:nvSpPr>
          <p:cNvPr id="4" name="Slide Number Placeholder 3">
            <a:extLst>
              <a:ext uri="{FF2B5EF4-FFF2-40B4-BE49-F238E27FC236}">
                <a16:creationId xmlns:a16="http://schemas.microsoft.com/office/drawing/2014/main" id="{3E54DE9C-4E5D-4BD7-9FA2-60CF71EDACD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880</a:t>
            </a:fld>
            <a:endParaRPr lang="en-US">
              <a:solidFill>
                <a:prstClr val="black">
                  <a:tint val="75000"/>
                </a:prstClr>
              </a:solidFill>
            </a:endParaRPr>
          </a:p>
        </p:txBody>
      </p:sp>
    </p:spTree>
    <p:extLst>
      <p:ext uri="{BB962C8B-B14F-4D97-AF65-F5344CB8AC3E}">
        <p14:creationId xmlns:p14="http://schemas.microsoft.com/office/powerpoint/2010/main" val="3987322355"/>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C3A04-842C-4F9B-92A0-1D3358F3B9D6}"/>
              </a:ext>
            </a:extLst>
          </p:cNvPr>
          <p:cNvSpPr>
            <a:spLocks noGrp="1"/>
          </p:cNvSpPr>
          <p:nvPr>
            <p:ph type="title"/>
          </p:nvPr>
        </p:nvSpPr>
        <p:spPr>
          <a:xfrm>
            <a:off x="457200" y="274638"/>
            <a:ext cx="8229600" cy="10636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B9BEA750-5062-4252-8677-1D537F210451}"/>
              </a:ext>
            </a:extLst>
          </p:cNvPr>
          <p:cNvSpPr>
            <a:spLocks noGrp="1"/>
          </p:cNvSpPr>
          <p:nvPr>
            <p:ph idx="1"/>
          </p:nvPr>
        </p:nvSpPr>
        <p:spPr>
          <a:xfrm>
            <a:off x="76200" y="609600"/>
            <a:ext cx="8915400" cy="6248400"/>
          </a:xfrm>
        </p:spPr>
        <p:txBody>
          <a:bodyPr>
            <a:normAutofit fontScale="92500" lnSpcReduction="10000"/>
          </a:bodyPr>
          <a:lstStyle/>
          <a:p>
            <a:pPr>
              <a:buFont typeface="Wingdings" panose="05000000000000000000" pitchFamily="2" charset="2"/>
              <a:buChar char="§"/>
            </a:pPr>
            <a:r>
              <a:rPr lang="en-US" sz="2800" b="1" dirty="0">
                <a:solidFill>
                  <a:srgbClr val="C00000"/>
                </a:solidFill>
              </a:rPr>
              <a:t>The Burden of Self-Awareness: </a:t>
            </a:r>
            <a:r>
              <a:rPr lang="en-US" sz="2800" dirty="0"/>
              <a:t>Manage our mindset, attitudes, emotional reactions to feedback, effectively practice self-reflection, and enact self-regulatory processes for development </a:t>
            </a:r>
          </a:p>
          <a:p>
            <a:pPr>
              <a:buFont typeface="Wingdings" panose="05000000000000000000" pitchFamily="2" charset="2"/>
              <a:buChar char="§"/>
            </a:pPr>
            <a:r>
              <a:rPr lang="en-US" sz="2800" b="1" dirty="0">
                <a:solidFill>
                  <a:srgbClr val="C00000"/>
                </a:solidFill>
              </a:rPr>
              <a:t>The Burden of Competency: </a:t>
            </a:r>
            <a:r>
              <a:rPr lang="en-US" sz="2800" dirty="0"/>
              <a:t>Know our job, constantly grow and develop. Be sensitive to context and use the four-frame model to critically think and make informed decisions </a:t>
            </a:r>
          </a:p>
          <a:p>
            <a:pPr>
              <a:buFont typeface="Wingdings" panose="05000000000000000000" pitchFamily="2" charset="2"/>
              <a:buChar char="§"/>
            </a:pPr>
            <a:r>
              <a:rPr lang="en-US" sz="2800" b="1" dirty="0">
                <a:solidFill>
                  <a:srgbClr val="C00000"/>
                </a:solidFill>
              </a:rPr>
              <a:t>The Burden of Servanthood: </a:t>
            </a:r>
            <a:r>
              <a:rPr lang="en-US" sz="2800" dirty="0"/>
              <a:t>Remain a servant to the higher duty, organization and our people. Build the ROCC of trust and be procedurally just</a:t>
            </a:r>
          </a:p>
          <a:p>
            <a:pPr>
              <a:buFont typeface="Wingdings" panose="05000000000000000000" pitchFamily="2" charset="2"/>
              <a:buChar char="§"/>
            </a:pPr>
            <a:r>
              <a:rPr lang="en-US" sz="2800" b="1" dirty="0">
                <a:solidFill>
                  <a:srgbClr val="C00000"/>
                </a:solidFill>
              </a:rPr>
              <a:t>The Burden of Communication: </a:t>
            </a:r>
            <a:r>
              <a:rPr lang="en-US" sz="2800" dirty="0"/>
              <a:t>Listen, observe, be empathic and strive to understand before judging then be strategic in framing communications to shape the context</a:t>
            </a:r>
          </a:p>
          <a:p>
            <a:pPr>
              <a:buFont typeface="Wingdings" panose="05000000000000000000" pitchFamily="2" charset="2"/>
              <a:buChar char="§"/>
            </a:pPr>
            <a:r>
              <a:rPr lang="en-US" sz="2800" b="1" dirty="0">
                <a:solidFill>
                  <a:srgbClr val="C00000"/>
                </a:solidFill>
              </a:rPr>
              <a:t>The Burden of Management: </a:t>
            </a:r>
            <a:r>
              <a:rPr lang="en-US" sz="2800" dirty="0"/>
              <a:t>Facilitate sound management with good leadership, be purpose driven, performance minded and hold people accountable</a:t>
            </a:r>
          </a:p>
        </p:txBody>
      </p:sp>
      <p:sp>
        <p:nvSpPr>
          <p:cNvPr id="4" name="Slide Number Placeholder 3">
            <a:extLst>
              <a:ext uri="{FF2B5EF4-FFF2-40B4-BE49-F238E27FC236}">
                <a16:creationId xmlns:a16="http://schemas.microsoft.com/office/drawing/2014/main" id="{0B86FAF3-A620-478C-8C0A-854E9A31373B}"/>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881</a:t>
            </a:fld>
            <a:endParaRPr lang="en-US">
              <a:solidFill>
                <a:prstClr val="black">
                  <a:tint val="75000"/>
                </a:prstClr>
              </a:solidFill>
            </a:endParaRPr>
          </a:p>
        </p:txBody>
      </p:sp>
    </p:spTree>
    <p:extLst>
      <p:ext uri="{BB962C8B-B14F-4D97-AF65-F5344CB8AC3E}">
        <p14:creationId xmlns:p14="http://schemas.microsoft.com/office/powerpoint/2010/main" val="3087905919"/>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0B4BF-9329-42B4-BE83-C9A84F4BDD6A}"/>
              </a:ext>
            </a:extLst>
          </p:cNvPr>
          <p:cNvSpPr>
            <a:spLocks noGrp="1"/>
          </p:cNvSpPr>
          <p:nvPr>
            <p:ph type="title"/>
          </p:nvPr>
        </p:nvSpPr>
        <p:spPr>
          <a:xfrm>
            <a:off x="457200" y="0"/>
            <a:ext cx="8229600" cy="1219200"/>
          </a:xfrm>
        </p:spPr>
        <p:txBody>
          <a:bodyPr>
            <a:normAutofit fontScale="90000"/>
          </a:bodyPr>
          <a:lstStyle/>
          <a:p>
            <a:r>
              <a:rPr lang="en-US" b="1" dirty="0"/>
              <a:t>Recipe for Successful Command</a:t>
            </a:r>
            <a:br>
              <a:rPr lang="en-US" dirty="0"/>
            </a:br>
            <a:r>
              <a:rPr lang="en-US" sz="3600" i="1" dirty="0"/>
              <a:t>Seven (7) ingredients </a:t>
            </a:r>
          </a:p>
        </p:txBody>
      </p:sp>
      <p:sp>
        <p:nvSpPr>
          <p:cNvPr id="3" name="Content Placeholder 2">
            <a:extLst>
              <a:ext uri="{FF2B5EF4-FFF2-40B4-BE49-F238E27FC236}">
                <a16:creationId xmlns:a16="http://schemas.microsoft.com/office/drawing/2014/main" id="{6019CD97-49A4-4393-BF0C-7F6EAF7F2FFD}"/>
              </a:ext>
            </a:extLst>
          </p:cNvPr>
          <p:cNvSpPr>
            <a:spLocks noGrp="1"/>
          </p:cNvSpPr>
          <p:nvPr>
            <p:ph idx="1"/>
          </p:nvPr>
        </p:nvSpPr>
        <p:spPr>
          <a:xfrm>
            <a:off x="457200" y="1295400"/>
            <a:ext cx="8229600" cy="5562600"/>
          </a:xfrm>
        </p:spPr>
        <p:txBody>
          <a:bodyPr>
            <a:normAutofit fontScale="92500" lnSpcReduction="20000"/>
          </a:bodyPr>
          <a:lstStyle/>
          <a:p>
            <a:pPr>
              <a:buFont typeface="Wingdings" panose="05000000000000000000" pitchFamily="2" charset="2"/>
              <a:buChar char="§"/>
            </a:pPr>
            <a:r>
              <a:rPr lang="en-US" dirty="0"/>
              <a:t>Know the rules</a:t>
            </a:r>
          </a:p>
          <a:p>
            <a:pPr>
              <a:buFont typeface="Wingdings" panose="05000000000000000000" pitchFamily="2" charset="2"/>
              <a:buChar char="§"/>
            </a:pPr>
            <a:r>
              <a:rPr lang="en-US" dirty="0"/>
              <a:t>Learn the landscape and how to navigate the terrain</a:t>
            </a:r>
          </a:p>
          <a:p>
            <a:pPr>
              <a:buFont typeface="Wingdings" panose="05000000000000000000" pitchFamily="2" charset="2"/>
              <a:buChar char="§"/>
            </a:pPr>
            <a:r>
              <a:rPr lang="en-US" dirty="0"/>
              <a:t>Sustain awareness, competence and confidence</a:t>
            </a:r>
          </a:p>
          <a:p>
            <a:pPr>
              <a:buFont typeface="Wingdings" panose="05000000000000000000" pitchFamily="2" charset="2"/>
              <a:buChar char="§"/>
            </a:pPr>
            <a:r>
              <a:rPr lang="en-US" dirty="0"/>
              <a:t>Develop and sustain relationships with quality interactions in a procedurally just manner</a:t>
            </a:r>
          </a:p>
          <a:p>
            <a:pPr>
              <a:buFont typeface="Wingdings" panose="05000000000000000000" pitchFamily="2" charset="2"/>
              <a:buChar char="§"/>
            </a:pPr>
            <a:r>
              <a:rPr lang="en-US" dirty="0"/>
              <a:t>Build coalitions with empathy, respect and communication </a:t>
            </a:r>
          </a:p>
          <a:p>
            <a:pPr>
              <a:buFont typeface="Wingdings" panose="05000000000000000000" pitchFamily="2" charset="2"/>
              <a:buChar char="§"/>
            </a:pPr>
            <a:r>
              <a:rPr lang="en-US" dirty="0"/>
              <a:t>Shape direction with vision within a planning architecture </a:t>
            </a:r>
          </a:p>
          <a:p>
            <a:pPr>
              <a:buFont typeface="Wingdings" panose="05000000000000000000" pitchFamily="2" charset="2"/>
              <a:buChar char="§"/>
            </a:pPr>
            <a:r>
              <a:rPr lang="en-US" dirty="0"/>
              <a:t>Proactively manage operations, tension and promote purpose and meaning with an authentic  passion and desire to do the good Lords work</a:t>
            </a:r>
          </a:p>
        </p:txBody>
      </p:sp>
      <p:sp>
        <p:nvSpPr>
          <p:cNvPr id="4" name="Slide Number Placeholder 3">
            <a:extLst>
              <a:ext uri="{FF2B5EF4-FFF2-40B4-BE49-F238E27FC236}">
                <a16:creationId xmlns:a16="http://schemas.microsoft.com/office/drawing/2014/main" id="{F7D6B63F-09C1-42FF-96FE-70E4CF391333}"/>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882</a:t>
            </a:fld>
            <a:endParaRPr lang="en-US">
              <a:solidFill>
                <a:prstClr val="black">
                  <a:tint val="75000"/>
                </a:prstClr>
              </a:solidFill>
            </a:endParaRPr>
          </a:p>
        </p:txBody>
      </p:sp>
    </p:spTree>
    <p:extLst>
      <p:ext uri="{BB962C8B-B14F-4D97-AF65-F5344CB8AC3E}">
        <p14:creationId xmlns:p14="http://schemas.microsoft.com/office/powerpoint/2010/main" val="19983710"/>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E2D8-F7BD-4546-949F-8AC5F7CA6302}"/>
              </a:ext>
            </a:extLst>
          </p:cNvPr>
          <p:cNvSpPr>
            <a:spLocks noGrp="1"/>
          </p:cNvSpPr>
          <p:nvPr>
            <p:ph type="title"/>
          </p:nvPr>
        </p:nvSpPr>
        <p:spPr>
          <a:xfrm>
            <a:off x="457200" y="0"/>
            <a:ext cx="8229600" cy="1417638"/>
          </a:xfrm>
        </p:spPr>
        <p:txBody>
          <a:bodyPr>
            <a:normAutofit fontScale="90000"/>
          </a:bodyPr>
          <a:lstStyle/>
          <a:p>
            <a:pPr algn="ctr"/>
            <a:r>
              <a:rPr lang="en-US" sz="3200" b="1" dirty="0"/>
              <a:t>Organizational Theory</a:t>
            </a:r>
            <a:br>
              <a:rPr lang="en-US" sz="2100" dirty="0"/>
            </a:br>
            <a:r>
              <a:rPr lang="en-US" sz="3100" dirty="0"/>
              <a:t>How organizations function and how they affect and are affected by the environment they operate</a:t>
            </a:r>
          </a:p>
        </p:txBody>
      </p:sp>
      <p:graphicFrame>
        <p:nvGraphicFramePr>
          <p:cNvPr id="4" name="Content Placeholder 3">
            <a:extLst>
              <a:ext uri="{FF2B5EF4-FFF2-40B4-BE49-F238E27FC236}">
                <a16:creationId xmlns:a16="http://schemas.microsoft.com/office/drawing/2014/main" id="{E99D7FC7-A550-49AA-AB22-87AE47C63411}"/>
              </a:ext>
            </a:extLst>
          </p:cNvPr>
          <p:cNvGraphicFramePr>
            <a:graphicFrameLocks noGrp="1"/>
          </p:cNvGraphicFramePr>
          <p:nvPr>
            <p:ph idx="1"/>
          </p:nvPr>
        </p:nvGraphicFramePr>
        <p:xfrm>
          <a:off x="628650" y="1417638"/>
          <a:ext cx="7886700" cy="5165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9945336"/>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BD564-8605-44FE-A5A2-27E74B002801}"/>
              </a:ext>
            </a:extLst>
          </p:cNvPr>
          <p:cNvSpPr>
            <a:spLocks noGrp="1"/>
          </p:cNvSpPr>
          <p:nvPr>
            <p:ph type="title"/>
          </p:nvPr>
        </p:nvSpPr>
        <p:spPr>
          <a:xfrm>
            <a:off x="104998" y="2"/>
            <a:ext cx="8734202" cy="577017"/>
          </a:xfrm>
        </p:spPr>
        <p:txBody>
          <a:bodyPr>
            <a:normAutofit fontScale="90000"/>
          </a:bodyPr>
          <a:lstStyle/>
          <a:p>
            <a:pPr algn="ctr"/>
            <a:r>
              <a:rPr lang="en-US" b="1" dirty="0"/>
              <a:t>Management is an Ecosystem</a:t>
            </a:r>
          </a:p>
        </p:txBody>
      </p:sp>
      <p:graphicFrame>
        <p:nvGraphicFramePr>
          <p:cNvPr id="4" name="Content Placeholder 3">
            <a:extLst>
              <a:ext uri="{FF2B5EF4-FFF2-40B4-BE49-F238E27FC236}">
                <a16:creationId xmlns:a16="http://schemas.microsoft.com/office/drawing/2014/main" id="{FEE2F44F-C508-474D-986C-4A4341459391}"/>
              </a:ext>
            </a:extLst>
          </p:cNvPr>
          <p:cNvGraphicFramePr>
            <a:graphicFrameLocks noGrp="1"/>
          </p:cNvGraphicFramePr>
          <p:nvPr>
            <p:ph idx="1"/>
          </p:nvPr>
        </p:nvGraphicFramePr>
        <p:xfrm>
          <a:off x="628650" y="762000"/>
          <a:ext cx="7886700" cy="5943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61DEE222-5FE0-4B86-8D51-719F24A182DF}"/>
              </a:ext>
            </a:extLst>
          </p:cNvPr>
          <p:cNvSpPr txBox="1"/>
          <p:nvPr/>
        </p:nvSpPr>
        <p:spPr>
          <a:xfrm flipH="1">
            <a:off x="-76200" y="853778"/>
            <a:ext cx="8410352" cy="954107"/>
          </a:xfrm>
          <a:prstGeom prst="rect">
            <a:avLst/>
          </a:prstGeom>
          <a:noFill/>
        </p:spPr>
        <p:txBody>
          <a:bodyPr wrap="square" rtlCol="0">
            <a:spAutoFit/>
          </a:bodyPr>
          <a:lstStyle/>
          <a:p>
            <a:r>
              <a:rPr lang="en-US" sz="2700" b="1" dirty="0">
                <a:solidFill>
                  <a:srgbClr val="C00000"/>
                </a:solidFill>
              </a:rPr>
              <a:t> </a:t>
            </a:r>
            <a:r>
              <a:rPr lang="en-US" sz="2800" b="1" dirty="0">
                <a:solidFill>
                  <a:srgbClr val="C00000"/>
                </a:solidFill>
              </a:rPr>
              <a:t>LEADERSHIP AND</a:t>
            </a:r>
          </a:p>
          <a:p>
            <a:r>
              <a:rPr lang="en-US" sz="2800" b="1" dirty="0">
                <a:solidFill>
                  <a:srgbClr val="C00000"/>
                </a:solidFill>
              </a:rPr>
              <a:t> MANAGEMENT</a:t>
            </a:r>
          </a:p>
        </p:txBody>
      </p:sp>
      <p:sp>
        <p:nvSpPr>
          <p:cNvPr id="6" name="Arrow: Right 5">
            <a:extLst>
              <a:ext uri="{FF2B5EF4-FFF2-40B4-BE49-F238E27FC236}">
                <a16:creationId xmlns:a16="http://schemas.microsoft.com/office/drawing/2014/main" id="{44DBF46A-78A9-4D32-9B48-06759E2AEBF2}"/>
              </a:ext>
            </a:extLst>
          </p:cNvPr>
          <p:cNvSpPr/>
          <p:nvPr/>
        </p:nvSpPr>
        <p:spPr>
          <a:xfrm>
            <a:off x="2743200" y="1028149"/>
            <a:ext cx="1143000" cy="605367"/>
          </a:xfrm>
          <a:prstGeom prst="rightArrow">
            <a:avLst>
              <a:gd name="adj1" fmla="val 59592"/>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tx1"/>
                </a:solidFill>
              </a:rPr>
              <a:t>Proactive</a:t>
            </a:r>
          </a:p>
          <a:p>
            <a:pPr algn="ctr"/>
            <a:r>
              <a:rPr lang="en-US" sz="1350" b="1" dirty="0">
                <a:solidFill>
                  <a:schemeClr val="tx1"/>
                </a:solidFill>
              </a:rPr>
              <a:t>Vision</a:t>
            </a:r>
          </a:p>
        </p:txBody>
      </p:sp>
      <p:sp>
        <p:nvSpPr>
          <p:cNvPr id="3" name="TextBox 2">
            <a:extLst>
              <a:ext uri="{FF2B5EF4-FFF2-40B4-BE49-F238E27FC236}">
                <a16:creationId xmlns:a16="http://schemas.microsoft.com/office/drawing/2014/main" id="{70551874-D2A5-4FB5-98E5-FAA4424116F0}"/>
              </a:ext>
            </a:extLst>
          </p:cNvPr>
          <p:cNvSpPr txBox="1"/>
          <p:nvPr/>
        </p:nvSpPr>
        <p:spPr>
          <a:xfrm>
            <a:off x="5486400" y="2105561"/>
            <a:ext cx="2213385" cy="1323439"/>
          </a:xfrm>
          <a:prstGeom prst="rect">
            <a:avLst/>
          </a:prstGeom>
          <a:noFill/>
        </p:spPr>
        <p:txBody>
          <a:bodyPr wrap="square" rtlCol="0">
            <a:spAutoFit/>
          </a:bodyPr>
          <a:lstStyle/>
          <a:p>
            <a:r>
              <a:rPr lang="en-US" sz="2400" b="1" dirty="0"/>
              <a:t>    Domain</a:t>
            </a:r>
          </a:p>
          <a:p>
            <a:r>
              <a:rPr lang="en-US" sz="2400" b="1" dirty="0"/>
              <a:t>Competence</a:t>
            </a:r>
          </a:p>
          <a:p>
            <a:r>
              <a:rPr lang="en-US" sz="1200" b="1" i="1" dirty="0"/>
              <a:t>       </a:t>
            </a:r>
            <a:r>
              <a:rPr lang="en-US" sz="1600" b="1" i="1" dirty="0"/>
              <a:t>Learning and </a:t>
            </a:r>
          </a:p>
          <a:p>
            <a:r>
              <a:rPr lang="en-US" sz="1600" b="1" i="1" dirty="0"/>
              <a:t>       Experience</a:t>
            </a:r>
          </a:p>
        </p:txBody>
      </p:sp>
      <p:sp>
        <p:nvSpPr>
          <p:cNvPr id="7" name="TextBox 6">
            <a:extLst>
              <a:ext uri="{FF2B5EF4-FFF2-40B4-BE49-F238E27FC236}">
                <a16:creationId xmlns:a16="http://schemas.microsoft.com/office/drawing/2014/main" id="{FCF86394-EFDC-4134-9E41-131807E062DC}"/>
              </a:ext>
            </a:extLst>
          </p:cNvPr>
          <p:cNvSpPr txBox="1"/>
          <p:nvPr/>
        </p:nvSpPr>
        <p:spPr>
          <a:xfrm>
            <a:off x="5943600" y="5791200"/>
            <a:ext cx="3153080" cy="954107"/>
          </a:xfrm>
          <a:prstGeom prst="rect">
            <a:avLst/>
          </a:prstGeom>
          <a:noFill/>
        </p:spPr>
        <p:txBody>
          <a:bodyPr wrap="square" rtlCol="0">
            <a:spAutoFit/>
          </a:bodyPr>
          <a:lstStyle/>
          <a:p>
            <a:r>
              <a:rPr lang="en-US" sz="2800" b="1" i="1" u="sng" dirty="0">
                <a:solidFill>
                  <a:srgbClr val="C00000"/>
                </a:solidFill>
              </a:rPr>
              <a:t>Everything effects</a:t>
            </a:r>
          </a:p>
          <a:p>
            <a:r>
              <a:rPr lang="en-US" sz="2800" b="1" i="1" u="sng" dirty="0">
                <a:solidFill>
                  <a:srgbClr val="C00000"/>
                </a:solidFill>
              </a:rPr>
              <a:t> everything else</a:t>
            </a:r>
          </a:p>
        </p:txBody>
      </p:sp>
    </p:spTree>
    <p:extLst>
      <p:ext uri="{BB962C8B-B14F-4D97-AF65-F5344CB8AC3E}">
        <p14:creationId xmlns:p14="http://schemas.microsoft.com/office/powerpoint/2010/main" val="4065660701"/>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D820A-2E72-4E8C-A91C-FB75997EEF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E7B362-EDEF-44D2-B101-1ECE644A577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6393D91-3B04-461F-BA3D-6FACF2FF8BDC}"/>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885</a:t>
            </a:fld>
            <a:endParaRPr lang="en-US">
              <a:solidFill>
                <a:prstClr val="black">
                  <a:tint val="75000"/>
                </a:prstClr>
              </a:solidFill>
            </a:endParaRPr>
          </a:p>
        </p:txBody>
      </p:sp>
      <p:pic>
        <p:nvPicPr>
          <p:cNvPr id="1026" name="Picture 2" descr="The Golden Rule, 1961 Norman Rockwell Oil Painting | Arte de norman rockwell,  Norman rockwell, Bom final de semana">
            <a:extLst>
              <a:ext uri="{FF2B5EF4-FFF2-40B4-BE49-F238E27FC236}">
                <a16:creationId xmlns:a16="http://schemas.microsoft.com/office/drawing/2014/main" id="{E7B69817-AC69-456A-B1B1-E8A3DD917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229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122790"/>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AED2772-9A0F-4B4A-BF6F-F03D8C38B7C7}"/>
              </a:ext>
            </a:extLst>
          </p:cNvPr>
          <p:cNvPicPr>
            <a:picLocks noGrp="1" noChangeAspect="1"/>
          </p:cNvPicPr>
          <p:nvPr>
            <p:ph idx="1"/>
          </p:nvPr>
        </p:nvPicPr>
        <p:blipFill rotWithShape="1">
          <a:blip r:embed="rId2"/>
          <a:srcRect t="4293" b="20721"/>
          <a:stretch/>
        </p:blipFill>
        <p:spPr>
          <a:xfrm>
            <a:off x="20" y="1282"/>
            <a:ext cx="9143980" cy="6856718"/>
          </a:xfrm>
          <a:prstGeom prst="rect">
            <a:avLst/>
          </a:prstGeom>
        </p:spPr>
      </p:pic>
    </p:spTree>
    <p:extLst>
      <p:ext uri="{BB962C8B-B14F-4D97-AF65-F5344CB8AC3E}">
        <p14:creationId xmlns:p14="http://schemas.microsoft.com/office/powerpoint/2010/main" val="1429915746"/>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pPr algn="ctr"/>
            <a:r>
              <a:rPr lang="en-US" b="1" u="sng" dirty="0"/>
              <a:t>God Bless And Keep You All</a:t>
            </a:r>
          </a:p>
        </p:txBody>
      </p:sp>
      <p:sp>
        <p:nvSpPr>
          <p:cNvPr id="3" name="Content Placeholder 2"/>
          <p:cNvSpPr>
            <a:spLocks noGrp="1"/>
          </p:cNvSpPr>
          <p:nvPr>
            <p:ph idx="1"/>
          </p:nvPr>
        </p:nvSpPr>
        <p:spPr>
          <a:xfrm>
            <a:off x="152400" y="634949"/>
            <a:ext cx="8991600" cy="5943600"/>
          </a:xfrm>
        </p:spPr>
        <p:txBody>
          <a:bodyPr>
            <a:normAutofit fontScale="25000" lnSpcReduction="20000"/>
          </a:bodyPr>
          <a:lstStyle/>
          <a:p>
            <a:pPr marL="0" indent="0">
              <a:buNone/>
            </a:pPr>
            <a:r>
              <a:rPr lang="en-US" sz="8000" i="1" dirty="0"/>
              <a:t>  “</a:t>
            </a:r>
            <a:r>
              <a:rPr lang="en-US" sz="9600" b="1" i="1" dirty="0"/>
              <a:t>It’s a burden to command, and a blessing to have the opportunity.”</a:t>
            </a:r>
            <a:endParaRPr lang="en-US" sz="800" b="1" i="1" dirty="0"/>
          </a:p>
          <a:p>
            <a:pPr marL="0" indent="0">
              <a:buNone/>
            </a:pPr>
            <a:endParaRPr lang="en-US" b="1" i="1" dirty="0"/>
          </a:p>
          <a:p>
            <a:pPr marL="0" indent="0" algn="ctr">
              <a:buNone/>
            </a:pPr>
            <a:r>
              <a:rPr lang="en-US" sz="9600" b="1" i="1" u="sng" dirty="0"/>
              <a:t>CONTACT INFORMATION</a:t>
            </a:r>
            <a:r>
              <a:rPr lang="en-US" sz="9600" b="1" i="1" dirty="0"/>
              <a:t>:</a:t>
            </a:r>
          </a:p>
          <a:p>
            <a:pPr marL="0" indent="0">
              <a:buNone/>
            </a:pPr>
            <a:r>
              <a:rPr lang="en-US" sz="9600" b="1" dirty="0"/>
              <a:t>Website: </a:t>
            </a:r>
            <a:r>
              <a:rPr lang="en-US" sz="9600" b="1" dirty="0">
                <a:hlinkClick r:id="rId2"/>
              </a:rPr>
              <a:t>www.jbedwardsandassociates.com</a:t>
            </a:r>
            <a:endParaRPr lang="en-US" sz="9600" b="1" dirty="0"/>
          </a:p>
          <a:p>
            <a:pPr marL="0" indent="0">
              <a:buNone/>
            </a:pPr>
            <a:r>
              <a:rPr lang="en-US" sz="9600" b="1" dirty="0"/>
              <a:t>JB Edwards and Associates </a:t>
            </a:r>
          </a:p>
          <a:p>
            <a:pPr marL="0" indent="0">
              <a:buNone/>
            </a:pPr>
            <a:r>
              <a:rPr lang="en-US" sz="9600" b="1" dirty="0"/>
              <a:t>1206 Edgewater Drive         </a:t>
            </a:r>
          </a:p>
          <a:p>
            <a:pPr marL="0" indent="0">
              <a:buNone/>
            </a:pPr>
            <a:r>
              <a:rPr lang="en-US" sz="9600" b="1" dirty="0"/>
              <a:t>Claxton Ga. 30417                  </a:t>
            </a:r>
            <a:r>
              <a:rPr lang="en-US" sz="9600" b="1" i="1" dirty="0">
                <a:solidFill>
                  <a:srgbClr val="FF0000"/>
                </a:solidFill>
              </a:rPr>
              <a:t>@JBEOpines</a:t>
            </a:r>
            <a:endParaRPr lang="en-US" sz="800" b="1" dirty="0"/>
          </a:p>
          <a:p>
            <a:pPr marL="0" indent="0">
              <a:buNone/>
            </a:pPr>
            <a:br>
              <a:rPr lang="en-US" sz="9600" b="1" dirty="0"/>
            </a:br>
            <a:r>
              <a:rPr lang="en-US" sz="9600" b="1" dirty="0"/>
              <a:t>CONTACT: Anita M. Edwards (Scheduling)</a:t>
            </a:r>
          </a:p>
          <a:p>
            <a:pPr marL="0" indent="0">
              <a:buNone/>
            </a:pPr>
            <a:r>
              <a:rPr lang="en-US" sz="9600" b="1" dirty="0"/>
              <a:t>912 618 9192</a:t>
            </a:r>
            <a:br>
              <a:rPr lang="en-US" sz="9600" b="1" dirty="0"/>
            </a:br>
            <a:r>
              <a:rPr lang="en-US" sz="9600" b="1" dirty="0"/>
              <a:t>anitamedwards14@gmail.com</a:t>
            </a:r>
          </a:p>
          <a:p>
            <a:pPr marL="0" indent="0">
              <a:buNone/>
            </a:pPr>
            <a:endParaRPr lang="en-US" b="1" dirty="0"/>
          </a:p>
          <a:p>
            <a:pPr marL="0" indent="0">
              <a:buNone/>
            </a:pPr>
            <a:r>
              <a:rPr lang="en-US" sz="9600" b="1" dirty="0"/>
              <a:t>John B. Edwards</a:t>
            </a:r>
            <a:endParaRPr lang="en-US" sz="8000" b="1" i="1" dirty="0">
              <a:solidFill>
                <a:srgbClr val="FF0000"/>
              </a:solidFill>
            </a:endParaRPr>
          </a:p>
          <a:p>
            <a:pPr marL="0" indent="0">
              <a:buNone/>
            </a:pPr>
            <a:r>
              <a:rPr lang="en-US" sz="9600" b="1" dirty="0"/>
              <a:t>912 618 9193</a:t>
            </a:r>
            <a:endParaRPr lang="en-US" sz="8000" b="1" i="1" dirty="0">
              <a:solidFill>
                <a:srgbClr val="FF0000"/>
              </a:solidFill>
            </a:endParaRPr>
          </a:p>
          <a:p>
            <a:pPr marL="0" indent="0">
              <a:buNone/>
            </a:pPr>
            <a:r>
              <a:rPr lang="en-US" sz="9600" b="1" dirty="0"/>
              <a:t>jbedwards15@gmail.com   </a:t>
            </a:r>
            <a:br>
              <a:rPr lang="en-US" sz="800" b="1" dirty="0"/>
            </a:br>
            <a:br>
              <a:rPr lang="en-US" sz="9600" b="1" i="1" dirty="0"/>
            </a:br>
            <a:r>
              <a:rPr lang="en-US" sz="9600" b="1" i="1" dirty="0"/>
              <a:t>     </a:t>
            </a:r>
            <a:r>
              <a:rPr lang="en-US" sz="9600" b="1" i="1" dirty="0">
                <a:solidFill>
                  <a:srgbClr val="C00000"/>
                </a:solidFill>
              </a:rPr>
              <a:t>Books are available on </a:t>
            </a:r>
          </a:p>
          <a:p>
            <a:pPr marL="0" indent="0">
              <a:buNone/>
            </a:pPr>
            <a:r>
              <a:rPr lang="en-US" sz="9600" b="1" i="1" dirty="0">
                <a:solidFill>
                  <a:srgbClr val="C00000"/>
                </a:solidFill>
              </a:rPr>
              <a:t>       Amazon and Kindle        </a:t>
            </a:r>
            <a:r>
              <a:rPr lang="en-US" sz="9600" b="1" i="1" dirty="0"/>
              <a:t>		  </a:t>
            </a:r>
            <a:r>
              <a:rPr lang="en-US" sz="8000" b="1" i="1" dirty="0"/>
              <a:t>               	     </a:t>
            </a:r>
            <a:br>
              <a:rPr lang="en-US" sz="8000" b="1" i="1" dirty="0"/>
            </a:br>
            <a:r>
              <a:rPr lang="en-US" sz="8000" b="1" i="1" dirty="0"/>
              <a:t> 		</a:t>
            </a:r>
            <a:r>
              <a:rPr lang="en-US" sz="8000" b="1" dirty="0"/>
              <a:t>					</a:t>
            </a:r>
            <a:r>
              <a:rPr lang="en-US" sz="4000" b="1" dirty="0"/>
              <a:t>                          </a:t>
            </a:r>
            <a:endParaRPr lang="en-US" sz="4000" dirty="0"/>
          </a:p>
          <a:p>
            <a:pPr marL="0" indent="0">
              <a:buNone/>
            </a:pPr>
            <a:endParaRPr lang="en-US" sz="4000" dirty="0"/>
          </a:p>
        </p:txBody>
      </p:sp>
      <p:sp>
        <p:nvSpPr>
          <p:cNvPr id="5" name="Slide Number Placeholder 4"/>
          <p:cNvSpPr>
            <a:spLocks noGrp="1"/>
          </p:cNvSpPr>
          <p:nvPr>
            <p:ph type="sldNum" sz="quarter" idx="12"/>
          </p:nvPr>
        </p:nvSpPr>
        <p:spPr/>
        <p:txBody>
          <a:bodyPr/>
          <a:lstStyle/>
          <a:p>
            <a:fld id="{8A8D1F8B-566B-49F2-865B-EEF93E92EFE1}" type="slidenum">
              <a:rPr lang="en-US" smtClean="0">
                <a:solidFill>
                  <a:prstClr val="black">
                    <a:tint val="75000"/>
                  </a:prstClr>
                </a:solidFill>
              </a:rPr>
              <a:pPr/>
              <a:t>887</a:t>
            </a:fld>
            <a:endParaRPr lang="en-US">
              <a:solidFill>
                <a:prstClr val="black">
                  <a:tint val="75000"/>
                </a:prstClr>
              </a:solidFill>
            </a:endParaRPr>
          </a:p>
        </p:txBody>
      </p:sp>
      <p:pic>
        <p:nvPicPr>
          <p:cNvPr id="6" name="Picture 5">
            <a:extLst>
              <a:ext uri="{FF2B5EF4-FFF2-40B4-BE49-F238E27FC236}">
                <a16:creationId xmlns:a16="http://schemas.microsoft.com/office/drawing/2014/main" id="{1AE10C19-2D67-4CCF-94A0-B9D3254F785D}"/>
              </a:ext>
            </a:extLst>
          </p:cNvPr>
          <p:cNvPicPr>
            <a:picLocks noChangeAspect="1"/>
          </p:cNvPicPr>
          <p:nvPr/>
        </p:nvPicPr>
        <p:blipFill>
          <a:blip r:embed="rId3"/>
          <a:stretch>
            <a:fillRect/>
          </a:stretch>
        </p:blipFill>
        <p:spPr>
          <a:xfrm>
            <a:off x="6615112" y="1085338"/>
            <a:ext cx="2238375" cy="2047875"/>
          </a:xfrm>
          <a:prstGeom prst="rect">
            <a:avLst/>
          </a:prstGeom>
        </p:spPr>
      </p:pic>
      <p:pic>
        <p:nvPicPr>
          <p:cNvPr id="7" name="Picture 6">
            <a:extLst>
              <a:ext uri="{FF2B5EF4-FFF2-40B4-BE49-F238E27FC236}">
                <a16:creationId xmlns:a16="http://schemas.microsoft.com/office/drawing/2014/main" id="{D39EFC46-C612-416B-B624-B99E13E20F42}"/>
              </a:ext>
            </a:extLst>
          </p:cNvPr>
          <p:cNvPicPr>
            <a:picLocks noChangeAspect="1"/>
          </p:cNvPicPr>
          <p:nvPr/>
        </p:nvPicPr>
        <p:blipFill>
          <a:blip r:embed="rId3"/>
          <a:stretch>
            <a:fillRect/>
          </a:stretch>
        </p:blipFill>
        <p:spPr>
          <a:xfrm>
            <a:off x="6472518" y="1085338"/>
            <a:ext cx="2514600" cy="2222206"/>
          </a:xfrm>
          <a:prstGeom prst="rect">
            <a:avLst/>
          </a:prstGeom>
        </p:spPr>
      </p:pic>
      <p:pic>
        <p:nvPicPr>
          <p:cNvPr id="8" name="Picture 7">
            <a:extLst>
              <a:ext uri="{FF2B5EF4-FFF2-40B4-BE49-F238E27FC236}">
                <a16:creationId xmlns:a16="http://schemas.microsoft.com/office/drawing/2014/main" id="{115AA008-F3D8-4A82-9A4D-371D0A86587C}"/>
              </a:ext>
            </a:extLst>
          </p:cNvPr>
          <p:cNvPicPr>
            <a:picLocks noChangeAspect="1"/>
          </p:cNvPicPr>
          <p:nvPr/>
        </p:nvPicPr>
        <p:blipFill>
          <a:blip r:embed="rId4"/>
          <a:stretch>
            <a:fillRect/>
          </a:stretch>
        </p:blipFill>
        <p:spPr>
          <a:xfrm>
            <a:off x="5592429" y="3412653"/>
            <a:ext cx="1842247" cy="2794051"/>
          </a:xfrm>
          <a:prstGeom prst="rect">
            <a:avLst/>
          </a:prstGeom>
        </p:spPr>
      </p:pic>
      <p:pic>
        <p:nvPicPr>
          <p:cNvPr id="9" name="Picture 8">
            <a:extLst>
              <a:ext uri="{FF2B5EF4-FFF2-40B4-BE49-F238E27FC236}">
                <a16:creationId xmlns:a16="http://schemas.microsoft.com/office/drawing/2014/main" id="{9FC4570B-24B6-49EF-B257-ED61C37FA73D}"/>
              </a:ext>
            </a:extLst>
          </p:cNvPr>
          <p:cNvPicPr>
            <a:picLocks noChangeAspect="1"/>
          </p:cNvPicPr>
          <p:nvPr/>
        </p:nvPicPr>
        <p:blipFill>
          <a:blip r:embed="rId5"/>
          <a:stretch>
            <a:fillRect/>
          </a:stretch>
        </p:blipFill>
        <p:spPr>
          <a:xfrm>
            <a:off x="4464553" y="1781045"/>
            <a:ext cx="1572466" cy="1048311"/>
          </a:xfrm>
          <a:prstGeom prst="rect">
            <a:avLst/>
          </a:prstGeom>
        </p:spPr>
      </p:pic>
      <p:pic>
        <p:nvPicPr>
          <p:cNvPr id="10" name="Picture 9">
            <a:extLst>
              <a:ext uri="{FF2B5EF4-FFF2-40B4-BE49-F238E27FC236}">
                <a16:creationId xmlns:a16="http://schemas.microsoft.com/office/drawing/2014/main" id="{57BAAFAA-3F8F-40CF-A25D-94681BFF6CDE}"/>
              </a:ext>
            </a:extLst>
          </p:cNvPr>
          <p:cNvPicPr>
            <a:picLocks noChangeAspect="1"/>
          </p:cNvPicPr>
          <p:nvPr/>
        </p:nvPicPr>
        <p:blipFill>
          <a:blip r:embed="rId6"/>
          <a:stretch>
            <a:fillRect/>
          </a:stretch>
        </p:blipFill>
        <p:spPr>
          <a:xfrm>
            <a:off x="2843264" y="2283169"/>
            <a:ext cx="1092369" cy="1092369"/>
          </a:xfrm>
          <a:prstGeom prst="rect">
            <a:avLst/>
          </a:prstGeom>
        </p:spPr>
      </p:pic>
      <p:pic>
        <p:nvPicPr>
          <p:cNvPr id="11" name="Picture 10">
            <a:extLst>
              <a:ext uri="{FF2B5EF4-FFF2-40B4-BE49-F238E27FC236}">
                <a16:creationId xmlns:a16="http://schemas.microsoft.com/office/drawing/2014/main" id="{713170CE-F7DA-4F85-820F-0EF7F5252DF7}"/>
              </a:ext>
            </a:extLst>
          </p:cNvPr>
          <p:cNvPicPr>
            <a:picLocks noChangeAspect="1"/>
          </p:cNvPicPr>
          <p:nvPr/>
        </p:nvPicPr>
        <p:blipFill>
          <a:blip r:embed="rId7"/>
          <a:stretch>
            <a:fillRect/>
          </a:stretch>
        </p:blipFill>
        <p:spPr>
          <a:xfrm>
            <a:off x="3920393" y="2006558"/>
            <a:ext cx="597283" cy="597283"/>
          </a:xfrm>
          <a:prstGeom prst="rect">
            <a:avLst/>
          </a:prstGeom>
        </p:spPr>
      </p:pic>
      <p:pic>
        <p:nvPicPr>
          <p:cNvPr id="12" name="Picture 11">
            <a:extLst>
              <a:ext uri="{FF2B5EF4-FFF2-40B4-BE49-F238E27FC236}">
                <a16:creationId xmlns:a16="http://schemas.microsoft.com/office/drawing/2014/main" id="{8BDA4EE4-E578-4E14-5A17-794397E171EF}"/>
              </a:ext>
            </a:extLst>
          </p:cNvPr>
          <p:cNvPicPr>
            <a:picLocks noChangeAspect="1"/>
          </p:cNvPicPr>
          <p:nvPr/>
        </p:nvPicPr>
        <p:blipFill>
          <a:blip r:embed="rId8"/>
          <a:stretch>
            <a:fillRect/>
          </a:stretch>
        </p:blipFill>
        <p:spPr>
          <a:xfrm>
            <a:off x="7207780" y="4286198"/>
            <a:ext cx="1724857" cy="2478273"/>
          </a:xfrm>
          <a:prstGeom prst="rect">
            <a:avLst/>
          </a:prstGeom>
        </p:spPr>
      </p:pic>
      <p:pic>
        <p:nvPicPr>
          <p:cNvPr id="13" name="Picture 12">
            <a:extLst>
              <a:ext uri="{FF2B5EF4-FFF2-40B4-BE49-F238E27FC236}">
                <a16:creationId xmlns:a16="http://schemas.microsoft.com/office/drawing/2014/main" id="{0E46BF29-A7CC-9C11-66D8-4B356FBFFBB5}"/>
              </a:ext>
            </a:extLst>
          </p:cNvPr>
          <p:cNvPicPr>
            <a:picLocks noChangeAspect="1"/>
          </p:cNvPicPr>
          <p:nvPr/>
        </p:nvPicPr>
        <p:blipFill>
          <a:blip r:embed="rId9"/>
          <a:stretch>
            <a:fillRect/>
          </a:stretch>
        </p:blipFill>
        <p:spPr>
          <a:xfrm>
            <a:off x="4407687" y="4442791"/>
            <a:ext cx="1724858" cy="2356740"/>
          </a:xfrm>
          <a:prstGeom prst="rect">
            <a:avLst/>
          </a:prstGeom>
        </p:spPr>
      </p:pic>
    </p:spTree>
    <p:extLst>
      <p:ext uri="{BB962C8B-B14F-4D97-AF65-F5344CB8AC3E}">
        <p14:creationId xmlns:p14="http://schemas.microsoft.com/office/powerpoint/2010/main" val="37853690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229600" cy="1143000"/>
          </a:xfrm>
        </p:spPr>
        <p:txBody>
          <a:bodyPr/>
          <a:lstStyle/>
          <a:p>
            <a:pPr>
              <a:defRPr/>
            </a:pPr>
            <a:r>
              <a:rPr lang="en-US" b="1" dirty="0">
                <a:latin typeface="Georgia" pitchFamily="18" charset="0"/>
              </a:rPr>
              <a:t>Management is…</a:t>
            </a:r>
          </a:p>
        </p:txBody>
      </p:sp>
      <p:sp>
        <p:nvSpPr>
          <p:cNvPr id="3" name="Content Placeholder 2"/>
          <p:cNvSpPr>
            <a:spLocks noGrp="1"/>
          </p:cNvSpPr>
          <p:nvPr>
            <p:ph idx="1"/>
          </p:nvPr>
        </p:nvSpPr>
        <p:spPr>
          <a:xfrm>
            <a:off x="2438400" y="1524000"/>
            <a:ext cx="4495800" cy="4525962"/>
          </a:xfrm>
        </p:spPr>
        <p:txBody>
          <a:bodyPr>
            <a:normAutofit/>
          </a:bodyPr>
          <a:lstStyle/>
          <a:p>
            <a:pPr>
              <a:buFont typeface="Wingdings" panose="05000000000000000000" pitchFamily="2" charset="2"/>
              <a:buChar char="§"/>
              <a:defRPr/>
            </a:pPr>
            <a:r>
              <a:rPr lang="en-US" sz="4000" dirty="0">
                <a:latin typeface="Georgia" pitchFamily="18" charset="0"/>
              </a:rPr>
              <a:t>Organization</a:t>
            </a:r>
          </a:p>
          <a:p>
            <a:pPr>
              <a:buFont typeface="Wingdings" panose="05000000000000000000" pitchFamily="2" charset="2"/>
              <a:buChar char="§"/>
              <a:defRPr/>
            </a:pPr>
            <a:r>
              <a:rPr lang="en-US" sz="4000" dirty="0">
                <a:latin typeface="Georgia" pitchFamily="18" charset="0"/>
              </a:rPr>
              <a:t>Planning</a:t>
            </a:r>
          </a:p>
          <a:p>
            <a:pPr>
              <a:buFont typeface="Wingdings" panose="05000000000000000000" pitchFamily="2" charset="2"/>
              <a:buChar char="§"/>
              <a:defRPr/>
            </a:pPr>
            <a:r>
              <a:rPr lang="en-US" sz="4000" dirty="0">
                <a:latin typeface="Georgia" pitchFamily="18" charset="0"/>
              </a:rPr>
              <a:t>Staffing</a:t>
            </a:r>
          </a:p>
          <a:p>
            <a:pPr>
              <a:buFont typeface="Wingdings" panose="05000000000000000000" pitchFamily="2" charset="2"/>
              <a:buChar char="§"/>
              <a:defRPr/>
            </a:pPr>
            <a:r>
              <a:rPr lang="en-US" sz="4000" dirty="0">
                <a:latin typeface="Georgia" pitchFamily="18" charset="0"/>
              </a:rPr>
              <a:t>Directing</a:t>
            </a:r>
          </a:p>
          <a:p>
            <a:pPr>
              <a:buFont typeface="Wingdings" panose="05000000000000000000" pitchFamily="2" charset="2"/>
              <a:buChar char="§"/>
              <a:defRPr/>
            </a:pPr>
            <a:r>
              <a:rPr lang="en-US" sz="4000" dirty="0">
                <a:latin typeface="Georgia" pitchFamily="18" charset="0"/>
              </a:rPr>
              <a:t>Controlling </a:t>
            </a:r>
          </a:p>
        </p:txBody>
      </p:sp>
      <p:sp>
        <p:nvSpPr>
          <p:cNvPr id="4" name="Slide Number Placeholder 3"/>
          <p:cNvSpPr>
            <a:spLocks noGrp="1"/>
          </p:cNvSpPr>
          <p:nvPr>
            <p:ph type="sldNum" sz="quarter" idx="12"/>
          </p:nvPr>
        </p:nvSpPr>
        <p:spPr/>
        <p:txBody>
          <a:bodyPr/>
          <a:lstStyle/>
          <a:p>
            <a:fld id="{8A8D1F8B-566B-49F2-865B-EEF93E92EFE1}" type="slidenum">
              <a:rPr lang="en-US" smtClean="0">
                <a:solidFill>
                  <a:prstClr val="black">
                    <a:tint val="75000"/>
                  </a:prstClr>
                </a:solidFill>
              </a:rPr>
              <a:pPr/>
              <a:t>89</a:t>
            </a:fld>
            <a:endParaRPr lang="en-US">
              <a:solidFill>
                <a:prstClr val="black">
                  <a:tint val="75000"/>
                </a:prstClr>
              </a:solidFill>
            </a:endParaRPr>
          </a:p>
        </p:txBody>
      </p:sp>
    </p:spTree>
    <p:extLst>
      <p:ext uri="{BB962C8B-B14F-4D97-AF65-F5344CB8AC3E}">
        <p14:creationId xmlns:p14="http://schemas.microsoft.com/office/powerpoint/2010/main" val="3970632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69BEF-A867-4CAB-B05D-8C41C62F8AC4}"/>
              </a:ext>
            </a:extLst>
          </p:cNvPr>
          <p:cNvSpPr>
            <a:spLocks noGrp="1"/>
          </p:cNvSpPr>
          <p:nvPr>
            <p:ph type="title"/>
          </p:nvPr>
        </p:nvSpPr>
        <p:spPr>
          <a:xfrm>
            <a:off x="0" y="0"/>
            <a:ext cx="9144000" cy="1447800"/>
          </a:xfrm>
        </p:spPr>
        <p:txBody>
          <a:bodyPr>
            <a:normAutofit fontScale="90000"/>
          </a:bodyPr>
          <a:lstStyle/>
          <a:p>
            <a:r>
              <a:rPr lang="en-US" b="1" dirty="0"/>
              <a:t>Three (3) Interrelated Dimensions</a:t>
            </a:r>
            <a:br>
              <a:rPr lang="en-US" b="1" dirty="0"/>
            </a:br>
            <a:r>
              <a:rPr lang="en-US" sz="3100" dirty="0"/>
              <a:t>The Automobile Metaphor: </a:t>
            </a:r>
            <a:r>
              <a:rPr lang="en-US" sz="3100" i="1" dirty="0"/>
              <a:t>the essence of contemporary police leadership and management.      </a:t>
            </a:r>
            <a:r>
              <a:rPr lang="en-US" sz="2200" dirty="0"/>
              <a:t>Edwards, (2018)</a:t>
            </a:r>
            <a:endParaRPr lang="en-US" sz="2200" i="1" dirty="0"/>
          </a:p>
        </p:txBody>
      </p:sp>
      <p:graphicFrame>
        <p:nvGraphicFramePr>
          <p:cNvPr id="4" name="Content Placeholder 3">
            <a:extLst>
              <a:ext uri="{FF2B5EF4-FFF2-40B4-BE49-F238E27FC236}">
                <a16:creationId xmlns:a16="http://schemas.microsoft.com/office/drawing/2014/main" id="{EA9BBDEC-12ED-47CE-95DC-A26E89BBF283}"/>
              </a:ext>
            </a:extLst>
          </p:cNvPr>
          <p:cNvGraphicFramePr>
            <a:graphicFrameLocks noGrp="1"/>
          </p:cNvGraphicFramePr>
          <p:nvPr>
            <p:ph idx="1"/>
          </p:nvPr>
        </p:nvGraphicFramePr>
        <p:xfrm>
          <a:off x="113071" y="1549687"/>
          <a:ext cx="86868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99CD77E-9901-419B-8A06-88016BE4C187}"/>
              </a:ext>
            </a:extLst>
          </p:cNvPr>
          <p:cNvSpPr txBox="1"/>
          <p:nvPr/>
        </p:nvSpPr>
        <p:spPr>
          <a:xfrm>
            <a:off x="152400" y="2057400"/>
            <a:ext cx="1752600" cy="584775"/>
          </a:xfrm>
          <a:prstGeom prst="rect">
            <a:avLst/>
          </a:prstGeom>
          <a:noFill/>
        </p:spPr>
        <p:txBody>
          <a:bodyPr wrap="square" rtlCol="0">
            <a:spAutoFit/>
          </a:bodyPr>
          <a:lstStyle/>
          <a:p>
            <a:r>
              <a:rPr lang="en-US" sz="3200" b="1" i="1" dirty="0">
                <a:solidFill>
                  <a:schemeClr val="tx2"/>
                </a:solidFill>
              </a:rPr>
              <a:t>Engine</a:t>
            </a:r>
          </a:p>
        </p:txBody>
      </p:sp>
      <p:sp>
        <p:nvSpPr>
          <p:cNvPr id="6" name="TextBox 5">
            <a:extLst>
              <a:ext uri="{FF2B5EF4-FFF2-40B4-BE49-F238E27FC236}">
                <a16:creationId xmlns:a16="http://schemas.microsoft.com/office/drawing/2014/main" id="{E796BB57-4AD5-480C-A9C7-19AB650B0502}"/>
              </a:ext>
            </a:extLst>
          </p:cNvPr>
          <p:cNvSpPr txBox="1"/>
          <p:nvPr/>
        </p:nvSpPr>
        <p:spPr>
          <a:xfrm>
            <a:off x="6934200" y="3962400"/>
            <a:ext cx="2362200" cy="584775"/>
          </a:xfrm>
          <a:prstGeom prst="rect">
            <a:avLst/>
          </a:prstGeom>
          <a:noFill/>
        </p:spPr>
        <p:txBody>
          <a:bodyPr wrap="square" rtlCol="0">
            <a:spAutoFit/>
          </a:bodyPr>
          <a:lstStyle/>
          <a:p>
            <a:r>
              <a:rPr lang="en-US" sz="3200" b="1" i="1" dirty="0">
                <a:solidFill>
                  <a:schemeClr val="tx2"/>
                </a:solidFill>
              </a:rPr>
              <a:t>Drive train</a:t>
            </a:r>
          </a:p>
        </p:txBody>
      </p:sp>
      <p:sp>
        <p:nvSpPr>
          <p:cNvPr id="7" name="TextBox 6">
            <a:extLst>
              <a:ext uri="{FF2B5EF4-FFF2-40B4-BE49-F238E27FC236}">
                <a16:creationId xmlns:a16="http://schemas.microsoft.com/office/drawing/2014/main" id="{61BA6D34-FAA3-4EA6-A280-4D186446EF71}"/>
              </a:ext>
            </a:extLst>
          </p:cNvPr>
          <p:cNvSpPr txBox="1"/>
          <p:nvPr/>
        </p:nvSpPr>
        <p:spPr>
          <a:xfrm flipH="1">
            <a:off x="56535" y="5715000"/>
            <a:ext cx="1944329" cy="584775"/>
          </a:xfrm>
          <a:prstGeom prst="rect">
            <a:avLst/>
          </a:prstGeom>
          <a:noFill/>
        </p:spPr>
        <p:txBody>
          <a:bodyPr wrap="square" rtlCol="0">
            <a:spAutoFit/>
          </a:bodyPr>
          <a:lstStyle/>
          <a:p>
            <a:r>
              <a:rPr lang="en-US" sz="3200" b="1" i="1" dirty="0">
                <a:solidFill>
                  <a:schemeClr val="tx2">
                    <a:lumMod val="75000"/>
                  </a:schemeClr>
                </a:solidFill>
              </a:rPr>
              <a:t>Steering</a:t>
            </a:r>
          </a:p>
        </p:txBody>
      </p:sp>
      <p:sp>
        <p:nvSpPr>
          <p:cNvPr id="8" name="TextBox 7">
            <a:extLst>
              <a:ext uri="{FF2B5EF4-FFF2-40B4-BE49-F238E27FC236}">
                <a16:creationId xmlns:a16="http://schemas.microsoft.com/office/drawing/2014/main" id="{508D1BC2-5802-48F6-B8E2-A4D0F7CC8D87}"/>
              </a:ext>
            </a:extLst>
          </p:cNvPr>
          <p:cNvSpPr txBox="1"/>
          <p:nvPr/>
        </p:nvSpPr>
        <p:spPr>
          <a:xfrm>
            <a:off x="4191000" y="6476999"/>
            <a:ext cx="3124200" cy="369332"/>
          </a:xfrm>
          <a:prstGeom prst="rect">
            <a:avLst/>
          </a:prstGeom>
          <a:noFill/>
        </p:spPr>
        <p:txBody>
          <a:bodyPr wrap="square" rtlCol="0">
            <a:spAutoFit/>
          </a:bodyPr>
          <a:lstStyle/>
          <a:p>
            <a:r>
              <a:rPr lang="en-US" b="1" dirty="0"/>
              <a:t>LMX Theory</a:t>
            </a:r>
          </a:p>
        </p:txBody>
      </p:sp>
    </p:spTree>
    <p:extLst>
      <p:ext uri="{BB962C8B-B14F-4D97-AF65-F5344CB8AC3E}">
        <p14:creationId xmlns:p14="http://schemas.microsoft.com/office/powerpoint/2010/main" val="13733550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458200" cy="6019800"/>
          </a:xfrm>
        </p:spPr>
        <p:txBody>
          <a:bodyPr>
            <a:normAutofit lnSpcReduction="10000"/>
          </a:bodyPr>
          <a:lstStyle/>
          <a:p>
            <a:pPr>
              <a:defRPr/>
            </a:pPr>
            <a:r>
              <a:rPr lang="en-US" b="1" dirty="0">
                <a:solidFill>
                  <a:srgbClr val="C00000"/>
                </a:solidFill>
                <a:latin typeface="Georgia" pitchFamily="18" charset="0"/>
              </a:rPr>
              <a:t>Management is about functions process and “control.” </a:t>
            </a:r>
            <a:br>
              <a:rPr lang="en-US" b="1" dirty="0">
                <a:latin typeface="Georgia" pitchFamily="18" charset="0"/>
              </a:rPr>
            </a:br>
            <a:endParaRPr lang="en-US" b="1" dirty="0">
              <a:latin typeface="Georgia" pitchFamily="18" charset="0"/>
            </a:endParaRPr>
          </a:p>
          <a:p>
            <a:pPr>
              <a:defRPr/>
            </a:pPr>
            <a:r>
              <a:rPr lang="en-US" dirty="0">
                <a:latin typeface="Georgia" pitchFamily="18" charset="0"/>
              </a:rPr>
              <a:t>Managers control systems, processes, time, costs, quality, and efficiency. </a:t>
            </a:r>
            <a:br>
              <a:rPr lang="en-US" dirty="0">
                <a:latin typeface="Georgia" pitchFamily="18" charset="0"/>
              </a:rPr>
            </a:br>
            <a:endParaRPr lang="en-US" dirty="0">
              <a:latin typeface="Georgia" pitchFamily="18" charset="0"/>
            </a:endParaRPr>
          </a:p>
          <a:p>
            <a:pPr>
              <a:defRPr/>
            </a:pPr>
            <a:r>
              <a:rPr lang="en-US" dirty="0">
                <a:latin typeface="Georgia" pitchFamily="18" charset="0"/>
              </a:rPr>
              <a:t>Some good managers have a difficult time making the paradigm shift to leadership. </a:t>
            </a:r>
            <a:br>
              <a:rPr lang="en-US" dirty="0">
                <a:latin typeface="Georgia" pitchFamily="18" charset="0"/>
              </a:rPr>
            </a:br>
            <a:endParaRPr lang="en-US" dirty="0">
              <a:latin typeface="Georgia" pitchFamily="18" charset="0"/>
            </a:endParaRPr>
          </a:p>
          <a:p>
            <a:pPr>
              <a:defRPr/>
            </a:pPr>
            <a:r>
              <a:rPr lang="en-US" b="1" dirty="0">
                <a:solidFill>
                  <a:srgbClr val="C00000"/>
                </a:solidFill>
                <a:latin typeface="Georgia" pitchFamily="18" charset="0"/>
              </a:rPr>
              <a:t>Leading isn’t about controlling; it’s about “releasing.” </a:t>
            </a:r>
          </a:p>
          <a:p>
            <a:pPr marL="0" indent="0">
              <a:buNone/>
              <a:defRPr/>
            </a:pPr>
            <a:r>
              <a:rPr lang="en-US" b="1" dirty="0">
                <a:solidFill>
                  <a:srgbClr val="C00000"/>
                </a:solidFill>
                <a:latin typeface="Georgia" pitchFamily="18" charset="0"/>
              </a:rPr>
              <a:t>                                                  </a:t>
            </a:r>
            <a:r>
              <a:rPr lang="en-US" b="1" dirty="0">
                <a:latin typeface="Georgia" pitchFamily="18" charset="0"/>
              </a:rPr>
              <a:t>- </a:t>
            </a:r>
            <a:r>
              <a:rPr lang="en-US" sz="2800" dirty="0">
                <a:latin typeface="Georgia" pitchFamily="18" charset="0"/>
              </a:rPr>
              <a:t>John Maxwell</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90</a:t>
            </a:fld>
            <a:endParaRPr lang="en-US">
              <a:solidFill>
                <a:prstClr val="black">
                  <a:tint val="75000"/>
                </a:prstClr>
              </a:solidFill>
            </a:endParaRPr>
          </a:p>
        </p:txBody>
      </p:sp>
    </p:spTree>
    <p:extLst>
      <p:ext uri="{BB962C8B-B14F-4D97-AF65-F5344CB8AC3E}">
        <p14:creationId xmlns:p14="http://schemas.microsoft.com/office/powerpoint/2010/main" val="36019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DB4C-CD37-4631-BF48-B393F324A7B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5059E45-88F5-4A80-AA48-A45C5E54FE27}"/>
              </a:ext>
            </a:extLst>
          </p:cNvPr>
          <p:cNvPicPr>
            <a:picLocks noGrp="1" noChangeAspect="1"/>
          </p:cNvPicPr>
          <p:nvPr>
            <p:ph idx="1"/>
          </p:nvPr>
        </p:nvPicPr>
        <p:blipFill>
          <a:blip r:embed="rId2"/>
          <a:stretch>
            <a:fillRect/>
          </a:stretch>
        </p:blipFill>
        <p:spPr>
          <a:xfrm>
            <a:off x="152400" y="155188"/>
            <a:ext cx="8839200" cy="6516447"/>
          </a:xfrm>
          <a:prstGeom prst="rect">
            <a:avLst/>
          </a:prstGeom>
        </p:spPr>
      </p:pic>
      <p:sp>
        <p:nvSpPr>
          <p:cNvPr id="4" name="Slide Number Placeholder 3">
            <a:extLst>
              <a:ext uri="{FF2B5EF4-FFF2-40B4-BE49-F238E27FC236}">
                <a16:creationId xmlns:a16="http://schemas.microsoft.com/office/drawing/2014/main" id="{0F597595-FA92-4F03-AB89-3BA63F3BF8B1}"/>
              </a:ext>
            </a:extLst>
          </p:cNvPr>
          <p:cNvSpPr>
            <a:spLocks noGrp="1"/>
          </p:cNvSpPr>
          <p:nvPr>
            <p:ph type="sldNum" sz="quarter" idx="12"/>
          </p:nvPr>
        </p:nvSpPr>
        <p:spPr>
          <a:xfrm>
            <a:off x="8229600" y="6356350"/>
            <a:ext cx="457200" cy="365125"/>
          </a:xfrm>
        </p:spPr>
        <p:txBody>
          <a:bodyPr/>
          <a:lstStyle/>
          <a:p>
            <a:fld id="{8A8D1F8B-566B-49F2-865B-EEF93E92EFE1}" type="slidenum">
              <a:rPr lang="en-US" smtClean="0">
                <a:solidFill>
                  <a:prstClr val="black">
                    <a:tint val="75000"/>
                  </a:prstClr>
                </a:solidFill>
              </a:rPr>
              <a:pPr/>
              <a:t>91</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3D5EDC36-92DB-47EA-8222-3787CD08A065}"/>
              </a:ext>
            </a:extLst>
          </p:cNvPr>
          <p:cNvSpPr txBox="1"/>
          <p:nvPr/>
        </p:nvSpPr>
        <p:spPr>
          <a:xfrm>
            <a:off x="762000" y="5210891"/>
            <a:ext cx="2362200" cy="1200329"/>
          </a:xfrm>
          <a:prstGeom prst="rect">
            <a:avLst/>
          </a:prstGeom>
          <a:noFill/>
        </p:spPr>
        <p:txBody>
          <a:bodyPr wrap="square" rtlCol="0">
            <a:spAutoFit/>
          </a:bodyPr>
          <a:lstStyle/>
          <a:p>
            <a:r>
              <a:rPr lang="en-US" sz="3600" b="1" dirty="0">
                <a:solidFill>
                  <a:srgbClr val="C00000"/>
                </a:solidFill>
              </a:rPr>
              <a:t>  </a:t>
            </a:r>
            <a:r>
              <a:rPr lang="en-US" sz="3600" b="1" dirty="0">
                <a:highlight>
                  <a:srgbClr val="FFFF00"/>
                </a:highlight>
              </a:rPr>
              <a:t>Autonomy</a:t>
            </a:r>
            <a:endParaRPr lang="en-US" sz="4000" b="1" dirty="0">
              <a:highlight>
                <a:srgbClr val="FFFF00"/>
              </a:highlight>
            </a:endParaRPr>
          </a:p>
        </p:txBody>
      </p:sp>
      <p:sp>
        <p:nvSpPr>
          <p:cNvPr id="7" name="TextBox 6">
            <a:extLst>
              <a:ext uri="{FF2B5EF4-FFF2-40B4-BE49-F238E27FC236}">
                <a16:creationId xmlns:a16="http://schemas.microsoft.com/office/drawing/2014/main" id="{AF8C08BB-063E-4700-A3C3-11CD21337334}"/>
              </a:ext>
            </a:extLst>
          </p:cNvPr>
          <p:cNvSpPr txBox="1"/>
          <p:nvPr/>
        </p:nvSpPr>
        <p:spPr>
          <a:xfrm>
            <a:off x="6262470" y="5105400"/>
            <a:ext cx="2209800" cy="1323439"/>
          </a:xfrm>
          <a:prstGeom prst="rect">
            <a:avLst/>
          </a:prstGeom>
          <a:noFill/>
        </p:spPr>
        <p:txBody>
          <a:bodyPr wrap="square" rtlCol="0">
            <a:spAutoFit/>
          </a:bodyPr>
          <a:lstStyle/>
          <a:p>
            <a:r>
              <a:rPr lang="en-US" sz="4000" b="1" dirty="0">
                <a:solidFill>
                  <a:srgbClr val="C00000"/>
                </a:solidFill>
              </a:rPr>
              <a:t>         </a:t>
            </a:r>
          </a:p>
          <a:p>
            <a:r>
              <a:rPr lang="en-US" sz="4000" b="1" dirty="0"/>
              <a:t>     </a:t>
            </a:r>
            <a:r>
              <a:rPr lang="en-US" sz="3600" b="1" dirty="0">
                <a:highlight>
                  <a:srgbClr val="FFFF00"/>
                </a:highlight>
              </a:rPr>
              <a:t>Control</a:t>
            </a:r>
          </a:p>
        </p:txBody>
      </p:sp>
      <p:sp>
        <p:nvSpPr>
          <p:cNvPr id="3" name="TextBox 2">
            <a:extLst>
              <a:ext uri="{FF2B5EF4-FFF2-40B4-BE49-F238E27FC236}">
                <a16:creationId xmlns:a16="http://schemas.microsoft.com/office/drawing/2014/main" id="{1ACC753A-4CFF-49CA-A9A6-E6E021CCFC56}"/>
              </a:ext>
            </a:extLst>
          </p:cNvPr>
          <p:cNvSpPr txBox="1"/>
          <p:nvPr/>
        </p:nvSpPr>
        <p:spPr>
          <a:xfrm>
            <a:off x="152400" y="4191000"/>
            <a:ext cx="8839200" cy="1323439"/>
          </a:xfrm>
          <a:prstGeom prst="rect">
            <a:avLst/>
          </a:prstGeom>
          <a:noFill/>
        </p:spPr>
        <p:txBody>
          <a:bodyPr wrap="square" rtlCol="0">
            <a:spAutoFit/>
          </a:bodyPr>
          <a:lstStyle/>
          <a:p>
            <a:pPr algn="ctr"/>
            <a:r>
              <a:rPr lang="en-US" sz="4000" b="1" dirty="0">
                <a:solidFill>
                  <a:srgbClr val="C00000"/>
                </a:solidFill>
              </a:rPr>
              <a:t>The context of  discretion versus  </a:t>
            </a:r>
          </a:p>
          <a:p>
            <a:pPr algn="ctr"/>
            <a:r>
              <a:rPr lang="en-US" sz="4000" b="1" dirty="0">
                <a:solidFill>
                  <a:srgbClr val="C00000"/>
                </a:solidFill>
              </a:rPr>
              <a:t>developmental maturity and type task </a:t>
            </a:r>
          </a:p>
        </p:txBody>
      </p:sp>
      <p:sp>
        <p:nvSpPr>
          <p:cNvPr id="8" name="TextBox 7">
            <a:extLst>
              <a:ext uri="{FF2B5EF4-FFF2-40B4-BE49-F238E27FC236}">
                <a16:creationId xmlns:a16="http://schemas.microsoft.com/office/drawing/2014/main" id="{DACA377A-AC59-45ED-B2B6-8B8929242FED}"/>
              </a:ext>
            </a:extLst>
          </p:cNvPr>
          <p:cNvSpPr txBox="1"/>
          <p:nvPr/>
        </p:nvSpPr>
        <p:spPr>
          <a:xfrm>
            <a:off x="664594" y="809573"/>
            <a:ext cx="8229600" cy="830997"/>
          </a:xfrm>
          <a:prstGeom prst="rect">
            <a:avLst/>
          </a:prstGeom>
          <a:noFill/>
        </p:spPr>
        <p:txBody>
          <a:bodyPr wrap="square" rtlCol="0">
            <a:spAutoFit/>
          </a:bodyPr>
          <a:lstStyle/>
          <a:p>
            <a:r>
              <a:rPr lang="en-US" sz="4800" b="1" dirty="0">
                <a:solidFill>
                  <a:srgbClr val="C00000"/>
                </a:solidFill>
              </a:rPr>
              <a:t>THE MANAGEMENT PARADOX</a:t>
            </a:r>
          </a:p>
        </p:txBody>
      </p:sp>
      <p:sp>
        <p:nvSpPr>
          <p:cNvPr id="9" name="TextBox 8">
            <a:extLst>
              <a:ext uri="{FF2B5EF4-FFF2-40B4-BE49-F238E27FC236}">
                <a16:creationId xmlns:a16="http://schemas.microsoft.com/office/drawing/2014/main" id="{57ECAB4C-1B46-4456-A270-83A720E9E553}"/>
              </a:ext>
            </a:extLst>
          </p:cNvPr>
          <p:cNvSpPr txBox="1"/>
          <p:nvPr/>
        </p:nvSpPr>
        <p:spPr>
          <a:xfrm>
            <a:off x="249805" y="68020"/>
            <a:ext cx="3289815" cy="584775"/>
          </a:xfrm>
          <a:prstGeom prst="rect">
            <a:avLst/>
          </a:prstGeom>
          <a:noFill/>
        </p:spPr>
        <p:txBody>
          <a:bodyPr wrap="square" rtlCol="0">
            <a:spAutoFit/>
          </a:bodyPr>
          <a:lstStyle/>
          <a:p>
            <a:r>
              <a:rPr lang="en-US" sz="3200" b="1" i="1" u="sng" dirty="0">
                <a:highlight>
                  <a:srgbClr val="FFFF00"/>
                </a:highlight>
              </a:rPr>
              <a:t>When to step out</a:t>
            </a:r>
          </a:p>
        </p:txBody>
      </p:sp>
      <p:sp>
        <p:nvSpPr>
          <p:cNvPr id="10" name="TextBox 9">
            <a:extLst>
              <a:ext uri="{FF2B5EF4-FFF2-40B4-BE49-F238E27FC236}">
                <a16:creationId xmlns:a16="http://schemas.microsoft.com/office/drawing/2014/main" id="{93BB5E19-5C76-44C2-B75B-9E21DB62299A}"/>
              </a:ext>
            </a:extLst>
          </p:cNvPr>
          <p:cNvSpPr txBox="1"/>
          <p:nvPr/>
        </p:nvSpPr>
        <p:spPr>
          <a:xfrm>
            <a:off x="6019800" y="105348"/>
            <a:ext cx="2874395" cy="584775"/>
          </a:xfrm>
          <a:prstGeom prst="rect">
            <a:avLst/>
          </a:prstGeom>
          <a:noFill/>
        </p:spPr>
        <p:txBody>
          <a:bodyPr wrap="square" rtlCol="0">
            <a:spAutoFit/>
          </a:bodyPr>
          <a:lstStyle/>
          <a:p>
            <a:r>
              <a:rPr lang="en-US" sz="3200" b="1" i="1" u="sng" dirty="0">
                <a:highlight>
                  <a:srgbClr val="FFFF00"/>
                </a:highlight>
              </a:rPr>
              <a:t>When to step in</a:t>
            </a:r>
          </a:p>
        </p:txBody>
      </p:sp>
      <p:sp>
        <p:nvSpPr>
          <p:cNvPr id="11" name="TextBox 10">
            <a:extLst>
              <a:ext uri="{FF2B5EF4-FFF2-40B4-BE49-F238E27FC236}">
                <a16:creationId xmlns:a16="http://schemas.microsoft.com/office/drawing/2014/main" id="{6EDF571D-1453-4BB0-B2A6-D5940D15C521}"/>
              </a:ext>
            </a:extLst>
          </p:cNvPr>
          <p:cNvSpPr txBox="1"/>
          <p:nvPr/>
        </p:nvSpPr>
        <p:spPr>
          <a:xfrm>
            <a:off x="1143000" y="6356350"/>
            <a:ext cx="1428902" cy="461665"/>
          </a:xfrm>
          <a:prstGeom prst="rect">
            <a:avLst/>
          </a:prstGeom>
          <a:noFill/>
        </p:spPr>
        <p:txBody>
          <a:bodyPr wrap="square" rtlCol="0">
            <a:spAutoFit/>
          </a:bodyPr>
          <a:lstStyle/>
          <a:p>
            <a:r>
              <a:rPr lang="en-US" sz="2400" b="1" dirty="0">
                <a:solidFill>
                  <a:srgbClr val="C00000"/>
                </a:solidFill>
              </a:rPr>
              <a:t>Freedom</a:t>
            </a:r>
          </a:p>
        </p:txBody>
      </p:sp>
      <p:sp>
        <p:nvSpPr>
          <p:cNvPr id="13" name="TextBox 12">
            <a:extLst>
              <a:ext uri="{FF2B5EF4-FFF2-40B4-BE49-F238E27FC236}">
                <a16:creationId xmlns:a16="http://schemas.microsoft.com/office/drawing/2014/main" id="{F802E0DE-8CFB-47A7-95FE-308DDA539FF8}"/>
              </a:ext>
            </a:extLst>
          </p:cNvPr>
          <p:cNvSpPr txBox="1"/>
          <p:nvPr/>
        </p:nvSpPr>
        <p:spPr>
          <a:xfrm>
            <a:off x="6873370" y="6356351"/>
            <a:ext cx="1383070" cy="461665"/>
          </a:xfrm>
          <a:prstGeom prst="rect">
            <a:avLst/>
          </a:prstGeom>
          <a:noFill/>
        </p:spPr>
        <p:txBody>
          <a:bodyPr wrap="square" rtlCol="0">
            <a:spAutoFit/>
          </a:bodyPr>
          <a:lstStyle/>
          <a:p>
            <a:r>
              <a:rPr lang="en-US" sz="2400" b="1" dirty="0">
                <a:solidFill>
                  <a:srgbClr val="C00000"/>
                </a:solidFill>
              </a:rPr>
              <a:t>Power</a:t>
            </a:r>
          </a:p>
        </p:txBody>
      </p:sp>
    </p:spTree>
    <p:extLst>
      <p:ext uri="{BB962C8B-B14F-4D97-AF65-F5344CB8AC3E}">
        <p14:creationId xmlns:p14="http://schemas.microsoft.com/office/powerpoint/2010/main" val="32750796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199"/>
            <a:ext cx="8458200" cy="6781801"/>
          </a:xfrm>
        </p:spPr>
        <p:txBody>
          <a:bodyPr>
            <a:noAutofit/>
          </a:bodyPr>
          <a:lstStyle/>
          <a:p>
            <a:pPr algn="ctr">
              <a:buFont typeface="Wingdings" pitchFamily="2" charset="2"/>
              <a:buNone/>
              <a:defRPr/>
            </a:pPr>
            <a:r>
              <a:rPr lang="en-US" b="1" dirty="0">
                <a:latin typeface="Georgia" pitchFamily="18" charset="0"/>
              </a:rPr>
              <a:t>Good leaders empower by giving their power away and providing: </a:t>
            </a:r>
          </a:p>
          <a:p>
            <a:pPr algn="ctr">
              <a:buFont typeface="Wingdings" pitchFamily="2" charset="2"/>
              <a:buNone/>
              <a:defRPr/>
            </a:pPr>
            <a:endParaRPr lang="en-US" dirty="0">
              <a:solidFill>
                <a:srgbClr val="C00000"/>
              </a:solidFill>
              <a:latin typeface="Cambria" panose="02040503050406030204" pitchFamily="18" charset="0"/>
            </a:endParaRPr>
          </a:p>
          <a:p>
            <a:pPr>
              <a:buFont typeface="Wingdings" panose="05000000000000000000" pitchFamily="2" charset="2"/>
              <a:buChar char="§"/>
              <a:defRPr/>
            </a:pPr>
            <a:r>
              <a:rPr lang="en-US" sz="2800" dirty="0">
                <a:latin typeface="Cambria" panose="02040503050406030204" pitchFamily="18" charset="0"/>
              </a:rPr>
              <a:t>Vision and direction</a:t>
            </a:r>
          </a:p>
          <a:p>
            <a:pPr>
              <a:buFont typeface="Wingdings" panose="05000000000000000000" pitchFamily="2" charset="2"/>
              <a:buChar char="§"/>
              <a:defRPr/>
            </a:pPr>
            <a:r>
              <a:rPr lang="en-US" sz="2800" dirty="0">
                <a:latin typeface="Cambria" panose="02040503050406030204" pitchFamily="18" charset="0"/>
              </a:rPr>
              <a:t>Setting the standard</a:t>
            </a:r>
          </a:p>
          <a:p>
            <a:pPr>
              <a:buFont typeface="Wingdings" panose="05000000000000000000" pitchFamily="2" charset="2"/>
              <a:buChar char="§"/>
              <a:defRPr/>
            </a:pPr>
            <a:r>
              <a:rPr lang="en-US" sz="2800" dirty="0">
                <a:latin typeface="Cambria" panose="02040503050406030204" pitchFamily="18" charset="0"/>
              </a:rPr>
              <a:t>Training to the standard</a:t>
            </a:r>
          </a:p>
          <a:p>
            <a:pPr>
              <a:buFont typeface="Wingdings" panose="05000000000000000000" pitchFamily="2" charset="2"/>
              <a:buChar char="§"/>
              <a:defRPr/>
            </a:pPr>
            <a:r>
              <a:rPr lang="en-US" sz="2800" dirty="0">
                <a:latin typeface="Cambria" panose="02040503050406030204" pitchFamily="18" charset="0"/>
              </a:rPr>
              <a:t>Enforce (supervise) the standard</a:t>
            </a:r>
          </a:p>
          <a:p>
            <a:pPr>
              <a:buFont typeface="Wingdings" panose="05000000000000000000" pitchFamily="2" charset="2"/>
              <a:buChar char="§"/>
              <a:defRPr/>
            </a:pPr>
            <a:r>
              <a:rPr lang="en-US" sz="2800" dirty="0">
                <a:latin typeface="Cambria" panose="02040503050406030204" pitchFamily="18" charset="0"/>
              </a:rPr>
              <a:t>Culturizing the standard</a:t>
            </a:r>
          </a:p>
          <a:p>
            <a:pPr>
              <a:buFont typeface="Wingdings" panose="05000000000000000000" pitchFamily="2" charset="2"/>
              <a:buChar char="§"/>
              <a:defRPr/>
            </a:pPr>
            <a:r>
              <a:rPr lang="en-US" sz="2800" dirty="0">
                <a:latin typeface="Cambria" panose="02040503050406030204" pitchFamily="18" charset="0"/>
              </a:rPr>
              <a:t>Provide specific unambiguous expectations</a:t>
            </a:r>
          </a:p>
          <a:p>
            <a:pPr>
              <a:buFont typeface="Wingdings" panose="05000000000000000000" pitchFamily="2" charset="2"/>
              <a:buChar char="§"/>
              <a:defRPr/>
            </a:pPr>
            <a:r>
              <a:rPr lang="en-US" sz="2800" dirty="0">
                <a:latin typeface="Cambria" panose="02040503050406030204" pitchFamily="18" charset="0"/>
              </a:rPr>
              <a:t>Give constant and ongoing mentorship and feedback</a:t>
            </a:r>
          </a:p>
          <a:p>
            <a:pPr>
              <a:buFont typeface="Wingdings" panose="05000000000000000000" pitchFamily="2" charset="2"/>
              <a:buChar char="§"/>
              <a:defRPr/>
            </a:pPr>
            <a:r>
              <a:rPr lang="en-US" sz="2800" dirty="0">
                <a:latin typeface="Cambria" panose="02040503050406030204" pitchFamily="18" charset="0"/>
              </a:rPr>
              <a:t>Provide oversight</a:t>
            </a:r>
          </a:p>
          <a:p>
            <a:pPr marL="0" indent="0">
              <a:buNone/>
              <a:defRPr/>
            </a:pPr>
            <a:r>
              <a:rPr lang="en-US" sz="2800" b="1" dirty="0">
                <a:solidFill>
                  <a:srgbClr val="C00000"/>
                </a:solidFill>
                <a:latin typeface="Cambria" panose="02040503050406030204" pitchFamily="18" charset="0"/>
              </a:rPr>
              <a:t>= Development and Capacity Building</a:t>
            </a:r>
          </a:p>
          <a:p>
            <a:pPr marL="0" indent="0">
              <a:buNone/>
              <a:defRPr/>
            </a:pPr>
            <a:r>
              <a:rPr lang="en-US" sz="2800" b="1" dirty="0">
                <a:latin typeface="Cambria" panose="02040503050406030204" pitchFamily="18" charset="0"/>
              </a:rPr>
              <a:t>+ Delegating the task and authority = </a:t>
            </a:r>
            <a:r>
              <a:rPr lang="en-US" sz="2800" b="1" dirty="0">
                <a:solidFill>
                  <a:srgbClr val="C00000"/>
                </a:solidFill>
                <a:latin typeface="Cambria" panose="02040503050406030204" pitchFamily="18" charset="0"/>
              </a:rPr>
              <a:t>Performance</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92</a:t>
            </a:fld>
            <a:endParaRPr lang="en-US">
              <a:solidFill>
                <a:prstClr val="black">
                  <a:tint val="75000"/>
                </a:prstClr>
              </a:solidFill>
            </a:endParaRPr>
          </a:p>
        </p:txBody>
      </p:sp>
    </p:spTree>
    <p:extLst>
      <p:ext uri="{BB962C8B-B14F-4D97-AF65-F5344CB8AC3E}">
        <p14:creationId xmlns:p14="http://schemas.microsoft.com/office/powerpoint/2010/main" val="19670827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66EFD-9C95-4EFA-BC31-C6D57EAE17E0}"/>
              </a:ext>
            </a:extLst>
          </p:cNvPr>
          <p:cNvSpPr>
            <a:spLocks noGrp="1"/>
          </p:cNvSpPr>
          <p:nvPr>
            <p:ph type="title"/>
          </p:nvPr>
        </p:nvSpPr>
        <p:spPr>
          <a:xfrm>
            <a:off x="0" y="0"/>
            <a:ext cx="9144000" cy="731837"/>
          </a:xfrm>
        </p:spPr>
        <p:txBody>
          <a:bodyPr>
            <a:normAutofit fontScale="90000"/>
          </a:bodyPr>
          <a:lstStyle/>
          <a:p>
            <a:r>
              <a:rPr lang="en-US" b="1" dirty="0"/>
              <a:t>What about our Subordinates</a:t>
            </a:r>
          </a:p>
        </p:txBody>
      </p:sp>
      <p:sp>
        <p:nvSpPr>
          <p:cNvPr id="3" name="Content Placeholder 2">
            <a:extLst>
              <a:ext uri="{FF2B5EF4-FFF2-40B4-BE49-F238E27FC236}">
                <a16:creationId xmlns:a16="http://schemas.microsoft.com/office/drawing/2014/main" id="{CDF03A7D-0324-4CA5-A0BC-F14697F7D7BA}"/>
              </a:ext>
            </a:extLst>
          </p:cNvPr>
          <p:cNvSpPr>
            <a:spLocks noGrp="1"/>
          </p:cNvSpPr>
          <p:nvPr>
            <p:ph idx="1"/>
          </p:nvPr>
        </p:nvSpPr>
        <p:spPr>
          <a:xfrm>
            <a:off x="457200" y="838200"/>
            <a:ext cx="8229600" cy="5287963"/>
          </a:xfrm>
        </p:spPr>
        <p:txBody>
          <a:bodyPr>
            <a:normAutofit/>
          </a:bodyPr>
          <a:lstStyle/>
          <a:p>
            <a:pPr>
              <a:buFont typeface="Wingdings" panose="05000000000000000000" pitchFamily="2" charset="2"/>
              <a:buChar char="§"/>
            </a:pPr>
            <a:r>
              <a:rPr lang="en-US" sz="2800" b="1" dirty="0">
                <a:solidFill>
                  <a:srgbClr val="C00000"/>
                </a:solidFill>
              </a:rPr>
              <a:t>Public Service Motivation Theory: </a:t>
            </a:r>
            <a:r>
              <a:rPr lang="en-US" sz="2800" dirty="0"/>
              <a:t>a prosocial motivation to serve the public interest and thereby help others</a:t>
            </a:r>
          </a:p>
          <a:p>
            <a:pPr>
              <a:buFont typeface="Wingdings" panose="05000000000000000000" pitchFamily="2" charset="2"/>
              <a:buChar char="§"/>
            </a:pPr>
            <a:r>
              <a:rPr lang="en-US" sz="2800" dirty="0"/>
              <a:t>Public service motivation is as a predisposition to “respond to motives grounded primarily or uniquely in public institutions and organizations” Perry &amp; Wise, (1990)</a:t>
            </a:r>
          </a:p>
          <a:p>
            <a:pPr>
              <a:buFont typeface="Wingdings" panose="05000000000000000000" pitchFamily="2" charset="2"/>
              <a:buChar char="§"/>
            </a:pPr>
            <a:r>
              <a:rPr lang="en-US" sz="2800" b="1" dirty="0">
                <a:solidFill>
                  <a:srgbClr val="C00000"/>
                </a:solidFill>
              </a:rPr>
              <a:t>(OCB), Organizational citizenship: </a:t>
            </a:r>
            <a:r>
              <a:rPr lang="en-US" sz="2800" dirty="0"/>
              <a:t>behavior is a person's voluntary commitment within an organization or company that is not part of his or her contractual tasks. (Wants to go the extra mile)</a:t>
            </a:r>
          </a:p>
          <a:p>
            <a:endParaRPr lang="en-US" sz="3200" dirty="0"/>
          </a:p>
          <a:p>
            <a:endParaRPr lang="en-US" dirty="0"/>
          </a:p>
        </p:txBody>
      </p:sp>
      <p:sp>
        <p:nvSpPr>
          <p:cNvPr id="4" name="Slide Number Placeholder 3">
            <a:extLst>
              <a:ext uri="{FF2B5EF4-FFF2-40B4-BE49-F238E27FC236}">
                <a16:creationId xmlns:a16="http://schemas.microsoft.com/office/drawing/2014/main" id="{4D37EAE6-99D2-4B37-AD5B-AC45A56BF0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D1F8B-566B-49F2-865B-EEF93E92EFE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55172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5613" y="457201"/>
            <a:ext cx="4041775" cy="1371599"/>
          </a:xfrm>
        </p:spPr>
        <p:txBody>
          <a:bodyPr>
            <a:noAutofit/>
          </a:bodyPr>
          <a:lstStyle/>
          <a:p>
            <a:r>
              <a:rPr lang="en-US" sz="2800" dirty="0"/>
              <a:t>Growth and motivator factors Intrinsic to the job</a:t>
            </a:r>
          </a:p>
        </p:txBody>
      </p:sp>
      <p:sp>
        <p:nvSpPr>
          <p:cNvPr id="6" name="Content Placeholder 5"/>
          <p:cNvSpPr>
            <a:spLocks noGrp="1"/>
          </p:cNvSpPr>
          <p:nvPr>
            <p:ph sz="half" idx="2"/>
          </p:nvPr>
        </p:nvSpPr>
        <p:spPr>
          <a:xfrm>
            <a:off x="457200" y="2209800"/>
            <a:ext cx="4040188" cy="4495800"/>
          </a:xfrm>
        </p:spPr>
        <p:txBody>
          <a:bodyPr>
            <a:normAutofit lnSpcReduction="10000"/>
          </a:bodyPr>
          <a:lstStyle/>
          <a:p>
            <a:pPr>
              <a:buFont typeface="Wingdings" panose="05000000000000000000" pitchFamily="2" charset="2"/>
              <a:buChar char="v"/>
            </a:pPr>
            <a:r>
              <a:rPr lang="en-US" sz="2800" dirty="0"/>
              <a:t>Achievement</a:t>
            </a:r>
          </a:p>
          <a:p>
            <a:pPr>
              <a:buFont typeface="Wingdings" panose="05000000000000000000" pitchFamily="2" charset="2"/>
              <a:buChar char="v"/>
            </a:pPr>
            <a:r>
              <a:rPr lang="en-US" sz="2800" dirty="0"/>
              <a:t>Recognition for achievement</a:t>
            </a:r>
          </a:p>
          <a:p>
            <a:pPr>
              <a:buFont typeface="Wingdings" panose="05000000000000000000" pitchFamily="2" charset="2"/>
              <a:buChar char="v"/>
            </a:pPr>
            <a:r>
              <a:rPr lang="en-US" sz="2800" dirty="0"/>
              <a:t>The work itself (purposeful)</a:t>
            </a:r>
          </a:p>
          <a:p>
            <a:pPr>
              <a:buFont typeface="Wingdings" panose="05000000000000000000" pitchFamily="2" charset="2"/>
              <a:buChar char="v"/>
            </a:pPr>
            <a:r>
              <a:rPr lang="en-US" sz="2800" dirty="0"/>
              <a:t>Responsibility</a:t>
            </a:r>
          </a:p>
          <a:p>
            <a:pPr>
              <a:buFont typeface="Wingdings" panose="05000000000000000000" pitchFamily="2" charset="2"/>
              <a:buChar char="v"/>
            </a:pPr>
            <a:r>
              <a:rPr lang="en-US" sz="2800" dirty="0"/>
              <a:t>Growth</a:t>
            </a:r>
          </a:p>
          <a:p>
            <a:pPr>
              <a:buFont typeface="Wingdings" panose="05000000000000000000" pitchFamily="2" charset="2"/>
              <a:buChar char="v"/>
            </a:pPr>
            <a:r>
              <a:rPr lang="en-US" sz="2800" dirty="0"/>
              <a:t>Advancement</a:t>
            </a:r>
          </a:p>
          <a:p>
            <a:endParaRPr lang="en-US" dirty="0"/>
          </a:p>
        </p:txBody>
      </p:sp>
      <p:sp>
        <p:nvSpPr>
          <p:cNvPr id="7" name="Text Placeholder 6"/>
          <p:cNvSpPr>
            <a:spLocks noGrp="1"/>
          </p:cNvSpPr>
          <p:nvPr>
            <p:ph type="body" sz="quarter" idx="3"/>
          </p:nvPr>
        </p:nvSpPr>
        <p:spPr>
          <a:xfrm>
            <a:off x="4645025" y="762000"/>
            <a:ext cx="4041775" cy="1447800"/>
          </a:xfrm>
        </p:spPr>
        <p:txBody>
          <a:bodyPr>
            <a:noAutofit/>
          </a:bodyPr>
          <a:lstStyle/>
          <a:p>
            <a:r>
              <a:rPr lang="en-US" sz="2800" dirty="0"/>
              <a:t>Dissatisfaction-avoidance or hygiene factors Extrinsic to the job</a:t>
            </a:r>
          </a:p>
        </p:txBody>
      </p:sp>
      <p:sp>
        <p:nvSpPr>
          <p:cNvPr id="8" name="Content Placeholder 7"/>
          <p:cNvSpPr>
            <a:spLocks noGrp="1"/>
          </p:cNvSpPr>
          <p:nvPr>
            <p:ph sz="quarter" idx="4"/>
          </p:nvPr>
        </p:nvSpPr>
        <p:spPr>
          <a:xfrm>
            <a:off x="4645025" y="2209800"/>
            <a:ext cx="4041775" cy="4495800"/>
          </a:xfrm>
        </p:spPr>
        <p:txBody>
          <a:bodyPr>
            <a:normAutofit lnSpcReduction="10000"/>
          </a:bodyPr>
          <a:lstStyle/>
          <a:p>
            <a:pPr>
              <a:buFont typeface="Wingdings" panose="05000000000000000000" pitchFamily="2" charset="2"/>
              <a:buChar char="v"/>
            </a:pPr>
            <a:r>
              <a:rPr lang="en-US" sz="2800" dirty="0"/>
              <a:t>Organization policy</a:t>
            </a:r>
          </a:p>
          <a:p>
            <a:pPr>
              <a:buFont typeface="Wingdings" panose="05000000000000000000" pitchFamily="2" charset="2"/>
              <a:buChar char="v"/>
            </a:pPr>
            <a:r>
              <a:rPr lang="en-US" sz="2800" dirty="0"/>
              <a:t>Administration</a:t>
            </a:r>
          </a:p>
          <a:p>
            <a:pPr>
              <a:buFont typeface="Wingdings" panose="05000000000000000000" pitchFamily="2" charset="2"/>
              <a:buChar char="v"/>
            </a:pPr>
            <a:r>
              <a:rPr lang="en-US" sz="2800" dirty="0"/>
              <a:t>Supervision</a:t>
            </a:r>
          </a:p>
          <a:p>
            <a:pPr>
              <a:buFont typeface="Wingdings" panose="05000000000000000000" pitchFamily="2" charset="2"/>
              <a:buChar char="v"/>
            </a:pPr>
            <a:r>
              <a:rPr lang="en-US" sz="2800" dirty="0"/>
              <a:t>Interpersonal relationships</a:t>
            </a:r>
          </a:p>
          <a:p>
            <a:pPr>
              <a:buFont typeface="Wingdings" panose="05000000000000000000" pitchFamily="2" charset="2"/>
              <a:buChar char="v"/>
            </a:pPr>
            <a:r>
              <a:rPr lang="en-US" sz="2800" dirty="0"/>
              <a:t>Working conditions</a:t>
            </a:r>
          </a:p>
          <a:p>
            <a:pPr>
              <a:buFont typeface="Wingdings" panose="05000000000000000000" pitchFamily="2" charset="2"/>
              <a:buChar char="v"/>
            </a:pPr>
            <a:r>
              <a:rPr lang="en-US" sz="2800" dirty="0"/>
              <a:t>Salary</a:t>
            </a:r>
          </a:p>
          <a:p>
            <a:pPr>
              <a:buFont typeface="Wingdings" panose="05000000000000000000" pitchFamily="2" charset="2"/>
              <a:buChar char="v"/>
            </a:pPr>
            <a:r>
              <a:rPr lang="en-US" sz="2800" dirty="0"/>
              <a:t>Status </a:t>
            </a:r>
          </a:p>
          <a:p>
            <a:pPr>
              <a:buFont typeface="Wingdings" panose="05000000000000000000" pitchFamily="2" charset="2"/>
              <a:buChar char="v"/>
            </a:pPr>
            <a:r>
              <a:rPr lang="en-US" sz="2800" dirty="0"/>
              <a:t>Security</a:t>
            </a:r>
          </a:p>
        </p:txBody>
      </p:sp>
      <p:sp>
        <p:nvSpPr>
          <p:cNvPr id="2" name="Slide Number Placeholder 1"/>
          <p:cNvSpPr>
            <a:spLocks noGrp="1"/>
          </p:cNvSpPr>
          <p:nvPr>
            <p:ph type="sldNum" sz="quarter" idx="12"/>
          </p:nvPr>
        </p:nvSpPr>
        <p:spPr/>
        <p:txBody>
          <a:bodyPr/>
          <a:lstStyle/>
          <a:p>
            <a:fld id="{8A8D1F8B-566B-49F2-865B-EEF93E92EFE1}" type="slidenum">
              <a:rPr lang="en-US" smtClean="0">
                <a:solidFill>
                  <a:prstClr val="black">
                    <a:tint val="75000"/>
                  </a:prstClr>
                </a:solidFill>
              </a:rPr>
              <a:pPr/>
              <a:t>94</a:t>
            </a:fld>
            <a:endParaRPr lang="en-US">
              <a:solidFill>
                <a:prstClr val="black">
                  <a:tint val="75000"/>
                </a:prstClr>
              </a:solidFill>
            </a:endParaRPr>
          </a:p>
        </p:txBody>
      </p:sp>
      <p:sp>
        <p:nvSpPr>
          <p:cNvPr id="3" name="TextBox 2">
            <a:extLst>
              <a:ext uri="{FF2B5EF4-FFF2-40B4-BE49-F238E27FC236}">
                <a16:creationId xmlns:a16="http://schemas.microsoft.com/office/drawing/2014/main" id="{16AD11FF-4D43-4A24-BC07-D9B3B3F77454}"/>
              </a:ext>
            </a:extLst>
          </p:cNvPr>
          <p:cNvSpPr txBox="1"/>
          <p:nvPr/>
        </p:nvSpPr>
        <p:spPr>
          <a:xfrm>
            <a:off x="0" y="105211"/>
            <a:ext cx="9144000" cy="1815882"/>
          </a:xfrm>
          <a:prstGeom prst="rect">
            <a:avLst/>
          </a:prstGeom>
          <a:noFill/>
        </p:spPr>
        <p:txBody>
          <a:bodyPr wrap="square" rtlCol="0">
            <a:spAutoFit/>
          </a:bodyPr>
          <a:lstStyle/>
          <a:p>
            <a:pPr algn="ctr"/>
            <a:r>
              <a:rPr lang="en-US" sz="4000" b="1" dirty="0"/>
              <a:t>Herzberg Two-Factor Theory (1959)</a:t>
            </a:r>
          </a:p>
          <a:p>
            <a:pPr algn="ctr"/>
            <a:endParaRPr lang="en-US" sz="4000" b="1" dirty="0"/>
          </a:p>
          <a:p>
            <a:pPr algn="ctr"/>
            <a:endParaRPr lang="en-US" sz="3200" dirty="0"/>
          </a:p>
        </p:txBody>
      </p:sp>
      <p:sp>
        <p:nvSpPr>
          <p:cNvPr id="10" name="TextBox 9">
            <a:extLst>
              <a:ext uri="{FF2B5EF4-FFF2-40B4-BE49-F238E27FC236}">
                <a16:creationId xmlns:a16="http://schemas.microsoft.com/office/drawing/2014/main" id="{79D8DF53-E290-777B-1C35-26779680C106}"/>
              </a:ext>
            </a:extLst>
          </p:cNvPr>
          <p:cNvSpPr txBox="1"/>
          <p:nvPr/>
        </p:nvSpPr>
        <p:spPr>
          <a:xfrm>
            <a:off x="336047" y="5791200"/>
            <a:ext cx="4041775" cy="830997"/>
          </a:xfrm>
          <a:prstGeom prst="rect">
            <a:avLst/>
          </a:prstGeom>
          <a:noFill/>
        </p:spPr>
        <p:txBody>
          <a:bodyPr wrap="square" rtlCol="0">
            <a:spAutoFit/>
          </a:bodyPr>
          <a:lstStyle/>
          <a:p>
            <a:r>
              <a:rPr lang="en-US" sz="2400" b="1" dirty="0">
                <a:solidFill>
                  <a:srgbClr val="C00000"/>
                </a:solidFill>
              </a:rPr>
              <a:t>Helps to increase job satisfaction</a:t>
            </a:r>
          </a:p>
        </p:txBody>
      </p:sp>
      <p:sp>
        <p:nvSpPr>
          <p:cNvPr id="12" name="TextBox 11">
            <a:extLst>
              <a:ext uri="{FF2B5EF4-FFF2-40B4-BE49-F238E27FC236}">
                <a16:creationId xmlns:a16="http://schemas.microsoft.com/office/drawing/2014/main" id="{ABDA30AD-D0AB-2D08-BB7B-CC619E718CC0}"/>
              </a:ext>
            </a:extLst>
          </p:cNvPr>
          <p:cNvSpPr txBox="1"/>
          <p:nvPr/>
        </p:nvSpPr>
        <p:spPr>
          <a:xfrm>
            <a:off x="6248400" y="5029200"/>
            <a:ext cx="2666999" cy="1200329"/>
          </a:xfrm>
          <a:prstGeom prst="rect">
            <a:avLst/>
          </a:prstGeom>
          <a:noFill/>
        </p:spPr>
        <p:txBody>
          <a:bodyPr wrap="square" rtlCol="0">
            <a:spAutoFit/>
          </a:bodyPr>
          <a:lstStyle/>
          <a:p>
            <a:r>
              <a:rPr lang="en-US" sz="2400" b="1" dirty="0">
                <a:solidFill>
                  <a:srgbClr val="C00000"/>
                </a:solidFill>
              </a:rPr>
              <a:t> Improving helps to </a:t>
            </a:r>
          </a:p>
          <a:p>
            <a:r>
              <a:rPr lang="en-US" sz="2400" b="1" dirty="0">
                <a:solidFill>
                  <a:srgbClr val="C00000"/>
                </a:solidFill>
              </a:rPr>
              <a:t> decrease</a:t>
            </a:r>
          </a:p>
          <a:p>
            <a:r>
              <a:rPr lang="en-US" sz="2400" b="1" dirty="0">
                <a:solidFill>
                  <a:srgbClr val="C00000"/>
                </a:solidFill>
              </a:rPr>
              <a:t> job dissatisfaction</a:t>
            </a:r>
          </a:p>
        </p:txBody>
      </p:sp>
    </p:spTree>
    <p:extLst>
      <p:ext uri="{BB962C8B-B14F-4D97-AF65-F5344CB8AC3E}">
        <p14:creationId xmlns:p14="http://schemas.microsoft.com/office/powerpoint/2010/main" val="2637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barn(inVertical)">
                                      <p:cBhvr>
                                        <p:cTn id="10" dur="500"/>
                                        <p:tgtEl>
                                          <p:spTgt spid="1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barn(inVertical)">
                                      <p:cBhvr>
                                        <p:cTn id="13" dur="500"/>
                                        <p:tgtEl>
                                          <p:spTgt spid="1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barn(inVertical)">
                                      <p:cBhvr>
                                        <p:cTn id="1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8D53B-5BEE-4C0A-89A1-4CB18C6F775D}"/>
              </a:ext>
            </a:extLst>
          </p:cNvPr>
          <p:cNvSpPr>
            <a:spLocks noGrp="1"/>
          </p:cNvSpPr>
          <p:nvPr>
            <p:ph type="title"/>
          </p:nvPr>
        </p:nvSpPr>
        <p:spPr>
          <a:xfrm>
            <a:off x="0" y="0"/>
            <a:ext cx="9144000" cy="762000"/>
          </a:xfrm>
        </p:spPr>
        <p:txBody>
          <a:bodyPr>
            <a:normAutofit/>
          </a:bodyPr>
          <a:lstStyle/>
          <a:p>
            <a:r>
              <a:rPr lang="en-US" sz="3600" b="1" dirty="0"/>
              <a:t>Contextual, Nuanced, and Blended </a:t>
            </a:r>
          </a:p>
        </p:txBody>
      </p:sp>
      <p:sp>
        <p:nvSpPr>
          <p:cNvPr id="3" name="Content Placeholder 2">
            <a:extLst>
              <a:ext uri="{FF2B5EF4-FFF2-40B4-BE49-F238E27FC236}">
                <a16:creationId xmlns:a16="http://schemas.microsoft.com/office/drawing/2014/main" id="{A4A36CFC-AD09-40CA-9064-8D2866DD923D}"/>
              </a:ext>
            </a:extLst>
          </p:cNvPr>
          <p:cNvSpPr>
            <a:spLocks noGrp="1"/>
          </p:cNvSpPr>
          <p:nvPr>
            <p:ph idx="1"/>
          </p:nvPr>
        </p:nvSpPr>
        <p:spPr>
          <a:xfrm>
            <a:off x="152400" y="762000"/>
            <a:ext cx="8839200" cy="6096000"/>
          </a:xfrm>
        </p:spPr>
        <p:txBody>
          <a:bodyPr>
            <a:normAutofit fontScale="92500"/>
          </a:bodyPr>
          <a:lstStyle/>
          <a:p>
            <a:pPr>
              <a:buFont typeface="Wingdings" panose="05000000000000000000" pitchFamily="2" charset="2"/>
              <a:buChar char="§"/>
            </a:pPr>
            <a:r>
              <a:rPr lang="en-US" sz="2800" b="1" dirty="0"/>
              <a:t>Extrinsic values: </a:t>
            </a:r>
            <a:r>
              <a:rPr lang="en-US" sz="2800" dirty="0"/>
              <a:t>typically involve pay, occupational status, and opportunities for advancement </a:t>
            </a:r>
            <a:r>
              <a:rPr lang="en-US" sz="2200" dirty="0"/>
              <a:t>(Chen, 2014; To &amp; Tam, 2014)</a:t>
            </a:r>
          </a:p>
          <a:p>
            <a:pPr>
              <a:buFont typeface="Wingdings" panose="05000000000000000000" pitchFamily="2" charset="2"/>
              <a:buChar char="§"/>
            </a:pPr>
            <a:r>
              <a:rPr lang="en-US" sz="2800" b="1" dirty="0"/>
              <a:t>Intrinsic motivation: </a:t>
            </a:r>
            <a:r>
              <a:rPr lang="en-US" sz="2800" dirty="0"/>
              <a:t>involves performing a work activity because intrinsically is inherently interesting, pleasurable, satisfying, positive work environment, employees are heard and respected, and the most self-determined form of motivation </a:t>
            </a:r>
            <a:r>
              <a:rPr lang="en-US" sz="2200" dirty="0"/>
              <a:t>(Deal, et, al., 2013; </a:t>
            </a:r>
            <a:r>
              <a:rPr lang="en-US" sz="2200" dirty="0" err="1"/>
              <a:t>Stinchcomb</a:t>
            </a:r>
            <a:r>
              <a:rPr lang="en-US" sz="2200" dirty="0"/>
              <a:t> &amp; </a:t>
            </a:r>
            <a:r>
              <a:rPr lang="en-US" sz="2200" dirty="0" err="1"/>
              <a:t>Leip</a:t>
            </a:r>
            <a:r>
              <a:rPr lang="en-US" sz="2200" dirty="0"/>
              <a:t>, 2013). </a:t>
            </a:r>
            <a:r>
              <a:rPr lang="en-US" sz="2200" dirty="0" err="1"/>
              <a:t>Kooij</a:t>
            </a:r>
            <a:r>
              <a:rPr lang="en-US" sz="2200" dirty="0"/>
              <a:t>, De Lange, Jansen, </a:t>
            </a:r>
            <a:r>
              <a:rPr lang="en-US" sz="2200" dirty="0" err="1"/>
              <a:t>Kanfer</a:t>
            </a:r>
            <a:r>
              <a:rPr lang="en-US" sz="2200" dirty="0"/>
              <a:t>, and </a:t>
            </a:r>
            <a:r>
              <a:rPr lang="en-US" sz="2200" dirty="0" err="1"/>
              <a:t>Dikkers</a:t>
            </a:r>
            <a:r>
              <a:rPr lang="en-US" sz="2200" dirty="0"/>
              <a:t> (2011)</a:t>
            </a:r>
          </a:p>
          <a:p>
            <a:pPr>
              <a:buFont typeface="Wingdings" panose="05000000000000000000" pitchFamily="2" charset="2"/>
              <a:buChar char="§"/>
            </a:pPr>
            <a:r>
              <a:rPr lang="en-US" sz="2800" b="1" dirty="0"/>
              <a:t>Work-life balance: </a:t>
            </a:r>
            <a:r>
              <a:rPr lang="en-US" sz="2800" dirty="0"/>
              <a:t>has become an important issue for both employees and organizations </a:t>
            </a:r>
            <a:r>
              <a:rPr lang="en-US" sz="2200" dirty="0"/>
              <a:t>(</a:t>
            </a:r>
            <a:r>
              <a:rPr lang="en-US" sz="2200" dirty="0" err="1"/>
              <a:t>Madipelli</a:t>
            </a:r>
            <a:r>
              <a:rPr lang="en-US" sz="2200" dirty="0"/>
              <a:t>, </a:t>
            </a:r>
            <a:r>
              <a:rPr lang="en-US" sz="2200" dirty="0" err="1"/>
              <a:t>Veluri-Sarma</a:t>
            </a:r>
            <a:r>
              <a:rPr lang="en-US" sz="2200" dirty="0"/>
              <a:t>, &amp; </a:t>
            </a:r>
            <a:r>
              <a:rPr lang="en-US" sz="2200" dirty="0" err="1"/>
              <a:t>Chinnappaiah</a:t>
            </a:r>
            <a:r>
              <a:rPr lang="en-US" sz="2200" dirty="0"/>
              <a:t>, 2013). </a:t>
            </a:r>
            <a:r>
              <a:rPr lang="en-US" sz="2200" dirty="0" err="1"/>
              <a:t>Gursoy</a:t>
            </a:r>
            <a:r>
              <a:rPr lang="en-US" sz="2200" dirty="0"/>
              <a:t>, et al., (2013) </a:t>
            </a:r>
            <a:r>
              <a:rPr lang="en-US" sz="2800" dirty="0"/>
              <a:t>described work-life balance as a separation of work and personal life. Work-life balance is defined as a person balancing the demands of work with personal, family, domestic, and social responsibilities </a:t>
            </a:r>
            <a:r>
              <a:rPr lang="en-US" sz="2200" dirty="0"/>
              <a:t>(Kumar &amp; Chakraborty, 2013; </a:t>
            </a:r>
            <a:r>
              <a:rPr lang="en-US" sz="2200" dirty="0" err="1"/>
              <a:t>Sundaresan</a:t>
            </a:r>
            <a:r>
              <a:rPr lang="en-US" sz="2200" dirty="0"/>
              <a:t>, 2014). </a:t>
            </a:r>
          </a:p>
        </p:txBody>
      </p:sp>
      <p:sp>
        <p:nvSpPr>
          <p:cNvPr id="4" name="Slide Number Placeholder 3">
            <a:extLst>
              <a:ext uri="{FF2B5EF4-FFF2-40B4-BE49-F238E27FC236}">
                <a16:creationId xmlns:a16="http://schemas.microsoft.com/office/drawing/2014/main" id="{1CA9446D-FA46-4E25-A067-C5AF2FFA4617}"/>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95</a:t>
            </a:fld>
            <a:endParaRPr lang="en-US" dirty="0">
              <a:solidFill>
                <a:prstClr val="black">
                  <a:tint val="75000"/>
                </a:prstClr>
              </a:solidFill>
            </a:endParaRPr>
          </a:p>
        </p:txBody>
      </p:sp>
    </p:spTree>
    <p:extLst>
      <p:ext uri="{BB962C8B-B14F-4D97-AF65-F5344CB8AC3E}">
        <p14:creationId xmlns:p14="http://schemas.microsoft.com/office/powerpoint/2010/main" val="370142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a:noAutofit/>
          </a:bodyPr>
          <a:lstStyle/>
          <a:p>
            <a:r>
              <a:rPr lang="en-US" sz="2800" b="1" dirty="0"/>
              <a:t>Psychological empowerment as a form of intrinsic motivation reflects in four cognitions:</a:t>
            </a:r>
            <a:br>
              <a:rPr lang="en-US" sz="2800" b="1" dirty="0"/>
            </a:br>
            <a:r>
              <a:rPr lang="en-US" sz="2400" dirty="0"/>
              <a:t>Dust, </a:t>
            </a:r>
            <a:r>
              <a:rPr lang="en-US" sz="2400" dirty="0" err="1"/>
              <a:t>Resick</a:t>
            </a:r>
            <a:r>
              <a:rPr lang="en-US" sz="2400" dirty="0"/>
              <a:t> and </a:t>
            </a:r>
            <a:r>
              <a:rPr lang="en-US" sz="2400" dirty="0" err="1"/>
              <a:t>Mawritz</a:t>
            </a:r>
            <a:r>
              <a:rPr lang="en-US" sz="2400" dirty="0"/>
              <a:t>, (2014)</a:t>
            </a:r>
          </a:p>
        </p:txBody>
      </p:sp>
      <p:sp>
        <p:nvSpPr>
          <p:cNvPr id="3" name="Content Placeholder 2"/>
          <p:cNvSpPr>
            <a:spLocks noGrp="1"/>
          </p:cNvSpPr>
          <p:nvPr>
            <p:ph idx="1"/>
          </p:nvPr>
        </p:nvSpPr>
        <p:spPr>
          <a:xfrm>
            <a:off x="457200" y="1447800"/>
            <a:ext cx="8229600" cy="5410200"/>
          </a:xfrm>
        </p:spPr>
        <p:txBody>
          <a:bodyPr>
            <a:noAutofit/>
          </a:bodyPr>
          <a:lstStyle/>
          <a:p>
            <a:pPr>
              <a:buFont typeface="Wingdings" pitchFamily="2" charset="2"/>
              <a:buChar char="§"/>
            </a:pPr>
            <a:r>
              <a:rPr lang="en-US" sz="2800" b="1" dirty="0"/>
              <a:t>Meaning:</a:t>
            </a:r>
            <a:r>
              <a:rPr lang="en-US" sz="2800" dirty="0"/>
              <a:t> represents the extent to which personal values and beliefs fit the demands of a job</a:t>
            </a:r>
          </a:p>
          <a:p>
            <a:pPr>
              <a:buFont typeface="Wingdings" pitchFamily="2" charset="2"/>
              <a:buChar char="§"/>
            </a:pPr>
            <a:r>
              <a:rPr lang="en-US" sz="2800" b="1" dirty="0"/>
              <a:t>Impact:</a:t>
            </a:r>
            <a:r>
              <a:rPr lang="en-US" sz="2800" dirty="0"/>
              <a:t> degree to which an individual believes he or she can influence the strategic direction, operational processes, and outcomes of the unit or organization</a:t>
            </a:r>
          </a:p>
          <a:p>
            <a:pPr>
              <a:buFont typeface="Wingdings" pitchFamily="2" charset="2"/>
              <a:buChar char="§"/>
            </a:pPr>
            <a:r>
              <a:rPr lang="en-US" sz="2800" b="1" dirty="0"/>
              <a:t>Self-determination:</a:t>
            </a:r>
            <a:r>
              <a:rPr lang="en-US" sz="2800" dirty="0"/>
              <a:t> involves a sense of autonomy and control over the initiation, regulation, and continuance of work behaviors </a:t>
            </a:r>
          </a:p>
          <a:p>
            <a:pPr>
              <a:buFont typeface="Wingdings" pitchFamily="2" charset="2"/>
              <a:buChar char="§"/>
            </a:pPr>
            <a:r>
              <a:rPr lang="en-US" sz="2800" b="1" dirty="0"/>
              <a:t>Competence: </a:t>
            </a:r>
            <a:r>
              <a:rPr lang="en-US" sz="2800" dirty="0"/>
              <a:t>refers to beliefs about the extent to which one possesses the proficiencies needed to be successful at work </a:t>
            </a:r>
          </a:p>
        </p:txBody>
      </p:sp>
    </p:spTree>
    <p:extLst>
      <p:ext uri="{BB962C8B-B14F-4D97-AF65-F5344CB8AC3E}">
        <p14:creationId xmlns:p14="http://schemas.microsoft.com/office/powerpoint/2010/main" val="22701363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059C6-D543-48BE-ADDB-B43251A45A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0A6CEA-D606-4484-A949-58701E67266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2B0EE7E-4D58-4020-965B-EB3114FE9D1F}"/>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97</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2C07D05E-9776-4E7C-A0B4-541BCA5356BC}"/>
              </a:ext>
            </a:extLst>
          </p:cNvPr>
          <p:cNvPicPr>
            <a:picLocks noChangeAspect="1"/>
          </p:cNvPicPr>
          <p:nvPr/>
        </p:nvPicPr>
        <p:blipFill>
          <a:blip r:embed="rId2"/>
          <a:stretch>
            <a:fillRect/>
          </a:stretch>
        </p:blipFill>
        <p:spPr>
          <a:xfrm>
            <a:off x="457200" y="731836"/>
            <a:ext cx="8229600" cy="4906964"/>
          </a:xfrm>
          <a:prstGeom prst="rect">
            <a:avLst/>
          </a:prstGeom>
        </p:spPr>
      </p:pic>
      <p:sp>
        <p:nvSpPr>
          <p:cNvPr id="6" name="TextBox 5">
            <a:extLst>
              <a:ext uri="{FF2B5EF4-FFF2-40B4-BE49-F238E27FC236}">
                <a16:creationId xmlns:a16="http://schemas.microsoft.com/office/drawing/2014/main" id="{570DF8F0-4FBA-4097-A14D-F055B56D8A77}"/>
              </a:ext>
            </a:extLst>
          </p:cNvPr>
          <p:cNvSpPr txBox="1"/>
          <p:nvPr/>
        </p:nvSpPr>
        <p:spPr>
          <a:xfrm>
            <a:off x="457200" y="5638800"/>
            <a:ext cx="8229600" cy="369332"/>
          </a:xfrm>
          <a:prstGeom prst="rect">
            <a:avLst/>
          </a:prstGeom>
          <a:noFill/>
        </p:spPr>
        <p:txBody>
          <a:bodyPr wrap="square" rtlCol="0">
            <a:spAutoFit/>
          </a:bodyPr>
          <a:lstStyle/>
          <a:p>
            <a:r>
              <a:rPr lang="en-US" b="1" dirty="0"/>
              <a:t>   https://ideas.ted.com/7-lessons-about-finding-the-work-you-were-meant-to-do</a:t>
            </a:r>
          </a:p>
        </p:txBody>
      </p:sp>
      <p:sp>
        <p:nvSpPr>
          <p:cNvPr id="7" name="TextBox 6">
            <a:extLst>
              <a:ext uri="{FF2B5EF4-FFF2-40B4-BE49-F238E27FC236}">
                <a16:creationId xmlns:a16="http://schemas.microsoft.com/office/drawing/2014/main" id="{CFB663FF-0F79-4546-9CBF-4BED4B207726}"/>
              </a:ext>
            </a:extLst>
          </p:cNvPr>
          <p:cNvSpPr txBox="1"/>
          <p:nvPr/>
        </p:nvSpPr>
        <p:spPr>
          <a:xfrm>
            <a:off x="76200" y="92076"/>
            <a:ext cx="9067800" cy="523220"/>
          </a:xfrm>
          <a:prstGeom prst="rect">
            <a:avLst/>
          </a:prstGeom>
          <a:noFill/>
        </p:spPr>
        <p:txBody>
          <a:bodyPr wrap="square" rtlCol="0">
            <a:spAutoFit/>
          </a:bodyPr>
          <a:lstStyle/>
          <a:p>
            <a:pPr algn="ctr"/>
            <a:r>
              <a:rPr lang="en-US" sz="2800" b="1" u="sng" dirty="0">
                <a:solidFill>
                  <a:srgbClr val="C00000"/>
                </a:solidFill>
              </a:rPr>
              <a:t>Purpose x Passion x Optimism = Motivation and Meaning</a:t>
            </a:r>
          </a:p>
        </p:txBody>
      </p:sp>
      <p:sp>
        <p:nvSpPr>
          <p:cNvPr id="8" name="TextBox 7">
            <a:extLst>
              <a:ext uri="{FF2B5EF4-FFF2-40B4-BE49-F238E27FC236}">
                <a16:creationId xmlns:a16="http://schemas.microsoft.com/office/drawing/2014/main" id="{1CDD0001-98AD-4D12-9737-04FD8294B269}"/>
              </a:ext>
            </a:extLst>
          </p:cNvPr>
          <p:cNvSpPr txBox="1"/>
          <p:nvPr/>
        </p:nvSpPr>
        <p:spPr>
          <a:xfrm>
            <a:off x="304800" y="6155344"/>
            <a:ext cx="8991600" cy="461665"/>
          </a:xfrm>
          <a:prstGeom prst="rect">
            <a:avLst/>
          </a:prstGeom>
          <a:noFill/>
        </p:spPr>
        <p:txBody>
          <a:bodyPr wrap="square" rtlCol="0">
            <a:spAutoFit/>
          </a:bodyPr>
          <a:lstStyle/>
          <a:p>
            <a:r>
              <a:rPr lang="en-US" sz="2400" b="1" dirty="0">
                <a:solidFill>
                  <a:srgbClr val="C00000"/>
                </a:solidFill>
              </a:rPr>
              <a:t>People don’t buy what you do, but why you do it. </a:t>
            </a:r>
            <a:r>
              <a:rPr lang="en-US" sz="2000" dirty="0"/>
              <a:t>----Simon Sinek</a:t>
            </a:r>
          </a:p>
        </p:txBody>
      </p:sp>
    </p:spTree>
    <p:extLst>
      <p:ext uri="{BB962C8B-B14F-4D97-AF65-F5344CB8AC3E}">
        <p14:creationId xmlns:p14="http://schemas.microsoft.com/office/powerpoint/2010/main" val="8650237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D73EF-10DB-4877-B31B-A868CF4E1EC3}"/>
              </a:ext>
            </a:extLst>
          </p:cNvPr>
          <p:cNvSpPr>
            <a:spLocks noGrp="1"/>
          </p:cNvSpPr>
          <p:nvPr>
            <p:ph type="title"/>
          </p:nvPr>
        </p:nvSpPr>
        <p:spPr>
          <a:xfrm>
            <a:off x="0" y="0"/>
            <a:ext cx="9144000" cy="838200"/>
          </a:xfrm>
        </p:spPr>
        <p:txBody>
          <a:bodyPr>
            <a:normAutofit/>
          </a:bodyPr>
          <a:lstStyle/>
          <a:p>
            <a:r>
              <a:rPr lang="en-US" sz="3600" b="1" dirty="0"/>
              <a:t>Meaningful Work</a:t>
            </a:r>
          </a:p>
        </p:txBody>
      </p:sp>
      <p:sp>
        <p:nvSpPr>
          <p:cNvPr id="3" name="Content Placeholder 2">
            <a:extLst>
              <a:ext uri="{FF2B5EF4-FFF2-40B4-BE49-F238E27FC236}">
                <a16:creationId xmlns:a16="http://schemas.microsoft.com/office/drawing/2014/main" id="{C6475F45-D4D3-4621-8BDC-A4AB415AA722}"/>
              </a:ext>
            </a:extLst>
          </p:cNvPr>
          <p:cNvSpPr>
            <a:spLocks noGrp="1"/>
          </p:cNvSpPr>
          <p:nvPr>
            <p:ph idx="1"/>
          </p:nvPr>
        </p:nvSpPr>
        <p:spPr>
          <a:xfrm>
            <a:off x="457200" y="990600"/>
            <a:ext cx="8229600" cy="5867400"/>
          </a:xfrm>
        </p:spPr>
        <p:txBody>
          <a:bodyPr>
            <a:normAutofit/>
          </a:bodyPr>
          <a:lstStyle/>
          <a:p>
            <a:pPr>
              <a:buFont typeface="Wingdings" panose="05000000000000000000" pitchFamily="2" charset="2"/>
              <a:buChar char="§"/>
            </a:pPr>
            <a:r>
              <a:rPr lang="en-US" sz="2800" dirty="0"/>
              <a:t>Meaningful work refers to the degree in which a person sees their own work as being significant, important for themselves and the society; meaningful work is a fundamental human need </a:t>
            </a:r>
          </a:p>
          <a:p>
            <a:pPr>
              <a:buFont typeface="Wingdings" panose="05000000000000000000" pitchFamily="2" charset="2"/>
              <a:buChar char="§"/>
            </a:pPr>
            <a:r>
              <a:rPr lang="en-US" sz="2800" dirty="0"/>
              <a:t>Represents the clear knowledge and understanding of the purpose, intention, value, direction and logic behind the work of the individual </a:t>
            </a:r>
          </a:p>
          <a:p>
            <a:pPr>
              <a:buFont typeface="Wingdings" panose="05000000000000000000" pitchFamily="2" charset="2"/>
              <a:buChar char="§"/>
            </a:pPr>
            <a:r>
              <a:rPr lang="en-US" sz="2800" b="1" dirty="0">
                <a:solidFill>
                  <a:srgbClr val="C00000"/>
                </a:solidFill>
              </a:rPr>
              <a:t>The most powerful motivators are not financial incentives or threats of layoff or other punishment, rather a continual reinforcement of the notion that work has meaning and is a joyful experience </a:t>
            </a:r>
            <a:r>
              <a:rPr lang="en-US" sz="2800" dirty="0"/>
              <a:t>Schultz, (2015)</a:t>
            </a:r>
          </a:p>
          <a:p>
            <a:endParaRPr lang="en-US" dirty="0"/>
          </a:p>
        </p:txBody>
      </p:sp>
      <p:sp>
        <p:nvSpPr>
          <p:cNvPr id="4" name="Slide Number Placeholder 3">
            <a:extLst>
              <a:ext uri="{FF2B5EF4-FFF2-40B4-BE49-F238E27FC236}">
                <a16:creationId xmlns:a16="http://schemas.microsoft.com/office/drawing/2014/main" id="{436C1BFA-2FAB-425E-9CF2-5C42C70E3689}"/>
              </a:ext>
            </a:extLst>
          </p:cNvPr>
          <p:cNvSpPr>
            <a:spLocks noGrp="1"/>
          </p:cNvSpPr>
          <p:nvPr>
            <p:ph type="sldNum" sz="quarter" idx="12"/>
          </p:nvPr>
        </p:nvSpPr>
        <p:spPr/>
        <p:txBody>
          <a:bodyPr/>
          <a:lstStyle/>
          <a:p>
            <a:fld id="{8A8D1F8B-566B-49F2-865B-EEF93E92EFE1}" type="slidenum">
              <a:rPr lang="en-US" smtClean="0">
                <a:solidFill>
                  <a:prstClr val="black">
                    <a:tint val="75000"/>
                  </a:prstClr>
                </a:solidFill>
              </a:rPr>
              <a:pPr/>
              <a:t>98</a:t>
            </a:fld>
            <a:endParaRPr lang="en-US">
              <a:solidFill>
                <a:prstClr val="black">
                  <a:tint val="75000"/>
                </a:prstClr>
              </a:solidFill>
            </a:endParaRPr>
          </a:p>
        </p:txBody>
      </p:sp>
    </p:spTree>
    <p:extLst>
      <p:ext uri="{BB962C8B-B14F-4D97-AF65-F5344CB8AC3E}">
        <p14:creationId xmlns:p14="http://schemas.microsoft.com/office/powerpoint/2010/main" val="42667580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497C9FA-07E1-19AF-C818-E95F288BB57B}"/>
              </a:ext>
            </a:extLst>
          </p:cNvPr>
          <p:cNvPicPr>
            <a:picLocks noGrp="1" noChangeAspect="1"/>
          </p:cNvPicPr>
          <p:nvPr>
            <p:ph idx="1"/>
          </p:nvPr>
        </p:nvPicPr>
        <p:blipFill>
          <a:blip r:embed="rId2"/>
          <a:stretch>
            <a:fillRect/>
          </a:stretch>
        </p:blipFill>
        <p:spPr>
          <a:xfrm>
            <a:off x="1222513" y="198783"/>
            <a:ext cx="6927574" cy="6202017"/>
          </a:xfrm>
          <a:prstGeom prst="rect">
            <a:avLst/>
          </a:prstGeom>
        </p:spPr>
      </p:pic>
      <p:sp>
        <p:nvSpPr>
          <p:cNvPr id="2" name="TextBox 1">
            <a:extLst>
              <a:ext uri="{FF2B5EF4-FFF2-40B4-BE49-F238E27FC236}">
                <a16:creationId xmlns:a16="http://schemas.microsoft.com/office/drawing/2014/main" id="{94A8E866-4316-F895-40A3-0A656430AE9C}"/>
              </a:ext>
            </a:extLst>
          </p:cNvPr>
          <p:cNvSpPr txBox="1"/>
          <p:nvPr/>
        </p:nvSpPr>
        <p:spPr>
          <a:xfrm>
            <a:off x="1371600" y="6400800"/>
            <a:ext cx="3862108" cy="369332"/>
          </a:xfrm>
          <a:prstGeom prst="rect">
            <a:avLst/>
          </a:prstGeom>
          <a:noFill/>
        </p:spPr>
        <p:txBody>
          <a:bodyPr wrap="square" rtlCol="0">
            <a:spAutoFit/>
          </a:bodyPr>
          <a:lstStyle/>
          <a:p>
            <a:r>
              <a:rPr lang="en-US" b="1" dirty="0"/>
              <a:t>Reynolds, (2022) and Harrison, (2022)</a:t>
            </a:r>
          </a:p>
        </p:txBody>
      </p:sp>
    </p:spTree>
    <p:extLst>
      <p:ext uri="{BB962C8B-B14F-4D97-AF65-F5344CB8AC3E}">
        <p14:creationId xmlns:p14="http://schemas.microsoft.com/office/powerpoint/2010/main" val="212683573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D885F0B-CF68-4A5E-9FB1-6463341B6CE7}">
  <we:reference id="wa104380169" version="1.1.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264303</TotalTime>
  <Words>62861</Words>
  <Application>Microsoft Office PowerPoint</Application>
  <PresentationFormat>On-screen Show (4:3)</PresentationFormat>
  <Paragraphs>6376</Paragraphs>
  <Slides>887</Slides>
  <Notes>53</Notes>
  <HiddenSlides>0</HiddenSlides>
  <MMClips>0</MMClips>
  <ScaleCrop>false</ScaleCrop>
  <HeadingPairs>
    <vt:vector size="6" baseType="variant">
      <vt:variant>
        <vt:lpstr>Fonts Used</vt:lpstr>
      </vt:variant>
      <vt:variant>
        <vt:i4>29</vt:i4>
      </vt:variant>
      <vt:variant>
        <vt:lpstr>Theme</vt:lpstr>
      </vt:variant>
      <vt:variant>
        <vt:i4>5</vt:i4>
      </vt:variant>
      <vt:variant>
        <vt:lpstr>Slide Titles</vt:lpstr>
      </vt:variant>
      <vt:variant>
        <vt:i4>887</vt:i4>
      </vt:variant>
    </vt:vector>
  </HeadingPairs>
  <TitlesOfParts>
    <vt:vector size="921" baseType="lpstr">
      <vt:lpstr>Arial</vt:lpstr>
      <vt:lpstr>Arial</vt:lpstr>
      <vt:lpstr>Arial Black</vt:lpstr>
      <vt:lpstr>avenir-lt-w01_35-light1475496</vt:lpstr>
      <vt:lpstr>Baskerville</vt:lpstr>
      <vt:lpstr>benton-sans</vt:lpstr>
      <vt:lpstr>Calibri</vt:lpstr>
      <vt:lpstr>Cambria</vt:lpstr>
      <vt:lpstr>charter</vt:lpstr>
      <vt:lpstr>Courier New</vt:lpstr>
      <vt:lpstr>Droid Serif</vt:lpstr>
      <vt:lpstr>Franklin Gothic Demi Cond</vt:lpstr>
      <vt:lpstr>Franklin Gothic Medium Cond</vt:lpstr>
      <vt:lpstr>FreightText Pro</vt:lpstr>
      <vt:lpstr>Garamond</vt:lpstr>
      <vt:lpstr>Georgia</vt:lpstr>
      <vt:lpstr>Google Sans</vt:lpstr>
      <vt:lpstr>Gotham</vt:lpstr>
      <vt:lpstr>GT America</vt:lpstr>
      <vt:lpstr>Helvetica</vt:lpstr>
      <vt:lpstr>le-monde-livre-std</vt:lpstr>
      <vt:lpstr>multi-display</vt:lpstr>
      <vt:lpstr>neue-haas-grotesk-text</vt:lpstr>
      <vt:lpstr>Open Sans</vt:lpstr>
      <vt:lpstr>ProximaNova</vt:lpstr>
      <vt:lpstr>Proza Libre</vt:lpstr>
      <vt:lpstr>PTSans</vt:lpstr>
      <vt:lpstr>UICTFontTextStyleBody</vt:lpstr>
      <vt:lpstr>Wingdings</vt:lpstr>
      <vt:lpstr>1_Office Theme</vt:lpstr>
      <vt:lpstr>Office Theme</vt:lpstr>
      <vt:lpstr>2_Office Theme</vt:lpstr>
      <vt:lpstr>1_Custom Design</vt:lpstr>
      <vt:lpstr>2_Custom Design</vt:lpstr>
      <vt:lpstr>PowerPoint Presentation</vt:lpstr>
      <vt:lpstr>PowerPoint Presentation</vt:lpstr>
      <vt:lpstr> Sense making is about contextual rationality Karl Weick, 1996 </vt:lpstr>
      <vt:lpstr>The challenges facing leadership are significant and the opportunity for error considerable  </vt:lpstr>
      <vt:lpstr>3 Domains where Leadership Emerges Ibrahim, L. Y. (2016).</vt:lpstr>
      <vt:lpstr>The Roles of Leadership</vt:lpstr>
      <vt:lpstr>Optimum Organizational Performance in our Craft  The three-legged stool analogy  (Edwards, 2021)</vt:lpstr>
      <vt:lpstr>The three (3) big requirements for a leader to shape culture</vt:lpstr>
      <vt:lpstr>Three (3) Interrelated Dimensions The Automobile Metaphor: the essence of contemporary police leadership and management.      Edwards, (2018)</vt:lpstr>
      <vt:lpstr>Leadership Capacity Zaccaro,Green, Dubrow, &amp; Kolze, (2018)</vt:lpstr>
      <vt:lpstr>It is an important part of the job for leaders to understand their ongoing responsibility to solve problems and manage messes</vt:lpstr>
      <vt:lpstr>PowerPoint Presentation</vt:lpstr>
      <vt:lpstr>PowerPoint Presentation</vt:lpstr>
      <vt:lpstr>PowerPoint Presentation</vt:lpstr>
      <vt:lpstr>High Performing Leaders follow a Process for Sound Decision Making </vt:lpstr>
      <vt:lpstr>Organizational Culture</vt:lpstr>
      <vt:lpstr>Culture Components D.D. Warrick (2017)</vt:lpstr>
      <vt:lpstr>This Class is about what we do</vt:lpstr>
      <vt:lpstr> This morning will start with an introduction of fundamental concepts, then five (5) separate but continual interactive domains </vt:lpstr>
      <vt:lpstr>The Burden of Command, three-day leadership and management training </vt:lpstr>
      <vt:lpstr>Leadership Dynamics  Complex, Complicated and Contextual </vt:lpstr>
      <vt:lpstr>Modern Forces That Influence 21st Century Law Enforcement Leadership</vt:lpstr>
      <vt:lpstr>The Complexities of 21st Century Policing  Policing, Volume 10, Number 3, pp. 163–170 Bayley, D.H. (2016)</vt:lpstr>
      <vt:lpstr>OUR WORLD TODAY</vt:lpstr>
      <vt:lpstr>Critical Issues Police Executives Face From: Critical Issues in Policing 8th edition Dunham, Alpert &amp; McLean, 2020</vt:lpstr>
      <vt:lpstr>Turbulent Social Environment</vt:lpstr>
      <vt:lpstr>In our craft, It is tremendously important to remember how other people see reality</vt:lpstr>
      <vt:lpstr>THE YALE LAW JOURNAL  Will Putting Cameras on Police Reduce Polarization?  Sommers, R. (2016)  </vt:lpstr>
      <vt:lpstr>Also, Important</vt:lpstr>
      <vt:lpstr>Leadership must constantly be prepared to deal with the dynamic issues of…</vt:lpstr>
      <vt:lpstr>Police learn how to behave and what to think from other police officers</vt:lpstr>
      <vt:lpstr>PowerPoint Presentation</vt:lpstr>
      <vt:lpstr>Criminality in Context: The Psychological Foundations of Criminal Justice Reform  Haney, 2020 </vt:lpstr>
      <vt:lpstr>PowerPoint Presentation</vt:lpstr>
      <vt:lpstr>PowerPoint Presentation</vt:lpstr>
      <vt:lpstr>Factors associated with police shooting mortality: A focus on race and a plea for more comprehensive data Nix &amp; Shjarback, (2021) </vt:lpstr>
      <vt:lpstr>Revisiting the Ferguson effect: Law enforcement perception of recruitment in the post George Floyd era Copeland, Del Carmen, &amp; Semukhina, (2022)</vt:lpstr>
      <vt:lpstr>The Mental Health Perspective</vt:lpstr>
      <vt:lpstr>Elevated police turnover following the summer of George Floyd protests Mourtgos, Adams &amp; Nix, (2022) </vt:lpstr>
      <vt:lpstr>PowerPoint Presentation</vt:lpstr>
      <vt:lpstr>PowerPoint Presentation</vt:lpstr>
      <vt:lpstr>3 key findings from research: PERF, (2019)</vt:lpstr>
      <vt:lpstr>Anecdotal Points</vt:lpstr>
      <vt:lpstr>Cost of Turnover</vt:lpstr>
      <vt:lpstr>Good policing requires good police officers Adams, Nix, and Mourtgos, (2023)</vt:lpstr>
      <vt:lpstr>Attorney Eric Daigle</vt:lpstr>
      <vt:lpstr>PowerPoint Presentation</vt:lpstr>
      <vt:lpstr>It is all about Leadership, Acumen, Awareness, and Proactive Management </vt:lpstr>
      <vt:lpstr>Beware of Grey Rhinos and Black Swans</vt:lpstr>
      <vt:lpstr>Same story over the years</vt:lpstr>
      <vt:lpstr>Leadership and Management must have a “Zero-tolerance” for misconduct and unprofessional behavior  </vt:lpstr>
      <vt:lpstr>Public and Political Demands for Reforms and Training</vt:lpstr>
      <vt:lpstr>Our Police Culture</vt:lpstr>
      <vt:lpstr>PowerPoint Presentation</vt:lpstr>
      <vt:lpstr>What does good mean in the context of leadership Four distinct meanings:  Gandz, (2007) </vt:lpstr>
      <vt:lpstr>Police Leadership is largely focused around the following: Karp, Filstad, &amp; Glomseth, (2019)</vt:lpstr>
      <vt:lpstr>PowerPoint Presentation</vt:lpstr>
      <vt:lpstr>New Psychology of Leadership Haslam, Reicher, &amp; Platow, (2020)</vt:lpstr>
      <vt:lpstr>PowerPoint Presentation</vt:lpstr>
      <vt:lpstr>Six Primary Competencies: Conscious leadership competency framework: Kubátová &amp; Kročil,(2022)</vt:lpstr>
      <vt:lpstr>                         Values</vt:lpstr>
      <vt:lpstr> Followers' moral judgments and leaders' integrity-based transgressions: A synthesis of literatures  Krylova, Jolly, &amp; Phillips, (2017)</vt:lpstr>
      <vt:lpstr>PowerPoint Presentation</vt:lpstr>
      <vt:lpstr>Three important characteristics of leadership and citizenship in our contemporary times </vt:lpstr>
      <vt:lpstr>Curiosity  A strong desire to know or learn something </vt:lpstr>
      <vt:lpstr>How do we increase our capacity for curiosity?</vt:lpstr>
      <vt:lpstr>Humility Freedom from pride or arrogance</vt:lpstr>
      <vt:lpstr>Empathy Ability to understand and share the feelings of another  </vt:lpstr>
      <vt:lpstr>Five Main Skill Sets Understanding context, integrating perspectives, suspending judgement, forming questions and drawing objective conclusions</vt:lpstr>
      <vt:lpstr>Responding Appropriately </vt:lpstr>
      <vt:lpstr>Bill George: Authentic Leadership</vt:lpstr>
      <vt:lpstr>The Cost of Leadership</vt:lpstr>
      <vt:lpstr>PowerPoint Presentation</vt:lpstr>
      <vt:lpstr>Embedding leader character into HR practices to achieve sustained excellence Seijts, Crossan &amp; Carleton, (2017) </vt:lpstr>
      <vt:lpstr>PowerPoint Presentation</vt:lpstr>
      <vt:lpstr> Relational power  Soga, et al. MIT Sloan, (2022)</vt:lpstr>
      <vt:lpstr>Everything is built upon a “ROCC” of Trust Mishra &amp; Mishra, (2013)</vt:lpstr>
      <vt:lpstr>Human beings must be seen as individuals within their own complex context</vt:lpstr>
      <vt:lpstr>Important Perspectives</vt:lpstr>
      <vt:lpstr>Social Identity makes leadership and organizations possible</vt:lpstr>
      <vt:lpstr>PowerPoint Presentation</vt:lpstr>
      <vt:lpstr>The Practice dynamics of leadership Filstad, C. &amp; Karp, T. (2020)</vt:lpstr>
      <vt:lpstr>PowerPoint Presentation</vt:lpstr>
      <vt:lpstr>PowerPoint Presentation</vt:lpstr>
      <vt:lpstr>Meta-analyses that aggregate the results from hundreds if not thousands of leadership studies Three Evidence-based Generalizations regarding common attributes of effective leaders Chamorro-Premuzic, (2019)</vt:lpstr>
      <vt:lpstr>George Mason University integrative review of leadership studies over the last 20 years found Zaccaro,Green, Dubrow, &amp; Kolze, (2018) Oxford review, (2019)  </vt:lpstr>
      <vt:lpstr>Management and Leadership</vt:lpstr>
      <vt:lpstr>      Manager                   Leader</vt:lpstr>
      <vt:lpstr>Management is…</vt:lpstr>
      <vt:lpstr>PowerPoint Presentation</vt:lpstr>
      <vt:lpstr>PowerPoint Presentation</vt:lpstr>
      <vt:lpstr>PowerPoint Presentation</vt:lpstr>
      <vt:lpstr>What about our Subordinates</vt:lpstr>
      <vt:lpstr>PowerPoint Presentation</vt:lpstr>
      <vt:lpstr>Contextual, Nuanced, and Blended </vt:lpstr>
      <vt:lpstr>Psychological empowerment as a form of intrinsic motivation reflects in four cognitions: Dust, Resick and Mawritz, (2014)</vt:lpstr>
      <vt:lpstr>PowerPoint Presentation</vt:lpstr>
      <vt:lpstr>Meaningful Work</vt:lpstr>
      <vt:lpstr>PowerPoint Presentation</vt:lpstr>
      <vt:lpstr>PowerPoint Presentation</vt:lpstr>
      <vt:lpstr>WHAT DOES THE MODERN WORKFORCE SEEK IN A CAREER?</vt:lpstr>
      <vt:lpstr>PowerPoint Presentation</vt:lpstr>
      <vt:lpstr> The 3 elements for motivation Pink, D. (2009) </vt:lpstr>
      <vt:lpstr>PowerPoint Presentation</vt:lpstr>
      <vt:lpstr>Hackman and Oldham’s five core dimensions of the immediate work environment on Job Satisfaction among frontline officers.  </vt:lpstr>
      <vt:lpstr>PowerPoint Presentation</vt:lpstr>
      <vt:lpstr>Role Strain and Role Overload </vt:lpstr>
      <vt:lpstr>PowerPoint Presentation</vt:lpstr>
      <vt:lpstr>Identifying Organizational Stressors That Could Be a Source of Discomfort in Police Officers:  Acquadro, Magnavita &amp; Garbarino, (2022)   </vt:lpstr>
      <vt:lpstr>Social support from the organization</vt:lpstr>
      <vt:lpstr>Social Support From Organization</vt:lpstr>
      <vt:lpstr>PowerPoint Presentation</vt:lpstr>
      <vt:lpstr>Organizational culture</vt:lpstr>
      <vt:lpstr>Organizational Culture</vt:lpstr>
      <vt:lpstr>PowerPoint Presentation</vt:lpstr>
      <vt:lpstr>Leadership</vt:lpstr>
      <vt:lpstr>Leadership </vt:lpstr>
      <vt:lpstr>PowerPoint Presentation</vt:lpstr>
      <vt:lpstr>Bureaucracy</vt:lpstr>
      <vt:lpstr>Bureaucracy</vt:lpstr>
      <vt:lpstr>PowerPoint Presentation</vt:lpstr>
      <vt:lpstr>Work interference with personal life (WIPL) Gim &amp; Ramayah, (2019)</vt:lpstr>
      <vt:lpstr>PowerPoint Presentation</vt:lpstr>
      <vt:lpstr>Other Factors</vt:lpstr>
      <vt:lpstr>PowerPoint Presentation</vt:lpstr>
      <vt:lpstr>PowerPoint Presentation</vt:lpstr>
      <vt:lpstr>PowerPoint Presentation</vt:lpstr>
      <vt:lpstr>Analysis of the Survey’s Findings Reynolds, (2022)</vt:lpstr>
      <vt:lpstr>Study after Study </vt:lpstr>
      <vt:lpstr>Engagement</vt:lpstr>
      <vt:lpstr>PowerPoint Presentation</vt:lpstr>
      <vt:lpstr>3 different forms of organizational commitment Meyer and Allen, (1991)</vt:lpstr>
      <vt:lpstr>Employees leave an agency when one or more of four fundamental human needs are not being met: Branham, (2005)</vt:lpstr>
      <vt:lpstr>PowerPoint Presentation</vt:lpstr>
      <vt:lpstr>Reasons employees voluntarily leave:</vt:lpstr>
      <vt:lpstr>PowerPoint Presentation</vt:lpstr>
      <vt:lpstr>Voluntary resignations from the police service: the impact of organizational and occupational stressors on organizational commitment.  Charman and Bennett, (2022)</vt:lpstr>
      <vt:lpstr>Noteworthy</vt:lpstr>
      <vt:lpstr>PowerPoint Presentation</vt:lpstr>
      <vt:lpstr>Important Points</vt:lpstr>
      <vt:lpstr>PowerPoint Presentation</vt:lpstr>
      <vt:lpstr>PowerPoint Presentation</vt:lpstr>
      <vt:lpstr>Turnover Culture and Context Perspective  Bolt, Winterton, &amp; Cafferkey, (2022) </vt:lpstr>
      <vt:lpstr>Two approaches to understanding turnover:</vt:lpstr>
      <vt:lpstr>PowerPoint Presentation</vt:lpstr>
      <vt:lpstr>Perspectives</vt:lpstr>
      <vt:lpstr>Organizational Just Work Environment “How we perceive treatment with fairness”</vt:lpstr>
      <vt:lpstr>Fairness is a Bedrock Standard The three (3) Key features “The Issue of Fairness”</vt:lpstr>
      <vt:lpstr>Respect in Leadership Rudolph, Katz, Ruppel, &amp; Zacher, (2021)</vt:lpstr>
      <vt:lpstr>PowerPoint Presentation</vt:lpstr>
      <vt:lpstr>The Expendables: A Qualitative Study of Police Officers’ Responses to Organizational Injustice. Reynolds, Fitzgerald, and Hicks, (2018) </vt:lpstr>
      <vt:lpstr>One of the primary causes of negative behavior is higher stress levels caused by a range of factors including: Labrague, Lorica, Nwafor, &amp; Cummings, (2021).</vt:lpstr>
      <vt:lpstr>Toxic Leadership is destructive, abusive, and ineffective Milosevic, Maric &amp; Lončar, (2020)</vt:lpstr>
      <vt:lpstr>PowerPoint Presentation</vt:lpstr>
      <vt:lpstr>PowerPoint Presentation</vt:lpstr>
      <vt:lpstr>PowerPoint Presentation</vt:lpstr>
      <vt:lpstr>A Different Perspective</vt:lpstr>
      <vt:lpstr>RESEARCH POINT Five Motivators (NOT PERSONALITY TRAITS BUT INFLUENCES) for Generational Employees  David Wilkinson, of the Oxford Review. </vt:lpstr>
      <vt:lpstr>Common Questions about THEM</vt:lpstr>
      <vt:lpstr>PowerPoint Presentation</vt:lpstr>
      <vt:lpstr>PowerPoint Presentation</vt:lpstr>
      <vt:lpstr>Leading up greatly assists you in leading your subordinates</vt:lpstr>
      <vt:lpstr> </vt:lpstr>
      <vt:lpstr> Lighten Your Leader’s Load</vt:lpstr>
      <vt:lpstr> Be willing to do what others won’t</vt:lpstr>
      <vt:lpstr> Be Loyal</vt:lpstr>
      <vt:lpstr> Be prepared every time you take your leader’s time.</vt:lpstr>
      <vt:lpstr> Know when to push and when to back off.</vt:lpstr>
      <vt:lpstr> Become a go-to player</vt:lpstr>
      <vt:lpstr> Be better tomorrow than you are today.</vt:lpstr>
      <vt:lpstr>Other Important Principles in leading up From Vernon Keenan, Retired Director, and 40 year career with GBI</vt:lpstr>
      <vt:lpstr>PowerPoint Presentation</vt:lpstr>
      <vt:lpstr>Respect the process</vt:lpstr>
      <vt:lpstr>PowerPoint Presentation</vt:lpstr>
      <vt:lpstr>What does the Science Say What do we expect in a good leaders?</vt:lpstr>
      <vt:lpstr>The Burden of  Self-Awareness</vt:lpstr>
      <vt:lpstr>Cognitive Process Leadership Model McClellan, (2021) </vt:lpstr>
      <vt:lpstr>PowerPoint Presentation</vt:lpstr>
      <vt:lpstr>PowerPoint Presentation</vt:lpstr>
      <vt:lpstr>PowerPoint Presentation</vt:lpstr>
      <vt:lpstr>THINKING ABOUT THOUGHT  Nisbett, (2015)</vt:lpstr>
      <vt:lpstr>Social Construction Dugan, (2017)</vt:lpstr>
      <vt:lpstr>Social Reality Barrett, (2020)</vt:lpstr>
      <vt:lpstr>PowerPoint Presentation</vt:lpstr>
      <vt:lpstr>Perspective and Perception</vt:lpstr>
      <vt:lpstr>Emotion's factor into the equation </vt:lpstr>
      <vt:lpstr>Our beliefs can</vt:lpstr>
      <vt:lpstr>“We see through the prism we already have”</vt:lpstr>
      <vt:lpstr>Therefore, our Angle of View or perspective is critical in our ability to lead</vt:lpstr>
      <vt:lpstr>So, why is self-awareness so important to a leader?</vt:lpstr>
      <vt:lpstr>Internal and External Self-Awareness</vt:lpstr>
      <vt:lpstr>The Human Dilemmas of Leadership Harvard Business Review July-August 1963 By: Abraham Zaleznik</vt:lpstr>
      <vt:lpstr>If there is a problem, adverse issue or failure under your watch</vt:lpstr>
      <vt:lpstr>Drivers of a Leaders Self-Development Nesbit, P. (2012)</vt:lpstr>
      <vt:lpstr>  The brain spends 99.999+ % of its cycles on perception and understanding and less than 0.001% on reasoning.  (Monica Anderson IA Research)  </vt:lpstr>
      <vt:lpstr>  “MEMORY”  Tavris &amp; Aronson, (2015)</vt:lpstr>
      <vt:lpstr>The brain recreates the past from Memory </vt:lpstr>
      <vt:lpstr>What do you see?</vt:lpstr>
      <vt:lpstr>The sub, the spider, and skier Dr. Lisa F. Barrett</vt:lpstr>
      <vt:lpstr>Perception is based in both awareness and understanding.</vt:lpstr>
      <vt:lpstr>Social action, like physical action is steered by perception Cabrera, Cabrera, &amp; Powers, (2015) </vt:lpstr>
      <vt:lpstr>PowerPoint Presentation</vt:lpstr>
      <vt:lpstr>PowerPoint Presentation</vt:lpstr>
      <vt:lpstr>Dual Process Theory (Stanovich,1999, Kahneman, 2011)</vt:lpstr>
      <vt:lpstr>Dual Process Theory Continued</vt:lpstr>
      <vt:lpstr>System 1</vt:lpstr>
      <vt:lpstr>Dual Process Theory Comparison and Contrast</vt:lpstr>
      <vt:lpstr>Interacting “Hot” and “Cool” systems in our brain (Metcalfe &amp; Mischel, 1999)</vt:lpstr>
      <vt:lpstr>When one goes up the other goes down</vt:lpstr>
      <vt:lpstr>System 1 and 2</vt:lpstr>
      <vt:lpstr>Personalities of Systems 1 and 2</vt:lpstr>
      <vt:lpstr>NOTE</vt:lpstr>
      <vt:lpstr>PowerPoint Presentation</vt:lpstr>
      <vt:lpstr>The interactions and relationship of system 1 and 2</vt:lpstr>
      <vt:lpstr>Heuristics = “Mental Short Cuts”</vt:lpstr>
      <vt:lpstr>These mental processes can create, produce, and develop</vt:lpstr>
      <vt:lpstr>PowerPoint Presentation</vt:lpstr>
      <vt:lpstr>Research has Identified Several Conditions in Which Individuals are Most Likely to Rely on System 1</vt:lpstr>
      <vt:lpstr>PowerPoint Presentation</vt:lpstr>
      <vt:lpstr>PowerPoint Presentation</vt:lpstr>
      <vt:lpstr>The Utility of System One and System Two as a Team Colonel Hal Moore</vt:lpstr>
      <vt:lpstr>PowerPoint Presentation</vt:lpstr>
      <vt:lpstr>The primary types of bias that individuals engage in:</vt:lpstr>
      <vt:lpstr>PowerPoint Presentation</vt:lpstr>
      <vt:lpstr>PowerPoint Presentation</vt:lpstr>
      <vt:lpstr>PowerPoint Presentation</vt:lpstr>
      <vt:lpstr> The Conformation Bias</vt:lpstr>
      <vt:lpstr>The Sample Bias</vt:lpstr>
      <vt:lpstr>THE NEWS MEDIA 60 second sound bite </vt:lpstr>
      <vt:lpstr>Explicit and Implicit Bias Explicit bias is infrequent while implicit bias is pervasive</vt:lpstr>
      <vt:lpstr>Implicit Attitudes Greenwald and Banaji (1995)</vt:lpstr>
      <vt:lpstr>Stereotypes</vt:lpstr>
      <vt:lpstr>Dangers of Stereotypes</vt:lpstr>
      <vt:lpstr>PowerPoint Presentation</vt:lpstr>
      <vt:lpstr>PowerPoint Presentation</vt:lpstr>
      <vt:lpstr>PowerPoint Presentation</vt:lpstr>
      <vt:lpstr>Ignorance and “unintentional” bias can shape how we interact, predict, judge and react to people</vt:lpstr>
      <vt:lpstr> “Often, we don’t see things as they are, we see things as we are.”  </vt:lpstr>
      <vt:lpstr>THE QUESTION ?</vt:lpstr>
      <vt:lpstr>The influence on our three (3) primary roles  Mintzberg, H. (1973). The Nature of Managerial Work. New York: Harper &amp; Row. </vt:lpstr>
      <vt:lpstr>Impact on Managers Decision Role,   Chugh, (2004)</vt:lpstr>
      <vt:lpstr>Interaction and Education are key factors</vt:lpstr>
      <vt:lpstr>NOW…LET'S TALK ABOUT LEADERSHIP Daniel Goleman</vt:lpstr>
      <vt:lpstr>Emotional Intelligence and Social Intelligence</vt:lpstr>
      <vt:lpstr>Social Intelligence Daniel Goleman</vt:lpstr>
      <vt:lpstr>Social intelligence  Knowing, feeling, and responding compassionately </vt:lpstr>
      <vt:lpstr>The Tremendous Importance of Empathy</vt:lpstr>
      <vt:lpstr>Specific evidence-based interventions for practitioners and organizations to promote empathy enhancing antidotes to toxic leadership practices Nowack &amp; Zak, (2020); DeCremer et al. (2018); Riess, Neporent, &amp; Alda, (2018); Zak, (2017)</vt:lpstr>
      <vt:lpstr>Scientists have classified three distinct types of empathy: Waldman, Wang, &amp; Fenters, (2016)</vt:lpstr>
      <vt:lpstr>The Importance of Understanding the Value of Empathy for Leaders</vt:lpstr>
      <vt:lpstr>Developing the three elements of rapport</vt:lpstr>
      <vt:lpstr>Mood a sense of feeling that comes from your body “affect” </vt:lpstr>
      <vt:lpstr>Emotions</vt:lpstr>
      <vt:lpstr>PowerPoint Presentation</vt:lpstr>
      <vt:lpstr>PowerPoint Presentation</vt:lpstr>
      <vt:lpstr>Brain Science, The Mirror Neurons</vt:lpstr>
      <vt:lpstr>   Leadership is about the relationship between the leader and the people around him or her Boyatzis, (2012)    </vt:lpstr>
      <vt:lpstr>PowerPoint Presentation</vt:lpstr>
      <vt:lpstr>PowerPoint Presentation</vt:lpstr>
      <vt:lpstr>Key Concept Power and Control</vt:lpstr>
      <vt:lpstr>ABC Model Ellis, A. (1962, 1991, &amp; 2000), Beck, JS (2011)</vt:lpstr>
      <vt:lpstr>Emotional Intelligence Brackett &amp; Salovey, (2006)  </vt:lpstr>
      <vt:lpstr>Emotional intelligence is a complex construct consisting of four factors: Well-being, self-control, emotionality, and sociability: (Khan et al., 2021) </vt:lpstr>
      <vt:lpstr>PowerPoint Presentation</vt:lpstr>
      <vt:lpstr>The four trait factors of emotional intelligence: Brooks, (2018)</vt:lpstr>
      <vt:lpstr>PowerPoint Presentation</vt:lpstr>
      <vt:lpstr>PowerPoint Presentation</vt:lpstr>
      <vt:lpstr>PowerPoint Presentation</vt:lpstr>
      <vt:lpstr>3 traits help leaders continuously improve By: Gerard Beenen</vt:lpstr>
      <vt:lpstr>PowerPoint Presentation</vt:lpstr>
      <vt:lpstr>Psychological safety Edmundson, A.C. (2019). The Fearless Organization. N.J.: Wiley</vt:lpstr>
      <vt:lpstr>PowerPoint Presentation</vt:lpstr>
      <vt:lpstr>KEY</vt:lpstr>
      <vt:lpstr>Psychologically Safe Work-Place</vt:lpstr>
      <vt:lpstr>Are setting the example by making it safe for your people to admit making a mistake? </vt:lpstr>
      <vt:lpstr>PowerPoint Presentation</vt:lpstr>
      <vt:lpstr>Employees who use voice more often tend to display higher levels of job engagement over time Weiss &amp; Zacher, (2022)</vt:lpstr>
      <vt:lpstr>How to Foster Psychological Safety</vt:lpstr>
      <vt:lpstr>PowerPoint Presentation</vt:lpstr>
      <vt:lpstr>Crossing the Bridge from Staff to Management</vt:lpstr>
      <vt:lpstr>The Commander must be separate and detached, Remember you have “crossed the bridge to the management side” </vt:lpstr>
      <vt:lpstr>PowerPoint Presentation</vt:lpstr>
      <vt:lpstr>PowerPoint Presentation</vt:lpstr>
      <vt:lpstr>Examples</vt:lpstr>
      <vt:lpstr>Model Roles and Responsibilities Mindset</vt:lpstr>
      <vt:lpstr>PowerPoint Presentation</vt:lpstr>
      <vt:lpstr>Empathetic Leadership Perspective</vt:lpstr>
      <vt:lpstr>PRAGMATIC BALANCE EVALUATION</vt:lpstr>
      <vt:lpstr>Problem Adoption Do you Adopt your subordinates' problems and make them yours?</vt:lpstr>
      <vt:lpstr>The Edwards Theory of Problem Adoption</vt:lpstr>
      <vt:lpstr>Rationale for the Adoption</vt:lpstr>
      <vt:lpstr>Dedicated Priorities Do you proactively plan and devote the time (up-front) to shape the future for your people?</vt:lpstr>
      <vt:lpstr>Develop opportunities for exposure for your people to the people of magnitude: </vt:lpstr>
      <vt:lpstr>PowerPoint Presentation</vt:lpstr>
      <vt:lpstr>Motives</vt:lpstr>
      <vt:lpstr>PowerPoint Presentation</vt:lpstr>
      <vt:lpstr>Suitcase Supervisors</vt:lpstr>
      <vt:lpstr>Accountability</vt:lpstr>
      <vt:lpstr>Walking the walk</vt:lpstr>
      <vt:lpstr>An Example: make it a priority not to be late…</vt:lpstr>
      <vt:lpstr>PowerPoint Presentation</vt:lpstr>
      <vt:lpstr>Managers need to ensure a Supervisor is always on call to respond immediately to crisis  </vt:lpstr>
      <vt:lpstr>PowerPoint Presentation</vt:lpstr>
      <vt:lpstr>PowerPoint Presentation</vt:lpstr>
      <vt:lpstr>PowerPoint Presentation</vt:lpstr>
      <vt:lpstr>We do not live in a Vacuum We live in a real world of human interaction and fate </vt:lpstr>
      <vt:lpstr>Work versus Homelife Dilemma</vt:lpstr>
      <vt:lpstr>Be sensitive  </vt:lpstr>
      <vt:lpstr>PowerPoint Presentation</vt:lpstr>
      <vt:lpstr>Six Key Components to an Apology Roy Lewicki,  Ohio State University</vt:lpstr>
      <vt:lpstr>PowerPoint Presentation</vt:lpstr>
      <vt:lpstr>Studies have found that there are a number of benefits to forgiveness experienced by employees and organizations, these include: Cao, van der Wal &amp; Taris, (2021)</vt:lpstr>
      <vt:lpstr>Remember…</vt:lpstr>
      <vt:lpstr>The Research</vt:lpstr>
      <vt:lpstr>Police Leadership: A Systematic Review of the Literature Mitchell Pearson-Goff and Victoria Herrington  Policing, Volume 8, Number 1, pp. 14–26 (2013) </vt:lpstr>
      <vt:lpstr>PowerPoint Presentation</vt:lpstr>
      <vt:lpstr>Dr. Joseph A. Schafer, completed a similar survey (FBI NA) that found the following traits of effective leaders:  </vt:lpstr>
      <vt:lpstr>Traits of Effective Leaders Biggers, (2021)</vt:lpstr>
      <vt:lpstr>PowerPoint Presentation</vt:lpstr>
      <vt:lpstr>Traits and habits that were common among the ineffective leadership</vt:lpstr>
      <vt:lpstr>Most common characteristics of bad leaders include: Bigger, S. (2021)</vt:lpstr>
      <vt:lpstr>PowerPoint Presentation</vt:lpstr>
      <vt:lpstr>The Moral Injury of Ineffective Police Leadership: A Perspective Simmons-Beauchamp &amp; Sharpe, (2022)</vt:lpstr>
      <vt:lpstr>Officer Safety and wellbeing are huge issues in leadership and can broadly be defined under five categories</vt:lpstr>
      <vt:lpstr>The Chemistry of Stress Dr. Daniel Goleman and Dr. Richard Boyatzis  Harvard Business Review </vt:lpstr>
      <vt:lpstr>Focus upon occupational stress and how it can adversely impact workplace environment and performance.</vt:lpstr>
      <vt:lpstr>PowerPoint Presentation</vt:lpstr>
      <vt:lpstr>Issues with Stress in the workplace upon the commander</vt:lpstr>
      <vt:lpstr>Stress Contagion </vt:lpstr>
      <vt:lpstr>  Supervisor Strategies for Managing Employee Stress Jimmieson et al, (2021)  </vt:lpstr>
      <vt:lpstr>PowerPoint Presentation</vt:lpstr>
      <vt:lpstr>PowerPoint Presentation</vt:lpstr>
      <vt:lpstr>Hypervigilance </vt:lpstr>
      <vt:lpstr>Tool Kit for Resilience</vt:lpstr>
      <vt:lpstr>Resilience among police officers: a critical systematic review of used concepts, measures, and predictive values of resilience Janssens, Van der Velden, Taris, Van Veldhoven &amp; Marc (2018)</vt:lpstr>
      <vt:lpstr>The Burden of Competence</vt:lpstr>
      <vt:lpstr>21st Century technologies have changed everything</vt:lpstr>
      <vt:lpstr>PowerPoint Presentation</vt:lpstr>
      <vt:lpstr>Knowledge Doubling Curve Buckminster Fuller </vt:lpstr>
      <vt:lpstr>Technologies Influence on our culture We have a dysfunctional relationship with reality</vt:lpstr>
      <vt:lpstr>Decontextualization</vt:lpstr>
      <vt:lpstr>When inaccurate or wrong information is repeated, an illusion of truth occurs:  People believe repeated information to be true — even when it is not. MIT Sloan (2022) and Unkelbach, Koch, Silva, et al., (2019)</vt:lpstr>
      <vt:lpstr>Four strategies that can improve the likelihood that leaders and their teams will base their decisions on credible information</vt:lpstr>
      <vt:lpstr>OUR VUCA WORLD</vt:lpstr>
      <vt:lpstr>Managing Use of Self for Masterful Professional Practice Jamieson, Auron &amp; Shechtman, (2010)</vt:lpstr>
      <vt:lpstr>8 competency clusters based on Bartram’s Competency Model for General Job Performance (2005) </vt:lpstr>
      <vt:lpstr>The Dunning–Kruger effect (Kruger &amp; Dunning, 1999)</vt:lpstr>
      <vt:lpstr>Humility is a crucial nutrient for the mind</vt:lpstr>
      <vt:lpstr>Our Responsibility as Public Safety Leaders</vt:lpstr>
      <vt:lpstr>The focus for leadership development outcomes was found to be individual</vt:lpstr>
      <vt:lpstr>How do leaders gain or lose credibility? Daniel Han Ming Ching, Tae-Yeol Kim, Brad Gilbreath, and Lynne Anderson. Why People Believe in their Leaders – or Not.  MIT Sloan Management Review. Fall 2018 Vol 60 No 1  </vt:lpstr>
      <vt:lpstr>Leaders are viewed as competent when they…</vt:lpstr>
      <vt:lpstr>Leaders are viewed as incompetent when they…</vt:lpstr>
      <vt:lpstr>Leaders are viewed as trustworthy when they…</vt:lpstr>
      <vt:lpstr>Leaders are viewed as untrustworthy when they…</vt:lpstr>
      <vt:lpstr>Competent Leaders are Valuable and Respected</vt:lpstr>
      <vt:lpstr>“Wisdom is the ability to anticipate the consequences of a decision you make.” Dr. Curtis McClung </vt:lpstr>
      <vt:lpstr>KEY ABILITY IN CONTEMPORARY LEADERSHIP AND ORGANIZATIONS</vt:lpstr>
      <vt:lpstr>Cognitive Control and Cognitive Flexibility </vt:lpstr>
      <vt:lpstr>The Architecture </vt:lpstr>
      <vt:lpstr>PowerPoint Presentation</vt:lpstr>
      <vt:lpstr>PowerPoint Presentation</vt:lpstr>
      <vt:lpstr>PowerPoint Presentation</vt:lpstr>
      <vt:lpstr>Policy is evaluated under four criteria for serious consideration: Kraft and Furlong, (2015) </vt:lpstr>
      <vt:lpstr>PowerPoint Presentation</vt:lpstr>
      <vt:lpstr>Operations and Policy Analysis Must be grounded in operational reality </vt:lpstr>
      <vt:lpstr>Leadership’s influences in the operational realities of work sometimes are measured by…  How we manage policy and procedures nexus to people</vt:lpstr>
      <vt:lpstr>PowerPoint Presentation</vt:lpstr>
      <vt:lpstr>Contextual Factors That Support Knowledge Management  Gonzalez and Massaroli de Melo (2018)</vt:lpstr>
      <vt:lpstr>Independent Autonomy </vt:lpstr>
      <vt:lpstr>PowerPoint Presentation</vt:lpstr>
      <vt:lpstr>Competencies</vt:lpstr>
      <vt:lpstr>PowerPoint Presentation</vt:lpstr>
      <vt:lpstr>Depth of Experience</vt:lpstr>
      <vt:lpstr>The Importance of Developing T-Shaped Skills Abubakar, (2019)</vt:lpstr>
      <vt:lpstr>Often, In today's law enforcement profession some officers experience has not been: </vt:lpstr>
      <vt:lpstr>Examples of what we miss from the courtroom experiences</vt:lpstr>
      <vt:lpstr>Todays Police Supervisor </vt:lpstr>
      <vt:lpstr>Change the paradigm</vt:lpstr>
      <vt:lpstr>Leaders must think strategically Aaron K. Olson (2015)</vt:lpstr>
      <vt:lpstr>The Competent leader must filter information through three perspectives </vt:lpstr>
      <vt:lpstr>The Three Perspective Equation</vt:lpstr>
      <vt:lpstr>Content and Context</vt:lpstr>
      <vt:lpstr>CONTEXT The Interrelated conditions in which                   something exists or occurs </vt:lpstr>
      <vt:lpstr>Keys to the Evaluation of Context  </vt:lpstr>
      <vt:lpstr>PowerPoint Presentation</vt:lpstr>
      <vt:lpstr>Why Context is Critical in Leadership</vt:lpstr>
      <vt:lpstr>Context is Critical to Sense-Making</vt:lpstr>
      <vt:lpstr>Knowledge nexus to Understanding</vt:lpstr>
      <vt:lpstr>In Contextual Rich Environments:  A disciplined and deliberate mindset is required for Identification and objective understanding of all the variables, then synthesis and interpretation </vt:lpstr>
      <vt:lpstr>Well Trained Public Service Professionals By Fredrick Mosher</vt:lpstr>
      <vt:lpstr>The proper perspective is found with a “Conflict of Idea’s”</vt:lpstr>
      <vt:lpstr>PowerPoint Presentation</vt:lpstr>
      <vt:lpstr>Four distinct but intercorrelated aspects of intellectual humility Krameria-Mancuso &amp; Rouse, (2015)</vt:lpstr>
      <vt:lpstr>The Key is Active Learning, Critical Thinking and Active Open-Mindedness     Leigh, (2007)</vt:lpstr>
      <vt:lpstr>Critical thinking is a “skillful” responsible thinking</vt:lpstr>
      <vt:lpstr>Thought Process</vt:lpstr>
      <vt:lpstr>A successful team needs to manage three phases well: Dr. Phillip Tetlock </vt:lpstr>
      <vt:lpstr>Our Responsibility as Public Safety Leaders</vt:lpstr>
      <vt:lpstr>Evaluating Context</vt:lpstr>
      <vt:lpstr>Framing and Re-framing Bolman &amp; Deal, (2017)</vt:lpstr>
      <vt:lpstr>The Four Frame Model : Each frame has its own image of reality. You may be drawn to some and put off by others. Applying all 4 deepens your appreciation and understanding of organizations.                                         Bolman &amp; Deal, (2017)</vt:lpstr>
      <vt:lpstr>Bolman and Deal, (2017)</vt:lpstr>
      <vt:lpstr> “Foxes and Hedgehogs” </vt:lpstr>
      <vt:lpstr> </vt:lpstr>
      <vt:lpstr>PowerPoint Presentation</vt:lpstr>
      <vt:lpstr>PowerPoint Presentation</vt:lpstr>
      <vt:lpstr> </vt:lpstr>
      <vt:lpstr>My selections From Habits of Mind 16 Essential characteristics for Success Arthur L. Costa and Bena Kallick AND Ten Commandments for Critical Thinking By: Tom Chatfield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Critical Thinking Process</vt:lpstr>
      <vt:lpstr>PowerPoint Presentation</vt:lpstr>
      <vt:lpstr>PowerPoint Presentation</vt:lpstr>
      <vt:lpstr>FIVE STEPS TOWARD CRITICAL THINKING  From the Book “THE BURDEN of COMMAND”</vt:lpstr>
      <vt:lpstr>PowerPoint Presentation</vt:lpstr>
      <vt:lpstr>PowerPoint Presentation</vt:lpstr>
      <vt:lpstr>BE CANDID regarding your knowledge base</vt:lpstr>
      <vt:lpstr>PowerPoint Presentation</vt:lpstr>
      <vt:lpstr>PowerPoint Presentation</vt:lpstr>
      <vt:lpstr>On the reception and detection of pseudo-profound bullshit Pennycook, G., Cheyne, J.A., Barr, N., Koehler, D.J.,&amp; Fugelsang, J.A. (2015) Judgment and Decision Making, Vol. 10, (6), 549–563 </vt:lpstr>
      <vt:lpstr>Four crucial factors in rational decision making Thompson, (2002)</vt:lpstr>
      <vt:lpstr>Rational Decision Making Adapted from: Bardach (2012), MacRae &amp; Whittington (1997) and Thompson, (2002)</vt:lpstr>
      <vt:lpstr>Leaders Must Develop Qualified Patience Edwards, (2021) </vt:lpstr>
      <vt:lpstr>Noise (Kahneman, Sibony, and Sunstein, 2021)</vt:lpstr>
      <vt:lpstr>Judgement Tichy &amp; Bennis, (2007)</vt:lpstr>
      <vt:lpstr>Having a storyline Leaders must use mental frameworks to guide good judgement Tichy &amp; Bennis, (2007)</vt:lpstr>
      <vt:lpstr>Causes of Unintended Consequences</vt:lpstr>
      <vt:lpstr>PowerPoint Presentation</vt:lpstr>
      <vt:lpstr>“Five Distinct Truths Governing Decisions” Sir Winston Churchill</vt:lpstr>
      <vt:lpstr>DO NOT FALL VICTIM TO THE OUTCOME BIAS</vt:lpstr>
      <vt:lpstr>Dr. Stein Cass on Risk</vt:lpstr>
      <vt:lpstr>Any risk related decision is likely to be acceptable if:</vt:lpstr>
      <vt:lpstr>Confidence</vt:lpstr>
      <vt:lpstr>PowerPoint Presentation</vt:lpstr>
      <vt:lpstr>No one of us, is as smart as all of us, collaboration is key… We must balance advocacy and inquiry</vt:lpstr>
      <vt:lpstr>What about confidence research, work environment and Gender?</vt:lpstr>
      <vt:lpstr>The Confidence Code Katty Kay and Claire Shipman</vt:lpstr>
      <vt:lpstr>PowerPoint Presentation</vt:lpstr>
      <vt:lpstr>PowerPoint Presentation</vt:lpstr>
      <vt:lpstr>Zheng, Kark &amp; Meister, (2018)</vt:lpstr>
      <vt:lpstr>PowerPoint Presentation</vt:lpstr>
      <vt:lpstr>PowerPoint Presentation</vt:lpstr>
      <vt:lpstr>PowerPoint Presentation</vt:lpstr>
      <vt:lpstr>PowerPoint Presentation</vt:lpstr>
      <vt:lpstr>PowerPoint Presentation</vt:lpstr>
      <vt:lpstr>PowerPoint Presentation</vt:lpstr>
      <vt:lpstr>Influences at work</vt:lpstr>
      <vt:lpstr>Management Responsibilities for a Healthy and Equitable Work Environment  </vt:lpstr>
      <vt:lpstr>The Four Traits of Confidence: Growth Mindset, Courage, Grit, and Self-Compassion   Kosterlitz, (2015)</vt:lpstr>
      <vt:lpstr>Women face two unique challenges in the workplace that mentors can help them overcome (Insala, 2017 &amp; 2019) </vt:lpstr>
      <vt:lpstr> Managing to clear the air: Stereotype threat, women, and leadership  Hoyt &amp; Murphy, (2016) </vt:lpstr>
      <vt:lpstr>Gender-blindness (Martin &amp; Phillips, 2017)</vt:lpstr>
      <vt:lpstr>W. Brad Johnson and David G. Smith Harvard Business Review March 13, 2017 </vt:lpstr>
      <vt:lpstr>PowerPoint Presentation</vt:lpstr>
      <vt:lpstr>Facts, nuance, variables, and context Everyone is an Individual; everyone is a work in progress</vt:lpstr>
      <vt:lpstr>Building Confidence in your Subordinates</vt:lpstr>
      <vt:lpstr>Leaders must adopt, promote, sustain and require a “growth mindset”</vt:lpstr>
      <vt:lpstr>Mindset: The psychology of success Carol Dweck Stanford University</vt:lpstr>
      <vt:lpstr>How do we guide if we do not know where we are?</vt:lpstr>
      <vt:lpstr> Revisiting the Learning Organization: How to create it.  Ho Wook Shin, Joseph C. Picken, Gregory G. Dess, Organizational Dynamics Vol. 46, 2017. 46-56</vt:lpstr>
      <vt:lpstr> Craft is the culmination of knowledge based on hands on police experience </vt:lpstr>
      <vt:lpstr>Evidence Based Study</vt:lpstr>
      <vt:lpstr>Tools and Techniques to enhance your professional Growth and development   </vt:lpstr>
      <vt:lpstr>PowerPoint Presentation</vt:lpstr>
      <vt:lpstr>PowerPoint Presentation</vt:lpstr>
      <vt:lpstr>PowerPoint Presentation</vt:lpstr>
      <vt:lpstr>PowerPoint Presentation</vt:lpstr>
      <vt:lpstr>Examples of required competencies in managing and supervising officers' operations specific to Patrol, Investigations and Narcotics</vt:lpstr>
      <vt:lpstr>Factor Murphy’s Law, Complexity and Change into every Equation</vt:lpstr>
      <vt:lpstr>Case Study</vt:lpstr>
      <vt:lpstr>Ten Deadly Errors  Pearce Brooks (1975)</vt:lpstr>
      <vt:lpstr>The Most Common Type of Incompetent Leader Harvard Business Review By: Scott Gregory  March 30th 2018</vt:lpstr>
      <vt:lpstr>The key derailment characteristics of bad managers are well documented and fall into three broad behavioral categories:</vt:lpstr>
      <vt:lpstr>PowerPoint Presentation</vt:lpstr>
      <vt:lpstr>The Burden of  Servant-hood</vt:lpstr>
      <vt:lpstr>Are you a Servant Leader? Greenleaf, (1977)</vt:lpstr>
      <vt:lpstr>PowerPoint Presentation</vt:lpstr>
      <vt:lpstr>7 Dimensions of Servant Leadership Liden, (2008) and Liden et al. (2015)</vt:lpstr>
      <vt:lpstr>PowerPoint Presentation</vt:lpstr>
      <vt:lpstr>Characteristics of Servant Leadership</vt:lpstr>
      <vt:lpstr>PowerPoint Presentation</vt:lpstr>
      <vt:lpstr>Servant Leadership: A systematic review and call for future research The Leadership Quarterly 30, (1), February 2019, Pages 111-132 Eva, Robin, Sendjayac, Dierendonck &amp; Liden </vt:lpstr>
      <vt:lpstr>PowerPoint Presentation</vt:lpstr>
      <vt:lpstr>Because servant leaders focus on employee well-being they tend to foster significantly: Kaltiainen &amp; Hakanen, (2022) </vt:lpstr>
      <vt:lpstr>Three styles of compassionate leadership:  Hougaard &amp; Lama, (2019) </vt:lpstr>
      <vt:lpstr>Servant Leaders Remember the 3 Task of Management in Context By Dr. Peter Drucker</vt:lpstr>
      <vt:lpstr>Professional Relationships</vt:lpstr>
      <vt:lpstr>Dasborough and Ashkansay 2002</vt:lpstr>
      <vt:lpstr>PowerPoint Presentation</vt:lpstr>
      <vt:lpstr>Loyalty is a major component to Servant leadership.</vt:lpstr>
      <vt:lpstr>Leaders who serve remain aware regarding their people’s situation and feelings</vt:lpstr>
      <vt:lpstr>OFFICER CARETAKING RESPONSIBILITY</vt:lpstr>
      <vt:lpstr>PowerPoint Presentation</vt:lpstr>
      <vt:lpstr>Personal inconvenience versus leadership opportunity</vt:lpstr>
      <vt:lpstr>Time is one of the greatest gifts God bestows upon us.  Time is our most valuable resource, asset and investment</vt:lpstr>
      <vt:lpstr>A Servant Leader makes every effort to support and be there (when possible) for their people </vt:lpstr>
      <vt:lpstr>Man Enough for the Job Retold by Ella Lyman Cabot</vt:lpstr>
      <vt:lpstr>PowerPoint Presentation</vt:lpstr>
      <vt:lpstr>Field Engagement and Involvement:  A Balanced Perspective</vt:lpstr>
      <vt:lpstr>“TRUST”</vt:lpstr>
      <vt:lpstr>PowerPoint Presentation</vt:lpstr>
      <vt:lpstr> Diversity and authenticity at work Adapted from Phillips, Dumas &amp; Rothbard, (2018)  </vt:lpstr>
      <vt:lpstr>Leader Member Exchange (LMX) Theory Graen &amp; Uhl-Bien (1995) How we evolve from stranger, to acquaintance, to maturity…  leader characteristics, follower characteristics, and interpersonal relationships </vt:lpstr>
      <vt:lpstr>PowerPoint Presentation</vt:lpstr>
      <vt:lpstr>The idea behind the Pygmalion effect is that increasing the leader's expectation of the follower's performance will result in better follower performance Mitchell, Terence R.; Daniels, Denise (2003)</vt:lpstr>
      <vt:lpstr>Three situations where conflict is most likely to arise: By: David Wilkinson the Oxford Review </vt:lpstr>
      <vt:lpstr>Fair Process Consist of Three (3) Principles Kim and Mauborgne HBR</vt:lpstr>
      <vt:lpstr>Three Dimensions of Organizational Justice Central to Peoples Perspective of Fairness in Organizations Greenberg &amp; Colquitt (2008)</vt:lpstr>
      <vt:lpstr>The Key is the Leaders Legitimacy</vt:lpstr>
      <vt:lpstr>PowerPoint Presentation</vt:lpstr>
      <vt:lpstr>Four Essential Components for a Leaders Behaviors to Influence the Subordinate’s Perception of Fair Process Adapted from Tyler, (2011)</vt:lpstr>
      <vt:lpstr>The Key is being treated fairly “ Three Dimensions of Justice” Often, the outcome is not as important as the treatment and process we experience</vt:lpstr>
      <vt:lpstr>Employee Discipline and When They Fall Short at Promotion Time</vt:lpstr>
      <vt:lpstr>Poor Leaders Create Unfair, Insecure and Dysfunctional Environments to Work </vt:lpstr>
      <vt:lpstr>When Officers Experience Legitimacy and Fair Treatment </vt:lpstr>
      <vt:lpstr>Five complex and dynamic issues in contemporary Policing</vt:lpstr>
      <vt:lpstr>Important and Timely Research Nix &amp; Wolfe, (2016), Weisbud, Alpert &amp; Amedloa, (2018), Rodell, Colquitt &amp; Baer, (2017), Wolfe &amp; Piquero, (2016), Wolfe, J. Rojek, Manjarrez, &amp; Rojek, (2018), Reynolds &amp; Hicks, (2015) Andreescu &amp; Vito, (2021).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Occupational stress and attitudes toward misconduct in law enforcement: The moderating role of organizational justice Lawson, Wolfe, Rojek, and Alpert (2021)</vt:lpstr>
      <vt:lpstr>PowerPoint Presentation</vt:lpstr>
      <vt:lpstr>Individual Professional Growth and Development of you and your staff through training is Paramount  </vt:lpstr>
      <vt:lpstr>Many organizational failures are a direct result of the lack of competency regarding subject matter by senior management.</vt:lpstr>
      <vt:lpstr>Training hurts today</vt:lpstr>
      <vt:lpstr>Making Yourself Redundant Louis Efron Forbes Magazine, August 29th, 2013 </vt:lpstr>
      <vt:lpstr>Succession Responsibility</vt:lpstr>
      <vt:lpstr> The 70:20:10 approach in training Kajewski &amp; Madsen, (2012); Jennings, (2013) </vt:lpstr>
      <vt:lpstr>Some of our Subordinates</vt:lpstr>
      <vt:lpstr>Training Alone Is Not Enough Contemporary Leaders Must Be Active and On-Going Mentors to Their Subordinates</vt:lpstr>
      <vt:lpstr>PowerPoint Presentation</vt:lpstr>
      <vt:lpstr>A servant commander is a constant and ongoing mentor to their people.</vt:lpstr>
      <vt:lpstr> Using Mentoring and Storytelling to Transfer Knowledge in the Workplace Swap, Leonard, Shields &amp; Abrams (2001)  </vt:lpstr>
      <vt:lpstr>PowerPoint Presentation</vt:lpstr>
      <vt:lpstr>Four additional strategies to foster employee development and high performance. Roberto, (2021)</vt:lpstr>
      <vt:lpstr>Four essential elements of persuasion Harvard Business Review Jay A. Conger </vt:lpstr>
      <vt:lpstr> </vt:lpstr>
      <vt:lpstr>Mentor People Who Aren’t Like You Harvard Business Review By: Richard Farnell April 17th, 2017  </vt:lpstr>
      <vt:lpstr>PowerPoint Presentation</vt:lpstr>
      <vt:lpstr>Mentors are Pathfinders and Navigators Through Agency Policy and Procedure’s Interface with Operational Realities</vt:lpstr>
      <vt:lpstr>   Personal scenarios, anecdotes, and case examples offer valuable, often unforgettable insight. Mentors who can talk about themselves and their experiences establish a rapport that makes them “learning leaders.”   </vt:lpstr>
      <vt:lpstr>O’Leary, Orr &amp; Mike Bennett,(2017). Relational Leadership, Storytelling, and Narratives: Practices of Local Government Chief Executives. Public Administration Review, 77 (4), 515–527</vt:lpstr>
      <vt:lpstr>Mentors</vt:lpstr>
      <vt:lpstr>PowerPoint Presentation</vt:lpstr>
      <vt:lpstr>Mentorship to supervisors and officers for individual and collective safety</vt:lpstr>
      <vt:lpstr>The Impact of Marginal Policing   </vt:lpstr>
      <vt:lpstr>A Systematic Social Observation Study of Police De-Escalation Tactics Police Quarterly 0(0) 1–35 August 2018 Natalie Todak and Lois James </vt:lpstr>
      <vt:lpstr>Mentoring through change</vt:lpstr>
      <vt:lpstr>Often, Change, whether good or bad is equally resisted.  Change is not an event, it is a process</vt:lpstr>
      <vt:lpstr>Some Do’s and Don’ts for Mentors</vt:lpstr>
      <vt:lpstr>Don’ts</vt:lpstr>
      <vt:lpstr>Mentoring to “newly promoted or assigned supervisors From “Saving new supervisors from themselves” Carol A. Walker HBR</vt:lpstr>
      <vt:lpstr>PowerPoint Presentation</vt:lpstr>
      <vt:lpstr>Develop your officers by building their capacity to do the job, then when their ready… turn them loose and let them work!!!</vt:lpstr>
      <vt:lpstr>PowerPoint Presentation</vt:lpstr>
      <vt:lpstr>The most common reasons for not delegating are:  Maynard (1996)</vt:lpstr>
      <vt:lpstr>Seven (7) deadly sins of delegation Wilson, (2010)</vt:lpstr>
      <vt:lpstr>THE MICROMANAGER</vt:lpstr>
      <vt:lpstr>PowerPoint Presentation</vt:lpstr>
      <vt:lpstr>PowerPoint Presentation</vt:lpstr>
      <vt:lpstr>Workplace Consequences from a Micromanager</vt:lpstr>
      <vt:lpstr>PowerPoint Presentation</vt:lpstr>
      <vt:lpstr>Root Causes of Micromanagement (Chambers, 2004)</vt:lpstr>
      <vt:lpstr>Symptoms of the Micromanager White, (2010)  </vt:lpstr>
      <vt:lpstr>PowerPoint Presentation</vt:lpstr>
      <vt:lpstr>PowerPoint Presentation</vt:lpstr>
      <vt:lpstr>PowerPoint Presentation</vt:lpstr>
      <vt:lpstr>PowerPoint Presentation</vt:lpstr>
      <vt:lpstr>PowerPoint Presentation</vt:lpstr>
      <vt:lpstr>PowerPoint Presentation</vt:lpstr>
      <vt:lpstr>There are times when extraordinary circumstances require extraordinary management approaches in conjunction with honest and candid dialogue with the employee </vt:lpstr>
      <vt:lpstr>PowerPoint Presentation</vt:lpstr>
      <vt:lpstr>Harvard Business School Rosabeth Moss Kanter</vt:lpstr>
      <vt:lpstr>Simon Sinek</vt:lpstr>
      <vt:lpstr>The Contemporary Environment’ Nexus to Leadership and Management McChrystal, S. (2015)</vt:lpstr>
      <vt:lpstr>“When leaders see what’s going on, they naturally want to control what's going on…We must become comfortable at sharing power” McChrystal, (2015)</vt:lpstr>
      <vt:lpstr>PowerPoint Presentation</vt:lpstr>
      <vt:lpstr>PowerPoint Presentation</vt:lpstr>
      <vt:lpstr>PowerPoint Presentation</vt:lpstr>
      <vt:lpstr>PowerPoint Presentation</vt:lpstr>
      <vt:lpstr>PowerPoint Presentation</vt:lpstr>
      <vt:lpstr>PowerPoint Presentation</vt:lpstr>
      <vt:lpstr>BAD  LEADER </vt:lpstr>
      <vt:lpstr>PowerPoint Presentation</vt:lpstr>
      <vt:lpstr>Characteristics of Exemplary Teams  McChrystal. S (2015)</vt:lpstr>
      <vt:lpstr>PowerPoint Presentation</vt:lpstr>
      <vt:lpstr>PowerPoint Presentation</vt:lpstr>
      <vt:lpstr>PowerPoint Presentation</vt:lpstr>
      <vt:lpstr>People find their work meaningful when four factors are in place Bailey, C. &amp; Madden A. (2016) MIT Sloan Management Review   </vt:lpstr>
      <vt:lpstr>The Burden of Communication</vt:lpstr>
      <vt:lpstr>Communication</vt:lpstr>
      <vt:lpstr>Why Leadership Matters to Internal Communication</vt:lpstr>
      <vt:lpstr>Communication is Social Dr. John Stewart University of Washington</vt:lpstr>
      <vt:lpstr>Dr. John Stewart, University of Washington “Bridges not walls” </vt:lpstr>
      <vt:lpstr>Communication Competency arises from 4 basic components  Littlejohn and Jabusch, (1982)</vt:lpstr>
      <vt:lpstr>Being Responsive is tremendously Important</vt:lpstr>
      <vt:lpstr>PowerPoint Presentation</vt:lpstr>
      <vt:lpstr>Trust, communication, and leadership  are the three-legged stool of modern organizations Cummings, (2013)</vt:lpstr>
      <vt:lpstr>How communication affects trust and engagement Zeffane, Tipu &amp; Ryan, (2011)</vt:lpstr>
      <vt:lpstr>“Three Keys to Effective Communication”  Laurie McCann, University of California, Santa Cruz. </vt:lpstr>
      <vt:lpstr>Being treated with dignity</vt:lpstr>
      <vt:lpstr>Tolerance is key</vt:lpstr>
      <vt:lpstr>Importance of Aggressive Listening and Observing</vt:lpstr>
      <vt:lpstr> Active Listening Is…</vt:lpstr>
      <vt:lpstr>Structured   Communication Cycle “Don’t make judgments until you have all the facts.”</vt:lpstr>
      <vt:lpstr>PowerPoint Presentation</vt:lpstr>
      <vt:lpstr>THE INFLUEANCES AFOOT</vt:lpstr>
      <vt:lpstr>PowerPoint Presentation</vt:lpstr>
      <vt:lpstr> Beware of the Curse of Knowledge Making assumptions about what other people know can cause a lot of confusion Soeiro, (2021), Harford, (2021), Heath &amp; heath, (2006), and Newton (1990) </vt:lpstr>
      <vt:lpstr>Whenever you assume that something is obvious to all parties, you’re likely to leave yourself open to ambiguity.</vt:lpstr>
      <vt:lpstr>Pittenger, Hockett, &amp; Danehy, 1960  </vt:lpstr>
      <vt:lpstr>Words and Vocabulary </vt:lpstr>
      <vt:lpstr>Nonverbal communication is the transfer and exchange of messages in any and all forms that do not involve words. Matsumoto, D. R., Frank, M. G., &amp; Hwang, H. S. (2013). </vt:lpstr>
      <vt:lpstr>3 Cs of Nonverbal Communication </vt:lpstr>
      <vt:lpstr>PAY ATTENTION Devote the time and effort to listen carefully and watch closely to be Ready to Probe</vt:lpstr>
      <vt:lpstr>Communications is a learned behavior Fairhurst, (2011) </vt:lpstr>
      <vt:lpstr>OUR COMMUNICATIONS Reflect on these three questions and ask which question is most like you</vt:lpstr>
      <vt:lpstr>From Barbara J. O’Keefe’s research on Message Design Logic  </vt:lpstr>
      <vt:lpstr>Expressive</vt:lpstr>
      <vt:lpstr>Conventional Most managers fit into this category</vt:lpstr>
      <vt:lpstr>Strategic</vt:lpstr>
      <vt:lpstr>Message Design Logics  </vt:lpstr>
      <vt:lpstr>The Strategic understands that:</vt:lpstr>
      <vt:lpstr>The skill of framing opens the range of what is socially constructed in our world</vt:lpstr>
      <vt:lpstr>By Framing We guide and help to make sense out of things by changing one particular meaning over another</vt:lpstr>
      <vt:lpstr>Framing Fairhurst &amp; Sarr, (1996), Pondy (1978), Entman (1993), and Weick (1979)</vt:lpstr>
      <vt:lpstr>Framing Fairhurst, (2011)</vt:lpstr>
      <vt:lpstr>Framing Fairhurst (2011)</vt:lpstr>
      <vt:lpstr>Three Important Techniques for Framing </vt:lpstr>
      <vt:lpstr>6 rules for the objective framing of issues Fairhurst, (2011)</vt:lpstr>
      <vt:lpstr>Do Not Spin OR Bullshit</vt:lpstr>
      <vt:lpstr>Re-framing</vt:lpstr>
      <vt:lpstr>Organizational Communication </vt:lpstr>
      <vt:lpstr>Managerial Communications Strategies and Applications  Hynes, 2011</vt:lpstr>
      <vt:lpstr>Five Levels of managerial communication Hynes (2011)</vt:lpstr>
      <vt:lpstr>3 varieties of informal networks   Kelley &amp; Caplan, (1993) </vt:lpstr>
      <vt:lpstr>Two main principles from research regarding the role of leaders and the networks they build  Wilburn &amp; Campbell, (2012)</vt:lpstr>
      <vt:lpstr>PowerPoint Presentation</vt:lpstr>
      <vt:lpstr>Rumors = Ambiguity x Interest</vt:lpstr>
      <vt:lpstr>The chain of command</vt:lpstr>
      <vt:lpstr>A successful and effective open-door policy</vt:lpstr>
      <vt:lpstr>An unstructured unregulated open door policy will…</vt:lpstr>
      <vt:lpstr>The Truth about Hierarchy MIT Sloan Management Review Winter 2018 By: Bret Sanner and J. Stuart Bunderson</vt:lpstr>
      <vt:lpstr>The Truth about Hierarchy MIT Sloan Management Review Winter 2018 By: Bret Sanner and J. Stuart Bunderson</vt:lpstr>
      <vt:lpstr>Four repeating themes where officers circumvent the chain</vt:lpstr>
      <vt:lpstr>Factors that inhibit advancement of information </vt:lpstr>
      <vt:lpstr>When communicating “up and down” the chain of command…</vt:lpstr>
      <vt:lpstr>Nine critically important steps to follow in the development of accurate and industrious communication skill sets:  </vt:lpstr>
      <vt:lpstr>PowerPoint Presentation</vt:lpstr>
      <vt:lpstr>PowerPoint Presentation</vt:lpstr>
      <vt:lpstr>PowerPoint Presentation</vt:lpstr>
      <vt:lpstr>PowerPoint Presentation</vt:lpstr>
      <vt:lpstr>PowerPoint Presentation</vt:lpstr>
      <vt:lpstr>Meetings as a means of communication in the work unit  “to meet or not to meet…that is the question.” </vt:lpstr>
      <vt:lpstr>Think Tanks </vt:lpstr>
      <vt:lpstr>PowerPoint Presentation</vt:lpstr>
      <vt:lpstr>When to conduct and how to communicate in meetings Prewitt, (1998)</vt:lpstr>
      <vt:lpstr>PowerPoint Presentation</vt:lpstr>
      <vt:lpstr>REMEMBER</vt:lpstr>
      <vt:lpstr>Stakeholder Interactions </vt:lpstr>
      <vt:lpstr>Effective and meaningful Communications with Stakeholders</vt:lpstr>
      <vt:lpstr>PowerPoint Presentation</vt:lpstr>
      <vt:lpstr>Four switches for persuasion  Yang, (2018)</vt:lpstr>
      <vt:lpstr> Crucial nature of dialogue – needing to listen, to understand different perspectives, value ideas, establish relationships Cunliffe &amp; Eriksen, (2011)</vt:lpstr>
      <vt:lpstr>Successful, high-powered coalitions do five things: Kanter and Cem Hayirli, (2022) </vt:lpstr>
      <vt:lpstr>Linden’s (2010) collaborative leadership skills: </vt:lpstr>
      <vt:lpstr>The differences in “Push” and “Pull” Most situations require far more pull than push (Linden, 2010)</vt:lpstr>
      <vt:lpstr>PowerPoint Presentation</vt:lpstr>
      <vt:lpstr>PowerPoint Presentation</vt:lpstr>
      <vt:lpstr>Casting Vision</vt:lpstr>
      <vt:lpstr>PowerPoint Presentation</vt:lpstr>
      <vt:lpstr>3 Stages of “Preaching” Vision 1+2+3 = How we do things around here </vt:lpstr>
      <vt:lpstr>Translate that vision into a clear strategy about what actions to take, and what not to do. </vt:lpstr>
      <vt:lpstr>The Importance and Utility of Vision Ed DeVelasco </vt:lpstr>
      <vt:lpstr>THE BULK OF MANAGERIAL PROBLEMS ARE FROM  (Policy, Practice, or Rule Violations) Ronal W. Serpas </vt:lpstr>
      <vt:lpstr>Two-Thirds of Managers Are Uncomfortable Communicating with Employees By Lou Solomon  MARCH 09, 2016 </vt:lpstr>
      <vt:lpstr>Jen Cohan Crompton and Jacob Morgan on Subordinate/Manager Dilemma </vt:lpstr>
      <vt:lpstr>PowerPoint Presentation</vt:lpstr>
      <vt:lpstr>A feedback rich environment promotes psychological safety where managers and employees trust and support each other </vt:lpstr>
      <vt:lpstr>Feedback is a powerful and constructive practice that can induce changes in routines through three different means Adapted from: Blakcori &amp; Aroles, (2021)</vt:lpstr>
      <vt:lpstr>Nature of Feedback</vt:lpstr>
      <vt:lpstr>PowerPoint Presentation</vt:lpstr>
      <vt:lpstr>A few foundation principles for providing feedback Gerald Knesek University of Michigan – Flint </vt:lpstr>
      <vt:lpstr>Relationship and Identity Matter</vt:lpstr>
      <vt:lpstr>1.) Reinforcing Feedback (PRAISE)</vt:lpstr>
      <vt:lpstr>PowerPoint Presentation</vt:lpstr>
      <vt:lpstr>Reinforcing OR Positive Feedback </vt:lpstr>
      <vt:lpstr>OGO Study Dave Novak “Recognizing Employees Is The Simplest Way to Improve Morale” Harvard Business Review  May 9th, 2016</vt:lpstr>
      <vt:lpstr>Steps when communicating positive feedback:</vt:lpstr>
      <vt:lpstr>2.) Corrective Feedback</vt:lpstr>
      <vt:lpstr>2.) Corrective Feedback</vt:lpstr>
      <vt:lpstr>The Feedback Sandwich Method</vt:lpstr>
      <vt:lpstr>3.) Developmental Feedback</vt:lpstr>
      <vt:lpstr>PowerPoint Presentation</vt:lpstr>
      <vt:lpstr>Future Focused Feedback Gnepp, Klayman, Williamson, &amp; Barlas, (2020)</vt:lpstr>
      <vt:lpstr>Managerial feedback related to the change process Psychogios, et al. (2018)</vt:lpstr>
      <vt:lpstr>The Foundation</vt:lpstr>
      <vt:lpstr>When managers provide daily feedback (versus annual feedback), their employees are: Wigert &amp; Harter, (2017)</vt:lpstr>
      <vt:lpstr>What about when an employee comes to you with a problem or is emotional  Best Practice for Conflict Resolution</vt:lpstr>
      <vt:lpstr>Managing Conflict [Between the parties] Nour &amp; Eli, (2022)</vt:lpstr>
      <vt:lpstr>PowerPoint Presentation</vt:lpstr>
      <vt:lpstr>How to Work with Someone Who Isn’t a Team Player O'Hara, C. (2017)</vt:lpstr>
      <vt:lpstr>PowerPoint Presentation</vt:lpstr>
      <vt:lpstr>Passive Aggressive Behavior</vt:lpstr>
      <vt:lpstr>Passive Aggressive Employees</vt:lpstr>
      <vt:lpstr>The Feedback plan starts with the Leader</vt:lpstr>
      <vt:lpstr>The Essential Elements of Information EEI’s</vt:lpstr>
      <vt:lpstr>12 Steps in Corrective Feedback Adapted from Lizzio, et al. (2003) and Atwater &amp; Waldman, (2013) Moore &amp; Guardia, (2017), Choi, Johnson, Moon, &amp; Oah,(2018), Levine, Roberts &amp; Cohen, (2020)</vt:lpstr>
      <vt:lpstr>PowerPoint Presentation</vt:lpstr>
      <vt:lpstr>PowerPoint Presentation</vt:lpstr>
      <vt:lpstr>Communication Through Documentation Adams, (2015)</vt:lpstr>
      <vt:lpstr>PowerPoint Presentation</vt:lpstr>
      <vt:lpstr>Cell Phones and E-mail Communications</vt:lpstr>
      <vt:lpstr>The Supervisors Communications Checklist Rabin, (1988) </vt:lpstr>
      <vt:lpstr>PowerPoint Presentation</vt:lpstr>
      <vt:lpstr>Burden of Management</vt:lpstr>
      <vt:lpstr>Three Important Trends Dr. Peter Drucker</vt:lpstr>
      <vt:lpstr>The Four I’s of Transformational Leadership Bass and Bernard, (1999)</vt:lpstr>
      <vt:lpstr>You Must Manage in a Proactive Fashion and Manner, with a Proactive Mindset </vt:lpstr>
      <vt:lpstr>Your People are watching to see</vt:lpstr>
      <vt:lpstr>PowerPoint Presentation</vt:lpstr>
      <vt:lpstr>What do great managers do?  Buckingham, M.(2005)</vt:lpstr>
      <vt:lpstr>PowerPoint Presentation</vt:lpstr>
      <vt:lpstr>You must know your people</vt:lpstr>
      <vt:lpstr>PowerPoint Presentation</vt:lpstr>
      <vt:lpstr> How employees view their supervisors is the primary determinant of their overall satisfaction Hogan and Kaiser, (2005)</vt:lpstr>
      <vt:lpstr>How leader personality affects organizational performance. Hogan and Kaiser, (2005) </vt:lpstr>
      <vt:lpstr>Organizational Effectiveness Hogan and Kaiser, (2005)</vt:lpstr>
      <vt:lpstr>PowerPoint Presentation</vt:lpstr>
      <vt:lpstr>Execution of responsibilities require a integration and process of coordinated and functioning interactions between: </vt:lpstr>
      <vt:lpstr>MANAGEMENT SCIENCE  Vol. 18, No. 2, October 1971  MANAGERIAL WORK: ANALYSIS FROM OBSERVATION  Ten roles of Managers HENRY MINTZBERG </vt:lpstr>
      <vt:lpstr>A REALISTIC MANAGEMENT PERSPECTIVE </vt:lpstr>
      <vt:lpstr> Two leadership Orientations Ohio State Studies 50’s</vt:lpstr>
      <vt:lpstr>PowerPoint Presentation</vt:lpstr>
      <vt:lpstr>Three major types of leadership theory</vt:lpstr>
      <vt:lpstr>The applications exist on a continuum </vt:lpstr>
      <vt:lpstr>PowerPoint Presentation</vt:lpstr>
      <vt:lpstr>Situational Leadership Model</vt:lpstr>
      <vt:lpstr>Transactional</vt:lpstr>
      <vt:lpstr>Transactional Focus</vt:lpstr>
      <vt:lpstr>The Transactional Leader </vt:lpstr>
      <vt:lpstr>Management by exception Falls into 3 categories with 2 types Autocratic (Directive), maintaining the status quo and overregulation</vt:lpstr>
      <vt:lpstr>Transformational</vt:lpstr>
      <vt:lpstr>Transformational Focus</vt:lpstr>
      <vt:lpstr>Transformational Leadership Bass, Avolio, and Colleagues</vt:lpstr>
      <vt:lpstr>PowerPoint Presentation</vt:lpstr>
      <vt:lpstr>PowerPoint Presentation</vt:lpstr>
      <vt:lpstr> How transformational and transactional leadership affects organizational learning Zhen Shao, Yuqiang Feng, Qing Hu, (2017)</vt:lpstr>
      <vt:lpstr>The Relationship Spectrum</vt:lpstr>
      <vt:lpstr>Perspective on Safety and Compliance</vt:lpstr>
      <vt:lpstr>Policing, Volume. 8 No. 1, Jan. 2014 Police Culture and Transformational Leadership: Outlining the Contours of a Troubled Relationship by: Tom Cockcroft</vt:lpstr>
      <vt:lpstr>Policing, Volume.8 No. 1,  Jan. 2014 Police Culture and Transformational Leadership: Outlining the Contours of a Troubled Relationship By: Tom Cockcroft</vt:lpstr>
      <vt:lpstr>A general strategy of how a leader can best develop his or her own personal theory of leadership which best works for their unique circumstances Sims, Faraj and Yun, (2009)</vt:lpstr>
      <vt:lpstr>In Summary</vt:lpstr>
      <vt:lpstr>PowerPoint Presentation</vt:lpstr>
      <vt:lpstr>Situational</vt:lpstr>
      <vt:lpstr>Hersey-Blanchard Situational Leadership Theory </vt:lpstr>
      <vt:lpstr>PowerPoint Presentation</vt:lpstr>
      <vt:lpstr>Leadership Styles Hersey and Blanchard</vt:lpstr>
      <vt:lpstr>Follower Maturity or Development Levels </vt:lpstr>
      <vt:lpstr>Maturity or Development Levels </vt:lpstr>
      <vt:lpstr>Golf Club Analogy (Daniel Goleman)</vt:lpstr>
      <vt:lpstr>The Research</vt:lpstr>
      <vt:lpstr>PowerPoint Presentation</vt:lpstr>
      <vt:lpstr>Managing People (Key is Delegation) </vt:lpstr>
      <vt:lpstr>The Right Way to Hold People Accountable By: Peter Bregman Harvard Business Review JANUARY 11, 2016 </vt:lpstr>
      <vt:lpstr>Delegation is Necessary for the Professional growth and development of your people</vt:lpstr>
      <vt:lpstr>The Importance of Ownership Wheatley, (2006)</vt:lpstr>
      <vt:lpstr>The Incorporation of Discretionary Thinking into Delegation  </vt:lpstr>
      <vt:lpstr>When you delegate to a supervisor… “DELEGATE”</vt:lpstr>
      <vt:lpstr>PowerPoint Presentation</vt:lpstr>
      <vt:lpstr>The leaders responsibility to “Pilot” the navigation through, sometime obstructionist bureaucracies </vt:lpstr>
      <vt:lpstr>The nexus between relationships and decision-making regarding subordinates in your daily operations, assignments and selections </vt:lpstr>
      <vt:lpstr>PowerPoint Presentation</vt:lpstr>
      <vt:lpstr>PowerPoint Presentation</vt:lpstr>
      <vt:lpstr>IN MANAGEMENT Always be mindful of and sensitive to</vt:lpstr>
      <vt:lpstr>Four reoccurring themes in contemporary leadership and management Admiral Michael Mullen USN Retired (Former Chairmen Joint Chiefs of Staff)</vt:lpstr>
      <vt:lpstr>Top 10 high liability areas Daigle Law Group</vt:lpstr>
      <vt:lpstr>Accountability Factors Standards, supervision and discipline</vt:lpstr>
      <vt:lpstr>Management and leadership begin with standards.</vt:lpstr>
      <vt:lpstr>PowerPoint Presentation</vt:lpstr>
      <vt:lpstr>Four main sources for management failure</vt:lpstr>
      <vt:lpstr> Four main themes of failing Managers</vt:lpstr>
      <vt:lpstr>In the majority of adverse issues: “It happened because it could”</vt:lpstr>
      <vt:lpstr>Personnel Perfect Storms That Supervision Must Prevent </vt:lpstr>
      <vt:lpstr>PowerPoint Presentation</vt:lpstr>
      <vt:lpstr>Red Tape: Its Origins, Uses, and Abuses.  (Kaufman,1977) </vt:lpstr>
      <vt:lpstr>Critical Management of Administrative Oversight</vt:lpstr>
      <vt:lpstr>Oversight Continued</vt:lpstr>
      <vt:lpstr>Professional Excellence: An Earned Honor Chief Lou Dekmar President IACP July 2018</vt:lpstr>
      <vt:lpstr>Maintaining Skepticism in Oversight Its not about trust, is about maintaining the best practice</vt:lpstr>
      <vt:lpstr>PowerPoint Presentation</vt:lpstr>
      <vt:lpstr>PowerPoint Presentation</vt:lpstr>
      <vt:lpstr>Recent Studies MIT Sloan Taylor &amp; Locklear, (2022)</vt:lpstr>
      <vt:lpstr>The “culture” of the work unit defines everything:</vt:lpstr>
      <vt:lpstr>PowerPoint Presentation</vt:lpstr>
      <vt:lpstr>Unprofessional behaviors and corruption begin small and evolve</vt:lpstr>
      <vt:lpstr> Spotlight on Police Culture, Seeing the Red Flags of Organizational Cultures Gone Wrong Public Management Magazine 2016  Mary Eleanor Wickersham</vt:lpstr>
      <vt:lpstr> Task-related rule-breaking behavior.  Officers breaking laws or formal internal rules in support of performing their lawful task Van Halderen &amp; Kolthoff, (2017) </vt:lpstr>
      <vt:lpstr>How far from the tree does the apple fall? Field training officers, their trainees, and allegations of misconduct Crime &amp; Delinquency, Vol 62(6), June, 2016. pp. 821-839. Getty, Ryan M., Worrall, John L., Morris, Robert G., </vt:lpstr>
      <vt:lpstr>Bad things happen in good agencies, its how you manage it that counts… From Dealing With Agency Errors, by Vernon Keenan and Dawn Diedrich</vt:lpstr>
      <vt:lpstr>Agency Errors Will Occur!</vt:lpstr>
      <vt:lpstr>Transparency</vt:lpstr>
      <vt:lpstr>Leaders must maintain a mindset toward</vt:lpstr>
      <vt:lpstr>Supervisors must work to “fact-find” to ensure a Objective Management Position</vt:lpstr>
      <vt:lpstr>Agency Core Value</vt:lpstr>
      <vt:lpstr>Span of Control</vt:lpstr>
      <vt:lpstr>Discipline and the "Hot-Stove Rule"   Douglas McGregor </vt:lpstr>
      <vt:lpstr>Know Your People and remain aware</vt:lpstr>
      <vt:lpstr>PowerPoint Presentation</vt:lpstr>
      <vt:lpstr>THE THREE (3) BIG EVERYDAY, EVERY WAY APPLICATIONS FOR MANAGERS TO SUPERVISE PEOPLE</vt:lpstr>
      <vt:lpstr>High-performance HR Management practices </vt:lpstr>
      <vt:lpstr>REMEMBER IN HR “YOU HAVE NO CONTROL” You must follow the law and the rules</vt:lpstr>
      <vt:lpstr>Key Federal Employment Laws</vt:lpstr>
      <vt:lpstr>THE THREE (3) KEY AREAS OF NON-PERFORMANCE</vt:lpstr>
      <vt:lpstr>The 8 questions HR will ask your Command Staff</vt:lpstr>
      <vt:lpstr>The Pareto Principle as it relates to employees </vt:lpstr>
      <vt:lpstr>YOU CANNOT WORK  AROUND PEOPLE</vt:lpstr>
      <vt:lpstr>PowerPoint Presentation</vt:lpstr>
      <vt:lpstr>PowerPoint Presentation</vt:lpstr>
      <vt:lpstr>Do not fall victim to “procrastinated Indecision” as a manager</vt:lpstr>
      <vt:lpstr>When a subordinate’s conduct fails to meet your expectations</vt:lpstr>
      <vt:lpstr>Know when and how to document your corrective meetings </vt:lpstr>
      <vt:lpstr>Managers have a Responsibility to Their Agency</vt:lpstr>
      <vt:lpstr>PowerPoint Presentation</vt:lpstr>
      <vt:lpstr>Value of Sound Reporting and Documentation in Agency systems</vt:lpstr>
      <vt:lpstr>THE VALUE OF DOCUMENTATION</vt:lpstr>
      <vt:lpstr>Documentation Keys</vt:lpstr>
      <vt:lpstr>Documentation Keys Continued</vt:lpstr>
      <vt:lpstr> Performance Management  Since performance relevant behavior is an input, it is necessary to develop techniques capable of measuring it </vt:lpstr>
      <vt:lpstr>Performance Management Issues</vt:lpstr>
      <vt:lpstr>Performance appraisals are a ubiquitous organizational practice</vt:lpstr>
      <vt:lpstr>Performance Evaluations and Appraisals</vt:lpstr>
      <vt:lpstr>The main problems that annual performance reviews face is that they…</vt:lpstr>
      <vt:lpstr>Appraisal and Evaluation Problems</vt:lpstr>
      <vt:lpstr>Law Enforcement Employees’ Perceptions of Performance Appraisals Zimmerman, (2018)</vt:lpstr>
      <vt:lpstr>Four things have significant influence on the efficiency and effectiveness of a manager doing appraisals Tziner, A., &amp; Levy, S. (2016). </vt:lpstr>
      <vt:lpstr>The Blueprint for the Construction of an evaluation</vt:lpstr>
      <vt:lpstr> Performance Expectations and Demands </vt:lpstr>
      <vt:lpstr>PowerPoint Presentation</vt:lpstr>
      <vt:lpstr>Keep A Performance Journal Your agency may have a program or procedure</vt:lpstr>
      <vt:lpstr>Other Performance Appraisal Sources </vt:lpstr>
      <vt:lpstr>Employees should Never Ever be surprised at the six month or annual performance review</vt:lpstr>
      <vt:lpstr>Bottom line</vt:lpstr>
      <vt:lpstr>Evaluating Subordinates Performance</vt:lpstr>
      <vt:lpstr>Performance Ratings Continued</vt:lpstr>
      <vt:lpstr>Document Specific Performance and Behavior</vt:lpstr>
      <vt:lpstr>An Overview of 10 Common Rater Biases</vt:lpstr>
      <vt:lpstr>PowerPoint Presentation</vt:lpstr>
      <vt:lpstr>Building Supervisor Trust with Appraisals Mulvaneya &amp; Kianickaa, (2022)</vt:lpstr>
      <vt:lpstr>Employee Engagement is Important Mulvaneya &amp; Kianickaa, (2022)</vt:lpstr>
      <vt:lpstr>The effects of performance rating, leader-member exchange, perceived utility, and organizational justice on performance appraisal satisfaction: applying a moral judgement perspective  Dusterhoff and Cunningham  Feb. 2013 Journal of Business Ethics</vt:lpstr>
      <vt:lpstr>PowerPoint Presentation</vt:lpstr>
      <vt:lpstr>PowerPoint Presentation</vt:lpstr>
      <vt:lpstr>PowerPoint Presentation</vt:lpstr>
      <vt:lpstr>Over the last few years, researchers have pointed to a number of factors that are related to employee reactions to performance appraisals.</vt:lpstr>
      <vt:lpstr>PowerPoint Presentation</vt:lpstr>
      <vt:lpstr>Administrative Burdens Regarding Staff Records</vt:lpstr>
      <vt:lpstr>Administrative Burdens</vt:lpstr>
      <vt:lpstr>Management of a work unit must be all inclusive. “A total package concept”</vt:lpstr>
      <vt:lpstr>PowerPoint Presentation</vt:lpstr>
      <vt:lpstr> State of the Industry survey  Police One,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Recipe for Successful Command Seven (7) ingredients </vt:lpstr>
      <vt:lpstr>Organizational Theory How organizations function and how they affect and are affected by the environment they operate</vt:lpstr>
      <vt:lpstr>Management is an Ecosystem</vt:lpstr>
      <vt:lpstr>PowerPoint Presentation</vt:lpstr>
      <vt:lpstr>PowerPoint Presentation</vt:lpstr>
      <vt:lpstr>God Bless And Keep You All</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dc:creator>
  <cp:lastModifiedBy>John</cp:lastModifiedBy>
  <cp:revision>4072</cp:revision>
  <cp:lastPrinted>2019-02-16T15:37:25Z</cp:lastPrinted>
  <dcterms:created xsi:type="dcterms:W3CDTF">2015-07-03T15:15:01Z</dcterms:created>
  <dcterms:modified xsi:type="dcterms:W3CDTF">2023-04-27T17:57:14Z</dcterms:modified>
</cp:coreProperties>
</file>